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68203-2BEF-4767-964E-28F6493A8BA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0D5FB99-3FCF-4E60-A70C-6AED6ABC6DD0}">
      <dgm:prSet phldrT="[文本]"/>
      <dgm:spPr/>
      <dgm:t>
        <a:bodyPr/>
        <a:lstStyle/>
        <a:p>
          <a:r>
            <a:rPr lang="zh-CN" altLang="en-US" dirty="0"/>
            <a:t>指令</a:t>
          </a:r>
          <a:r>
            <a:rPr lang="en-US" altLang="zh-CN" dirty="0"/>
            <a:t>1</a:t>
          </a:r>
          <a:endParaRPr lang="zh-CN" altLang="en-US" dirty="0"/>
        </a:p>
      </dgm:t>
    </dgm:pt>
    <dgm:pt modelId="{A84804E1-11C4-461D-92DD-72406F09B41A}" type="parTrans" cxnId="{417C300A-E9CB-41D2-91B2-38392907FA07}">
      <dgm:prSet/>
      <dgm:spPr/>
      <dgm:t>
        <a:bodyPr/>
        <a:lstStyle/>
        <a:p>
          <a:endParaRPr lang="zh-CN" altLang="en-US"/>
        </a:p>
      </dgm:t>
    </dgm:pt>
    <dgm:pt modelId="{916039C2-C4D0-462A-842D-1A8E3F417E76}" type="sibTrans" cxnId="{417C300A-E9CB-41D2-91B2-38392907FA07}">
      <dgm:prSet/>
      <dgm:spPr/>
      <dgm:t>
        <a:bodyPr/>
        <a:lstStyle/>
        <a:p>
          <a:endParaRPr lang="zh-CN" altLang="en-US"/>
        </a:p>
      </dgm:t>
    </dgm:pt>
    <dgm:pt modelId="{CC6FF65D-D64F-4984-A158-DA060482FC68}">
      <dgm:prSet phldrT="[文本]"/>
      <dgm:spPr/>
      <dgm:t>
        <a:bodyPr/>
        <a:lstStyle/>
        <a:p>
          <a:r>
            <a:rPr lang="zh-CN" altLang="en-US" dirty="0"/>
            <a:t>指令</a:t>
          </a:r>
          <a:r>
            <a:rPr lang="en-US" altLang="zh-CN" dirty="0"/>
            <a:t>2</a:t>
          </a:r>
          <a:endParaRPr lang="zh-CN" altLang="en-US" dirty="0"/>
        </a:p>
      </dgm:t>
    </dgm:pt>
    <dgm:pt modelId="{55BFCA1E-13F9-4D0C-8EA5-E732AE817977}" type="parTrans" cxnId="{5B7F10F9-CC49-41FE-8B43-64D2A44E6F12}">
      <dgm:prSet/>
      <dgm:spPr/>
      <dgm:t>
        <a:bodyPr/>
        <a:lstStyle/>
        <a:p>
          <a:endParaRPr lang="zh-CN" altLang="en-US"/>
        </a:p>
      </dgm:t>
    </dgm:pt>
    <dgm:pt modelId="{A814F1AD-651C-4C48-8A7B-428D447821D8}" type="sibTrans" cxnId="{5B7F10F9-CC49-41FE-8B43-64D2A44E6F12}">
      <dgm:prSet/>
      <dgm:spPr/>
      <dgm:t>
        <a:bodyPr/>
        <a:lstStyle/>
        <a:p>
          <a:endParaRPr lang="zh-CN" altLang="en-US"/>
        </a:p>
      </dgm:t>
    </dgm:pt>
    <dgm:pt modelId="{1A737AF2-F6BD-4282-9FDD-62BB65A9A27D}">
      <dgm:prSet phldrT="[文本]"/>
      <dgm:spPr/>
      <dgm:t>
        <a:bodyPr/>
        <a:lstStyle/>
        <a:p>
          <a:r>
            <a:rPr lang="zh-CN" altLang="en-US" dirty="0"/>
            <a:t>指令</a:t>
          </a:r>
          <a:r>
            <a:rPr lang="en-US" altLang="zh-CN" dirty="0"/>
            <a:t>3</a:t>
          </a:r>
          <a:endParaRPr lang="zh-CN" altLang="en-US" dirty="0"/>
        </a:p>
      </dgm:t>
    </dgm:pt>
    <dgm:pt modelId="{F753525C-14EF-41E0-BCFA-E37DA97CD1EA}" type="parTrans" cxnId="{E494D9F1-BAD5-415E-82C8-18EB6062B9BF}">
      <dgm:prSet/>
      <dgm:spPr/>
      <dgm:t>
        <a:bodyPr/>
        <a:lstStyle/>
        <a:p>
          <a:endParaRPr lang="zh-CN" altLang="en-US"/>
        </a:p>
      </dgm:t>
    </dgm:pt>
    <dgm:pt modelId="{B7AA3096-93FA-4BB8-B402-251382E6ECE8}" type="sibTrans" cxnId="{E494D9F1-BAD5-415E-82C8-18EB6062B9BF}">
      <dgm:prSet/>
      <dgm:spPr/>
      <dgm:t>
        <a:bodyPr/>
        <a:lstStyle/>
        <a:p>
          <a:endParaRPr lang="zh-CN" altLang="en-US"/>
        </a:p>
      </dgm:t>
    </dgm:pt>
    <dgm:pt modelId="{0733802A-0FD4-4946-AC77-7FDCC9FCDB64}" type="pres">
      <dgm:prSet presAssocID="{D0D68203-2BEF-4767-964E-28F6493A8BAD}" presName="linearFlow" presStyleCnt="0">
        <dgm:presLayoutVars>
          <dgm:resizeHandles val="exact"/>
        </dgm:presLayoutVars>
      </dgm:prSet>
      <dgm:spPr/>
    </dgm:pt>
    <dgm:pt modelId="{0B395190-6BD0-4C12-9C79-0E5B714F59C9}" type="pres">
      <dgm:prSet presAssocID="{50D5FB99-3FCF-4E60-A70C-6AED6ABC6DD0}" presName="node" presStyleLbl="node1" presStyleIdx="0" presStyleCnt="3">
        <dgm:presLayoutVars>
          <dgm:bulletEnabled val="1"/>
        </dgm:presLayoutVars>
      </dgm:prSet>
      <dgm:spPr/>
    </dgm:pt>
    <dgm:pt modelId="{547688F6-9B09-4DF3-8D95-BD3F41C273A9}" type="pres">
      <dgm:prSet presAssocID="{916039C2-C4D0-462A-842D-1A8E3F417E76}" presName="sibTrans" presStyleLbl="sibTrans2D1" presStyleIdx="0" presStyleCnt="2"/>
      <dgm:spPr/>
    </dgm:pt>
    <dgm:pt modelId="{CE86AA08-7598-4625-97EB-C3F3CE3BE173}" type="pres">
      <dgm:prSet presAssocID="{916039C2-C4D0-462A-842D-1A8E3F417E76}" presName="connectorText" presStyleLbl="sibTrans2D1" presStyleIdx="0" presStyleCnt="2"/>
      <dgm:spPr/>
    </dgm:pt>
    <dgm:pt modelId="{3E5C43EC-7972-45B6-8ACB-CFE510B8CFD8}" type="pres">
      <dgm:prSet presAssocID="{CC6FF65D-D64F-4984-A158-DA060482FC68}" presName="node" presStyleLbl="node1" presStyleIdx="1" presStyleCnt="3">
        <dgm:presLayoutVars>
          <dgm:bulletEnabled val="1"/>
        </dgm:presLayoutVars>
      </dgm:prSet>
      <dgm:spPr/>
    </dgm:pt>
    <dgm:pt modelId="{C38A35B2-DAA9-45D0-B3C0-3C861D9C3D6E}" type="pres">
      <dgm:prSet presAssocID="{A814F1AD-651C-4C48-8A7B-428D447821D8}" presName="sibTrans" presStyleLbl="sibTrans2D1" presStyleIdx="1" presStyleCnt="2"/>
      <dgm:spPr/>
    </dgm:pt>
    <dgm:pt modelId="{8E0AF366-6FFE-4ADA-AFC7-E3082066967F}" type="pres">
      <dgm:prSet presAssocID="{A814F1AD-651C-4C48-8A7B-428D447821D8}" presName="connectorText" presStyleLbl="sibTrans2D1" presStyleIdx="1" presStyleCnt="2"/>
      <dgm:spPr/>
    </dgm:pt>
    <dgm:pt modelId="{6EFE1101-8848-47DE-86EC-67EDA9B5C0CC}" type="pres">
      <dgm:prSet presAssocID="{1A737AF2-F6BD-4282-9FDD-62BB65A9A27D}" presName="node" presStyleLbl="node1" presStyleIdx="2" presStyleCnt="3">
        <dgm:presLayoutVars>
          <dgm:bulletEnabled val="1"/>
        </dgm:presLayoutVars>
      </dgm:prSet>
      <dgm:spPr/>
    </dgm:pt>
  </dgm:ptLst>
  <dgm:cxnLst>
    <dgm:cxn modelId="{417C300A-E9CB-41D2-91B2-38392907FA07}" srcId="{D0D68203-2BEF-4767-964E-28F6493A8BAD}" destId="{50D5FB99-3FCF-4E60-A70C-6AED6ABC6DD0}" srcOrd="0" destOrd="0" parTransId="{A84804E1-11C4-461D-92DD-72406F09B41A}" sibTransId="{916039C2-C4D0-462A-842D-1A8E3F417E76}"/>
    <dgm:cxn modelId="{BE10E513-B5D3-4171-9A3E-704BDE6A9E32}" type="presOf" srcId="{CC6FF65D-D64F-4984-A158-DA060482FC68}" destId="{3E5C43EC-7972-45B6-8ACB-CFE510B8CFD8}" srcOrd="0" destOrd="0" presId="urn:microsoft.com/office/officeart/2005/8/layout/process2"/>
    <dgm:cxn modelId="{CD67411E-5F80-4FDA-88FF-F89C14878930}" type="presOf" srcId="{D0D68203-2BEF-4767-964E-28F6493A8BAD}" destId="{0733802A-0FD4-4946-AC77-7FDCC9FCDB64}" srcOrd="0" destOrd="0" presId="urn:microsoft.com/office/officeart/2005/8/layout/process2"/>
    <dgm:cxn modelId="{9CDE3A6F-F0F9-40BF-8EA8-A30F5FAD2C94}" type="presOf" srcId="{916039C2-C4D0-462A-842D-1A8E3F417E76}" destId="{547688F6-9B09-4DF3-8D95-BD3F41C273A9}" srcOrd="0" destOrd="0" presId="urn:microsoft.com/office/officeart/2005/8/layout/process2"/>
    <dgm:cxn modelId="{E3DDE172-9912-4BA2-81F0-8A38FD0A3D5B}" type="presOf" srcId="{A814F1AD-651C-4C48-8A7B-428D447821D8}" destId="{8E0AF366-6FFE-4ADA-AFC7-E3082066967F}" srcOrd="1" destOrd="0" presId="urn:microsoft.com/office/officeart/2005/8/layout/process2"/>
    <dgm:cxn modelId="{4041FB8B-F05A-4678-AA0A-909CD92CA4F5}" type="presOf" srcId="{916039C2-C4D0-462A-842D-1A8E3F417E76}" destId="{CE86AA08-7598-4625-97EB-C3F3CE3BE173}" srcOrd="1" destOrd="0" presId="urn:microsoft.com/office/officeart/2005/8/layout/process2"/>
    <dgm:cxn modelId="{DAAEAD90-67F3-4550-A0D4-2787F6C8992E}" type="presOf" srcId="{1A737AF2-F6BD-4282-9FDD-62BB65A9A27D}" destId="{6EFE1101-8848-47DE-86EC-67EDA9B5C0CC}" srcOrd="0" destOrd="0" presId="urn:microsoft.com/office/officeart/2005/8/layout/process2"/>
    <dgm:cxn modelId="{7E4142A1-5E4F-431D-A2B8-9B82B2BFA691}" type="presOf" srcId="{A814F1AD-651C-4C48-8A7B-428D447821D8}" destId="{C38A35B2-DAA9-45D0-B3C0-3C861D9C3D6E}" srcOrd="0" destOrd="0" presId="urn:microsoft.com/office/officeart/2005/8/layout/process2"/>
    <dgm:cxn modelId="{77FFC1EE-4AA2-4805-9723-78DF196B231E}" type="presOf" srcId="{50D5FB99-3FCF-4E60-A70C-6AED6ABC6DD0}" destId="{0B395190-6BD0-4C12-9C79-0E5B714F59C9}" srcOrd="0" destOrd="0" presId="urn:microsoft.com/office/officeart/2005/8/layout/process2"/>
    <dgm:cxn modelId="{E494D9F1-BAD5-415E-82C8-18EB6062B9BF}" srcId="{D0D68203-2BEF-4767-964E-28F6493A8BAD}" destId="{1A737AF2-F6BD-4282-9FDD-62BB65A9A27D}" srcOrd="2" destOrd="0" parTransId="{F753525C-14EF-41E0-BCFA-E37DA97CD1EA}" sibTransId="{B7AA3096-93FA-4BB8-B402-251382E6ECE8}"/>
    <dgm:cxn modelId="{5B7F10F9-CC49-41FE-8B43-64D2A44E6F12}" srcId="{D0D68203-2BEF-4767-964E-28F6493A8BAD}" destId="{CC6FF65D-D64F-4984-A158-DA060482FC68}" srcOrd="1" destOrd="0" parTransId="{55BFCA1E-13F9-4D0C-8EA5-E732AE817977}" sibTransId="{A814F1AD-651C-4C48-8A7B-428D447821D8}"/>
    <dgm:cxn modelId="{079169E9-66FC-4956-8FA1-09201B17AD29}" type="presParOf" srcId="{0733802A-0FD4-4946-AC77-7FDCC9FCDB64}" destId="{0B395190-6BD0-4C12-9C79-0E5B714F59C9}" srcOrd="0" destOrd="0" presId="urn:microsoft.com/office/officeart/2005/8/layout/process2"/>
    <dgm:cxn modelId="{76A85874-DD2A-44D6-9A78-3CE05A5BF7FD}" type="presParOf" srcId="{0733802A-0FD4-4946-AC77-7FDCC9FCDB64}" destId="{547688F6-9B09-4DF3-8D95-BD3F41C273A9}" srcOrd="1" destOrd="0" presId="urn:microsoft.com/office/officeart/2005/8/layout/process2"/>
    <dgm:cxn modelId="{778A15A4-374E-48CB-86FB-322CAAB3B40B}" type="presParOf" srcId="{547688F6-9B09-4DF3-8D95-BD3F41C273A9}" destId="{CE86AA08-7598-4625-97EB-C3F3CE3BE173}" srcOrd="0" destOrd="0" presId="urn:microsoft.com/office/officeart/2005/8/layout/process2"/>
    <dgm:cxn modelId="{8AA42F84-548B-43F0-A6D9-A42CB58A0F8C}" type="presParOf" srcId="{0733802A-0FD4-4946-AC77-7FDCC9FCDB64}" destId="{3E5C43EC-7972-45B6-8ACB-CFE510B8CFD8}" srcOrd="2" destOrd="0" presId="urn:microsoft.com/office/officeart/2005/8/layout/process2"/>
    <dgm:cxn modelId="{97EDC1C6-E106-42D8-9659-4479E1DCCA53}" type="presParOf" srcId="{0733802A-0FD4-4946-AC77-7FDCC9FCDB64}" destId="{C38A35B2-DAA9-45D0-B3C0-3C861D9C3D6E}" srcOrd="3" destOrd="0" presId="urn:microsoft.com/office/officeart/2005/8/layout/process2"/>
    <dgm:cxn modelId="{C2AA8F47-7D78-4EA3-9E2E-545425ECE1F5}" type="presParOf" srcId="{C38A35B2-DAA9-45D0-B3C0-3C861D9C3D6E}" destId="{8E0AF366-6FFE-4ADA-AFC7-E3082066967F}" srcOrd="0" destOrd="0" presId="urn:microsoft.com/office/officeart/2005/8/layout/process2"/>
    <dgm:cxn modelId="{9967E585-FA82-433B-BA56-253E99E6E069}" type="presParOf" srcId="{0733802A-0FD4-4946-AC77-7FDCC9FCDB64}" destId="{6EFE1101-8848-47DE-86EC-67EDA9B5C0C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95190-6BD0-4C12-9C79-0E5B714F59C9}">
      <dsp:nvSpPr>
        <dsp:cNvPr id="0" name=""/>
        <dsp:cNvSpPr/>
      </dsp:nvSpPr>
      <dsp:spPr>
        <a:xfrm>
          <a:off x="1110301" y="0"/>
          <a:ext cx="1225430" cy="68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指令</a:t>
          </a:r>
          <a:r>
            <a:rPr lang="en-US" altLang="zh-CN" sz="2800" kern="1200" dirty="0"/>
            <a:t>1</a:t>
          </a:r>
          <a:endParaRPr lang="zh-CN" altLang="en-US" sz="2800" kern="1200" dirty="0"/>
        </a:p>
      </dsp:txBody>
      <dsp:txXfrm>
        <a:off x="1130241" y="19940"/>
        <a:ext cx="1185550" cy="640914"/>
      </dsp:txXfrm>
    </dsp:sp>
    <dsp:sp modelId="{547688F6-9B09-4DF3-8D95-BD3F41C273A9}">
      <dsp:nvSpPr>
        <dsp:cNvPr id="0" name=""/>
        <dsp:cNvSpPr/>
      </dsp:nvSpPr>
      <dsp:spPr>
        <a:xfrm rot="5400000">
          <a:off x="1595367" y="697814"/>
          <a:ext cx="255297" cy="306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631109" y="723344"/>
        <a:ext cx="183815" cy="178708"/>
      </dsp:txXfrm>
    </dsp:sp>
    <dsp:sp modelId="{3E5C43EC-7972-45B6-8ACB-CFE510B8CFD8}">
      <dsp:nvSpPr>
        <dsp:cNvPr id="0" name=""/>
        <dsp:cNvSpPr/>
      </dsp:nvSpPr>
      <dsp:spPr>
        <a:xfrm>
          <a:off x="1110301" y="1021191"/>
          <a:ext cx="1225430" cy="68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指令</a:t>
          </a:r>
          <a:r>
            <a:rPr lang="en-US" altLang="zh-CN" sz="2800" kern="1200" dirty="0"/>
            <a:t>2</a:t>
          </a:r>
          <a:endParaRPr lang="zh-CN" altLang="en-US" sz="2800" kern="1200" dirty="0"/>
        </a:p>
      </dsp:txBody>
      <dsp:txXfrm>
        <a:off x="1130241" y="1041131"/>
        <a:ext cx="1185550" cy="640914"/>
      </dsp:txXfrm>
    </dsp:sp>
    <dsp:sp modelId="{C38A35B2-DAA9-45D0-B3C0-3C861D9C3D6E}">
      <dsp:nvSpPr>
        <dsp:cNvPr id="0" name=""/>
        <dsp:cNvSpPr/>
      </dsp:nvSpPr>
      <dsp:spPr>
        <a:xfrm rot="5400000">
          <a:off x="1595367" y="1719006"/>
          <a:ext cx="255297" cy="306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631109" y="1744536"/>
        <a:ext cx="183815" cy="178708"/>
      </dsp:txXfrm>
    </dsp:sp>
    <dsp:sp modelId="{6EFE1101-8848-47DE-86EC-67EDA9B5C0CC}">
      <dsp:nvSpPr>
        <dsp:cNvPr id="0" name=""/>
        <dsp:cNvSpPr/>
      </dsp:nvSpPr>
      <dsp:spPr>
        <a:xfrm>
          <a:off x="1110301" y="2042383"/>
          <a:ext cx="1225430" cy="680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指令</a:t>
          </a:r>
          <a:r>
            <a:rPr lang="en-US" altLang="zh-CN" sz="2800" kern="1200" dirty="0"/>
            <a:t>3</a:t>
          </a:r>
          <a:endParaRPr lang="zh-CN" altLang="en-US" sz="2800" kern="1200" dirty="0"/>
        </a:p>
      </dsp:txBody>
      <dsp:txXfrm>
        <a:off x="1130241" y="2062323"/>
        <a:ext cx="1185550" cy="640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0BD-ADD6-4BCF-AAF8-5076C63373D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4605-DC0F-4733-91C6-E70CA2E4FA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0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0BD-ADD6-4BCF-AAF8-5076C63373D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4605-DC0F-4733-91C6-E70CA2E4F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7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0BD-ADD6-4BCF-AAF8-5076C63373D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4605-DC0F-4733-91C6-E70CA2E4F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11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0BD-ADD6-4BCF-AAF8-5076C63373D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4605-DC0F-4733-91C6-E70CA2E4F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8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0BD-ADD6-4BCF-AAF8-5076C63373D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4605-DC0F-4733-91C6-E70CA2E4FA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0BD-ADD6-4BCF-AAF8-5076C63373D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4605-DC0F-4733-91C6-E70CA2E4F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2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0BD-ADD6-4BCF-AAF8-5076C63373D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4605-DC0F-4733-91C6-E70CA2E4F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0BD-ADD6-4BCF-AAF8-5076C63373D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4605-DC0F-4733-91C6-E70CA2E4F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4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0BD-ADD6-4BCF-AAF8-5076C63373D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4605-DC0F-4733-91C6-E70CA2E4F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54D20BD-ADD6-4BCF-AAF8-5076C63373D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F24605-DC0F-4733-91C6-E70CA2E4F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20BD-ADD6-4BCF-AAF8-5076C63373D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4605-DC0F-4733-91C6-E70CA2E4F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3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4D20BD-ADD6-4BCF-AAF8-5076C63373D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F24605-DC0F-4733-91C6-E70CA2E4FA6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7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EA7BB-73F0-4BA0-8A44-0F2098DB7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FFE6EB-937B-4E8F-B133-65622AE1E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第一章 程序设计和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</a:p>
        </p:txBody>
      </p:sp>
    </p:spTree>
    <p:extLst>
      <p:ext uri="{BB962C8B-B14F-4D97-AF65-F5344CB8AC3E}">
        <p14:creationId xmlns:p14="http://schemas.microsoft.com/office/powerpoint/2010/main" val="73125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71271EB2-5B8B-497B-BDAC-CA0A6FB674F9}"/>
              </a:ext>
            </a:extLst>
          </p:cNvPr>
          <p:cNvSpPr/>
          <p:nvPr/>
        </p:nvSpPr>
        <p:spPr>
          <a:xfrm>
            <a:off x="172122" y="161365"/>
            <a:ext cx="3679116" cy="1011219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1.1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诺依曼计算机体系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D36DE82-9CA5-4AE7-9001-0D872B52397F}"/>
              </a:ext>
            </a:extLst>
          </p:cNvPr>
          <p:cNvGraphicFramePr>
            <a:graphicFrameLocks noGrp="1"/>
          </p:cNvGraphicFramePr>
          <p:nvPr/>
        </p:nvGraphicFramePr>
        <p:xfrm>
          <a:off x="139849" y="4515522"/>
          <a:ext cx="550993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1370093948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48046846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5341827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51273388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042583556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644525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5424215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8347248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342711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62075958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40191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4A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4B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4C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4D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4E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4F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7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188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031EC4-85AB-4EB3-B0C7-C64C1A8DA714}"/>
              </a:ext>
            </a:extLst>
          </p:cNvPr>
          <p:cNvGraphicFramePr>
            <a:graphicFrameLocks noGrp="1"/>
          </p:cNvGraphicFramePr>
          <p:nvPr/>
        </p:nvGraphicFramePr>
        <p:xfrm>
          <a:off x="6217918" y="161365"/>
          <a:ext cx="2753960" cy="5414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980">
                  <a:extLst>
                    <a:ext uri="{9D8B030D-6E8A-4147-A177-3AD203B41FA5}">
                      <a16:colId xmlns:a16="http://schemas.microsoft.com/office/drawing/2014/main" val="1966464242"/>
                    </a:ext>
                  </a:extLst>
                </a:gridCol>
                <a:gridCol w="1376980">
                  <a:extLst>
                    <a:ext uri="{9D8B030D-6E8A-4147-A177-3AD203B41FA5}">
                      <a16:colId xmlns:a16="http://schemas.microsoft.com/office/drawing/2014/main" val="366279573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2986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位（</a:t>
                      </a:r>
                      <a:r>
                        <a:rPr lang="en-US" altLang="zh-CN" dirty="0"/>
                        <a:t>bit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1842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字节（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0010 1011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20517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内存单元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492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  <a:r>
                        <a:rPr lang="en-US" altLang="zh-CN" dirty="0"/>
                        <a:t>(register)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内的计算存储单元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53693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r>
                        <a:rPr lang="en-US" altLang="zh-CN" dirty="0"/>
                        <a:t>(memory)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保存数据的地方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54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内存地址</a:t>
                      </a:r>
                      <a:r>
                        <a:rPr lang="en-US" altLang="zh-CN" dirty="0"/>
                        <a:t>(address)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（以字节为单位）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176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指令指针（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指示命令运行到哪里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4237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代数运算单元（</a:t>
                      </a:r>
                      <a:r>
                        <a:rPr lang="en-US" altLang="zh-CN" dirty="0"/>
                        <a:t>APL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进行实际的计算和处理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19744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输入输出（</a:t>
                      </a:r>
                      <a:r>
                        <a:rPr lang="en-US" altLang="zh-CN" dirty="0"/>
                        <a:t>I/O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接外部存储或设备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92827"/>
                  </a:ext>
                </a:extLst>
              </a:tr>
            </a:tbl>
          </a:graphicData>
        </a:graphic>
      </p:graphicFrame>
      <p:sp>
        <p:nvSpPr>
          <p:cNvPr id="5" name="梯形 4">
            <a:extLst>
              <a:ext uri="{FF2B5EF4-FFF2-40B4-BE49-F238E27FC236}">
                <a16:creationId xmlns:a16="http://schemas.microsoft.com/office/drawing/2014/main" id="{AA459175-7B37-4920-BB31-89D787CC8CE7}"/>
              </a:ext>
            </a:extLst>
          </p:cNvPr>
          <p:cNvSpPr/>
          <p:nvPr/>
        </p:nvSpPr>
        <p:spPr>
          <a:xfrm>
            <a:off x="1323190" y="1398793"/>
            <a:ext cx="4163209" cy="2256416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8414972A-3D7A-4C77-B434-FFFC87A51DC9}"/>
              </a:ext>
            </a:extLst>
          </p:cNvPr>
          <p:cNvSpPr/>
          <p:nvPr/>
        </p:nvSpPr>
        <p:spPr>
          <a:xfrm>
            <a:off x="2226835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FB580B99-342C-4EEE-AB72-86A11074ED21}"/>
              </a:ext>
            </a:extLst>
          </p:cNvPr>
          <p:cNvSpPr/>
          <p:nvPr/>
        </p:nvSpPr>
        <p:spPr>
          <a:xfrm>
            <a:off x="3851238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F56F98-6315-4774-A09F-F433E439E741}"/>
              </a:ext>
            </a:extLst>
          </p:cNvPr>
          <p:cNvSpPr/>
          <p:nvPr/>
        </p:nvSpPr>
        <p:spPr>
          <a:xfrm>
            <a:off x="1624405" y="2753958"/>
            <a:ext cx="473336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DF23CA-E881-4DC8-9FC2-F7FA6499692D}"/>
              </a:ext>
            </a:extLst>
          </p:cNvPr>
          <p:cNvSpPr/>
          <p:nvPr/>
        </p:nvSpPr>
        <p:spPr>
          <a:xfrm>
            <a:off x="978946" y="2259106"/>
            <a:ext cx="871372" cy="4948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BF88EFA-67F1-4151-A555-01B75A1B7C98}"/>
              </a:ext>
            </a:extLst>
          </p:cNvPr>
          <p:cNvCxnSpPr/>
          <p:nvPr/>
        </p:nvCxnSpPr>
        <p:spPr>
          <a:xfrm flipV="1">
            <a:off x="268941" y="2753958"/>
            <a:ext cx="387275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C711902-3457-45D8-A27E-753333071DEB}"/>
              </a:ext>
            </a:extLst>
          </p:cNvPr>
          <p:cNvCxnSpPr/>
          <p:nvPr/>
        </p:nvCxnSpPr>
        <p:spPr>
          <a:xfrm>
            <a:off x="613187" y="2753958"/>
            <a:ext cx="365759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AA7FAD2-93D6-4E43-B2C8-32454DA5757B}"/>
              </a:ext>
            </a:extLst>
          </p:cNvPr>
          <p:cNvSpPr txBox="1"/>
          <p:nvPr/>
        </p:nvSpPr>
        <p:spPr>
          <a:xfrm>
            <a:off x="462578" y="1269402"/>
            <a:ext cx="13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16bit-CPU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8B15DD-349A-4F13-9F11-426790881FA0}"/>
              </a:ext>
            </a:extLst>
          </p:cNvPr>
          <p:cNvSpPr txBox="1"/>
          <p:nvPr/>
        </p:nvSpPr>
        <p:spPr>
          <a:xfrm>
            <a:off x="-43032" y="3741291"/>
            <a:ext cx="16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内存（</a:t>
            </a:r>
            <a:r>
              <a:rPr lang="en-US" altLang="zh-CN" dirty="0"/>
              <a:t>memory</a:t>
            </a:r>
            <a:r>
              <a:rPr lang="zh-CN" altLang="en-US" dirty="0"/>
              <a:t>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0622B08-8586-441A-B804-DC256AC07B4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861073" y="3012141"/>
            <a:ext cx="3026170" cy="1428153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C74E631-FA7C-465A-8F86-91D587D749ED}"/>
              </a:ext>
            </a:extLst>
          </p:cNvPr>
          <p:cNvSpPr txBox="1"/>
          <p:nvPr/>
        </p:nvSpPr>
        <p:spPr>
          <a:xfrm>
            <a:off x="1785772" y="2416600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BC15C2-8E67-43F7-8EB9-0468B42E2B21}"/>
              </a:ext>
            </a:extLst>
          </p:cNvPr>
          <p:cNvSpPr txBox="1"/>
          <p:nvPr/>
        </p:nvSpPr>
        <p:spPr>
          <a:xfrm>
            <a:off x="1998072" y="2145504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018BAA-BE7B-4269-8B95-BE7F882305CA}"/>
              </a:ext>
            </a:extLst>
          </p:cNvPr>
          <p:cNvSpPr txBox="1"/>
          <p:nvPr/>
        </p:nvSpPr>
        <p:spPr>
          <a:xfrm>
            <a:off x="4432152" y="3371959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reg2</a:t>
            </a:r>
            <a:endParaRPr lang="zh-CN" altLang="en-US" dirty="0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AB75F65F-6996-47BB-A796-0CAFF2BE6FA2}"/>
              </a:ext>
            </a:extLst>
          </p:cNvPr>
          <p:cNvSpPr/>
          <p:nvPr/>
        </p:nvSpPr>
        <p:spPr>
          <a:xfrm>
            <a:off x="2646381" y="1508761"/>
            <a:ext cx="1807285" cy="675042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1524F2-AF76-4420-8606-0639E9EB627B}"/>
              </a:ext>
            </a:extLst>
          </p:cNvPr>
          <p:cNvSpPr txBox="1"/>
          <p:nvPr/>
        </p:nvSpPr>
        <p:spPr>
          <a:xfrm>
            <a:off x="2646381" y="1616039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APL</a:t>
            </a:r>
            <a:endParaRPr lang="zh-CN" altLang="en-US" dirty="0"/>
          </a:p>
        </p:txBody>
      </p:sp>
      <p:sp>
        <p:nvSpPr>
          <p:cNvPr id="27" name="矩形: 棱台 26">
            <a:extLst>
              <a:ext uri="{FF2B5EF4-FFF2-40B4-BE49-F238E27FC236}">
                <a16:creationId xmlns:a16="http://schemas.microsoft.com/office/drawing/2014/main" id="{F56FCAB8-56C6-4FB0-9492-376B7226D610}"/>
              </a:ext>
            </a:extLst>
          </p:cNvPr>
          <p:cNvSpPr/>
          <p:nvPr/>
        </p:nvSpPr>
        <p:spPr>
          <a:xfrm>
            <a:off x="5004320" y="398033"/>
            <a:ext cx="998447" cy="451821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2A1CBC3-1EEC-46F0-90E8-210939E5FD00}"/>
              </a:ext>
            </a:extLst>
          </p:cNvPr>
          <p:cNvSpPr/>
          <p:nvPr/>
        </p:nvSpPr>
        <p:spPr>
          <a:xfrm>
            <a:off x="5072230" y="2259106"/>
            <a:ext cx="575536" cy="602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</a:p>
          <a:p>
            <a:pPr algn="ctr"/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E79817-0220-4DF2-898B-B11A9E5262B1}"/>
              </a:ext>
            </a:extLst>
          </p:cNvPr>
          <p:cNvSpPr txBox="1"/>
          <p:nvPr/>
        </p:nvSpPr>
        <p:spPr>
          <a:xfrm>
            <a:off x="333484" y="2008066"/>
            <a:ext cx="8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clock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D42A72-4E69-49FA-BCF6-026EFBCD6065}"/>
              </a:ext>
            </a:extLst>
          </p:cNvPr>
          <p:cNvSpPr/>
          <p:nvPr/>
        </p:nvSpPr>
        <p:spPr>
          <a:xfrm>
            <a:off x="4526862" y="4440294"/>
            <a:ext cx="720761" cy="1410746"/>
          </a:xfrm>
          <a:prstGeom prst="rect">
            <a:avLst/>
          </a:prstGeom>
          <a:solidFill>
            <a:srgbClr val="00B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C7A3C1-9A62-4C4F-B087-51FF16BEBC4B}"/>
              </a:ext>
            </a:extLst>
          </p:cNvPr>
          <p:cNvSpPr txBox="1"/>
          <p:nvPr/>
        </p:nvSpPr>
        <p:spPr>
          <a:xfrm>
            <a:off x="4572000" y="5909914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900E66-B45D-4EE0-ABAF-14D19D46D470}"/>
              </a:ext>
            </a:extLst>
          </p:cNvPr>
          <p:cNvSpPr txBox="1"/>
          <p:nvPr/>
        </p:nvSpPr>
        <p:spPr>
          <a:xfrm>
            <a:off x="2366683" y="2861236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11 00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7A533A-D056-4754-9B39-EA5798920230}"/>
              </a:ext>
            </a:extLst>
          </p:cNvPr>
          <p:cNvSpPr txBox="1"/>
          <p:nvPr/>
        </p:nvSpPr>
        <p:spPr>
          <a:xfrm>
            <a:off x="4036132" y="2861236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10 01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BA17136-34A3-484C-AC5E-28E1C3C28E3F}"/>
              </a:ext>
            </a:extLst>
          </p:cNvPr>
          <p:cNvSpPr/>
          <p:nvPr/>
        </p:nvSpPr>
        <p:spPr>
          <a:xfrm>
            <a:off x="4705124" y="1435881"/>
            <a:ext cx="668322" cy="584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</a:p>
          <a:p>
            <a:pPr algn="ctr"/>
            <a:r>
              <a:rPr lang="en-US" altLang="zh-CN" dirty="0"/>
              <a:t>(0)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2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71271EB2-5B8B-497B-BDAC-CA0A6FB674F9}"/>
              </a:ext>
            </a:extLst>
          </p:cNvPr>
          <p:cNvSpPr/>
          <p:nvPr/>
        </p:nvSpPr>
        <p:spPr>
          <a:xfrm>
            <a:off x="172122" y="161365"/>
            <a:ext cx="3679116" cy="1011219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1.1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诺依曼计算机体系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D36DE82-9CA5-4AE7-9001-0D872B52397F}"/>
              </a:ext>
            </a:extLst>
          </p:cNvPr>
          <p:cNvGraphicFramePr>
            <a:graphicFrameLocks noGrp="1"/>
          </p:cNvGraphicFramePr>
          <p:nvPr/>
        </p:nvGraphicFramePr>
        <p:xfrm>
          <a:off x="139849" y="4515522"/>
          <a:ext cx="550993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1370093948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48046846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5341827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51273388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042583556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644525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5424215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8347248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342711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62075958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40191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4A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4B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4C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4D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4E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4F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7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188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031EC4-85AB-4EB3-B0C7-C64C1A8DA714}"/>
              </a:ext>
            </a:extLst>
          </p:cNvPr>
          <p:cNvGraphicFramePr>
            <a:graphicFrameLocks noGrp="1"/>
          </p:cNvGraphicFramePr>
          <p:nvPr/>
        </p:nvGraphicFramePr>
        <p:xfrm>
          <a:off x="6217918" y="161365"/>
          <a:ext cx="2753960" cy="5414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980">
                  <a:extLst>
                    <a:ext uri="{9D8B030D-6E8A-4147-A177-3AD203B41FA5}">
                      <a16:colId xmlns:a16="http://schemas.microsoft.com/office/drawing/2014/main" val="1966464242"/>
                    </a:ext>
                  </a:extLst>
                </a:gridCol>
                <a:gridCol w="1376980">
                  <a:extLst>
                    <a:ext uri="{9D8B030D-6E8A-4147-A177-3AD203B41FA5}">
                      <a16:colId xmlns:a16="http://schemas.microsoft.com/office/drawing/2014/main" val="366279573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2986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位（</a:t>
                      </a:r>
                      <a:r>
                        <a:rPr lang="en-US" altLang="zh-CN" dirty="0"/>
                        <a:t>bit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1842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字节（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0010 1011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20517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内存单元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492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  <a:r>
                        <a:rPr lang="en-US" altLang="zh-CN" dirty="0"/>
                        <a:t>(register)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内的计算存储单元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53693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r>
                        <a:rPr lang="en-US" altLang="zh-CN" dirty="0"/>
                        <a:t>(memory)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保存数据的地方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54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内存地址</a:t>
                      </a:r>
                      <a:r>
                        <a:rPr lang="en-US" altLang="zh-CN" dirty="0"/>
                        <a:t>(address)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（以字节为单位）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176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指令指针（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指示命令运行到哪里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4237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代数运算单元（</a:t>
                      </a:r>
                      <a:r>
                        <a:rPr lang="en-US" altLang="zh-CN" dirty="0"/>
                        <a:t>APL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进行实际的计算和处理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19744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输入输出（</a:t>
                      </a:r>
                      <a:r>
                        <a:rPr lang="en-US" altLang="zh-CN" dirty="0"/>
                        <a:t>I/O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接外部存储或设备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92827"/>
                  </a:ext>
                </a:extLst>
              </a:tr>
            </a:tbl>
          </a:graphicData>
        </a:graphic>
      </p:graphicFrame>
      <p:sp>
        <p:nvSpPr>
          <p:cNvPr id="5" name="梯形 4">
            <a:extLst>
              <a:ext uri="{FF2B5EF4-FFF2-40B4-BE49-F238E27FC236}">
                <a16:creationId xmlns:a16="http://schemas.microsoft.com/office/drawing/2014/main" id="{AA459175-7B37-4920-BB31-89D787CC8CE7}"/>
              </a:ext>
            </a:extLst>
          </p:cNvPr>
          <p:cNvSpPr/>
          <p:nvPr/>
        </p:nvSpPr>
        <p:spPr>
          <a:xfrm>
            <a:off x="1323190" y="1398793"/>
            <a:ext cx="4163209" cy="2256416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8414972A-3D7A-4C77-B434-FFFC87A51DC9}"/>
              </a:ext>
            </a:extLst>
          </p:cNvPr>
          <p:cNvSpPr/>
          <p:nvPr/>
        </p:nvSpPr>
        <p:spPr>
          <a:xfrm>
            <a:off x="2226835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FB580B99-342C-4EEE-AB72-86A11074ED21}"/>
              </a:ext>
            </a:extLst>
          </p:cNvPr>
          <p:cNvSpPr/>
          <p:nvPr/>
        </p:nvSpPr>
        <p:spPr>
          <a:xfrm>
            <a:off x="3851238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F56F98-6315-4774-A09F-F433E439E741}"/>
              </a:ext>
            </a:extLst>
          </p:cNvPr>
          <p:cNvSpPr/>
          <p:nvPr/>
        </p:nvSpPr>
        <p:spPr>
          <a:xfrm>
            <a:off x="1624405" y="2753958"/>
            <a:ext cx="473336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DF23CA-E881-4DC8-9FC2-F7FA6499692D}"/>
              </a:ext>
            </a:extLst>
          </p:cNvPr>
          <p:cNvSpPr/>
          <p:nvPr/>
        </p:nvSpPr>
        <p:spPr>
          <a:xfrm>
            <a:off x="978946" y="2259106"/>
            <a:ext cx="871372" cy="4948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BF88EFA-67F1-4151-A555-01B75A1B7C98}"/>
              </a:ext>
            </a:extLst>
          </p:cNvPr>
          <p:cNvCxnSpPr/>
          <p:nvPr/>
        </p:nvCxnSpPr>
        <p:spPr>
          <a:xfrm flipV="1">
            <a:off x="268941" y="2753958"/>
            <a:ext cx="387275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C711902-3457-45D8-A27E-753333071DEB}"/>
              </a:ext>
            </a:extLst>
          </p:cNvPr>
          <p:cNvCxnSpPr/>
          <p:nvPr/>
        </p:nvCxnSpPr>
        <p:spPr>
          <a:xfrm>
            <a:off x="613187" y="2753958"/>
            <a:ext cx="365759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AA7FAD2-93D6-4E43-B2C8-32454DA5757B}"/>
              </a:ext>
            </a:extLst>
          </p:cNvPr>
          <p:cNvSpPr txBox="1"/>
          <p:nvPr/>
        </p:nvSpPr>
        <p:spPr>
          <a:xfrm>
            <a:off x="462578" y="1269402"/>
            <a:ext cx="13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16bit-CPU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8B15DD-349A-4F13-9F11-426790881FA0}"/>
              </a:ext>
            </a:extLst>
          </p:cNvPr>
          <p:cNvSpPr txBox="1"/>
          <p:nvPr/>
        </p:nvSpPr>
        <p:spPr>
          <a:xfrm>
            <a:off x="-43032" y="3741291"/>
            <a:ext cx="16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内存（</a:t>
            </a:r>
            <a:r>
              <a:rPr lang="en-US" altLang="zh-CN" dirty="0"/>
              <a:t>memory</a:t>
            </a:r>
            <a:r>
              <a:rPr lang="zh-CN" altLang="en-US" dirty="0"/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74E631-FA7C-465A-8F86-91D587D749ED}"/>
              </a:ext>
            </a:extLst>
          </p:cNvPr>
          <p:cNvSpPr txBox="1"/>
          <p:nvPr/>
        </p:nvSpPr>
        <p:spPr>
          <a:xfrm>
            <a:off x="1785772" y="2416600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BC15C2-8E67-43F7-8EB9-0468B42E2B21}"/>
              </a:ext>
            </a:extLst>
          </p:cNvPr>
          <p:cNvSpPr txBox="1"/>
          <p:nvPr/>
        </p:nvSpPr>
        <p:spPr>
          <a:xfrm>
            <a:off x="1998072" y="2145504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018BAA-BE7B-4269-8B95-BE7F882305CA}"/>
              </a:ext>
            </a:extLst>
          </p:cNvPr>
          <p:cNvSpPr txBox="1"/>
          <p:nvPr/>
        </p:nvSpPr>
        <p:spPr>
          <a:xfrm>
            <a:off x="4432152" y="3371959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reg2</a:t>
            </a:r>
            <a:endParaRPr lang="zh-CN" altLang="en-US" dirty="0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AB75F65F-6996-47BB-A796-0CAFF2BE6FA2}"/>
              </a:ext>
            </a:extLst>
          </p:cNvPr>
          <p:cNvSpPr/>
          <p:nvPr/>
        </p:nvSpPr>
        <p:spPr>
          <a:xfrm>
            <a:off x="2646381" y="1508761"/>
            <a:ext cx="1807285" cy="675042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1524F2-AF76-4420-8606-0639E9EB627B}"/>
              </a:ext>
            </a:extLst>
          </p:cNvPr>
          <p:cNvSpPr txBox="1"/>
          <p:nvPr/>
        </p:nvSpPr>
        <p:spPr>
          <a:xfrm>
            <a:off x="2646381" y="1616039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APL</a:t>
            </a:r>
            <a:endParaRPr lang="zh-CN" altLang="en-US" dirty="0"/>
          </a:p>
        </p:txBody>
      </p:sp>
      <p:sp>
        <p:nvSpPr>
          <p:cNvPr id="27" name="矩形: 棱台 26">
            <a:extLst>
              <a:ext uri="{FF2B5EF4-FFF2-40B4-BE49-F238E27FC236}">
                <a16:creationId xmlns:a16="http://schemas.microsoft.com/office/drawing/2014/main" id="{F56FCAB8-56C6-4FB0-9492-376B7226D610}"/>
              </a:ext>
            </a:extLst>
          </p:cNvPr>
          <p:cNvSpPr/>
          <p:nvPr/>
        </p:nvSpPr>
        <p:spPr>
          <a:xfrm>
            <a:off x="5004320" y="398033"/>
            <a:ext cx="998447" cy="451821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2A1CBC3-1EEC-46F0-90E8-210939E5FD00}"/>
              </a:ext>
            </a:extLst>
          </p:cNvPr>
          <p:cNvSpPr/>
          <p:nvPr/>
        </p:nvSpPr>
        <p:spPr>
          <a:xfrm>
            <a:off x="5072230" y="2259106"/>
            <a:ext cx="575536" cy="602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</a:p>
          <a:p>
            <a:pPr algn="ctr"/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E79817-0220-4DF2-898B-B11A9E5262B1}"/>
              </a:ext>
            </a:extLst>
          </p:cNvPr>
          <p:cNvSpPr txBox="1"/>
          <p:nvPr/>
        </p:nvSpPr>
        <p:spPr>
          <a:xfrm>
            <a:off x="333484" y="2008066"/>
            <a:ext cx="8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clock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900E66-B45D-4EE0-ABAF-14D19D46D470}"/>
              </a:ext>
            </a:extLst>
          </p:cNvPr>
          <p:cNvSpPr txBox="1"/>
          <p:nvPr/>
        </p:nvSpPr>
        <p:spPr>
          <a:xfrm>
            <a:off x="2366683" y="2861236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11 00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7A533A-D056-4754-9B39-EA5798920230}"/>
              </a:ext>
            </a:extLst>
          </p:cNvPr>
          <p:cNvSpPr txBox="1"/>
          <p:nvPr/>
        </p:nvSpPr>
        <p:spPr>
          <a:xfrm>
            <a:off x="4036132" y="2861236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10 01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BA17136-34A3-484C-AC5E-28E1C3C28E3F}"/>
              </a:ext>
            </a:extLst>
          </p:cNvPr>
          <p:cNvSpPr/>
          <p:nvPr/>
        </p:nvSpPr>
        <p:spPr>
          <a:xfrm>
            <a:off x="4705124" y="1435881"/>
            <a:ext cx="668322" cy="584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</a:p>
          <a:p>
            <a:pPr algn="ctr"/>
            <a:r>
              <a:rPr lang="en-US" altLang="zh-CN" dirty="0"/>
              <a:t>(0)</a:t>
            </a:r>
            <a:endParaRPr lang="zh-CN" altLang="en-US" dirty="0"/>
          </a:p>
        </p:txBody>
      </p:sp>
      <p:sp>
        <p:nvSpPr>
          <p:cNvPr id="16" name="带形: 上凸 15">
            <a:extLst>
              <a:ext uri="{FF2B5EF4-FFF2-40B4-BE49-F238E27FC236}">
                <a16:creationId xmlns:a16="http://schemas.microsoft.com/office/drawing/2014/main" id="{BCB2A66B-EA0F-42EE-9AA0-3C35E4C494E0}"/>
              </a:ext>
            </a:extLst>
          </p:cNvPr>
          <p:cNvSpPr/>
          <p:nvPr/>
        </p:nvSpPr>
        <p:spPr>
          <a:xfrm>
            <a:off x="753034" y="3741291"/>
            <a:ext cx="4765638" cy="1003448"/>
          </a:xfrm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特点：指令和数据统一存储</a:t>
            </a:r>
          </a:p>
        </p:txBody>
      </p:sp>
    </p:spTree>
    <p:extLst>
      <p:ext uri="{BB962C8B-B14F-4D97-AF65-F5344CB8AC3E}">
        <p14:creationId xmlns:p14="http://schemas.microsoft.com/office/powerpoint/2010/main" val="686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8EC4E8A1-F7D1-430B-867F-A7CD258E5055}"/>
              </a:ext>
            </a:extLst>
          </p:cNvPr>
          <p:cNvSpPr/>
          <p:nvPr/>
        </p:nvSpPr>
        <p:spPr>
          <a:xfrm>
            <a:off x="344245" y="204395"/>
            <a:ext cx="6153374" cy="892885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1.2  </a:t>
            </a:r>
            <a:r>
              <a:rPr lang="zh-CN" altLang="en-US" dirty="0"/>
              <a:t>机器语言、汇编语言和高级语言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8A0BE0-916E-4A95-817D-1E0557AB6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61378"/>
              </p:ext>
            </p:extLst>
          </p:nvPr>
        </p:nvGraphicFramePr>
        <p:xfrm>
          <a:off x="684903" y="1713694"/>
          <a:ext cx="6275295" cy="2276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1765">
                  <a:extLst>
                    <a:ext uri="{9D8B030D-6E8A-4147-A177-3AD203B41FA5}">
                      <a16:colId xmlns:a16="http://schemas.microsoft.com/office/drawing/2014/main" val="3319712755"/>
                    </a:ext>
                  </a:extLst>
                </a:gridCol>
                <a:gridCol w="2091765">
                  <a:extLst>
                    <a:ext uri="{9D8B030D-6E8A-4147-A177-3AD203B41FA5}">
                      <a16:colId xmlns:a16="http://schemas.microsoft.com/office/drawing/2014/main" val="3166397238"/>
                    </a:ext>
                  </a:extLst>
                </a:gridCol>
                <a:gridCol w="2091765">
                  <a:extLst>
                    <a:ext uri="{9D8B030D-6E8A-4147-A177-3AD203B41FA5}">
                      <a16:colId xmlns:a16="http://schemas.microsoft.com/office/drawing/2014/main" val="2313573903"/>
                    </a:ext>
                  </a:extLst>
                </a:gridCol>
              </a:tblGrid>
              <a:tr h="681198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机器语言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汇编语言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高级语言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853873"/>
                  </a:ext>
                </a:extLst>
              </a:tr>
              <a:tr h="681198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10 01 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01 10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ADD 6,9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6+9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782441"/>
                  </a:ext>
                </a:extLst>
              </a:tr>
              <a:tr h="681198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2a 01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02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01 00 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xx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JZ NEXT</a:t>
                      </a:r>
                    </a:p>
                    <a:p>
                      <a:pPr algn="r"/>
                      <a:r>
                        <a:rPr lang="en-US" altLang="zh-CN" dirty="0"/>
                        <a:t>ADD REG1, 1</a:t>
                      </a:r>
                    </a:p>
                    <a:p>
                      <a:pPr algn="r"/>
                      <a:r>
                        <a:rPr lang="en-US" altLang="zh-CN" dirty="0"/>
                        <a:t>NEXT: 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IF REG1 != 0 THEN</a:t>
                      </a:r>
                    </a:p>
                    <a:p>
                      <a:pPr algn="r"/>
                      <a:r>
                        <a:rPr lang="en-US" altLang="zh-CN" dirty="0"/>
                        <a:t>REG1=REG1+1</a:t>
                      </a:r>
                    </a:p>
                    <a:p>
                      <a:pPr algn="r"/>
                      <a:r>
                        <a:rPr lang="en-US" altLang="zh-CN" dirty="0"/>
                        <a:t>XX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2889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73BAF11-F2AC-416E-8A34-8209AE7D4DAD}"/>
              </a:ext>
            </a:extLst>
          </p:cNvPr>
          <p:cNvSpPr txBox="1"/>
          <p:nvPr/>
        </p:nvSpPr>
        <p:spPr>
          <a:xfrm>
            <a:off x="233081" y="4044876"/>
            <a:ext cx="73510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</a:p>
        </p:txBody>
      </p:sp>
      <p:sp>
        <p:nvSpPr>
          <p:cNvPr id="6" name="爆炸形: 8 pt  5">
            <a:extLst>
              <a:ext uri="{FF2B5EF4-FFF2-40B4-BE49-F238E27FC236}">
                <a16:creationId xmlns:a16="http://schemas.microsoft.com/office/drawing/2014/main" id="{3A321FCE-B983-4077-BB7E-22EDCE88B7D4}"/>
              </a:ext>
            </a:extLst>
          </p:cNvPr>
          <p:cNvSpPr/>
          <p:nvPr/>
        </p:nvSpPr>
        <p:spPr>
          <a:xfrm>
            <a:off x="1247887" y="4044876"/>
            <a:ext cx="1559859" cy="1129552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快！</a:t>
            </a:r>
          </a:p>
        </p:txBody>
      </p:sp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A77439AD-4308-41E6-B360-FDFE0984E2D4}"/>
              </a:ext>
            </a:extLst>
          </p:cNvPr>
          <p:cNvSpPr/>
          <p:nvPr/>
        </p:nvSpPr>
        <p:spPr>
          <a:xfrm>
            <a:off x="3324113" y="4044876"/>
            <a:ext cx="1559859" cy="1129552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稍易懂！</a:t>
            </a:r>
          </a:p>
        </p:txBody>
      </p:sp>
      <p:sp>
        <p:nvSpPr>
          <p:cNvPr id="8" name="爆炸形: 8 pt  7">
            <a:extLst>
              <a:ext uri="{FF2B5EF4-FFF2-40B4-BE49-F238E27FC236}">
                <a16:creationId xmlns:a16="http://schemas.microsoft.com/office/drawing/2014/main" id="{C232D604-C4AF-4CF2-8803-6141451E2194}"/>
              </a:ext>
            </a:extLst>
          </p:cNvPr>
          <p:cNvSpPr/>
          <p:nvPr/>
        </p:nvSpPr>
        <p:spPr>
          <a:xfrm>
            <a:off x="5400339" y="4044876"/>
            <a:ext cx="1559859" cy="1129552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易懂！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E61170-817C-4358-BE68-CFE70D01CC8D}"/>
              </a:ext>
            </a:extLst>
          </p:cNvPr>
          <p:cNvSpPr txBox="1"/>
          <p:nvPr/>
        </p:nvSpPr>
        <p:spPr>
          <a:xfrm>
            <a:off x="233081" y="5286774"/>
            <a:ext cx="73510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缺点：</a:t>
            </a:r>
          </a:p>
        </p:txBody>
      </p:sp>
      <p:sp>
        <p:nvSpPr>
          <p:cNvPr id="10" name="爆炸形: 8 pt  9">
            <a:extLst>
              <a:ext uri="{FF2B5EF4-FFF2-40B4-BE49-F238E27FC236}">
                <a16:creationId xmlns:a16="http://schemas.microsoft.com/office/drawing/2014/main" id="{3A07E340-37F8-4976-BE3E-3D6177AE5D4B}"/>
              </a:ext>
            </a:extLst>
          </p:cNvPr>
          <p:cNvSpPr/>
          <p:nvPr/>
        </p:nvSpPr>
        <p:spPr>
          <a:xfrm>
            <a:off x="1086522" y="5283201"/>
            <a:ext cx="1721223" cy="1370404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不易懂！</a:t>
            </a:r>
            <a:endParaRPr lang="en-US" altLang="zh-CN" dirty="0"/>
          </a:p>
          <a:p>
            <a:pPr algn="ctr"/>
            <a:r>
              <a:rPr lang="zh-CN" altLang="en-US" dirty="0"/>
              <a:t>不通用！</a:t>
            </a:r>
          </a:p>
        </p:txBody>
      </p:sp>
      <p:sp>
        <p:nvSpPr>
          <p:cNvPr id="11" name="爆炸形: 8 pt  10">
            <a:extLst>
              <a:ext uri="{FF2B5EF4-FFF2-40B4-BE49-F238E27FC236}">
                <a16:creationId xmlns:a16="http://schemas.microsoft.com/office/drawing/2014/main" id="{5020187A-A887-46C1-8E7D-95E0CF0B81F1}"/>
              </a:ext>
            </a:extLst>
          </p:cNvPr>
          <p:cNvSpPr/>
          <p:nvPr/>
        </p:nvSpPr>
        <p:spPr>
          <a:xfrm>
            <a:off x="3324113" y="5283201"/>
            <a:ext cx="1721223" cy="1370404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不易懂！</a:t>
            </a:r>
            <a:endParaRPr lang="en-US" altLang="zh-CN" dirty="0"/>
          </a:p>
          <a:p>
            <a:pPr algn="ctr"/>
            <a:r>
              <a:rPr lang="zh-CN" altLang="en-US" dirty="0"/>
              <a:t>不通用！</a:t>
            </a:r>
          </a:p>
        </p:txBody>
      </p:sp>
      <p:sp>
        <p:nvSpPr>
          <p:cNvPr id="12" name="爆炸形: 8 pt  11">
            <a:extLst>
              <a:ext uri="{FF2B5EF4-FFF2-40B4-BE49-F238E27FC236}">
                <a16:creationId xmlns:a16="http://schemas.microsoft.com/office/drawing/2014/main" id="{63F141A5-8BB2-49AC-BC29-D039C374A286}"/>
              </a:ext>
            </a:extLst>
          </p:cNvPr>
          <p:cNvSpPr/>
          <p:nvPr/>
        </p:nvSpPr>
        <p:spPr>
          <a:xfrm>
            <a:off x="5389581" y="5283201"/>
            <a:ext cx="1721223" cy="1370404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需要编译！</a:t>
            </a:r>
          </a:p>
        </p:txBody>
      </p:sp>
      <p:sp>
        <p:nvSpPr>
          <p:cNvPr id="13" name="箭头: 上弧形 12">
            <a:extLst>
              <a:ext uri="{FF2B5EF4-FFF2-40B4-BE49-F238E27FC236}">
                <a16:creationId xmlns:a16="http://schemas.microsoft.com/office/drawing/2014/main" id="{DDCC89A2-4245-495B-B7B4-75BBC02CA20D}"/>
              </a:ext>
            </a:extLst>
          </p:cNvPr>
          <p:cNvSpPr/>
          <p:nvPr/>
        </p:nvSpPr>
        <p:spPr>
          <a:xfrm flipH="1">
            <a:off x="2162287" y="1097280"/>
            <a:ext cx="3851238" cy="562028"/>
          </a:xfrm>
          <a:prstGeom prst="curvedDownArrow">
            <a:avLst>
              <a:gd name="adj1" fmla="val 20421"/>
              <a:gd name="adj2" fmla="val 1718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带形: 上凸 13">
            <a:extLst>
              <a:ext uri="{FF2B5EF4-FFF2-40B4-BE49-F238E27FC236}">
                <a16:creationId xmlns:a16="http://schemas.microsoft.com/office/drawing/2014/main" id="{2184CBC5-2029-44C8-A1BE-4E7C3A305A0F}"/>
              </a:ext>
            </a:extLst>
          </p:cNvPr>
          <p:cNvSpPr/>
          <p:nvPr/>
        </p:nvSpPr>
        <p:spPr>
          <a:xfrm>
            <a:off x="2926080" y="1406083"/>
            <a:ext cx="2850777" cy="397676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  <a:r>
              <a:rPr lang="en-US" altLang="zh-CN" dirty="0"/>
              <a:t>compile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3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EF569E46-53C6-4C36-BFFF-E188A0074229}"/>
              </a:ext>
            </a:extLst>
          </p:cNvPr>
          <p:cNvSpPr/>
          <p:nvPr/>
        </p:nvSpPr>
        <p:spPr>
          <a:xfrm>
            <a:off x="322729" y="236668"/>
            <a:ext cx="4249271" cy="860612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1.3 </a:t>
            </a:r>
            <a:r>
              <a:rPr lang="zh-CN" altLang="en-US" dirty="0"/>
              <a:t>编程语言的基本控制结构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C8840A6-FA62-4FE9-8F8F-B3EED9763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21830"/>
              </p:ext>
            </p:extLst>
          </p:nvPr>
        </p:nvGraphicFramePr>
        <p:xfrm>
          <a:off x="534297" y="2067411"/>
          <a:ext cx="3446033" cy="2723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带形: 上凸 4">
            <a:extLst>
              <a:ext uri="{FF2B5EF4-FFF2-40B4-BE49-F238E27FC236}">
                <a16:creationId xmlns:a16="http://schemas.microsoft.com/office/drawing/2014/main" id="{6D3BB022-0220-4C03-A835-944DF0A047E8}"/>
              </a:ext>
            </a:extLst>
          </p:cNvPr>
          <p:cNvSpPr/>
          <p:nvPr/>
        </p:nvSpPr>
        <p:spPr>
          <a:xfrm>
            <a:off x="731520" y="1237129"/>
            <a:ext cx="3248810" cy="375024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顺序结构</a:t>
            </a:r>
          </a:p>
        </p:txBody>
      </p:sp>
      <p:sp>
        <p:nvSpPr>
          <p:cNvPr id="6" name="带形: 上凸 5">
            <a:extLst>
              <a:ext uri="{FF2B5EF4-FFF2-40B4-BE49-F238E27FC236}">
                <a16:creationId xmlns:a16="http://schemas.microsoft.com/office/drawing/2014/main" id="{3A75FA58-678F-4DDF-A925-7A002CCD2AC1}"/>
              </a:ext>
            </a:extLst>
          </p:cNvPr>
          <p:cNvSpPr/>
          <p:nvPr/>
        </p:nvSpPr>
        <p:spPr>
          <a:xfrm>
            <a:off x="5454127" y="479462"/>
            <a:ext cx="3248810" cy="375024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条件结构</a:t>
            </a:r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4B13EE93-0995-4C98-BC3E-22B0B8691C93}"/>
              </a:ext>
            </a:extLst>
          </p:cNvPr>
          <p:cNvSpPr/>
          <p:nvPr/>
        </p:nvSpPr>
        <p:spPr>
          <a:xfrm>
            <a:off x="6092413" y="1721671"/>
            <a:ext cx="1441525" cy="9696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条件为真？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4C71AEC9-93CF-4561-82CD-A66D3B5E4580}"/>
              </a:ext>
            </a:extLst>
          </p:cNvPr>
          <p:cNvSpPr/>
          <p:nvPr/>
        </p:nvSpPr>
        <p:spPr>
          <a:xfrm>
            <a:off x="7533938" y="2691353"/>
            <a:ext cx="1075765" cy="7745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6A334426-CE7F-4256-988A-AC41BC17A69B}"/>
              </a:ext>
            </a:extLst>
          </p:cNvPr>
          <p:cNvSpPr/>
          <p:nvPr/>
        </p:nvSpPr>
        <p:spPr>
          <a:xfrm>
            <a:off x="7533938" y="1037365"/>
            <a:ext cx="1075765" cy="7745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E97CF9FC-3760-4FF6-A25E-F45C1A5FB80E}"/>
              </a:ext>
            </a:extLst>
          </p:cNvPr>
          <p:cNvCxnSpPr>
            <a:endCxn id="9" idx="1"/>
          </p:cNvCxnSpPr>
          <p:nvPr/>
        </p:nvCxnSpPr>
        <p:spPr>
          <a:xfrm flipV="1">
            <a:off x="6813175" y="1424641"/>
            <a:ext cx="720763" cy="297030"/>
          </a:xfrm>
          <a:prstGeom prst="bentConnector3">
            <a:avLst>
              <a:gd name="adj1" fmla="val -2239"/>
            </a:avLst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11FAB0B8-55A0-45EC-BBF7-58C7DCF61695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6979919" y="2524610"/>
            <a:ext cx="387276" cy="720762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69D7FE7-25DC-404A-B2CB-969869528133}"/>
              </a:ext>
            </a:extLst>
          </p:cNvPr>
          <p:cNvSpPr txBox="1"/>
          <p:nvPr/>
        </p:nvSpPr>
        <p:spPr>
          <a:xfrm>
            <a:off x="6092413" y="1097280"/>
            <a:ext cx="72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98C814-E809-411D-9CC3-779650384342}"/>
              </a:ext>
            </a:extLst>
          </p:cNvPr>
          <p:cNvSpPr txBox="1"/>
          <p:nvPr/>
        </p:nvSpPr>
        <p:spPr>
          <a:xfrm>
            <a:off x="6092413" y="2988383"/>
            <a:ext cx="72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5633F2A9-4F1A-4EDD-957E-4A22B09B89F9}"/>
              </a:ext>
            </a:extLst>
          </p:cNvPr>
          <p:cNvSpPr/>
          <p:nvPr/>
        </p:nvSpPr>
        <p:spPr>
          <a:xfrm>
            <a:off x="4733365" y="4260028"/>
            <a:ext cx="1893346" cy="8283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循环条件为真？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DD666B99-515E-4AF2-B3A2-4447A95D5EC1}"/>
              </a:ext>
            </a:extLst>
          </p:cNvPr>
          <p:cNvSpPr/>
          <p:nvPr/>
        </p:nvSpPr>
        <p:spPr>
          <a:xfrm>
            <a:off x="4948518" y="5529431"/>
            <a:ext cx="1452282" cy="4195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指令集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D487C67-46F5-44F4-AFAB-2F83172D3064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5400000" flipH="1" flipV="1">
            <a:off x="4832872" y="5101814"/>
            <a:ext cx="1688951" cy="5379"/>
          </a:xfrm>
          <a:prstGeom prst="bentConnector5">
            <a:avLst>
              <a:gd name="adj1" fmla="val -13535"/>
              <a:gd name="adj2" fmla="val 21949284"/>
              <a:gd name="adj3" fmla="val 113535"/>
            </a:avLst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7821777-16D9-45BF-AEE7-FEF48EDFC17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5674659" y="5088367"/>
            <a:ext cx="5379" cy="44106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6D63CBC-1CEC-46D2-99A0-4528612A105A}"/>
              </a:ext>
            </a:extLst>
          </p:cNvPr>
          <p:cNvSpPr txBox="1"/>
          <p:nvPr/>
        </p:nvSpPr>
        <p:spPr>
          <a:xfrm>
            <a:off x="5900568" y="5088367"/>
            <a:ext cx="72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FB37249-4F01-4135-B961-4DF98ECF2DBF}"/>
              </a:ext>
            </a:extLst>
          </p:cNvPr>
          <p:cNvSpPr txBox="1"/>
          <p:nvPr/>
        </p:nvSpPr>
        <p:spPr>
          <a:xfrm>
            <a:off x="3541957" y="4489531"/>
            <a:ext cx="72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105A37A-783A-42AF-ACD1-C0780294276E}"/>
              </a:ext>
            </a:extLst>
          </p:cNvPr>
          <p:cNvCxnSpPr>
            <a:stCxn id="17" idx="1"/>
          </p:cNvCxnSpPr>
          <p:nvPr/>
        </p:nvCxnSpPr>
        <p:spPr>
          <a:xfrm rot="10800000" flipV="1">
            <a:off x="4163209" y="4674197"/>
            <a:ext cx="570156" cy="1683571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带形: 上凸 29">
            <a:extLst>
              <a:ext uri="{FF2B5EF4-FFF2-40B4-BE49-F238E27FC236}">
                <a16:creationId xmlns:a16="http://schemas.microsoft.com/office/drawing/2014/main" id="{7D3DB2EB-8F85-497E-8B1A-EACC8CE67507}"/>
              </a:ext>
            </a:extLst>
          </p:cNvPr>
          <p:cNvSpPr/>
          <p:nvPr/>
        </p:nvSpPr>
        <p:spPr>
          <a:xfrm>
            <a:off x="3843172" y="3519400"/>
            <a:ext cx="2641000" cy="412675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363625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E7742DFE-467D-47F8-BF25-AB5BFF04EFF9}"/>
              </a:ext>
            </a:extLst>
          </p:cNvPr>
          <p:cNvSpPr/>
          <p:nvPr/>
        </p:nvSpPr>
        <p:spPr>
          <a:xfrm>
            <a:off x="333487" y="193638"/>
            <a:ext cx="3517751" cy="77455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1.4 C</a:t>
            </a:r>
            <a:r>
              <a:rPr lang="zh-CN" altLang="en-US" dirty="0"/>
              <a:t>语言程序示例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841E66-387F-433E-82F8-12A2A12D14B4}"/>
              </a:ext>
            </a:extLst>
          </p:cNvPr>
          <p:cNvSpPr/>
          <p:nvPr/>
        </p:nvSpPr>
        <p:spPr>
          <a:xfrm>
            <a:off x="715383" y="1970924"/>
            <a:ext cx="4572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kern="0" dirty="0">
                <a:latin typeface="Courier New" panose="02070309020205020404" pitchFamily="49" charset="0"/>
              </a:rPr>
              <a:t>1  </a:t>
            </a:r>
            <a:r>
              <a:rPr lang="en-US" altLang="zh-CN" kern="0" dirty="0">
                <a:solidFill>
                  <a:srgbClr val="00A000"/>
                </a:solidFill>
                <a:latin typeface="Courier New" panose="02070309020205020404" pitchFamily="49" charset="0"/>
              </a:rPr>
              <a:t>#include&lt;stdio.h&gt;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2 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3  </a:t>
            </a:r>
            <a:r>
              <a:rPr lang="en-US" altLang="zh-CN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4 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5      printf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"Hello!\n"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6 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51166E-7A97-42BF-BD35-28DAA50BB61F}"/>
              </a:ext>
            </a:extLst>
          </p:cNvPr>
          <p:cNvSpPr/>
          <p:nvPr/>
        </p:nvSpPr>
        <p:spPr>
          <a:xfrm>
            <a:off x="715384" y="1282435"/>
            <a:ext cx="3953436" cy="688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例</a:t>
            </a:r>
            <a:r>
              <a:rPr lang="en-US" altLang="zh-CN" dirty="0"/>
              <a:t>1.4.1 </a:t>
            </a:r>
            <a:r>
              <a:rPr lang="zh-CN" altLang="en-US" dirty="0"/>
              <a:t>在屏幕（标准输出设备）上显示</a:t>
            </a:r>
            <a:r>
              <a:rPr lang="en-US" altLang="zh-CN" dirty="0"/>
              <a:t>”Hello”</a:t>
            </a:r>
            <a:r>
              <a:rPr lang="zh-CN" altLang="en-US" dirty="0"/>
              <a:t>字符串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889E7E5-4652-49E9-A422-76983AAFAEF6}"/>
              </a:ext>
            </a:extLst>
          </p:cNvPr>
          <p:cNvGrpSpPr/>
          <p:nvPr/>
        </p:nvGrpSpPr>
        <p:grpSpPr>
          <a:xfrm>
            <a:off x="2786231" y="2549562"/>
            <a:ext cx="5981251" cy="3130476"/>
            <a:chOff x="2786231" y="2549562"/>
            <a:chExt cx="5981251" cy="3130476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CFC8926-F330-4D6E-BA8E-189A5131662F}"/>
                </a:ext>
              </a:extLst>
            </p:cNvPr>
            <p:cNvCxnSpPr/>
            <p:nvPr/>
          </p:nvCxnSpPr>
          <p:spPr>
            <a:xfrm flipH="1" flipV="1">
              <a:off x="2786231" y="2700169"/>
              <a:ext cx="3442447" cy="14791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17E1EA4-3C15-483C-B9FD-149A64D004FB}"/>
                </a:ext>
              </a:extLst>
            </p:cNvPr>
            <p:cNvSpPr/>
            <p:nvPr/>
          </p:nvSpPr>
          <p:spPr>
            <a:xfrm>
              <a:off x="6228678" y="2549562"/>
              <a:ext cx="2538804" cy="879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/>
                <a:t>程序的入口，有且仅有一个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304650-8F9D-40C2-9DC3-1678FF6AEEBA}"/>
                </a:ext>
              </a:extLst>
            </p:cNvPr>
            <p:cNvSpPr/>
            <p:nvPr/>
          </p:nvSpPr>
          <p:spPr>
            <a:xfrm>
              <a:off x="5604734" y="3428999"/>
              <a:ext cx="3162748" cy="22510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main</a:t>
              </a:r>
              <a:r>
                <a:rPr lang="zh-CN" altLang="en-US" dirty="0"/>
                <a:t>是一个函数（ </a:t>
              </a:r>
              <a:r>
                <a:rPr lang="en-US" altLang="zh-CN" dirty="0"/>
                <a:t>function </a:t>
              </a:r>
              <a:r>
                <a:rPr lang="zh-CN" altLang="en-US" dirty="0"/>
                <a:t>），所谓函数是</a:t>
              </a:r>
              <a:r>
                <a:rPr lang="en-US" altLang="zh-CN" dirty="0"/>
                <a:t>C</a:t>
              </a:r>
              <a:r>
                <a:rPr lang="zh-CN" altLang="en-US" dirty="0"/>
                <a:t>语言的基本结构单元，作用是完成特定的功能，</a:t>
              </a:r>
              <a:r>
                <a:rPr lang="en-US" altLang="zh-CN" dirty="0"/>
                <a:t>main</a:t>
              </a:r>
              <a:r>
                <a:rPr lang="zh-CN" altLang="en-US" dirty="0"/>
                <a:t>是函数名，后面的括号表示是一个函数，括号里面是函数的参数，这里为空，表示没有参数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967893C-79BB-4FD3-B069-4B1DD1209276}"/>
              </a:ext>
            </a:extLst>
          </p:cNvPr>
          <p:cNvGrpSpPr/>
          <p:nvPr/>
        </p:nvGrpSpPr>
        <p:grpSpPr>
          <a:xfrm>
            <a:off x="236668" y="2969112"/>
            <a:ext cx="5195943" cy="3695250"/>
            <a:chOff x="236668" y="2969112"/>
            <a:chExt cx="5195943" cy="3695250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79CF6B6-BF3B-4B3F-BDAC-5EC5A577D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383" y="3725250"/>
              <a:ext cx="521746" cy="14791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4E3796B-7377-4661-AEB7-7FF537336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383" y="2969112"/>
              <a:ext cx="521746" cy="904056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FB27CEC-91EE-4EAE-A5E9-632F0A4BA06A}"/>
                </a:ext>
              </a:extLst>
            </p:cNvPr>
            <p:cNvSpPr/>
            <p:nvPr/>
          </p:nvSpPr>
          <p:spPr>
            <a:xfrm>
              <a:off x="236668" y="3873168"/>
              <a:ext cx="5195943" cy="27911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dirty="0"/>
                <a:t>函数在</a:t>
              </a:r>
              <a:r>
                <a:rPr lang="en-US" altLang="zh-CN" dirty="0"/>
                <a:t>C</a:t>
              </a:r>
              <a:r>
                <a:rPr lang="zh-CN" altLang="en-US" dirty="0"/>
                <a:t>语言中有三种形式：</a:t>
              </a:r>
              <a:endParaRPr lang="en-US" altLang="zh-CN" dirty="0"/>
            </a:p>
            <a:p>
              <a:r>
                <a:rPr lang="en-US" altLang="zh-CN" dirty="0"/>
                <a:t>1</a:t>
              </a:r>
              <a:r>
                <a:rPr lang="zh-CN" altLang="en-US" dirty="0"/>
                <a:t>、函数的定义（</a:t>
              </a:r>
              <a:r>
                <a:rPr lang="en-US" altLang="zh-CN" dirty="0"/>
                <a:t>define</a:t>
              </a:r>
              <a:r>
                <a:rPr lang="zh-CN" altLang="en-US" dirty="0"/>
                <a:t>），说明函数是如何实现的，只能定义一次，不能重复定义和嵌套定义，由一对</a:t>
              </a:r>
              <a:r>
                <a:rPr lang="en-US" altLang="zh-CN" dirty="0"/>
                <a:t>{ }</a:t>
              </a:r>
              <a:r>
                <a:rPr lang="zh-CN" altLang="en-US" dirty="0"/>
                <a:t>来指定；</a:t>
              </a:r>
              <a:endParaRPr lang="en-US" altLang="zh-CN" dirty="0"/>
            </a:p>
            <a:p>
              <a:r>
                <a:rPr lang="en-US" altLang="zh-CN" dirty="0"/>
                <a:t>2</a:t>
              </a:r>
              <a:r>
                <a:rPr lang="zh-CN" altLang="en-US" dirty="0"/>
                <a:t>、函数的调用（</a:t>
              </a:r>
              <a:r>
                <a:rPr lang="en-US" altLang="zh-CN" dirty="0"/>
                <a:t>call</a:t>
              </a:r>
              <a:r>
                <a:rPr lang="zh-CN" altLang="en-US" dirty="0"/>
                <a:t>），使用函数，可以多次使用函数；</a:t>
              </a:r>
              <a:endParaRPr lang="en-US" altLang="zh-CN" dirty="0"/>
            </a:p>
            <a:p>
              <a:r>
                <a:rPr lang="en-US" altLang="zh-CN" dirty="0"/>
                <a:t>3</a:t>
              </a:r>
              <a:r>
                <a:rPr lang="zh-CN" altLang="en-US" dirty="0"/>
                <a:t>、函数的声明（</a:t>
              </a:r>
              <a:r>
                <a:rPr lang="en-US" altLang="zh-CN" dirty="0"/>
                <a:t>declaration</a:t>
              </a:r>
              <a:r>
                <a:rPr lang="zh-CN" altLang="en-US" dirty="0"/>
                <a:t>），告诉编译器有这个函数并进行注册，使编译器能够知道如何去找</a:t>
              </a:r>
              <a:endParaRPr lang="en-US" altLang="zh-CN" dirty="0"/>
            </a:p>
            <a:p>
              <a:r>
                <a:rPr lang="zh-CN" altLang="en-US" dirty="0"/>
                <a:t>这里使用预编译指令将一组标准输入输出库的函数声明（放在</a:t>
              </a:r>
              <a:r>
                <a:rPr lang="en-US" altLang="zh-CN" dirty="0"/>
                <a:t>stdio.h</a:t>
              </a:r>
              <a:r>
                <a:rPr lang="zh-CN" altLang="en-US" dirty="0"/>
                <a:t>文件中）插入到指定行中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00766F4-3AA9-4177-9906-CA35B6963189}"/>
              </a:ext>
            </a:extLst>
          </p:cNvPr>
          <p:cNvGrpSpPr/>
          <p:nvPr/>
        </p:nvGrpSpPr>
        <p:grpSpPr>
          <a:xfrm>
            <a:off x="3270325" y="193638"/>
            <a:ext cx="5567083" cy="2861534"/>
            <a:chOff x="3270325" y="193638"/>
            <a:chExt cx="5567083" cy="2861534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8EFFC70-3D3C-43CD-BF67-E0F12FEF79FF}"/>
                </a:ext>
              </a:extLst>
            </p:cNvPr>
            <p:cNvCxnSpPr/>
            <p:nvPr/>
          </p:nvCxnSpPr>
          <p:spPr>
            <a:xfrm flipH="1">
              <a:off x="3270325" y="1538344"/>
              <a:ext cx="2017058" cy="151682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D0250B2-E53A-4B32-8A3D-31CD950F5479}"/>
                </a:ext>
              </a:extLst>
            </p:cNvPr>
            <p:cNvSpPr/>
            <p:nvPr/>
          </p:nvSpPr>
          <p:spPr>
            <a:xfrm>
              <a:off x="4883972" y="193638"/>
              <a:ext cx="3953436" cy="16293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dirty="0"/>
                <a:t>语句（</a:t>
              </a:r>
              <a:r>
                <a:rPr lang="en-US" altLang="zh-CN" dirty="0"/>
                <a:t>statement</a:t>
              </a:r>
              <a:r>
                <a:rPr lang="zh-CN" altLang="en-US" dirty="0"/>
                <a:t>），是</a:t>
              </a:r>
              <a:r>
                <a:rPr lang="en-US" altLang="zh-CN" dirty="0"/>
                <a:t>C</a:t>
              </a:r>
              <a:r>
                <a:rPr lang="zh-CN" altLang="en-US" dirty="0"/>
                <a:t>语言的基本语言单位，每条语句执行一个功能，一组语句可以以三种控制形式组织起来实现相关的算法。</a:t>
              </a:r>
              <a:endParaRPr lang="en-US" altLang="zh-CN" dirty="0"/>
            </a:p>
            <a:p>
              <a:r>
                <a:rPr lang="en-US" altLang="zh-CN" dirty="0"/>
                <a:t>C</a:t>
              </a:r>
              <a:r>
                <a:rPr lang="zh-CN" altLang="en-US" dirty="0"/>
                <a:t>语言每条语句以；为结尾。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5F57503-C67E-4C67-AB86-2868EF2EB129}"/>
              </a:ext>
            </a:extLst>
          </p:cNvPr>
          <p:cNvGrpSpPr/>
          <p:nvPr/>
        </p:nvGrpSpPr>
        <p:grpSpPr>
          <a:xfrm>
            <a:off x="64545" y="2173047"/>
            <a:ext cx="1075765" cy="3905024"/>
            <a:chOff x="64545" y="2173047"/>
            <a:chExt cx="1075765" cy="3905024"/>
          </a:xfrm>
        </p:grpSpPr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3108E2C1-97A3-49BB-9BD5-E4A98EA482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1323191" y="3560785"/>
              <a:ext cx="3851239" cy="1075763"/>
            </a:xfrm>
            <a:prstGeom prst="bentConnector3">
              <a:avLst>
                <a:gd name="adj1" fmla="val 100000"/>
              </a:avLst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120DF67-9EF9-42BA-8167-4A7E573B83EE}"/>
                </a:ext>
              </a:extLst>
            </p:cNvPr>
            <p:cNvCxnSpPr/>
            <p:nvPr/>
          </p:nvCxnSpPr>
          <p:spPr>
            <a:xfrm flipH="1">
              <a:off x="64545" y="6078071"/>
              <a:ext cx="26894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65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带形: 上凸 1">
            <a:extLst>
              <a:ext uri="{FF2B5EF4-FFF2-40B4-BE49-F238E27FC236}">
                <a16:creationId xmlns:a16="http://schemas.microsoft.com/office/drawing/2014/main" id="{F2922895-B418-4A48-9C9F-6A9A39D213FB}"/>
              </a:ext>
            </a:extLst>
          </p:cNvPr>
          <p:cNvSpPr/>
          <p:nvPr/>
        </p:nvSpPr>
        <p:spPr>
          <a:xfrm>
            <a:off x="1000461" y="398033"/>
            <a:ext cx="7186108" cy="839096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语言的编写和编译运行流程</a:t>
            </a:r>
          </a:p>
        </p:txBody>
      </p:sp>
      <p:sp>
        <p:nvSpPr>
          <p:cNvPr id="3" name="流程图: 文档 2">
            <a:extLst>
              <a:ext uri="{FF2B5EF4-FFF2-40B4-BE49-F238E27FC236}">
                <a16:creationId xmlns:a16="http://schemas.microsoft.com/office/drawing/2014/main" id="{42AE9378-1525-4491-952D-A966A40C835C}"/>
              </a:ext>
            </a:extLst>
          </p:cNvPr>
          <p:cNvSpPr/>
          <p:nvPr/>
        </p:nvSpPr>
        <p:spPr>
          <a:xfrm>
            <a:off x="1151068" y="2181996"/>
            <a:ext cx="1344706" cy="161364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语言源程序文件</a:t>
            </a:r>
            <a:endParaRPr lang="en-US" altLang="zh-CN" dirty="0"/>
          </a:p>
          <a:p>
            <a:pPr algn="ctr"/>
            <a:r>
              <a:rPr lang="en-US" altLang="zh-CN" dirty="0"/>
              <a:t>**.c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4B4A26-A408-47F2-8FF9-E4D156DB1E88}"/>
              </a:ext>
            </a:extLst>
          </p:cNvPr>
          <p:cNvCxnSpPr>
            <a:cxnSpLocks/>
          </p:cNvCxnSpPr>
          <p:nvPr/>
        </p:nvCxnSpPr>
        <p:spPr>
          <a:xfrm>
            <a:off x="2495774" y="3429000"/>
            <a:ext cx="957431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边形 7">
            <a:extLst>
              <a:ext uri="{FF2B5EF4-FFF2-40B4-BE49-F238E27FC236}">
                <a16:creationId xmlns:a16="http://schemas.microsoft.com/office/drawing/2014/main" id="{0FE0CAED-5900-45BD-854B-3D95B0139ED2}"/>
              </a:ext>
            </a:extLst>
          </p:cNvPr>
          <p:cNvSpPr/>
          <p:nvPr/>
        </p:nvSpPr>
        <p:spPr>
          <a:xfrm>
            <a:off x="3453205" y="3130475"/>
            <a:ext cx="1226371" cy="75303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预处理指令</a:t>
            </a: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5DAD73C1-447B-4BB3-80B5-21D3815356A3}"/>
              </a:ext>
            </a:extLst>
          </p:cNvPr>
          <p:cNvSpPr/>
          <p:nvPr/>
        </p:nvSpPr>
        <p:spPr>
          <a:xfrm>
            <a:off x="4679576" y="1979407"/>
            <a:ext cx="1430768" cy="753036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找出需要的函数库文件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E9EE05A-C373-4D13-8076-520BCA5C8E02}"/>
              </a:ext>
            </a:extLst>
          </p:cNvPr>
          <p:cNvCxnSpPr>
            <a:endCxn id="9" idx="2"/>
          </p:cNvCxnSpPr>
          <p:nvPr/>
        </p:nvCxnSpPr>
        <p:spPr>
          <a:xfrm rot="5400000" flipH="1" flipV="1">
            <a:off x="3948056" y="2398956"/>
            <a:ext cx="774550" cy="688489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六边形 11">
            <a:extLst>
              <a:ext uri="{FF2B5EF4-FFF2-40B4-BE49-F238E27FC236}">
                <a16:creationId xmlns:a16="http://schemas.microsoft.com/office/drawing/2014/main" id="{8B6CEBD4-0EEF-4500-9AD6-FEF4D3453BB6}"/>
              </a:ext>
            </a:extLst>
          </p:cNvPr>
          <p:cNvSpPr/>
          <p:nvPr/>
        </p:nvSpPr>
        <p:spPr>
          <a:xfrm>
            <a:off x="5066852" y="3625327"/>
            <a:ext cx="1430768" cy="83909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编译</a:t>
            </a:r>
            <a:endParaRPr lang="en-US" altLang="zh-CN" dirty="0"/>
          </a:p>
          <a:p>
            <a:pPr algn="ctr"/>
            <a:r>
              <a:rPr lang="en-US" altLang="zh-CN" dirty="0"/>
              <a:t>compile</a:t>
            </a:r>
            <a:endParaRPr lang="zh-CN" altLang="en-US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C25F70BB-386D-4001-86A5-AAF5783F7435}"/>
              </a:ext>
            </a:extLst>
          </p:cNvPr>
          <p:cNvCxnSpPr>
            <a:endCxn id="12" idx="3"/>
          </p:cNvCxnSpPr>
          <p:nvPr/>
        </p:nvCxnSpPr>
        <p:spPr>
          <a:xfrm>
            <a:off x="4077148" y="3883511"/>
            <a:ext cx="989704" cy="161364"/>
          </a:xfrm>
          <a:prstGeom prst="bentConnector3">
            <a:avLst>
              <a:gd name="adj1" fmla="val 1087"/>
            </a:avLst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文档 15">
            <a:extLst>
              <a:ext uri="{FF2B5EF4-FFF2-40B4-BE49-F238E27FC236}">
                <a16:creationId xmlns:a16="http://schemas.microsoft.com/office/drawing/2014/main" id="{A6543CF3-0235-45CA-A982-2876E14B02E2}"/>
              </a:ext>
            </a:extLst>
          </p:cNvPr>
          <p:cNvSpPr/>
          <p:nvPr/>
        </p:nvSpPr>
        <p:spPr>
          <a:xfrm>
            <a:off x="7175351" y="2441986"/>
            <a:ext cx="817581" cy="774551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库文件</a:t>
            </a:r>
          </a:p>
        </p:txBody>
      </p:sp>
      <p:sp>
        <p:nvSpPr>
          <p:cNvPr id="17" name="流程图: 文档 16">
            <a:extLst>
              <a:ext uri="{FF2B5EF4-FFF2-40B4-BE49-F238E27FC236}">
                <a16:creationId xmlns:a16="http://schemas.microsoft.com/office/drawing/2014/main" id="{8A3C6697-7872-403D-9288-72C1359487E7}"/>
              </a:ext>
            </a:extLst>
          </p:cNvPr>
          <p:cNvSpPr/>
          <p:nvPr/>
        </p:nvSpPr>
        <p:spPr>
          <a:xfrm>
            <a:off x="7175351" y="3754419"/>
            <a:ext cx="817581" cy="92515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机器语言文件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5374E7B-4D98-41C9-A737-28E543FA6736}"/>
              </a:ext>
            </a:extLst>
          </p:cNvPr>
          <p:cNvCxnSpPr>
            <a:stCxn id="12" idx="0"/>
            <a:endCxn id="17" idx="1"/>
          </p:cNvCxnSpPr>
          <p:nvPr/>
        </p:nvCxnSpPr>
        <p:spPr>
          <a:xfrm>
            <a:off x="6497620" y="4044875"/>
            <a:ext cx="677731" cy="172123"/>
          </a:xfrm>
          <a:prstGeom prst="bentConnector3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09478E67-E412-4FC5-93BD-BD6C3A9EAF8F}"/>
              </a:ext>
            </a:extLst>
          </p:cNvPr>
          <p:cNvCxnSpPr>
            <a:stCxn id="9" idx="0"/>
            <a:endCxn id="16" idx="1"/>
          </p:cNvCxnSpPr>
          <p:nvPr/>
        </p:nvCxnSpPr>
        <p:spPr>
          <a:xfrm>
            <a:off x="6110344" y="2355925"/>
            <a:ext cx="1065007" cy="473337"/>
          </a:xfrm>
          <a:prstGeom prst="bentConnector3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准备 21">
            <a:extLst>
              <a:ext uri="{FF2B5EF4-FFF2-40B4-BE49-F238E27FC236}">
                <a16:creationId xmlns:a16="http://schemas.microsoft.com/office/drawing/2014/main" id="{E0C2D22C-E8D4-45A8-90E3-84862E6C4ECF}"/>
              </a:ext>
            </a:extLst>
          </p:cNvPr>
          <p:cNvSpPr/>
          <p:nvPr/>
        </p:nvSpPr>
        <p:spPr>
          <a:xfrm>
            <a:off x="5222838" y="5109882"/>
            <a:ext cx="1118795" cy="989703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链接</a:t>
            </a:r>
            <a:endParaRPr lang="en-US" altLang="zh-CN" dirty="0"/>
          </a:p>
          <a:p>
            <a:pPr algn="ctr"/>
            <a:r>
              <a:rPr lang="en-US" altLang="zh-CN" dirty="0"/>
              <a:t>link</a:t>
            </a:r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080D0C5-2BB0-494E-9E5A-1E6EEAE79FF5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6207162" y="2829262"/>
            <a:ext cx="1785770" cy="3098202"/>
          </a:xfrm>
          <a:prstGeom prst="bentConnector4">
            <a:avLst>
              <a:gd name="adj1" fmla="val -48946"/>
              <a:gd name="adj2" fmla="val 100694"/>
            </a:avLst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AB3AF771-4749-4FD5-83D5-B2BD4FB54837}"/>
              </a:ext>
            </a:extLst>
          </p:cNvPr>
          <p:cNvCxnSpPr>
            <a:stCxn id="17" idx="3"/>
          </p:cNvCxnSpPr>
          <p:nvPr/>
        </p:nvCxnSpPr>
        <p:spPr>
          <a:xfrm flipH="1">
            <a:off x="6207162" y="4216998"/>
            <a:ext cx="1785770" cy="1097280"/>
          </a:xfrm>
          <a:prstGeom prst="bentConnector3">
            <a:avLst>
              <a:gd name="adj1" fmla="val -12801"/>
            </a:avLst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文档 31">
            <a:extLst>
              <a:ext uri="{FF2B5EF4-FFF2-40B4-BE49-F238E27FC236}">
                <a16:creationId xmlns:a16="http://schemas.microsoft.com/office/drawing/2014/main" id="{4471809B-4C54-4B99-B6CE-F4FBABFB602B}"/>
              </a:ext>
            </a:extLst>
          </p:cNvPr>
          <p:cNvSpPr/>
          <p:nvPr/>
        </p:nvSpPr>
        <p:spPr>
          <a:xfrm>
            <a:off x="2936839" y="4679576"/>
            <a:ext cx="1430766" cy="157061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实际可执行的机器语言程序文件**</a:t>
            </a:r>
            <a:r>
              <a:rPr lang="en-US" altLang="zh-CN" dirty="0"/>
              <a:t>.exe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1C2950C-E063-4CE5-BA74-2F3A8A82FBB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367605" y="5604734"/>
            <a:ext cx="855233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137C25E8-A7D3-4AB8-BA9E-C00D7FBD63F1}"/>
              </a:ext>
            </a:extLst>
          </p:cNvPr>
          <p:cNvSpPr/>
          <p:nvPr/>
        </p:nvSpPr>
        <p:spPr>
          <a:xfrm>
            <a:off x="508302" y="5034579"/>
            <a:ext cx="1947133" cy="8390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运行是否正常？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3F12539-B722-47C8-9220-00B7D67CF640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2431227" y="5454127"/>
            <a:ext cx="505612" cy="1075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BCA0180E-7AAE-40AA-B2DB-1874C5055F91}"/>
              </a:ext>
            </a:extLst>
          </p:cNvPr>
          <p:cNvCxnSpPr>
            <a:stCxn id="36" idx="1"/>
          </p:cNvCxnSpPr>
          <p:nvPr/>
        </p:nvCxnSpPr>
        <p:spPr>
          <a:xfrm rot="10800000" flipH="1">
            <a:off x="508302" y="3429001"/>
            <a:ext cx="642766" cy="2025127"/>
          </a:xfrm>
          <a:prstGeom prst="bentConnector4">
            <a:avLst>
              <a:gd name="adj1" fmla="val -35565"/>
              <a:gd name="adj2" fmla="val 99668"/>
            </a:avLst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7A850E3-46A1-4129-AC40-FFED076DB949}"/>
              </a:ext>
            </a:extLst>
          </p:cNvPr>
          <p:cNvSpPr txBox="1"/>
          <p:nvPr/>
        </p:nvSpPr>
        <p:spPr>
          <a:xfrm>
            <a:off x="454511" y="4959275"/>
            <a:ext cx="5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03DE28B-56BB-42C3-9A5B-9C1CE37B94C6}"/>
              </a:ext>
            </a:extLst>
          </p:cNvPr>
          <p:cNvCxnSpPr>
            <a:stCxn id="36" idx="2"/>
          </p:cNvCxnSpPr>
          <p:nvPr/>
        </p:nvCxnSpPr>
        <p:spPr>
          <a:xfrm>
            <a:off x="1481869" y="5873675"/>
            <a:ext cx="2686" cy="40879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6E7A41A-7D95-4985-8991-2B720E7AB0C3}"/>
              </a:ext>
            </a:extLst>
          </p:cNvPr>
          <p:cNvSpPr txBox="1"/>
          <p:nvPr/>
        </p:nvSpPr>
        <p:spPr>
          <a:xfrm>
            <a:off x="1777703" y="5895190"/>
            <a:ext cx="5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23FCE7C7-1504-4F9E-A28E-2F9D1977085B}"/>
              </a:ext>
            </a:extLst>
          </p:cNvPr>
          <p:cNvSpPr/>
          <p:nvPr/>
        </p:nvSpPr>
        <p:spPr>
          <a:xfrm>
            <a:off x="1204850" y="6207163"/>
            <a:ext cx="575551" cy="59347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976A082-4857-4FEE-A08C-E845386E3576}"/>
              </a:ext>
            </a:extLst>
          </p:cNvPr>
          <p:cNvSpPr txBox="1"/>
          <p:nvPr/>
        </p:nvSpPr>
        <p:spPr>
          <a:xfrm>
            <a:off x="2936838" y="2775473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5B00CB6-6814-4833-A552-C258CE52912A}"/>
              </a:ext>
            </a:extLst>
          </p:cNvPr>
          <p:cNvSpPr txBox="1"/>
          <p:nvPr/>
        </p:nvSpPr>
        <p:spPr>
          <a:xfrm>
            <a:off x="6938682" y="1979407"/>
            <a:ext cx="19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printf</a:t>
            </a:r>
            <a:r>
              <a:rPr lang="zh-CN" altLang="en-US" dirty="0"/>
              <a:t>函数的实现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8DE40C7-C6B5-4E06-A191-4158BFDD4255}"/>
              </a:ext>
            </a:extLst>
          </p:cNvPr>
          <p:cNvSpPr txBox="1"/>
          <p:nvPr/>
        </p:nvSpPr>
        <p:spPr>
          <a:xfrm>
            <a:off x="5066852" y="3277511"/>
            <a:ext cx="133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等语句</a:t>
            </a:r>
          </a:p>
        </p:txBody>
      </p:sp>
      <p:sp>
        <p:nvSpPr>
          <p:cNvPr id="51" name="流程图: 准备 50">
            <a:extLst>
              <a:ext uri="{FF2B5EF4-FFF2-40B4-BE49-F238E27FC236}">
                <a16:creationId xmlns:a16="http://schemas.microsoft.com/office/drawing/2014/main" id="{68AD5FBD-9ACB-4048-B830-F66C681AC792}"/>
              </a:ext>
            </a:extLst>
          </p:cNvPr>
          <p:cNvSpPr/>
          <p:nvPr/>
        </p:nvSpPr>
        <p:spPr>
          <a:xfrm>
            <a:off x="3" y="3926544"/>
            <a:ext cx="1344705" cy="83909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调试，</a:t>
            </a:r>
            <a:r>
              <a:rPr lang="en-US" altLang="zh-CN" dirty="0"/>
              <a:t>debug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9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CBE20F54-1BB6-4F5D-9891-C2EB7F59F02E}"/>
              </a:ext>
            </a:extLst>
          </p:cNvPr>
          <p:cNvSpPr/>
          <p:nvPr/>
        </p:nvSpPr>
        <p:spPr>
          <a:xfrm>
            <a:off x="279699" y="118334"/>
            <a:ext cx="5152913" cy="82833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1-4-2 </a:t>
            </a:r>
            <a:r>
              <a:rPr lang="zh-CN" altLang="en-US" dirty="0"/>
              <a:t>常量、变量、表达式，标准输入和输出：</a:t>
            </a:r>
            <a:endParaRPr lang="en-US" altLang="zh-CN" dirty="0"/>
          </a:p>
          <a:p>
            <a:r>
              <a:rPr lang="zh-CN" altLang="en-US" dirty="0"/>
              <a:t>从键盘（标准输入设备）输入出生年，算出年纪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958C58-80EE-45C3-BD81-CEB6A018581C}"/>
              </a:ext>
            </a:extLst>
          </p:cNvPr>
          <p:cNvSpPr/>
          <p:nvPr/>
        </p:nvSpPr>
        <p:spPr>
          <a:xfrm>
            <a:off x="403412" y="1166842"/>
            <a:ext cx="5932842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kern="0" dirty="0">
                <a:latin typeface="Courier New" panose="02070309020205020404" pitchFamily="49" charset="0"/>
              </a:rPr>
              <a:t> 1  </a:t>
            </a:r>
            <a:r>
              <a:rPr lang="en-US" altLang="zh-CN" kern="0" dirty="0">
                <a:solidFill>
                  <a:srgbClr val="00A000"/>
                </a:solidFill>
                <a:latin typeface="Courier New" panose="02070309020205020404" pitchFamily="49" charset="0"/>
              </a:rPr>
              <a:t>#include&lt;stdio.h&gt;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2  </a:t>
            </a:r>
            <a:r>
              <a:rPr lang="en-US" altLang="zh-CN" kern="0" dirty="0">
                <a:solidFill>
                  <a:srgbClr val="00A000"/>
                </a:solidFill>
                <a:latin typeface="Courier New" panose="02070309020205020404" pitchFamily="49" charset="0"/>
              </a:rPr>
              <a:t>#define THIS_YEAR 2017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3 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4  </a:t>
            </a:r>
            <a:r>
              <a:rPr lang="en-US" altLang="zh-CN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5 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6      </a:t>
            </a:r>
            <a:r>
              <a:rPr lang="en-US" altLang="zh-CN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birth_year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7      printf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"input the birth year:"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8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"%d"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birth_year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9 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10      age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THIS_YEAR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-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birth_year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11      printf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"your age is %d\n"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12 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13 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59703C3-A587-4CCC-9D63-F20FCA16D854}"/>
              </a:ext>
            </a:extLst>
          </p:cNvPr>
          <p:cNvGrpSpPr/>
          <p:nvPr/>
        </p:nvGrpSpPr>
        <p:grpSpPr>
          <a:xfrm>
            <a:off x="1005840" y="398033"/>
            <a:ext cx="7643308" cy="1460351"/>
            <a:chOff x="1005840" y="398033"/>
            <a:chExt cx="7643308" cy="146035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5F847D4-3C80-4A78-AD5A-C53BCE8A4829}"/>
                </a:ext>
              </a:extLst>
            </p:cNvPr>
            <p:cNvGrpSpPr/>
            <p:nvPr/>
          </p:nvGrpSpPr>
          <p:grpSpPr>
            <a:xfrm>
              <a:off x="4260028" y="398033"/>
              <a:ext cx="4389120" cy="1140311"/>
              <a:chOff x="4260028" y="398033"/>
              <a:chExt cx="4389120" cy="1140311"/>
            </a:xfrm>
          </p:grpSpPr>
          <p:sp>
            <p:nvSpPr>
              <p:cNvPr id="5" name="流程图: 可选过程 4">
                <a:extLst>
                  <a:ext uri="{FF2B5EF4-FFF2-40B4-BE49-F238E27FC236}">
                    <a16:creationId xmlns:a16="http://schemas.microsoft.com/office/drawing/2014/main" id="{1C33E11C-41C3-4AA3-BB27-38DA86B6DE11}"/>
                  </a:ext>
                </a:extLst>
              </p:cNvPr>
              <p:cNvSpPr/>
              <p:nvPr/>
            </p:nvSpPr>
            <p:spPr>
              <a:xfrm>
                <a:off x="5841402" y="398033"/>
                <a:ext cx="2807746" cy="548640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/>
                  <a:t>定义常量</a:t>
                </a: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F39B0B28-9607-48B8-BE6F-D23813A0742A}"/>
                  </a:ext>
                </a:extLst>
              </p:cNvPr>
              <p:cNvCxnSpPr/>
              <p:nvPr/>
            </p:nvCxnSpPr>
            <p:spPr>
              <a:xfrm flipH="1">
                <a:off x="4260028" y="946673"/>
                <a:ext cx="1549101" cy="59167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流程图: 可选过程 28">
              <a:extLst>
                <a:ext uri="{FF2B5EF4-FFF2-40B4-BE49-F238E27FC236}">
                  <a16:creationId xmlns:a16="http://schemas.microsoft.com/office/drawing/2014/main" id="{4DCAB535-4FCA-45ED-88D5-A4CCE02299E9}"/>
                </a:ext>
              </a:extLst>
            </p:cNvPr>
            <p:cNvSpPr/>
            <p:nvPr/>
          </p:nvSpPr>
          <p:spPr>
            <a:xfrm>
              <a:off x="1005840" y="1440180"/>
              <a:ext cx="3254186" cy="418204"/>
            </a:xfrm>
            <a:prstGeom prst="flowChartAlternateProcess">
              <a:avLst/>
            </a:prstGeom>
            <a:solidFill>
              <a:schemeClr val="bg2">
                <a:lumMod val="25000"/>
                <a:alpha val="27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A73C5B4-7997-4B53-8051-AEC83E30D4FE}"/>
              </a:ext>
            </a:extLst>
          </p:cNvPr>
          <p:cNvGrpSpPr/>
          <p:nvPr/>
        </p:nvGrpSpPr>
        <p:grpSpPr>
          <a:xfrm>
            <a:off x="1497330" y="1280160"/>
            <a:ext cx="7151818" cy="1629784"/>
            <a:chOff x="1497330" y="1280160"/>
            <a:chExt cx="7151818" cy="1629784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1A51899-8B91-45D6-9994-41AE7AB7D8A6}"/>
                </a:ext>
              </a:extLst>
            </p:cNvPr>
            <p:cNvGrpSpPr/>
            <p:nvPr/>
          </p:nvGrpSpPr>
          <p:grpSpPr>
            <a:xfrm>
              <a:off x="3582296" y="1280160"/>
              <a:ext cx="5066852" cy="1280160"/>
              <a:chOff x="3582296" y="1280160"/>
              <a:chExt cx="5066852" cy="1280160"/>
            </a:xfrm>
          </p:grpSpPr>
          <p:sp>
            <p:nvSpPr>
              <p:cNvPr id="9" name="流程图: 可选过程 8">
                <a:extLst>
                  <a:ext uri="{FF2B5EF4-FFF2-40B4-BE49-F238E27FC236}">
                    <a16:creationId xmlns:a16="http://schemas.microsoft.com/office/drawing/2014/main" id="{4329FE56-24B0-45E6-B020-3DFC280F5767}"/>
                  </a:ext>
                </a:extLst>
              </p:cNvPr>
              <p:cNvSpPr/>
              <p:nvPr/>
            </p:nvSpPr>
            <p:spPr>
              <a:xfrm>
                <a:off x="5841402" y="1280160"/>
                <a:ext cx="2807746" cy="548640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/>
                  <a:t>定义变量以及设置初始值</a:t>
                </a: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7AC8E41-F4D3-47A9-BF36-7A12AAAD7BBE}"/>
                  </a:ext>
                </a:extLst>
              </p:cNvPr>
              <p:cNvCxnSpPr>
                <a:stCxn id="9" idx="1"/>
              </p:cNvCxnSpPr>
              <p:nvPr/>
            </p:nvCxnSpPr>
            <p:spPr>
              <a:xfrm flipH="1">
                <a:off x="3582296" y="1554480"/>
                <a:ext cx="2259106" cy="100584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流程图: 可选过程 30">
              <a:extLst>
                <a:ext uri="{FF2B5EF4-FFF2-40B4-BE49-F238E27FC236}">
                  <a16:creationId xmlns:a16="http://schemas.microsoft.com/office/drawing/2014/main" id="{202D2C8B-130A-4B06-A59D-8A8CD6A17B05}"/>
                </a:ext>
              </a:extLst>
            </p:cNvPr>
            <p:cNvSpPr/>
            <p:nvPr/>
          </p:nvSpPr>
          <p:spPr>
            <a:xfrm>
              <a:off x="1497330" y="2511911"/>
              <a:ext cx="3509001" cy="398033"/>
            </a:xfrm>
            <a:prstGeom prst="flowChartAlternateProcess">
              <a:avLst/>
            </a:prstGeom>
            <a:solidFill>
              <a:srgbClr val="00B0F0">
                <a:alpha val="35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D83E6AC-EE86-4A06-945D-7F2877C29111}"/>
              </a:ext>
            </a:extLst>
          </p:cNvPr>
          <p:cNvGrpSpPr/>
          <p:nvPr/>
        </p:nvGrpSpPr>
        <p:grpSpPr>
          <a:xfrm>
            <a:off x="1497331" y="2140772"/>
            <a:ext cx="7243257" cy="1538343"/>
            <a:chOff x="1497331" y="2140772"/>
            <a:chExt cx="7243257" cy="1538343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19B5256-0AE3-42BD-B8D8-DB0C8AB7EA6D}"/>
                </a:ext>
              </a:extLst>
            </p:cNvPr>
            <p:cNvGrpSpPr/>
            <p:nvPr/>
          </p:nvGrpSpPr>
          <p:grpSpPr>
            <a:xfrm>
              <a:off x="5109882" y="2140772"/>
              <a:ext cx="3630706" cy="1538343"/>
              <a:chOff x="5109882" y="2140772"/>
              <a:chExt cx="3630706" cy="1538343"/>
            </a:xfrm>
          </p:grpSpPr>
          <p:sp>
            <p:nvSpPr>
              <p:cNvPr id="13" name="流程图: 可选过程 12">
                <a:extLst>
                  <a:ext uri="{FF2B5EF4-FFF2-40B4-BE49-F238E27FC236}">
                    <a16:creationId xmlns:a16="http://schemas.microsoft.com/office/drawing/2014/main" id="{C7A1293E-A93A-4D69-A15E-FC06B87D7F3A}"/>
                  </a:ext>
                </a:extLst>
              </p:cNvPr>
              <p:cNvSpPr/>
              <p:nvPr/>
            </p:nvSpPr>
            <p:spPr>
              <a:xfrm>
                <a:off x="6658984" y="2140772"/>
                <a:ext cx="2081604" cy="1538343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dirty="0"/>
                  <a:t>从标准输入设备（键盘）中输入一个整数值并放在变量所在的内存中</a:t>
                </a: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F5279FF5-D240-4C63-A35B-05F3EEBE7071}"/>
                  </a:ext>
                </a:extLst>
              </p:cNvPr>
              <p:cNvCxnSpPr>
                <a:stCxn id="13" idx="1"/>
              </p:cNvCxnSpPr>
              <p:nvPr/>
            </p:nvCxnSpPr>
            <p:spPr>
              <a:xfrm flipH="1">
                <a:off x="5109882" y="2909944"/>
                <a:ext cx="1549102" cy="37113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流程图: 可选过程 32">
              <a:extLst>
                <a:ext uri="{FF2B5EF4-FFF2-40B4-BE49-F238E27FC236}">
                  <a16:creationId xmlns:a16="http://schemas.microsoft.com/office/drawing/2014/main" id="{31AA2E2B-E573-4333-8925-D5AB0DBC5A99}"/>
                </a:ext>
              </a:extLst>
            </p:cNvPr>
            <p:cNvSpPr/>
            <p:nvPr/>
          </p:nvSpPr>
          <p:spPr>
            <a:xfrm>
              <a:off x="1497331" y="3154680"/>
              <a:ext cx="3612549" cy="334832"/>
            </a:xfrm>
            <a:prstGeom prst="flowChartAlternateProcess">
              <a:avLst/>
            </a:prstGeom>
            <a:solidFill>
              <a:srgbClr val="FF0000">
                <a:alpha val="27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B337AA9-ECAD-4303-9B11-260EFB4445E4}"/>
              </a:ext>
            </a:extLst>
          </p:cNvPr>
          <p:cNvGrpSpPr/>
          <p:nvPr/>
        </p:nvGrpSpPr>
        <p:grpSpPr>
          <a:xfrm>
            <a:off x="1497330" y="3679115"/>
            <a:ext cx="7243258" cy="1549101"/>
            <a:chOff x="1497330" y="3679115"/>
            <a:chExt cx="7243258" cy="154910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C6A1B7C-2957-4F71-920F-0B057CCC1DBE}"/>
                </a:ext>
              </a:extLst>
            </p:cNvPr>
            <p:cNvGrpSpPr/>
            <p:nvPr/>
          </p:nvGrpSpPr>
          <p:grpSpPr>
            <a:xfrm>
              <a:off x="5809130" y="3786692"/>
              <a:ext cx="2931458" cy="1441524"/>
              <a:chOff x="5809130" y="3786692"/>
              <a:chExt cx="2931458" cy="1441524"/>
            </a:xfrm>
          </p:grpSpPr>
          <p:sp>
            <p:nvSpPr>
              <p:cNvPr id="17" name="流程图: 可选过程 16">
                <a:extLst>
                  <a:ext uri="{FF2B5EF4-FFF2-40B4-BE49-F238E27FC236}">
                    <a16:creationId xmlns:a16="http://schemas.microsoft.com/office/drawing/2014/main" id="{69ED313B-71F0-400B-B6CF-2353D9A54D0B}"/>
                  </a:ext>
                </a:extLst>
              </p:cNvPr>
              <p:cNvSpPr/>
              <p:nvPr/>
            </p:nvSpPr>
            <p:spPr>
              <a:xfrm>
                <a:off x="6658984" y="3969572"/>
                <a:ext cx="2081604" cy="1258644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/>
                  <a:t>通过表达式计算实际年纪并将值赋予变量</a:t>
                </a: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14C38573-ED10-4638-87C7-549CFDD90F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09130" y="3786692"/>
                <a:ext cx="849854" cy="20439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流程图: 可选过程 34">
              <a:extLst>
                <a:ext uri="{FF2B5EF4-FFF2-40B4-BE49-F238E27FC236}">
                  <a16:creationId xmlns:a16="http://schemas.microsoft.com/office/drawing/2014/main" id="{4FFEAC92-8065-4A69-9483-5990F4EB8A24}"/>
                </a:ext>
              </a:extLst>
            </p:cNvPr>
            <p:cNvSpPr/>
            <p:nvPr/>
          </p:nvSpPr>
          <p:spPr>
            <a:xfrm>
              <a:off x="1497330" y="3679115"/>
              <a:ext cx="4160514" cy="371137"/>
            </a:xfrm>
            <a:prstGeom prst="flowChartAlternateProcess">
              <a:avLst/>
            </a:prstGeom>
            <a:solidFill>
              <a:srgbClr val="00B050">
                <a:alpha val="32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1A98822-2617-4841-803F-A4D5D781846B}"/>
              </a:ext>
            </a:extLst>
          </p:cNvPr>
          <p:cNvGrpSpPr/>
          <p:nvPr/>
        </p:nvGrpSpPr>
        <p:grpSpPr>
          <a:xfrm>
            <a:off x="1348740" y="3991087"/>
            <a:ext cx="4652010" cy="2279867"/>
            <a:chOff x="1348740" y="3991087"/>
            <a:chExt cx="4652010" cy="227986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6EA3275-F8B0-4B36-B854-BBF8F7743D28}"/>
                </a:ext>
              </a:extLst>
            </p:cNvPr>
            <p:cNvGrpSpPr/>
            <p:nvPr/>
          </p:nvGrpSpPr>
          <p:grpSpPr>
            <a:xfrm>
              <a:off x="1957891" y="4260028"/>
              <a:ext cx="3248809" cy="2010926"/>
              <a:chOff x="1957891" y="4260028"/>
              <a:chExt cx="3248809" cy="2010926"/>
            </a:xfrm>
          </p:grpSpPr>
          <p:sp>
            <p:nvSpPr>
              <p:cNvPr id="25" name="流程图: 可选过程 24">
                <a:extLst>
                  <a:ext uri="{FF2B5EF4-FFF2-40B4-BE49-F238E27FC236}">
                    <a16:creationId xmlns:a16="http://schemas.microsoft.com/office/drawing/2014/main" id="{92DD79C1-899E-4B8A-A02F-133525EDEF9E}"/>
                  </a:ext>
                </a:extLst>
              </p:cNvPr>
              <p:cNvSpPr/>
              <p:nvPr/>
            </p:nvSpPr>
            <p:spPr>
              <a:xfrm>
                <a:off x="1957891" y="5028446"/>
                <a:ext cx="3248809" cy="1242508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/>
                  <a:t>将计算好的结果嵌入指定的字符串中并输出到标准输出设备（屏幕）上。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4E5CABE2-E91C-4703-8411-787C95D0F8F2}"/>
                  </a:ext>
                </a:extLst>
              </p:cNvPr>
              <p:cNvCxnSpPr>
                <a:stCxn id="25" idx="0"/>
              </p:cNvCxnSpPr>
              <p:nvPr/>
            </p:nvCxnSpPr>
            <p:spPr>
              <a:xfrm flipV="1">
                <a:off x="3582296" y="4260028"/>
                <a:ext cx="0" cy="76841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流程图: 可选过程 36">
              <a:extLst>
                <a:ext uri="{FF2B5EF4-FFF2-40B4-BE49-F238E27FC236}">
                  <a16:creationId xmlns:a16="http://schemas.microsoft.com/office/drawing/2014/main" id="{47464381-F3A2-4D4A-8D9A-99BFAABA96F1}"/>
                </a:ext>
              </a:extLst>
            </p:cNvPr>
            <p:cNvSpPr/>
            <p:nvPr/>
          </p:nvSpPr>
          <p:spPr>
            <a:xfrm>
              <a:off x="1348740" y="3991087"/>
              <a:ext cx="4652010" cy="505610"/>
            </a:xfrm>
            <a:prstGeom prst="flowChartAlternateProcess">
              <a:avLst/>
            </a:prstGeom>
            <a:solidFill>
              <a:srgbClr val="002060">
                <a:alpha val="28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0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A250637F-0B8A-4CDE-BAEB-BDA1245392E4}"/>
              </a:ext>
            </a:extLst>
          </p:cNvPr>
          <p:cNvSpPr/>
          <p:nvPr/>
        </p:nvSpPr>
        <p:spPr>
          <a:xfrm>
            <a:off x="193638" y="150607"/>
            <a:ext cx="6056555" cy="76379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1-4-3 </a:t>
            </a:r>
            <a:r>
              <a:rPr lang="zh-CN" altLang="en-US" dirty="0"/>
              <a:t>数组、条件语句：</a:t>
            </a:r>
            <a:endParaRPr lang="en-US" altLang="zh-CN" dirty="0"/>
          </a:p>
          <a:p>
            <a:r>
              <a:rPr lang="zh-CN" altLang="en-US" dirty="0"/>
              <a:t>从键盘输入星期几，输出其完整的英文单词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E1D2EC-6565-484D-BDDC-E2BF76592A69}"/>
              </a:ext>
            </a:extLst>
          </p:cNvPr>
          <p:cNvSpPr/>
          <p:nvPr/>
        </p:nvSpPr>
        <p:spPr>
          <a:xfrm>
            <a:off x="193639" y="1007878"/>
            <a:ext cx="7304442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kern="0" dirty="0">
                <a:latin typeface="Courier New" panose="02070309020205020404" pitchFamily="49" charset="0"/>
              </a:rPr>
              <a:t> 1  </a:t>
            </a:r>
            <a:r>
              <a:rPr lang="en-US" altLang="zh-CN" sz="1600" kern="0" dirty="0">
                <a:solidFill>
                  <a:srgbClr val="00A000"/>
                </a:solidFill>
                <a:latin typeface="Courier New" panose="02070309020205020404" pitchFamily="49" charset="0"/>
              </a:rPr>
              <a:t>#include&lt;stdio.h&gt;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2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3  </a:t>
            </a:r>
            <a:r>
              <a:rPr lang="en-US" altLang="zh-CN" sz="16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4 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5      </a:t>
            </a:r>
            <a:r>
              <a:rPr lang="en-US" altLang="zh-CN" sz="16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week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[]={</a:t>
            </a:r>
            <a:r>
              <a:rPr lang="en-US" altLang="zh-CN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"Monday"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6                    </a:t>
            </a:r>
            <a:r>
              <a:rPr lang="en-US" altLang="zh-CN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"Tuesday"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7                    </a:t>
            </a:r>
            <a:r>
              <a:rPr lang="en-US" altLang="zh-CN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"Wednesday"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8                    </a:t>
            </a:r>
            <a:r>
              <a:rPr lang="en-US" altLang="zh-CN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kern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Thirsday</a:t>
            </a:r>
            <a:r>
              <a:rPr lang="en-US" altLang="zh-CN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9                    </a:t>
            </a:r>
            <a:r>
              <a:rPr lang="en-US" altLang="zh-CN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"Friday"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10                    </a:t>
            </a:r>
            <a:r>
              <a:rPr lang="en-US" altLang="zh-CN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"Saturday"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11                    </a:t>
            </a:r>
            <a:r>
              <a:rPr lang="en-US" altLang="zh-CN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"Sunday"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};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12      </a:t>
            </a:r>
            <a:r>
              <a:rPr lang="en-US" altLang="zh-CN" sz="16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choice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= -</a:t>
            </a:r>
            <a:r>
              <a:rPr lang="en-US" altLang="zh-CN" sz="1600" kern="0" dirty="0">
                <a:solidFill>
                  <a:srgbClr val="F000F0"/>
                </a:solidFill>
                <a:latin typeface="Courier New" panose="02070309020205020404" pitchFamily="49" charset="0"/>
              </a:rPr>
              <a:t>1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13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14      printf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"input a day:"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15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"%d"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choice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16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17      </a:t>
            </a:r>
            <a:r>
              <a:rPr lang="en-US" altLang="zh-CN" sz="16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choice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CN" sz="1600" kern="0" dirty="0">
                <a:solidFill>
                  <a:srgbClr val="F000F0"/>
                </a:solidFill>
                <a:latin typeface="Courier New" panose="02070309020205020404" pitchFamily="49" charset="0"/>
              </a:rPr>
              <a:t>1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&amp;&amp; 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choice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sz="1600" kern="0" dirty="0">
                <a:solidFill>
                  <a:srgbClr val="F000F0"/>
                </a:solidFill>
                <a:latin typeface="Courier New" panose="02070309020205020404" pitchFamily="49" charset="0"/>
              </a:rPr>
              <a:t>7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18          printf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"It is %s.\n"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week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choice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1600" kern="0" dirty="0">
                <a:solidFill>
                  <a:srgbClr val="F000F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]);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19      </a:t>
            </a:r>
            <a:r>
              <a:rPr lang="en-US" altLang="zh-CN" sz="16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else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20          printf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"Out of range. must between [1,7].\n"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21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22 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04166A1-A4E8-4628-B29C-33D366076846}"/>
              </a:ext>
            </a:extLst>
          </p:cNvPr>
          <p:cNvGrpSpPr/>
          <p:nvPr/>
        </p:nvGrpSpPr>
        <p:grpSpPr>
          <a:xfrm>
            <a:off x="1086522" y="1258645"/>
            <a:ext cx="6626711" cy="2463501"/>
            <a:chOff x="1086522" y="1258645"/>
            <a:chExt cx="6626711" cy="246350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1D6AB7C-1DFD-438D-81F6-6623A3739C74}"/>
                </a:ext>
              </a:extLst>
            </p:cNvPr>
            <p:cNvGrpSpPr/>
            <p:nvPr/>
          </p:nvGrpSpPr>
          <p:grpSpPr>
            <a:xfrm>
              <a:off x="2743200" y="1258645"/>
              <a:ext cx="4970033" cy="763793"/>
              <a:chOff x="2743200" y="1258645"/>
              <a:chExt cx="4970033" cy="763793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C39BC2EA-1413-4753-97DE-7AD2B38F742E}"/>
                  </a:ext>
                </a:extLst>
              </p:cNvPr>
              <p:cNvSpPr/>
              <p:nvPr/>
            </p:nvSpPr>
            <p:spPr>
              <a:xfrm>
                <a:off x="4658061" y="1258645"/>
                <a:ext cx="3055172" cy="75303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zh-CN" altLang="en-US" dirty="0"/>
                  <a:t>数组的定义和初始化，注意其容量和下标的范围</a:t>
                </a: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18460548-43F6-468B-B37E-D5FD1402A527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2743200" y="1635163"/>
                <a:ext cx="1914861" cy="38727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流程图: 可选过程 17">
              <a:extLst>
                <a:ext uri="{FF2B5EF4-FFF2-40B4-BE49-F238E27FC236}">
                  <a16:creationId xmlns:a16="http://schemas.microsoft.com/office/drawing/2014/main" id="{81440EBF-9DE5-4BA9-975C-16A7B561EDAB}"/>
                </a:ext>
              </a:extLst>
            </p:cNvPr>
            <p:cNvSpPr/>
            <p:nvPr/>
          </p:nvSpPr>
          <p:spPr>
            <a:xfrm>
              <a:off x="1086522" y="1936376"/>
              <a:ext cx="3356387" cy="1785770"/>
            </a:xfrm>
            <a:prstGeom prst="flowChartAlternateProcess">
              <a:avLst/>
            </a:prstGeom>
            <a:solidFill>
              <a:schemeClr val="bg2">
                <a:lumMod val="50000"/>
                <a:alpha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B9CDA0-60B0-4BCE-9671-872CDF8F7CC8}"/>
              </a:ext>
            </a:extLst>
          </p:cNvPr>
          <p:cNvGrpSpPr/>
          <p:nvPr/>
        </p:nvGrpSpPr>
        <p:grpSpPr>
          <a:xfrm>
            <a:off x="1086522" y="2262448"/>
            <a:ext cx="7863838" cy="3406832"/>
            <a:chOff x="1086522" y="2262448"/>
            <a:chExt cx="7863838" cy="340683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5411906-D69B-4F15-A051-97E5C021993D}"/>
                </a:ext>
              </a:extLst>
            </p:cNvPr>
            <p:cNvGrpSpPr/>
            <p:nvPr/>
          </p:nvGrpSpPr>
          <p:grpSpPr>
            <a:xfrm>
              <a:off x="3883511" y="2262448"/>
              <a:ext cx="5066849" cy="2583873"/>
              <a:chOff x="3883511" y="2262448"/>
              <a:chExt cx="5066849" cy="2583873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2CED7B6-5FC5-4CCD-92F5-9996D9909350}"/>
                  </a:ext>
                </a:extLst>
              </p:cNvPr>
              <p:cNvGrpSpPr/>
              <p:nvPr/>
            </p:nvGrpSpPr>
            <p:grpSpPr>
              <a:xfrm>
                <a:off x="3883511" y="2262448"/>
                <a:ext cx="4550485" cy="2583873"/>
                <a:chOff x="3883511" y="2262448"/>
                <a:chExt cx="4550485" cy="2583873"/>
              </a:xfrm>
            </p:grpSpPr>
            <p:sp>
              <p:nvSpPr>
                <p:cNvPr id="8" name="流程图: 可选过程 7">
                  <a:extLst>
                    <a:ext uri="{FF2B5EF4-FFF2-40B4-BE49-F238E27FC236}">
                      <a16:creationId xmlns:a16="http://schemas.microsoft.com/office/drawing/2014/main" id="{2B65A7D6-D12E-497E-B37A-025106CAF9CE}"/>
                    </a:ext>
                  </a:extLst>
                </p:cNvPr>
                <p:cNvSpPr/>
                <p:nvPr/>
              </p:nvSpPr>
              <p:spPr>
                <a:xfrm>
                  <a:off x="5163672" y="2262448"/>
                  <a:ext cx="3270324" cy="1373638"/>
                </a:xfrm>
                <a:prstGeom prst="flowChartAlternateProcess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zh-CN" altLang="en-US" dirty="0"/>
                    <a:t>条件判断：关系判断（</a:t>
                  </a:r>
                  <a:r>
                    <a:rPr lang="en-US" altLang="zh-CN" dirty="0"/>
                    <a:t>&gt;,&gt;=,&lt;,&lt;=,==,!=)</a:t>
                  </a:r>
                  <a:r>
                    <a:rPr lang="zh-CN" altLang="en-US" dirty="0"/>
                    <a:t>和组合逻辑（与 </a:t>
                  </a:r>
                  <a:r>
                    <a:rPr lang="en-US" altLang="zh-CN" dirty="0"/>
                    <a:t>&amp;&amp;</a:t>
                  </a:r>
                  <a:r>
                    <a:rPr lang="zh-CN" altLang="en-US" dirty="0"/>
                    <a:t>， 或 </a:t>
                  </a:r>
                  <a:r>
                    <a:rPr lang="en-US" altLang="zh-CN" dirty="0"/>
                    <a:t>||</a:t>
                  </a:r>
                  <a:r>
                    <a:rPr lang="zh-CN" altLang="en-US" dirty="0"/>
                    <a:t>， 非！），注意假（</a:t>
                  </a:r>
                  <a:r>
                    <a:rPr lang="en-US" altLang="zh-CN" dirty="0"/>
                    <a:t>0</a:t>
                  </a:r>
                  <a:r>
                    <a:rPr lang="zh-CN" altLang="en-US" dirty="0"/>
                    <a:t>）和真（非</a:t>
                  </a:r>
                  <a:r>
                    <a:rPr lang="en-US" altLang="zh-CN" dirty="0"/>
                    <a:t>0</a:t>
                  </a:r>
                  <a:r>
                    <a:rPr lang="zh-CN" altLang="en-US" dirty="0"/>
                    <a:t>）的表示</a:t>
                  </a:r>
                </a:p>
              </p:txBody>
            </p:sp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20E5A43F-F573-4E76-84E4-CFCFE2E4F1EF}"/>
                    </a:ext>
                  </a:extLst>
                </p:cNvPr>
                <p:cNvCxnSpPr/>
                <p:nvPr/>
              </p:nvCxnSpPr>
              <p:spPr>
                <a:xfrm flipH="1">
                  <a:off x="3883511" y="3625327"/>
                  <a:ext cx="1269402" cy="1220994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流程图: 可选过程 11">
                <a:extLst>
                  <a:ext uri="{FF2B5EF4-FFF2-40B4-BE49-F238E27FC236}">
                    <a16:creationId xmlns:a16="http://schemas.microsoft.com/office/drawing/2014/main" id="{4AA0B8C5-AADF-420E-A290-D88B9B5AF555}"/>
                  </a:ext>
                </a:extLst>
              </p:cNvPr>
              <p:cNvSpPr/>
              <p:nvPr/>
            </p:nvSpPr>
            <p:spPr>
              <a:xfrm>
                <a:off x="5572461" y="3636086"/>
                <a:ext cx="3377899" cy="69924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if  </a:t>
                </a:r>
                <a:r>
                  <a:rPr lang="zh-CN" altLang="en-US" dirty="0"/>
                  <a:t>（条件）语句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；</a:t>
                </a:r>
                <a:r>
                  <a:rPr lang="en-US" altLang="zh-CN" dirty="0"/>
                  <a:t>else  </a:t>
                </a:r>
                <a:r>
                  <a:rPr lang="zh-CN" altLang="en-US" dirty="0"/>
                  <a:t>语句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；</a:t>
                </a:r>
              </a:p>
            </p:txBody>
          </p:sp>
        </p:grpSp>
        <p:sp>
          <p:nvSpPr>
            <p:cNvPr id="20" name="流程图: 可选过程 19">
              <a:extLst>
                <a:ext uri="{FF2B5EF4-FFF2-40B4-BE49-F238E27FC236}">
                  <a16:creationId xmlns:a16="http://schemas.microsoft.com/office/drawing/2014/main" id="{7158EB95-9CAD-43D3-A8E9-0A1942439674}"/>
                </a:ext>
              </a:extLst>
            </p:cNvPr>
            <p:cNvSpPr/>
            <p:nvPr/>
          </p:nvSpPr>
          <p:spPr>
            <a:xfrm>
              <a:off x="1086522" y="4846321"/>
              <a:ext cx="3896958" cy="372808"/>
            </a:xfrm>
            <a:prstGeom prst="flowChartAlternateProcess">
              <a:avLst/>
            </a:prstGeom>
            <a:solidFill>
              <a:srgbClr val="00B050">
                <a:alpha val="43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流程图: 可选过程 20">
              <a:extLst>
                <a:ext uri="{FF2B5EF4-FFF2-40B4-BE49-F238E27FC236}">
                  <a16:creationId xmlns:a16="http://schemas.microsoft.com/office/drawing/2014/main" id="{BD13A7B0-8FC2-4805-8441-278247BD2B6E}"/>
                </a:ext>
              </a:extLst>
            </p:cNvPr>
            <p:cNvSpPr/>
            <p:nvPr/>
          </p:nvSpPr>
          <p:spPr>
            <a:xfrm>
              <a:off x="1086522" y="5406390"/>
              <a:ext cx="707988" cy="262890"/>
            </a:xfrm>
            <a:prstGeom prst="flowChartAlternateProcess">
              <a:avLst/>
            </a:prstGeom>
            <a:solidFill>
              <a:srgbClr val="00B050">
                <a:alpha val="42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CEC620F-A374-4C16-93D7-328C07BB5292}"/>
              </a:ext>
            </a:extLst>
          </p:cNvPr>
          <p:cNvGrpSpPr/>
          <p:nvPr/>
        </p:nvGrpSpPr>
        <p:grpSpPr>
          <a:xfrm>
            <a:off x="4442909" y="4550485"/>
            <a:ext cx="4399876" cy="975236"/>
            <a:chOff x="4442909" y="4550485"/>
            <a:chExt cx="4399876" cy="97523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393EF0-D427-43D3-9DCC-47B947D80A1E}"/>
                </a:ext>
              </a:extLst>
            </p:cNvPr>
            <p:cNvGrpSpPr/>
            <p:nvPr/>
          </p:nvGrpSpPr>
          <p:grpSpPr>
            <a:xfrm>
              <a:off x="5152913" y="4550485"/>
              <a:ext cx="3689872" cy="602428"/>
              <a:chOff x="5152913" y="4550485"/>
              <a:chExt cx="3689872" cy="602428"/>
            </a:xfrm>
          </p:grpSpPr>
          <p:sp>
            <p:nvSpPr>
              <p:cNvPr id="13" name="流程图: 可选过程 12">
                <a:extLst>
                  <a:ext uri="{FF2B5EF4-FFF2-40B4-BE49-F238E27FC236}">
                    <a16:creationId xmlns:a16="http://schemas.microsoft.com/office/drawing/2014/main" id="{B416B515-F01E-4F75-9B7E-FFFDE8241A20}"/>
                  </a:ext>
                </a:extLst>
              </p:cNvPr>
              <p:cNvSpPr/>
              <p:nvPr/>
            </p:nvSpPr>
            <p:spPr>
              <a:xfrm>
                <a:off x="5970494" y="4550485"/>
                <a:ext cx="2872291" cy="459239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/>
                  <a:t>数组的使用，注意下标</a:t>
                </a: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CB5547C0-461B-40F5-BE4A-42A2E36EE9C1}"/>
                  </a:ext>
                </a:extLst>
              </p:cNvPr>
              <p:cNvCxnSpPr>
                <a:stCxn id="13" idx="1"/>
              </p:cNvCxnSpPr>
              <p:nvPr/>
            </p:nvCxnSpPr>
            <p:spPr>
              <a:xfrm flipH="1">
                <a:off x="5152913" y="4780105"/>
                <a:ext cx="817581" cy="37280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流程图: 可选过程 22">
              <a:extLst>
                <a:ext uri="{FF2B5EF4-FFF2-40B4-BE49-F238E27FC236}">
                  <a16:creationId xmlns:a16="http://schemas.microsoft.com/office/drawing/2014/main" id="{2FA91CFE-9A21-4A68-84E2-1D6296ECBE06}"/>
                </a:ext>
              </a:extLst>
            </p:cNvPr>
            <p:cNvSpPr/>
            <p:nvPr/>
          </p:nvSpPr>
          <p:spPr>
            <a:xfrm>
              <a:off x="4442909" y="5152913"/>
              <a:ext cx="2003611" cy="372808"/>
            </a:xfrm>
            <a:prstGeom prst="flowChartAlternateProcess">
              <a:avLst/>
            </a:prstGeom>
            <a:solidFill>
              <a:srgbClr val="FFC000">
                <a:alpha val="26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391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347EFF62-A257-441E-A56E-32FCCE1B26BD}"/>
              </a:ext>
            </a:extLst>
          </p:cNvPr>
          <p:cNvSpPr/>
          <p:nvPr/>
        </p:nvSpPr>
        <p:spPr>
          <a:xfrm>
            <a:off x="137160" y="91440"/>
            <a:ext cx="8423910" cy="76581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1.4.4 </a:t>
            </a:r>
            <a:r>
              <a:rPr lang="zh-CN" altLang="en-US" dirty="0"/>
              <a:t>循环、函数的定义、声明和使用：输入一个整数</a:t>
            </a:r>
            <a:r>
              <a:rPr lang="en-US" altLang="zh-CN" dirty="0"/>
              <a:t>n</a:t>
            </a:r>
            <a:r>
              <a:rPr lang="zh-CN" altLang="en-US" dirty="0"/>
              <a:t>，输出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之间的偶数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CF63EC-9195-4AC2-A48B-899FDBBE85D8}"/>
              </a:ext>
            </a:extLst>
          </p:cNvPr>
          <p:cNvSpPr/>
          <p:nvPr/>
        </p:nvSpPr>
        <p:spPr>
          <a:xfrm>
            <a:off x="4069080" y="738307"/>
            <a:ext cx="4920615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kern="0" dirty="0">
                <a:latin typeface="Courier New" panose="02070309020205020404" pitchFamily="49" charset="0"/>
              </a:rPr>
              <a:t> 1  </a:t>
            </a:r>
            <a:r>
              <a:rPr lang="en-US" altLang="zh-CN" sz="1400" kern="0" dirty="0">
                <a:solidFill>
                  <a:srgbClr val="00A000"/>
                </a:solidFill>
                <a:latin typeface="Courier New" panose="02070309020205020404" pitchFamily="49" charset="0"/>
              </a:rPr>
              <a:t>#include&lt;stdio.h&gt;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2  </a:t>
            </a:r>
            <a:r>
              <a:rPr lang="en-US" altLang="zh-CN" sz="1400" kern="0" dirty="0">
                <a:solidFill>
                  <a:srgbClr val="00A000"/>
                </a:solidFill>
                <a:latin typeface="Courier New" panose="02070309020205020404" pitchFamily="49" charset="0"/>
              </a:rPr>
              <a:t>#define FALSE 0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3  </a:t>
            </a:r>
            <a:r>
              <a:rPr lang="en-US" altLang="zh-CN" sz="1400" kern="0" dirty="0">
                <a:solidFill>
                  <a:srgbClr val="00A000"/>
                </a:solidFill>
                <a:latin typeface="Courier New" panose="02070309020205020404" pitchFamily="49" charset="0"/>
              </a:rPr>
              <a:t>#define TRUE  !FALSE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4  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5  </a:t>
            </a:r>
            <a:r>
              <a:rPr lang="en-US" altLang="zh-CN" sz="14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is_even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6  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7  </a:t>
            </a:r>
            <a:r>
              <a:rPr lang="en-US" altLang="zh-CN" sz="14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8 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 9      </a:t>
            </a:r>
            <a:r>
              <a:rPr lang="en-US" altLang="zh-CN" sz="14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10      </a:t>
            </a:r>
            <a:r>
              <a:rPr lang="en-US" altLang="zh-CN" sz="14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do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11          printf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"input n(n&gt;0):"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12  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"%d"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13     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14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sz="1400" kern="0" dirty="0">
                <a:solidFill>
                  <a:srgbClr val="F000F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14  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15      </a:t>
            </a:r>
            <a:r>
              <a:rPr lang="en-US" altLang="zh-CN" sz="14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kern="0" dirty="0">
                <a:solidFill>
                  <a:srgbClr val="F000F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++){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16          </a:t>
            </a:r>
            <a:r>
              <a:rPr lang="en-US" altLang="zh-CN" sz="14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is_even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)==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17              printf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"%d is even.\n"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18     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19 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20  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21  </a:t>
            </a:r>
            <a:r>
              <a:rPr lang="en-US" altLang="zh-CN" sz="14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is_even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22 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23      </a:t>
            </a:r>
            <a:r>
              <a:rPr lang="en-US" altLang="zh-CN" sz="14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value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% </a:t>
            </a:r>
            <a:r>
              <a:rPr lang="en-US" altLang="zh-CN" sz="1400" kern="0" dirty="0">
                <a:solidFill>
                  <a:srgbClr val="F000F0"/>
                </a:solidFill>
                <a:latin typeface="Courier New" panose="02070309020205020404" pitchFamily="49" charset="0"/>
              </a:rPr>
              <a:t>2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== </a:t>
            </a:r>
            <a:r>
              <a:rPr lang="en-US" altLang="zh-CN" sz="1400" kern="0" dirty="0">
                <a:solidFill>
                  <a:srgbClr val="F000F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24          </a:t>
            </a:r>
            <a:r>
              <a:rPr lang="en-US" altLang="zh-CN" sz="14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25      </a:t>
            </a:r>
            <a:r>
              <a:rPr lang="en-US" altLang="zh-CN" sz="14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else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26          </a:t>
            </a:r>
            <a:r>
              <a:rPr lang="en-US" altLang="zh-CN" sz="1400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27  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zh-CN" altLang="zh-CN" sz="2000" kern="100" dirty="0">
              <a:latin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EE2B7A4-947A-4B00-8265-367DDE1EE8B4}"/>
              </a:ext>
            </a:extLst>
          </p:cNvPr>
          <p:cNvGrpSpPr/>
          <p:nvPr/>
        </p:nvGrpSpPr>
        <p:grpSpPr>
          <a:xfrm>
            <a:off x="297180" y="1108710"/>
            <a:ext cx="6309360" cy="800100"/>
            <a:chOff x="297180" y="1108710"/>
            <a:chExt cx="6309360" cy="800100"/>
          </a:xfrm>
        </p:grpSpPr>
        <p:sp>
          <p:nvSpPr>
            <p:cNvPr id="4" name="流程图: 可选过程 3">
              <a:extLst>
                <a:ext uri="{FF2B5EF4-FFF2-40B4-BE49-F238E27FC236}">
                  <a16:creationId xmlns:a16="http://schemas.microsoft.com/office/drawing/2014/main" id="{D1013F4F-B2FB-4D03-8EFE-3A7A82BF8F52}"/>
                </a:ext>
              </a:extLst>
            </p:cNvPr>
            <p:cNvSpPr/>
            <p:nvPr/>
          </p:nvSpPr>
          <p:spPr>
            <a:xfrm>
              <a:off x="297180" y="1108710"/>
              <a:ext cx="2011680" cy="59436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函数的声明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B2B733B-3275-4190-AC3D-332BF2EF3D0B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308860" y="1405890"/>
              <a:ext cx="2125980" cy="30861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18A7379-7E39-4345-990D-EE1D7F37EB6F}"/>
                </a:ext>
              </a:extLst>
            </p:cNvPr>
            <p:cNvSpPr/>
            <p:nvPr/>
          </p:nvSpPr>
          <p:spPr>
            <a:xfrm>
              <a:off x="4572000" y="1504117"/>
              <a:ext cx="2034540" cy="404693"/>
            </a:xfrm>
            <a:prstGeom prst="roundRect">
              <a:avLst/>
            </a:prstGeom>
            <a:solidFill>
              <a:srgbClr val="C00000">
                <a:alpha val="21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05A27DB-F4AE-424B-89E8-A7179E024764}"/>
              </a:ext>
            </a:extLst>
          </p:cNvPr>
          <p:cNvGrpSpPr/>
          <p:nvPr/>
        </p:nvGrpSpPr>
        <p:grpSpPr>
          <a:xfrm>
            <a:off x="297180" y="1908810"/>
            <a:ext cx="7909560" cy="1703070"/>
            <a:chOff x="297180" y="1908810"/>
            <a:chExt cx="7909560" cy="1703070"/>
          </a:xfrm>
        </p:grpSpPr>
        <p:sp>
          <p:nvSpPr>
            <p:cNvPr id="9" name="流程图: 可选过程 8">
              <a:extLst>
                <a:ext uri="{FF2B5EF4-FFF2-40B4-BE49-F238E27FC236}">
                  <a16:creationId xmlns:a16="http://schemas.microsoft.com/office/drawing/2014/main" id="{F42F781B-3BA2-4A31-B377-281107BBF5E0}"/>
                </a:ext>
              </a:extLst>
            </p:cNvPr>
            <p:cNvSpPr/>
            <p:nvPr/>
          </p:nvSpPr>
          <p:spPr>
            <a:xfrm>
              <a:off x="297180" y="1908810"/>
              <a:ext cx="2971800" cy="124587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do </a:t>
              </a:r>
              <a:r>
                <a:rPr lang="zh-CN" altLang="en-US" dirty="0"/>
                <a:t>语句</a:t>
              </a:r>
              <a:r>
                <a:rPr lang="en-US" altLang="zh-CN" dirty="0"/>
                <a:t>1</a:t>
              </a:r>
              <a:r>
                <a:rPr lang="zh-CN" altLang="en-US" dirty="0"/>
                <a:t>； </a:t>
              </a:r>
              <a:r>
                <a:rPr lang="en-US" altLang="zh-CN" dirty="0"/>
                <a:t>while</a:t>
              </a:r>
              <a:r>
                <a:rPr lang="zh-CN" altLang="en-US" dirty="0"/>
                <a:t>（条件）；循环，当条件为真的时候，反复执行语句</a:t>
              </a:r>
              <a:r>
                <a:rPr lang="en-US" altLang="zh-CN" dirty="0"/>
                <a:t>1</a:t>
              </a:r>
              <a:r>
                <a:rPr lang="zh-CN" altLang="en-US" dirty="0"/>
                <a:t>，注意复合语句的使用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212E510-2331-4296-AD80-2E0B463D88E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3268980" y="2531745"/>
              <a:ext cx="1600200" cy="40576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10E2333-1039-4FFC-AC3E-623957410C54}"/>
                </a:ext>
              </a:extLst>
            </p:cNvPr>
            <p:cNvSpPr/>
            <p:nvPr/>
          </p:nvSpPr>
          <p:spPr>
            <a:xfrm>
              <a:off x="4880610" y="2731770"/>
              <a:ext cx="3326130" cy="880110"/>
            </a:xfrm>
            <a:prstGeom prst="roundRect">
              <a:avLst/>
            </a:prstGeom>
            <a:solidFill>
              <a:srgbClr val="FFC000">
                <a:alpha val="16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33EAF0-367F-4AEA-919A-CDAAF4B4C28B}"/>
              </a:ext>
            </a:extLst>
          </p:cNvPr>
          <p:cNvGrpSpPr/>
          <p:nvPr/>
        </p:nvGrpSpPr>
        <p:grpSpPr>
          <a:xfrm>
            <a:off x="297180" y="3326130"/>
            <a:ext cx="8549640" cy="1771650"/>
            <a:chOff x="297180" y="3326130"/>
            <a:chExt cx="8549640" cy="1771650"/>
          </a:xfrm>
        </p:grpSpPr>
        <p:sp>
          <p:nvSpPr>
            <p:cNvPr id="15" name="流程图: 可选过程 14">
              <a:extLst>
                <a:ext uri="{FF2B5EF4-FFF2-40B4-BE49-F238E27FC236}">
                  <a16:creationId xmlns:a16="http://schemas.microsoft.com/office/drawing/2014/main" id="{A3D8817F-AD14-43B9-92F0-795D04C40FFD}"/>
                </a:ext>
              </a:extLst>
            </p:cNvPr>
            <p:cNvSpPr/>
            <p:nvPr/>
          </p:nvSpPr>
          <p:spPr>
            <a:xfrm>
              <a:off x="297180" y="3326130"/>
              <a:ext cx="3543300" cy="17716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for(</a:t>
              </a:r>
              <a:r>
                <a:rPr lang="zh-CN" altLang="en-US" dirty="0"/>
                <a:t>初始化</a:t>
              </a:r>
              <a:r>
                <a:rPr lang="en-US" altLang="zh-CN" dirty="0"/>
                <a:t>; </a:t>
              </a:r>
              <a:r>
                <a:rPr lang="zh-CN" altLang="en-US" dirty="0"/>
                <a:t>条件</a:t>
              </a:r>
              <a:r>
                <a:rPr lang="en-US" altLang="zh-CN" dirty="0"/>
                <a:t>1; </a:t>
              </a:r>
              <a:r>
                <a:rPr lang="zh-CN" altLang="en-US" dirty="0"/>
                <a:t>语句</a:t>
              </a:r>
              <a:r>
                <a:rPr lang="en-US" altLang="zh-CN" dirty="0"/>
                <a:t>2) </a:t>
              </a:r>
              <a:r>
                <a:rPr lang="zh-CN" altLang="en-US" dirty="0"/>
                <a:t>语句</a:t>
              </a:r>
              <a:r>
                <a:rPr lang="en-US" altLang="zh-CN" dirty="0"/>
                <a:t>1; for</a:t>
              </a:r>
              <a:r>
                <a:rPr lang="zh-CN" altLang="en-US" dirty="0"/>
                <a:t>循环，先执行初始化，然后进行条件</a:t>
              </a:r>
              <a:r>
                <a:rPr lang="en-US" altLang="zh-CN" dirty="0"/>
                <a:t>1</a:t>
              </a:r>
              <a:r>
                <a:rPr lang="zh-CN" altLang="en-US" dirty="0"/>
                <a:t>判断，如果为真，则执行语句</a:t>
              </a:r>
              <a:r>
                <a:rPr lang="en-US" altLang="zh-CN" dirty="0"/>
                <a:t>1</a:t>
              </a:r>
              <a:r>
                <a:rPr lang="zh-CN" altLang="en-US" dirty="0"/>
                <a:t>，再执行语句</a:t>
              </a:r>
              <a:r>
                <a:rPr lang="en-US" altLang="zh-CN" dirty="0"/>
                <a:t>2</a:t>
              </a:r>
              <a:r>
                <a:rPr lang="zh-CN" altLang="en-US" dirty="0"/>
                <a:t>，再重复判断条件</a:t>
              </a:r>
              <a:r>
                <a:rPr lang="en-US" altLang="zh-CN" dirty="0"/>
                <a:t>1</a:t>
              </a:r>
              <a:r>
                <a:rPr lang="zh-CN" altLang="en-US" dirty="0"/>
                <a:t>，直到为假退出循环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6FCDBC7-A974-4ECD-85B2-54EE64AD1FD8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3840480" y="4206240"/>
              <a:ext cx="891540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可选过程 17">
              <a:extLst>
                <a:ext uri="{FF2B5EF4-FFF2-40B4-BE49-F238E27FC236}">
                  <a16:creationId xmlns:a16="http://schemas.microsoft.com/office/drawing/2014/main" id="{4C49E5B3-9397-4D11-A849-F41F41A3FC06}"/>
                </a:ext>
              </a:extLst>
            </p:cNvPr>
            <p:cNvSpPr/>
            <p:nvPr/>
          </p:nvSpPr>
          <p:spPr>
            <a:xfrm>
              <a:off x="4869180" y="3754755"/>
              <a:ext cx="3977640" cy="1057275"/>
            </a:xfrm>
            <a:prstGeom prst="flowChartAlternateProcess">
              <a:avLst/>
            </a:prstGeom>
            <a:solidFill>
              <a:srgbClr val="00B050">
                <a:alpha val="35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B9D5F81-64AE-4A78-8FE0-53806DD24F72}"/>
              </a:ext>
            </a:extLst>
          </p:cNvPr>
          <p:cNvGrpSpPr/>
          <p:nvPr/>
        </p:nvGrpSpPr>
        <p:grpSpPr>
          <a:xfrm>
            <a:off x="5737860" y="780098"/>
            <a:ext cx="3326130" cy="3426142"/>
            <a:chOff x="5737860" y="780098"/>
            <a:chExt cx="3326130" cy="3426142"/>
          </a:xfrm>
        </p:grpSpPr>
        <p:sp>
          <p:nvSpPr>
            <p:cNvPr id="20" name="流程图: 可选过程 19">
              <a:extLst>
                <a:ext uri="{FF2B5EF4-FFF2-40B4-BE49-F238E27FC236}">
                  <a16:creationId xmlns:a16="http://schemas.microsoft.com/office/drawing/2014/main" id="{69CAD5CF-34F5-418F-9968-E226E74EC234}"/>
                </a:ext>
              </a:extLst>
            </p:cNvPr>
            <p:cNvSpPr/>
            <p:nvPr/>
          </p:nvSpPr>
          <p:spPr>
            <a:xfrm>
              <a:off x="7006590" y="780098"/>
              <a:ext cx="2057400" cy="184594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dirty="0"/>
                <a:t>函数的调用（</a:t>
              </a:r>
              <a:r>
                <a:rPr lang="en-US" altLang="zh-CN" dirty="0"/>
                <a:t>call</a:t>
              </a:r>
              <a:r>
                <a:rPr lang="zh-CN" altLang="en-US" dirty="0"/>
                <a:t>），注意实际参数如何传递到虚参数中，以及函数的返回值</a:t>
              </a:r>
            </a:p>
          </p:txBody>
        </p:sp>
        <p:sp>
          <p:nvSpPr>
            <p:cNvPr id="21" name="流程图: 可选过程 20">
              <a:extLst>
                <a:ext uri="{FF2B5EF4-FFF2-40B4-BE49-F238E27FC236}">
                  <a16:creationId xmlns:a16="http://schemas.microsoft.com/office/drawing/2014/main" id="{E32C4D5D-36D9-4A04-A830-19EF8E8F2189}"/>
                </a:ext>
              </a:extLst>
            </p:cNvPr>
            <p:cNvSpPr/>
            <p:nvPr/>
          </p:nvSpPr>
          <p:spPr>
            <a:xfrm>
              <a:off x="5737860" y="3920491"/>
              <a:ext cx="1760220" cy="285749"/>
            </a:xfrm>
            <a:prstGeom prst="flowChartAlternateProcess">
              <a:avLst/>
            </a:prstGeom>
            <a:solidFill>
              <a:srgbClr val="7030A0">
                <a:alpha val="37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20FD6909-489E-4AD6-A01E-60B872A14696}"/>
                </a:ext>
              </a:extLst>
            </p:cNvPr>
            <p:cNvCxnSpPr/>
            <p:nvPr/>
          </p:nvCxnSpPr>
          <p:spPr>
            <a:xfrm rot="5400000">
              <a:off x="7410926" y="2724626"/>
              <a:ext cx="1443038" cy="1245870"/>
            </a:xfrm>
            <a:prstGeom prst="bentConnector3">
              <a:avLst>
                <a:gd name="adj1" fmla="val 101485"/>
              </a:avLst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5B00169-2828-455E-9D57-8D5B29B9E12A}"/>
              </a:ext>
            </a:extLst>
          </p:cNvPr>
          <p:cNvGrpSpPr/>
          <p:nvPr/>
        </p:nvGrpSpPr>
        <p:grpSpPr>
          <a:xfrm>
            <a:off x="377190" y="5017770"/>
            <a:ext cx="6995160" cy="1629847"/>
            <a:chOff x="377190" y="5017770"/>
            <a:chExt cx="6995160" cy="1629847"/>
          </a:xfrm>
        </p:grpSpPr>
        <p:sp>
          <p:nvSpPr>
            <p:cNvPr id="26" name="流程图: 可选过程 25">
              <a:extLst>
                <a:ext uri="{FF2B5EF4-FFF2-40B4-BE49-F238E27FC236}">
                  <a16:creationId xmlns:a16="http://schemas.microsoft.com/office/drawing/2014/main" id="{38D22F09-D2B6-4261-AD19-5D87A8472EBE}"/>
                </a:ext>
              </a:extLst>
            </p:cNvPr>
            <p:cNvSpPr/>
            <p:nvPr/>
          </p:nvSpPr>
          <p:spPr>
            <a:xfrm>
              <a:off x="377190" y="5353883"/>
              <a:ext cx="3234690" cy="129373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dirty="0"/>
                <a:t>函数的定义，注意函数名，函数体，函数参数（虚参数），函数返回值的类型，函数如何返回值</a:t>
              </a:r>
            </a:p>
          </p:txBody>
        </p:sp>
        <p:sp>
          <p:nvSpPr>
            <p:cNvPr id="27" name="流程图: 可选过程 26">
              <a:extLst>
                <a:ext uri="{FF2B5EF4-FFF2-40B4-BE49-F238E27FC236}">
                  <a16:creationId xmlns:a16="http://schemas.microsoft.com/office/drawing/2014/main" id="{00FD2779-05D6-4144-B7B2-073D6550F575}"/>
                </a:ext>
              </a:extLst>
            </p:cNvPr>
            <p:cNvSpPr/>
            <p:nvPr/>
          </p:nvSpPr>
          <p:spPr>
            <a:xfrm>
              <a:off x="4434840" y="5017770"/>
              <a:ext cx="2937510" cy="1572697"/>
            </a:xfrm>
            <a:prstGeom prst="flowChartAlternateProcess">
              <a:avLst/>
            </a:prstGeom>
            <a:solidFill>
              <a:schemeClr val="accent5">
                <a:lumMod val="60000"/>
                <a:lumOff val="40000"/>
                <a:alpha val="38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CDDA92-9A54-4D8A-8C2D-60F351DF06A4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 flipV="1">
              <a:off x="3611880" y="5804119"/>
              <a:ext cx="822960" cy="19663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61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132D7D90-0A88-4DA2-ACB7-1FF5D1E9E573}"/>
              </a:ext>
            </a:extLst>
          </p:cNvPr>
          <p:cNvSpPr/>
          <p:nvPr/>
        </p:nvSpPr>
        <p:spPr>
          <a:xfrm>
            <a:off x="160020" y="102870"/>
            <a:ext cx="8309610" cy="4572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例</a:t>
            </a:r>
            <a:r>
              <a:rPr lang="en-US" altLang="zh-CN" dirty="0"/>
              <a:t>1-4-5 </a:t>
            </a:r>
            <a:r>
              <a:rPr lang="zh-CN" altLang="en-US" dirty="0"/>
              <a:t>文件操作、字符串读写：生成一条函数</a:t>
            </a:r>
            <a:r>
              <a:rPr lang="en-US" altLang="zh-CN" dirty="0"/>
              <a:t>sin(x)</a:t>
            </a:r>
            <a:r>
              <a:rPr lang="zh-CN" altLang="en-US" dirty="0"/>
              <a:t>的曲线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ACF031-2847-4691-B978-C121A5EE9BC6}"/>
              </a:ext>
            </a:extLst>
          </p:cNvPr>
          <p:cNvSpPr/>
          <p:nvPr/>
        </p:nvSpPr>
        <p:spPr>
          <a:xfrm>
            <a:off x="502920" y="873681"/>
            <a:ext cx="637794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kern="0" dirty="0">
                <a:latin typeface="Courier New" panose="02070309020205020404" pitchFamily="49" charset="0"/>
              </a:rPr>
              <a:t> 1  </a:t>
            </a:r>
            <a:r>
              <a:rPr lang="en-US" altLang="zh-CN" kern="0" dirty="0">
                <a:solidFill>
                  <a:srgbClr val="00A000"/>
                </a:solidFill>
                <a:latin typeface="Courier New" panose="02070309020205020404" pitchFamily="49" charset="0"/>
              </a:rPr>
              <a:t>#include&lt;stdio.h&gt;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2  </a:t>
            </a:r>
            <a:r>
              <a:rPr lang="en-US" altLang="zh-CN" kern="0" dirty="0">
                <a:solidFill>
                  <a:srgbClr val="00A000"/>
                </a:solidFill>
                <a:latin typeface="Courier New" panose="02070309020205020404" pitchFamily="49" charset="0"/>
              </a:rPr>
              <a:t>#include&lt;</a:t>
            </a:r>
            <a:r>
              <a:rPr lang="en-US" altLang="zh-CN" kern="0" dirty="0" err="1">
                <a:solidFill>
                  <a:srgbClr val="00A000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kern="0" dirty="0">
                <a:solidFill>
                  <a:srgbClr val="00A000"/>
                </a:solidFill>
                <a:latin typeface="Courier New" panose="02070309020205020404" pitchFamily="49" charset="0"/>
              </a:rPr>
              <a:t>&gt;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3  </a:t>
            </a:r>
            <a:r>
              <a:rPr lang="en-US" altLang="zh-CN" kern="0" dirty="0">
                <a:solidFill>
                  <a:srgbClr val="00A000"/>
                </a:solidFill>
                <a:latin typeface="Courier New" panose="02070309020205020404" pitchFamily="49" charset="0"/>
              </a:rPr>
              <a:t>#include&lt;</a:t>
            </a:r>
            <a:r>
              <a:rPr lang="en-US" altLang="zh-CN" kern="0" dirty="0" err="1">
                <a:solidFill>
                  <a:srgbClr val="00A000"/>
                </a:solidFill>
                <a:latin typeface="Courier New" panose="02070309020205020404" pitchFamily="49" charset="0"/>
              </a:rPr>
              <a:t>math.h</a:t>
            </a:r>
            <a:r>
              <a:rPr lang="en-US" altLang="zh-CN" kern="0" dirty="0">
                <a:solidFill>
                  <a:srgbClr val="00A000"/>
                </a:solidFill>
                <a:latin typeface="Courier New" panose="02070309020205020404" pitchFamily="49" charset="0"/>
              </a:rPr>
              <a:t>&gt;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4  </a:t>
            </a:r>
            <a:r>
              <a:rPr lang="en-US" altLang="zh-CN" kern="0" dirty="0">
                <a:solidFill>
                  <a:srgbClr val="00A000"/>
                </a:solidFill>
                <a:latin typeface="Courier New" panose="02070309020205020404" pitchFamily="49" charset="0"/>
              </a:rPr>
              <a:t>#define PI 3.14159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5 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6  </a:t>
            </a:r>
            <a:r>
              <a:rPr lang="en-US" altLang="zh-CN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7 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8      </a:t>
            </a:r>
            <a:r>
              <a:rPr lang="en-US" altLang="zh-CN" kern="0" dirty="0">
                <a:solidFill>
                  <a:srgbClr val="A0A0A0"/>
                </a:solidFill>
                <a:latin typeface="Courier New" panose="02070309020205020404" pitchFamily="49" charset="0"/>
              </a:rPr>
              <a:t>/*</a:t>
            </a:r>
            <a:r>
              <a:rPr lang="zh-CN" altLang="en-US" kern="0" dirty="0">
                <a:solidFill>
                  <a:srgbClr val="A0A0A0"/>
                </a:solidFill>
                <a:latin typeface="Courier New" panose="02070309020205020404" pitchFamily="49" charset="0"/>
              </a:rPr>
              <a:t>创建一个</a:t>
            </a:r>
            <a:r>
              <a:rPr lang="en-US" altLang="zh-CN" kern="0" dirty="0" err="1">
                <a:solidFill>
                  <a:srgbClr val="A0A0A0"/>
                </a:solidFill>
                <a:latin typeface="Courier New" panose="02070309020205020404" pitchFamily="49" charset="0"/>
              </a:rPr>
              <a:t>svg</a:t>
            </a:r>
            <a:r>
              <a:rPr lang="zh-CN" altLang="en-US" kern="0" dirty="0">
                <a:solidFill>
                  <a:srgbClr val="A0A0A0"/>
                </a:solidFill>
                <a:latin typeface="Courier New" panose="02070309020205020404" pitchFamily="49" charset="0"/>
              </a:rPr>
              <a:t>文件 </a:t>
            </a:r>
            <a:r>
              <a:rPr lang="en-US" altLang="zh-CN" kern="0" dirty="0">
                <a:solidFill>
                  <a:srgbClr val="A0A0A0"/>
                </a:solidFill>
                <a:latin typeface="Courier New" panose="02070309020205020404" pitchFamily="49" charset="0"/>
              </a:rPr>
              <a:t>*/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9      FILE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svg_file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10      </a:t>
            </a:r>
          </a:p>
          <a:p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11      </a:t>
            </a:r>
            <a:r>
              <a:rPr lang="en-US" altLang="zh-CN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kern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12      </a:t>
            </a:r>
            <a:r>
              <a:rPr lang="en-US" altLang="zh-CN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C2A9938-967E-40BA-894D-E7894A004D99}"/>
              </a:ext>
            </a:extLst>
          </p:cNvPr>
          <p:cNvGrpSpPr/>
          <p:nvPr/>
        </p:nvGrpSpPr>
        <p:grpSpPr>
          <a:xfrm>
            <a:off x="982980" y="731521"/>
            <a:ext cx="7658100" cy="1394459"/>
            <a:chOff x="982980" y="731521"/>
            <a:chExt cx="7658100" cy="139445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97EB663-5FD8-49DA-A510-8F730D446CD7}"/>
                </a:ext>
              </a:extLst>
            </p:cNvPr>
            <p:cNvGrpSpPr/>
            <p:nvPr/>
          </p:nvGrpSpPr>
          <p:grpSpPr>
            <a:xfrm>
              <a:off x="3863340" y="731521"/>
              <a:ext cx="4777740" cy="1108709"/>
              <a:chOff x="3863340" y="731521"/>
              <a:chExt cx="4777740" cy="1108709"/>
            </a:xfrm>
          </p:grpSpPr>
          <p:sp>
            <p:nvSpPr>
              <p:cNvPr id="5" name="流程图: 可选过程 4">
                <a:extLst>
                  <a:ext uri="{FF2B5EF4-FFF2-40B4-BE49-F238E27FC236}">
                    <a16:creationId xmlns:a16="http://schemas.microsoft.com/office/drawing/2014/main" id="{1F15CFAA-978D-437F-88F8-D6C618122C23}"/>
                  </a:ext>
                </a:extLst>
              </p:cNvPr>
              <p:cNvSpPr/>
              <p:nvPr/>
            </p:nvSpPr>
            <p:spPr>
              <a:xfrm>
                <a:off x="6035040" y="731521"/>
                <a:ext cx="2606040" cy="925830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/>
                  <a:t>定义转换常量</a:t>
                </a: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D9E869D5-3B71-4B53-8C1B-912943FD5ECA}"/>
                  </a:ext>
                </a:extLst>
              </p:cNvPr>
              <p:cNvCxnSpPr/>
              <p:nvPr/>
            </p:nvCxnSpPr>
            <p:spPr>
              <a:xfrm flipH="1">
                <a:off x="3863340" y="1623060"/>
                <a:ext cx="2183130" cy="21717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流程图: 可选过程 8">
              <a:extLst>
                <a:ext uri="{FF2B5EF4-FFF2-40B4-BE49-F238E27FC236}">
                  <a16:creationId xmlns:a16="http://schemas.microsoft.com/office/drawing/2014/main" id="{2F1625A6-BBC3-4C09-B5A4-E17B3EEE50A4}"/>
                </a:ext>
              </a:extLst>
            </p:cNvPr>
            <p:cNvSpPr/>
            <p:nvPr/>
          </p:nvSpPr>
          <p:spPr>
            <a:xfrm>
              <a:off x="982980" y="1725930"/>
              <a:ext cx="2880360" cy="400050"/>
            </a:xfrm>
            <a:prstGeom prst="flowChartAlternateProcess">
              <a:avLst/>
            </a:prstGeom>
            <a:solidFill>
              <a:srgbClr val="C00000">
                <a:alpha val="32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6CB93E5-0696-40B6-9952-411822D98CA1}"/>
              </a:ext>
            </a:extLst>
          </p:cNvPr>
          <p:cNvGrpSpPr/>
          <p:nvPr/>
        </p:nvGrpSpPr>
        <p:grpSpPr>
          <a:xfrm>
            <a:off x="1062990" y="873681"/>
            <a:ext cx="7578090" cy="2555319"/>
            <a:chOff x="1062990" y="873681"/>
            <a:chExt cx="7578090" cy="2555319"/>
          </a:xfrm>
        </p:grpSpPr>
        <p:sp>
          <p:nvSpPr>
            <p:cNvPr id="11" name="流程图: 可选过程 10">
              <a:extLst>
                <a:ext uri="{FF2B5EF4-FFF2-40B4-BE49-F238E27FC236}">
                  <a16:creationId xmlns:a16="http://schemas.microsoft.com/office/drawing/2014/main" id="{C11FC976-2D9F-4747-B17B-42215D5197A7}"/>
                </a:ext>
              </a:extLst>
            </p:cNvPr>
            <p:cNvSpPr/>
            <p:nvPr/>
          </p:nvSpPr>
          <p:spPr>
            <a:xfrm>
              <a:off x="5909310" y="1840230"/>
              <a:ext cx="2731770" cy="12001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dirty="0"/>
                <a:t>FILE</a:t>
              </a:r>
              <a:r>
                <a:rPr lang="zh-CN" altLang="en-US" dirty="0"/>
                <a:t>*， 文件指针类型，在</a:t>
              </a:r>
              <a:r>
                <a:rPr lang="en-US" altLang="zh-CN" dirty="0"/>
                <a:t>stdio.h</a:t>
              </a:r>
              <a:r>
                <a:rPr lang="zh-CN" altLang="en-US" dirty="0"/>
                <a:t>文件中定义一组操作文件的类型和函数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551E0BB-7A48-44A8-8629-466661B4F0EC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3611880" y="1074421"/>
              <a:ext cx="2297430" cy="1365884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13B9006-A743-4AEC-92AC-9E96A66BD7B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4114800" y="2440305"/>
              <a:ext cx="1794510" cy="70294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流程图: 可选过程 19">
              <a:extLst>
                <a:ext uri="{FF2B5EF4-FFF2-40B4-BE49-F238E27FC236}">
                  <a16:creationId xmlns:a16="http://schemas.microsoft.com/office/drawing/2014/main" id="{B2BB90D9-B083-402C-BC32-8200D3F17497}"/>
                </a:ext>
              </a:extLst>
            </p:cNvPr>
            <p:cNvSpPr/>
            <p:nvPr/>
          </p:nvSpPr>
          <p:spPr>
            <a:xfrm>
              <a:off x="1062990" y="873681"/>
              <a:ext cx="2606040" cy="337898"/>
            </a:xfrm>
            <a:prstGeom prst="flowChartAlternateProcess">
              <a:avLst/>
            </a:prstGeom>
            <a:solidFill>
              <a:srgbClr val="FFC000">
                <a:alpha val="29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流程图: 可选过程 20">
              <a:extLst>
                <a:ext uri="{FF2B5EF4-FFF2-40B4-BE49-F238E27FC236}">
                  <a16:creationId xmlns:a16="http://schemas.microsoft.com/office/drawing/2014/main" id="{E8DBAFBA-7CA6-4F70-A109-82700F815594}"/>
                </a:ext>
              </a:extLst>
            </p:cNvPr>
            <p:cNvSpPr/>
            <p:nvPr/>
          </p:nvSpPr>
          <p:spPr>
            <a:xfrm>
              <a:off x="1531620" y="2777489"/>
              <a:ext cx="2617470" cy="651511"/>
            </a:xfrm>
            <a:prstGeom prst="flowChartAlternateProcess">
              <a:avLst/>
            </a:prstGeom>
            <a:solidFill>
              <a:srgbClr val="FFC000">
                <a:alpha val="37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FE5F5B3-F1D4-477A-9DE7-CAA864F261C7}"/>
              </a:ext>
            </a:extLst>
          </p:cNvPr>
          <p:cNvGrpSpPr/>
          <p:nvPr/>
        </p:nvGrpSpPr>
        <p:grpSpPr>
          <a:xfrm>
            <a:off x="1531620" y="3143250"/>
            <a:ext cx="7109460" cy="1062990"/>
            <a:chOff x="1531620" y="3143250"/>
            <a:chExt cx="7109460" cy="1062990"/>
          </a:xfrm>
        </p:grpSpPr>
        <p:sp>
          <p:nvSpPr>
            <p:cNvPr id="23" name="流程图: 可选过程 22">
              <a:extLst>
                <a:ext uri="{FF2B5EF4-FFF2-40B4-BE49-F238E27FC236}">
                  <a16:creationId xmlns:a16="http://schemas.microsoft.com/office/drawing/2014/main" id="{70A2E99A-C0E6-4C06-BACC-6AE50AD8D2B1}"/>
                </a:ext>
              </a:extLst>
            </p:cNvPr>
            <p:cNvSpPr/>
            <p:nvPr/>
          </p:nvSpPr>
          <p:spPr>
            <a:xfrm>
              <a:off x="5760720" y="3143250"/>
              <a:ext cx="2880360" cy="92583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原始的</a:t>
              </a:r>
              <a:r>
                <a:rPr lang="en-US" altLang="zh-CN" dirty="0"/>
                <a:t>x</a:t>
              </a:r>
              <a:r>
                <a:rPr lang="zh-CN" altLang="en-US" dirty="0"/>
                <a:t>，</a:t>
              </a:r>
              <a:r>
                <a:rPr lang="en-US" altLang="zh-CN" dirty="0"/>
                <a:t>y</a:t>
              </a:r>
              <a:r>
                <a:rPr lang="zh-CN" altLang="en-US" dirty="0"/>
                <a:t>值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59A0750-8D11-4D59-A40D-5495F7A7EA28}"/>
                </a:ext>
              </a:extLst>
            </p:cNvPr>
            <p:cNvCxnSpPr/>
            <p:nvPr/>
          </p:nvCxnSpPr>
          <p:spPr>
            <a:xfrm flipH="1">
              <a:off x="3406140" y="3640455"/>
              <a:ext cx="2320290" cy="37147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流程图: 可选过程 25">
              <a:extLst>
                <a:ext uri="{FF2B5EF4-FFF2-40B4-BE49-F238E27FC236}">
                  <a16:creationId xmlns:a16="http://schemas.microsoft.com/office/drawing/2014/main" id="{CEF2B1DD-1912-4D8B-B581-AEC4FA700208}"/>
                </a:ext>
              </a:extLst>
            </p:cNvPr>
            <p:cNvSpPr/>
            <p:nvPr/>
          </p:nvSpPr>
          <p:spPr>
            <a:xfrm>
              <a:off x="1531620" y="3931920"/>
              <a:ext cx="1771650" cy="274320"/>
            </a:xfrm>
            <a:prstGeom prst="flowChartAlternateProcess">
              <a:avLst/>
            </a:prstGeom>
            <a:solidFill>
              <a:srgbClr val="92D050">
                <a:alpha val="32000"/>
              </a:srgbClr>
            </a:solidFill>
            <a:ln>
              <a:solidFill>
                <a:srgbClr val="92D050">
                  <a:alpha val="32000"/>
                </a:srgb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B129B87-D513-4968-8605-392426F962AD}"/>
              </a:ext>
            </a:extLst>
          </p:cNvPr>
          <p:cNvGrpSpPr/>
          <p:nvPr/>
        </p:nvGrpSpPr>
        <p:grpSpPr>
          <a:xfrm>
            <a:off x="1531620" y="4251960"/>
            <a:ext cx="7109460" cy="1732359"/>
            <a:chOff x="1531620" y="4251960"/>
            <a:chExt cx="7109460" cy="1732359"/>
          </a:xfrm>
        </p:grpSpPr>
        <p:sp>
          <p:nvSpPr>
            <p:cNvPr id="28" name="流程图: 可选过程 27">
              <a:extLst>
                <a:ext uri="{FF2B5EF4-FFF2-40B4-BE49-F238E27FC236}">
                  <a16:creationId xmlns:a16="http://schemas.microsoft.com/office/drawing/2014/main" id="{C98C2126-86D4-45E2-B18E-661D36B20114}"/>
                </a:ext>
              </a:extLst>
            </p:cNvPr>
            <p:cNvSpPr/>
            <p:nvPr/>
          </p:nvSpPr>
          <p:spPr>
            <a:xfrm>
              <a:off x="6046470" y="4309110"/>
              <a:ext cx="2594610" cy="167520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在图片中的</a:t>
              </a:r>
              <a:r>
                <a:rPr lang="en-US" altLang="zh-CN" dirty="0"/>
                <a:t>x</a:t>
              </a:r>
              <a:r>
                <a:rPr lang="zh-CN" altLang="en-US" dirty="0"/>
                <a:t>，</a:t>
              </a:r>
              <a:r>
                <a:rPr lang="en-US" altLang="zh-CN" dirty="0"/>
                <a:t>y</a:t>
              </a:r>
              <a:r>
                <a:rPr lang="zh-CN" altLang="en-US" dirty="0"/>
                <a:t>值，必须进过坐标的换算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A3442B4-B7D5-48AD-A200-F82BDA81ED30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 flipV="1">
              <a:off x="3406140" y="4709160"/>
              <a:ext cx="2640330" cy="43755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流程图: 可选过程 30">
              <a:extLst>
                <a:ext uri="{FF2B5EF4-FFF2-40B4-BE49-F238E27FC236}">
                  <a16:creationId xmlns:a16="http://schemas.microsoft.com/office/drawing/2014/main" id="{72F61EE9-6501-4147-B85E-3466B9951476}"/>
                </a:ext>
              </a:extLst>
            </p:cNvPr>
            <p:cNvSpPr/>
            <p:nvPr/>
          </p:nvSpPr>
          <p:spPr>
            <a:xfrm>
              <a:off x="1531620" y="4251960"/>
              <a:ext cx="1874520" cy="537210"/>
            </a:xfrm>
            <a:prstGeom prst="flowChartAlternateProcess">
              <a:avLst/>
            </a:prstGeom>
            <a:solidFill>
              <a:srgbClr val="00B050">
                <a:alpha val="34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402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71271EB2-5B8B-497B-BDAC-CA0A6FB674F9}"/>
              </a:ext>
            </a:extLst>
          </p:cNvPr>
          <p:cNvSpPr/>
          <p:nvPr/>
        </p:nvSpPr>
        <p:spPr>
          <a:xfrm>
            <a:off x="172122" y="161365"/>
            <a:ext cx="3679116" cy="1011219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1.1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诺依曼计算机体系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D36DE82-9CA5-4AE7-9001-0D872B523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42374"/>
              </p:ext>
            </p:extLst>
          </p:nvPr>
        </p:nvGraphicFramePr>
        <p:xfrm>
          <a:off x="365759" y="4527475"/>
          <a:ext cx="550993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1370093948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48046846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5341827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51273388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042583556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644525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5424215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8347248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342711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62075958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40191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4A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4B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4C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4D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4E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4F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7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188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031EC4-85AB-4EB3-B0C7-C64C1A8DA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18951"/>
              </p:ext>
            </p:extLst>
          </p:nvPr>
        </p:nvGraphicFramePr>
        <p:xfrm>
          <a:off x="6217918" y="161365"/>
          <a:ext cx="2753960" cy="5414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980">
                  <a:extLst>
                    <a:ext uri="{9D8B030D-6E8A-4147-A177-3AD203B41FA5}">
                      <a16:colId xmlns:a16="http://schemas.microsoft.com/office/drawing/2014/main" val="1966464242"/>
                    </a:ext>
                  </a:extLst>
                </a:gridCol>
                <a:gridCol w="1376980">
                  <a:extLst>
                    <a:ext uri="{9D8B030D-6E8A-4147-A177-3AD203B41FA5}">
                      <a16:colId xmlns:a16="http://schemas.microsoft.com/office/drawing/2014/main" val="366279573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2986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位（</a:t>
                      </a:r>
                      <a:r>
                        <a:rPr lang="en-US" altLang="zh-CN" dirty="0"/>
                        <a:t>bit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1842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字节（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0010 1011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20517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内存单元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492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  <a:r>
                        <a:rPr lang="en-US" altLang="zh-CN" dirty="0"/>
                        <a:t>(register)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内的计算存储单元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53693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r>
                        <a:rPr lang="en-US" altLang="zh-CN" dirty="0"/>
                        <a:t>(memory)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保存数据的地方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54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内存地址</a:t>
                      </a:r>
                      <a:r>
                        <a:rPr lang="en-US" altLang="zh-CN" dirty="0"/>
                        <a:t>(address)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（以字节为单位）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176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指令指针（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指示命令运行到哪里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4237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代数运算单元（</a:t>
                      </a:r>
                      <a:r>
                        <a:rPr lang="en-US" altLang="zh-CN" dirty="0"/>
                        <a:t>APL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进行实际的计算和处理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19744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输入输出（</a:t>
                      </a:r>
                      <a:r>
                        <a:rPr lang="en-US" altLang="zh-CN" dirty="0"/>
                        <a:t>I/O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接外部存储或设备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92827"/>
                  </a:ext>
                </a:extLst>
              </a:tr>
            </a:tbl>
          </a:graphicData>
        </a:graphic>
      </p:graphicFrame>
      <p:sp>
        <p:nvSpPr>
          <p:cNvPr id="5" name="梯形 4">
            <a:extLst>
              <a:ext uri="{FF2B5EF4-FFF2-40B4-BE49-F238E27FC236}">
                <a16:creationId xmlns:a16="http://schemas.microsoft.com/office/drawing/2014/main" id="{AA459175-7B37-4920-BB31-89D787CC8CE7}"/>
              </a:ext>
            </a:extLst>
          </p:cNvPr>
          <p:cNvSpPr/>
          <p:nvPr/>
        </p:nvSpPr>
        <p:spPr>
          <a:xfrm>
            <a:off x="1323190" y="1398793"/>
            <a:ext cx="4163209" cy="2256416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8414972A-3D7A-4C77-B434-FFFC87A51DC9}"/>
              </a:ext>
            </a:extLst>
          </p:cNvPr>
          <p:cNvSpPr/>
          <p:nvPr/>
        </p:nvSpPr>
        <p:spPr>
          <a:xfrm>
            <a:off x="2226835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FB580B99-342C-4EEE-AB72-86A11074ED21}"/>
              </a:ext>
            </a:extLst>
          </p:cNvPr>
          <p:cNvSpPr/>
          <p:nvPr/>
        </p:nvSpPr>
        <p:spPr>
          <a:xfrm>
            <a:off x="3851238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F56F98-6315-4774-A09F-F433E439E741}"/>
              </a:ext>
            </a:extLst>
          </p:cNvPr>
          <p:cNvSpPr/>
          <p:nvPr/>
        </p:nvSpPr>
        <p:spPr>
          <a:xfrm>
            <a:off x="1624405" y="2753958"/>
            <a:ext cx="473336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DF23CA-E881-4DC8-9FC2-F7FA6499692D}"/>
              </a:ext>
            </a:extLst>
          </p:cNvPr>
          <p:cNvSpPr/>
          <p:nvPr/>
        </p:nvSpPr>
        <p:spPr>
          <a:xfrm>
            <a:off x="978946" y="2259106"/>
            <a:ext cx="871372" cy="4948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BF88EFA-67F1-4151-A555-01B75A1B7C98}"/>
              </a:ext>
            </a:extLst>
          </p:cNvPr>
          <p:cNvCxnSpPr/>
          <p:nvPr/>
        </p:nvCxnSpPr>
        <p:spPr>
          <a:xfrm flipV="1">
            <a:off x="268941" y="2753958"/>
            <a:ext cx="387275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C711902-3457-45D8-A27E-753333071DEB}"/>
              </a:ext>
            </a:extLst>
          </p:cNvPr>
          <p:cNvCxnSpPr/>
          <p:nvPr/>
        </p:nvCxnSpPr>
        <p:spPr>
          <a:xfrm>
            <a:off x="613187" y="2753958"/>
            <a:ext cx="365759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AA7FAD2-93D6-4E43-B2C8-32454DA5757B}"/>
              </a:ext>
            </a:extLst>
          </p:cNvPr>
          <p:cNvSpPr txBox="1"/>
          <p:nvPr/>
        </p:nvSpPr>
        <p:spPr>
          <a:xfrm>
            <a:off x="462578" y="1269402"/>
            <a:ext cx="13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16bit-CPU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8B15DD-349A-4F13-9F11-426790881FA0}"/>
              </a:ext>
            </a:extLst>
          </p:cNvPr>
          <p:cNvSpPr txBox="1"/>
          <p:nvPr/>
        </p:nvSpPr>
        <p:spPr>
          <a:xfrm>
            <a:off x="172122" y="5807635"/>
            <a:ext cx="16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内存（</a:t>
            </a:r>
            <a:r>
              <a:rPr lang="en-US" altLang="zh-CN" dirty="0"/>
              <a:t>memory</a:t>
            </a:r>
            <a:r>
              <a:rPr lang="zh-CN" altLang="en-US" dirty="0"/>
              <a:t>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0622B08-8586-441A-B804-DC256AC07B40}"/>
              </a:ext>
            </a:extLst>
          </p:cNvPr>
          <p:cNvCxnSpPr>
            <a:cxnSpLocks/>
            <a:endCxn id="8" idx="4"/>
          </p:cNvCxnSpPr>
          <p:nvPr/>
        </p:nvCxnSpPr>
        <p:spPr>
          <a:xfrm>
            <a:off x="1861073" y="3012141"/>
            <a:ext cx="0" cy="25818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C74E631-FA7C-465A-8F86-91D587D749ED}"/>
              </a:ext>
            </a:extLst>
          </p:cNvPr>
          <p:cNvSpPr txBox="1"/>
          <p:nvPr/>
        </p:nvSpPr>
        <p:spPr>
          <a:xfrm>
            <a:off x="1785772" y="2416600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BC15C2-8E67-43F7-8EB9-0468B42E2B21}"/>
              </a:ext>
            </a:extLst>
          </p:cNvPr>
          <p:cNvSpPr txBox="1"/>
          <p:nvPr/>
        </p:nvSpPr>
        <p:spPr>
          <a:xfrm>
            <a:off x="2323655" y="2259106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018BAA-BE7B-4269-8B95-BE7F882305CA}"/>
              </a:ext>
            </a:extLst>
          </p:cNvPr>
          <p:cNvSpPr txBox="1"/>
          <p:nvPr/>
        </p:nvSpPr>
        <p:spPr>
          <a:xfrm>
            <a:off x="4356850" y="2231934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reg2</a:t>
            </a:r>
            <a:endParaRPr lang="zh-CN" altLang="en-US" dirty="0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AB75F65F-6996-47BB-A796-0CAFF2BE6FA2}"/>
              </a:ext>
            </a:extLst>
          </p:cNvPr>
          <p:cNvSpPr/>
          <p:nvPr/>
        </p:nvSpPr>
        <p:spPr>
          <a:xfrm>
            <a:off x="2646381" y="1508761"/>
            <a:ext cx="1807285" cy="675042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1524F2-AF76-4420-8606-0639E9EB627B}"/>
              </a:ext>
            </a:extLst>
          </p:cNvPr>
          <p:cNvSpPr txBox="1"/>
          <p:nvPr/>
        </p:nvSpPr>
        <p:spPr>
          <a:xfrm>
            <a:off x="3270322" y="1638734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APL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5C5BF2-EB77-4D3B-8BD7-EE573357EF2E}"/>
              </a:ext>
            </a:extLst>
          </p:cNvPr>
          <p:cNvCxnSpPr>
            <a:stCxn id="6" idx="3"/>
          </p:cNvCxnSpPr>
          <p:nvPr/>
        </p:nvCxnSpPr>
        <p:spPr>
          <a:xfrm flipV="1">
            <a:off x="2856157" y="2183803"/>
            <a:ext cx="392652" cy="570155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F9DE333-FA2D-464E-9314-AA5A3B5E184B}"/>
              </a:ext>
            </a:extLst>
          </p:cNvPr>
          <p:cNvCxnSpPr>
            <a:stCxn id="7" idx="3"/>
          </p:cNvCxnSpPr>
          <p:nvPr/>
        </p:nvCxnSpPr>
        <p:spPr>
          <a:xfrm flipH="1" flipV="1">
            <a:off x="3867373" y="2183803"/>
            <a:ext cx="613187" cy="570155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棱台 26">
            <a:extLst>
              <a:ext uri="{FF2B5EF4-FFF2-40B4-BE49-F238E27FC236}">
                <a16:creationId xmlns:a16="http://schemas.microsoft.com/office/drawing/2014/main" id="{F56FCAB8-56C6-4FB0-9492-376B7226D610}"/>
              </a:ext>
            </a:extLst>
          </p:cNvPr>
          <p:cNvSpPr/>
          <p:nvPr/>
        </p:nvSpPr>
        <p:spPr>
          <a:xfrm>
            <a:off x="5004320" y="398033"/>
            <a:ext cx="998447" cy="451821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显示器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2CFD39F-2B22-4599-AD16-98B24CE482BD}"/>
              </a:ext>
            </a:extLst>
          </p:cNvPr>
          <p:cNvCxnSpPr>
            <a:stCxn id="5" idx="3"/>
            <a:endCxn id="27" idx="2"/>
          </p:cNvCxnSpPr>
          <p:nvPr/>
        </p:nvCxnSpPr>
        <p:spPr>
          <a:xfrm flipV="1">
            <a:off x="5204347" y="849854"/>
            <a:ext cx="299197" cy="1677147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2A1CBC3-1EEC-46F0-90E8-210939E5FD00}"/>
              </a:ext>
            </a:extLst>
          </p:cNvPr>
          <p:cNvSpPr/>
          <p:nvPr/>
        </p:nvSpPr>
        <p:spPr>
          <a:xfrm>
            <a:off x="5072230" y="2259106"/>
            <a:ext cx="575536" cy="471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E79817-0220-4DF2-898B-B11A9E5262B1}"/>
              </a:ext>
            </a:extLst>
          </p:cNvPr>
          <p:cNvSpPr txBox="1"/>
          <p:nvPr/>
        </p:nvSpPr>
        <p:spPr>
          <a:xfrm>
            <a:off x="333484" y="2008066"/>
            <a:ext cx="8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19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04A3C5-903F-486D-B73A-44F3C72613CB}"/>
              </a:ext>
            </a:extLst>
          </p:cNvPr>
          <p:cNvSpPr/>
          <p:nvPr/>
        </p:nvSpPr>
        <p:spPr>
          <a:xfrm>
            <a:off x="514350" y="806708"/>
            <a:ext cx="785241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14      </a:t>
            </a:r>
            <a:r>
              <a:rPr lang="en-US" altLang="zh-CN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</a:rPr>
              <a:t>100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15      printf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"input </a:t>
            </a:r>
            <a:r>
              <a:rPr lang="en-US" altLang="zh-CN" kern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svg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 file name:"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16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"%s"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17 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18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svg_file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en-US" altLang="zh-CN" kern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kern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"w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19      </a:t>
            </a:r>
            <a:r>
              <a:rPr lang="en-US" altLang="zh-CN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svg_file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){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0"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printf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"error, can not create file:%s\n"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</a:p>
          <a:p>
            <a:pPr marL="342900" indent="-342900">
              <a:buAutoNum type="arabicPlain" startAt="20"/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22          exit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(-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23     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9A6DEEC-FBCB-4E1B-A73C-75503B1E5E59}"/>
              </a:ext>
            </a:extLst>
          </p:cNvPr>
          <p:cNvGrpSpPr/>
          <p:nvPr/>
        </p:nvGrpSpPr>
        <p:grpSpPr>
          <a:xfrm>
            <a:off x="1543050" y="228600"/>
            <a:ext cx="7006590" cy="1422142"/>
            <a:chOff x="1543050" y="109478"/>
            <a:chExt cx="7006590" cy="1541264"/>
          </a:xfrm>
        </p:grpSpPr>
        <p:sp>
          <p:nvSpPr>
            <p:cNvPr id="3" name="流程图: 可选过程 2">
              <a:extLst>
                <a:ext uri="{FF2B5EF4-FFF2-40B4-BE49-F238E27FC236}">
                  <a16:creationId xmlns:a16="http://schemas.microsoft.com/office/drawing/2014/main" id="{B040BF9D-2510-4669-813E-D4F04A8FA1D5}"/>
                </a:ext>
              </a:extLst>
            </p:cNvPr>
            <p:cNvSpPr/>
            <p:nvPr/>
          </p:nvSpPr>
          <p:spPr>
            <a:xfrm>
              <a:off x="6777990" y="109478"/>
              <a:ext cx="1771650" cy="98780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输入文件名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17F42337-88F2-40D1-867B-4064B4D64983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5955030" y="603379"/>
              <a:ext cx="822960" cy="203329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流程图: 可选过程 5">
              <a:extLst>
                <a:ext uri="{FF2B5EF4-FFF2-40B4-BE49-F238E27FC236}">
                  <a16:creationId xmlns:a16="http://schemas.microsoft.com/office/drawing/2014/main" id="{061F6C56-91B7-4CCC-AE6C-80AAC0B16164}"/>
                </a:ext>
              </a:extLst>
            </p:cNvPr>
            <p:cNvSpPr/>
            <p:nvPr/>
          </p:nvSpPr>
          <p:spPr>
            <a:xfrm>
              <a:off x="1543050" y="662940"/>
              <a:ext cx="4411980" cy="987802"/>
            </a:xfrm>
            <a:prstGeom prst="flowChartAlternateProcess">
              <a:avLst/>
            </a:prstGeom>
            <a:solidFill>
              <a:srgbClr val="00B0F0">
                <a:alpha val="31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9291F84-1102-44B6-9693-7406A1EDDAB4}"/>
              </a:ext>
            </a:extLst>
          </p:cNvPr>
          <p:cNvGrpSpPr/>
          <p:nvPr/>
        </p:nvGrpSpPr>
        <p:grpSpPr>
          <a:xfrm>
            <a:off x="1348740" y="1718164"/>
            <a:ext cx="6446520" cy="4042556"/>
            <a:chOff x="1348740" y="1718164"/>
            <a:chExt cx="6446520" cy="4042556"/>
          </a:xfrm>
        </p:grpSpPr>
        <p:sp>
          <p:nvSpPr>
            <p:cNvPr id="10" name="流程图: 可选过程 9">
              <a:extLst>
                <a:ext uri="{FF2B5EF4-FFF2-40B4-BE49-F238E27FC236}">
                  <a16:creationId xmlns:a16="http://schemas.microsoft.com/office/drawing/2014/main" id="{3659C9F5-98F7-4C2D-82DC-637CAC7615C3}"/>
                </a:ext>
              </a:extLst>
            </p:cNvPr>
            <p:cNvSpPr/>
            <p:nvPr/>
          </p:nvSpPr>
          <p:spPr>
            <a:xfrm>
              <a:off x="1817370" y="4389120"/>
              <a:ext cx="3943350" cy="137160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dirty="0"/>
                <a:t>创建文件进行写入（</a:t>
              </a:r>
              <a:r>
                <a:rPr lang="en-US" altLang="zh-CN" dirty="0"/>
                <a:t>write</a:t>
              </a:r>
              <a:r>
                <a:rPr lang="zh-CN" altLang="en-US" dirty="0"/>
                <a:t>），以文本文件（</a:t>
              </a:r>
              <a:r>
                <a:rPr lang="en-US" altLang="zh-CN" dirty="0"/>
                <a:t>text</a:t>
              </a:r>
              <a:r>
                <a:rPr lang="zh-CN" altLang="en-US" dirty="0"/>
                <a:t>）的格式，并验证其是否创建成功，注意若事先存在同名文件会被覆盖</a:t>
              </a:r>
            </a:p>
          </p:txBody>
        </p:sp>
        <p:sp>
          <p:nvSpPr>
            <p:cNvPr id="12" name="流程图: 可选过程 11">
              <a:extLst>
                <a:ext uri="{FF2B5EF4-FFF2-40B4-BE49-F238E27FC236}">
                  <a16:creationId xmlns:a16="http://schemas.microsoft.com/office/drawing/2014/main" id="{BC518DE4-4E15-4339-9999-4A0B94345A69}"/>
                </a:ext>
              </a:extLst>
            </p:cNvPr>
            <p:cNvSpPr/>
            <p:nvPr/>
          </p:nvSpPr>
          <p:spPr>
            <a:xfrm>
              <a:off x="1348740" y="1718164"/>
              <a:ext cx="6446520" cy="2202326"/>
            </a:xfrm>
            <a:prstGeom prst="flowChartAlternateProcess">
              <a:avLst/>
            </a:prstGeom>
            <a:solidFill>
              <a:srgbClr val="0070C0">
                <a:alpha val="28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DF1152C-D760-4E85-8F2D-8727F97940D9}"/>
                </a:ext>
              </a:extLst>
            </p:cNvPr>
            <p:cNvCxnSpPr>
              <a:stCxn id="10" idx="0"/>
              <a:endCxn id="12" idx="2"/>
            </p:cNvCxnSpPr>
            <p:nvPr/>
          </p:nvCxnSpPr>
          <p:spPr>
            <a:xfrm flipV="1">
              <a:off x="3789045" y="3920490"/>
              <a:ext cx="782955" cy="46863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C779C2-83BA-46EB-9A0D-64849FCC881F}"/>
              </a:ext>
            </a:extLst>
          </p:cNvPr>
          <p:cNvSpPr/>
          <p:nvPr/>
        </p:nvSpPr>
        <p:spPr>
          <a:xfrm>
            <a:off x="194310" y="261908"/>
            <a:ext cx="813816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lain" startAt="24"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svg_file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"&lt;</a:t>
            </a:r>
            <a:r>
              <a:rPr lang="en-US" altLang="zh-CN" kern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svg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 width=\"600\" </a:t>
            </a:r>
          </a:p>
          <a:p>
            <a:pPr marL="342900" indent="-342900">
              <a:buAutoNum type="arabicPlain" startAt="24"/>
            </a:pP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       height=\"300\" version=\"1.1\“</a:t>
            </a:r>
          </a:p>
          <a:p>
            <a:pPr marL="342900" indent="-342900">
              <a:buAutoNum type="arabicPlain" startAt="24"/>
            </a:pP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kern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xmlns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=\"http://www.w3.org/2000/svg\"&gt;"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7"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svg_file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"&lt;polyline</a:t>
            </a:r>
          </a:p>
          <a:p>
            <a:pPr marL="342900" indent="-342900">
              <a:buAutoNum type="arabicPlain" startAt="27"/>
            </a:pP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       style=\"fill:white;stroke:red;stroke-width:2\"</a:t>
            </a:r>
          </a:p>
          <a:p>
            <a:pPr marL="342900" indent="-342900">
              <a:buAutoNum type="arabicPlain" startAt="27"/>
            </a:pP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       points=\""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30      </a:t>
            </a:r>
            <a:r>
              <a:rPr lang="en-US" altLang="zh-CN" b="1" kern="0" dirty="0">
                <a:solidFill>
                  <a:srgbClr val="0000A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</a:rPr>
              <a:t>360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++){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31          x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</a:rPr>
              <a:t>180.0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32          y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sin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33          x1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floor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</a:rPr>
              <a:t>300.0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/(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)+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</a:rPr>
              <a:t>0.5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34          y1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floor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</a:rPr>
              <a:t>300.0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*(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)/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</a:rPr>
              <a:t>2.0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</a:rPr>
              <a:t>0.5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35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svg_file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" %</a:t>
            </a:r>
            <a:r>
              <a:rPr lang="en-US" altLang="zh-CN" kern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d,%d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 "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36     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37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svg_file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"\"/&gt;"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38      </a:t>
            </a:r>
            <a:r>
              <a:rPr lang="en-US" altLang="zh-CN" kern="0" dirty="0">
                <a:solidFill>
                  <a:srgbClr val="A0A0A0"/>
                </a:solidFill>
                <a:latin typeface="Courier New" panose="02070309020205020404" pitchFamily="49" charset="0"/>
              </a:rPr>
              <a:t>/* */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39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svg_file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"&lt;/</a:t>
            </a:r>
            <a:r>
              <a:rPr lang="en-US" altLang="zh-CN" kern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svg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&gt;"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40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svg_file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41 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8A3ABF7-0B34-4A87-B921-46984CAEC53B}"/>
              </a:ext>
            </a:extLst>
          </p:cNvPr>
          <p:cNvGrpSpPr/>
          <p:nvPr/>
        </p:nvGrpSpPr>
        <p:grpSpPr>
          <a:xfrm>
            <a:off x="1177290" y="148590"/>
            <a:ext cx="7886700" cy="960120"/>
            <a:chOff x="1177290" y="148590"/>
            <a:chExt cx="7886700" cy="960120"/>
          </a:xfrm>
        </p:grpSpPr>
        <p:sp>
          <p:nvSpPr>
            <p:cNvPr id="3" name="流程图: 可选过程 2">
              <a:extLst>
                <a:ext uri="{FF2B5EF4-FFF2-40B4-BE49-F238E27FC236}">
                  <a16:creationId xmlns:a16="http://schemas.microsoft.com/office/drawing/2014/main" id="{0002CF59-FF64-47C3-96E9-01565FE1FF00}"/>
                </a:ext>
              </a:extLst>
            </p:cNvPr>
            <p:cNvSpPr/>
            <p:nvPr/>
          </p:nvSpPr>
          <p:spPr>
            <a:xfrm>
              <a:off x="7349490" y="148590"/>
              <a:ext cx="1714500" cy="81153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写入</a:t>
              </a:r>
              <a:r>
                <a:rPr lang="en-US" altLang="zh-CN" dirty="0" err="1"/>
                <a:t>svg</a:t>
              </a:r>
              <a:r>
                <a:rPr lang="zh-CN" altLang="en-US" dirty="0"/>
                <a:t>标签头</a:t>
              </a:r>
            </a:p>
          </p:txBody>
        </p:sp>
        <p:sp>
          <p:nvSpPr>
            <p:cNvPr id="4" name="流程图: 可选过程 3">
              <a:extLst>
                <a:ext uri="{FF2B5EF4-FFF2-40B4-BE49-F238E27FC236}">
                  <a16:creationId xmlns:a16="http://schemas.microsoft.com/office/drawing/2014/main" id="{BFABBD9F-014E-4F39-B684-BD2C85813B61}"/>
                </a:ext>
              </a:extLst>
            </p:cNvPr>
            <p:cNvSpPr/>
            <p:nvPr/>
          </p:nvSpPr>
          <p:spPr>
            <a:xfrm>
              <a:off x="1177290" y="148590"/>
              <a:ext cx="5909310" cy="960120"/>
            </a:xfrm>
            <a:prstGeom prst="flowChartAlternateProcess">
              <a:avLst/>
            </a:prstGeom>
            <a:solidFill>
              <a:srgbClr val="FF0000">
                <a:alpha val="21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70AF5A4E-9674-4533-8AFC-C6EF4C54A2C2}"/>
                </a:ext>
              </a:extLst>
            </p:cNvPr>
            <p:cNvCxnSpPr>
              <a:endCxn id="4" idx="3"/>
            </p:cNvCxnSpPr>
            <p:nvPr/>
          </p:nvCxnSpPr>
          <p:spPr>
            <a:xfrm flipH="1">
              <a:off x="7086600" y="628650"/>
              <a:ext cx="24003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DF7B13-D68D-4B26-B686-9B85A18A31B6}"/>
              </a:ext>
            </a:extLst>
          </p:cNvPr>
          <p:cNvGrpSpPr/>
          <p:nvPr/>
        </p:nvGrpSpPr>
        <p:grpSpPr>
          <a:xfrm>
            <a:off x="925830" y="1108710"/>
            <a:ext cx="8023860" cy="1143000"/>
            <a:chOff x="1005840" y="1096298"/>
            <a:chExt cx="8023860" cy="1143000"/>
          </a:xfrm>
        </p:grpSpPr>
        <p:sp>
          <p:nvSpPr>
            <p:cNvPr id="8" name="流程图: 可选过程 7">
              <a:extLst>
                <a:ext uri="{FF2B5EF4-FFF2-40B4-BE49-F238E27FC236}">
                  <a16:creationId xmlns:a16="http://schemas.microsoft.com/office/drawing/2014/main" id="{DA35E88F-7FCC-491C-98D1-30B9BD846DB0}"/>
                </a:ext>
              </a:extLst>
            </p:cNvPr>
            <p:cNvSpPr/>
            <p:nvPr/>
          </p:nvSpPr>
          <p:spPr>
            <a:xfrm>
              <a:off x="8069580" y="1096298"/>
              <a:ext cx="960120" cy="114300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写入多段线头</a:t>
              </a:r>
            </a:p>
          </p:txBody>
        </p:sp>
        <p:sp>
          <p:nvSpPr>
            <p:cNvPr id="9" name="流程图: 可选过程 8">
              <a:extLst>
                <a:ext uri="{FF2B5EF4-FFF2-40B4-BE49-F238E27FC236}">
                  <a16:creationId xmlns:a16="http://schemas.microsoft.com/office/drawing/2014/main" id="{CCD2841C-3B91-4E42-A07D-33088EB9330A}"/>
                </a:ext>
              </a:extLst>
            </p:cNvPr>
            <p:cNvSpPr/>
            <p:nvPr/>
          </p:nvSpPr>
          <p:spPr>
            <a:xfrm>
              <a:off x="1005840" y="1153448"/>
              <a:ext cx="6972300" cy="812470"/>
            </a:xfrm>
            <a:prstGeom prst="flowChartAlternateProcess">
              <a:avLst/>
            </a:prstGeom>
            <a:solidFill>
              <a:srgbClr val="00B0F0">
                <a:alpha val="34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B2ECDC4-9C09-4E9D-AA5D-596B35C90C44}"/>
                </a:ext>
              </a:extLst>
            </p:cNvPr>
            <p:cNvCxnSpPr/>
            <p:nvPr/>
          </p:nvCxnSpPr>
          <p:spPr>
            <a:xfrm flipH="1">
              <a:off x="7875270" y="1668780"/>
              <a:ext cx="18288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B3E8193-1E17-412D-A829-B0BA0913BE24}"/>
              </a:ext>
            </a:extLst>
          </p:cNvPr>
          <p:cNvGrpSpPr/>
          <p:nvPr/>
        </p:nvGrpSpPr>
        <p:grpSpPr>
          <a:xfrm>
            <a:off x="1085850" y="1978330"/>
            <a:ext cx="7863840" cy="1885010"/>
            <a:chOff x="1085850" y="1978330"/>
            <a:chExt cx="7863840" cy="1885010"/>
          </a:xfrm>
        </p:grpSpPr>
        <p:sp>
          <p:nvSpPr>
            <p:cNvPr id="13" name="流程图: 可选过程 12">
              <a:extLst>
                <a:ext uri="{FF2B5EF4-FFF2-40B4-BE49-F238E27FC236}">
                  <a16:creationId xmlns:a16="http://schemas.microsoft.com/office/drawing/2014/main" id="{36D1FBF9-6CA6-465C-A5DE-1EA9CF070201}"/>
                </a:ext>
              </a:extLst>
            </p:cNvPr>
            <p:cNvSpPr/>
            <p:nvPr/>
          </p:nvSpPr>
          <p:spPr>
            <a:xfrm>
              <a:off x="7349490" y="2457450"/>
              <a:ext cx="1600200" cy="122300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计算并转换点的坐标并写入文件中</a:t>
              </a:r>
            </a:p>
          </p:txBody>
        </p:sp>
        <p:sp>
          <p:nvSpPr>
            <p:cNvPr id="14" name="流程图: 可选过程 13">
              <a:extLst>
                <a:ext uri="{FF2B5EF4-FFF2-40B4-BE49-F238E27FC236}">
                  <a16:creationId xmlns:a16="http://schemas.microsoft.com/office/drawing/2014/main" id="{F22AE0BC-FADC-4591-AEA2-427C7EF6E411}"/>
                </a:ext>
              </a:extLst>
            </p:cNvPr>
            <p:cNvSpPr/>
            <p:nvPr/>
          </p:nvSpPr>
          <p:spPr>
            <a:xfrm>
              <a:off x="1085850" y="1978330"/>
              <a:ext cx="6000750" cy="1885010"/>
            </a:xfrm>
            <a:prstGeom prst="flowChartAlternateProcess">
              <a:avLst/>
            </a:prstGeom>
            <a:solidFill>
              <a:srgbClr val="00B050">
                <a:alpha val="27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DE2EF6F-8951-41AD-87C9-E233F29588DE}"/>
                </a:ext>
              </a:extLst>
            </p:cNvPr>
            <p:cNvCxnSpPr>
              <a:stCxn id="13" idx="1"/>
            </p:cNvCxnSpPr>
            <p:nvPr/>
          </p:nvCxnSpPr>
          <p:spPr>
            <a:xfrm flipH="1" flipV="1">
              <a:off x="7086600" y="3050870"/>
              <a:ext cx="262890" cy="1808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C53C224-2AD1-4767-B021-E7274A5818CE}"/>
              </a:ext>
            </a:extLst>
          </p:cNvPr>
          <p:cNvGrpSpPr/>
          <p:nvPr/>
        </p:nvGrpSpPr>
        <p:grpSpPr>
          <a:xfrm>
            <a:off x="1177290" y="3863340"/>
            <a:ext cx="7772400" cy="479120"/>
            <a:chOff x="1177290" y="3863340"/>
            <a:chExt cx="7772400" cy="479120"/>
          </a:xfrm>
        </p:grpSpPr>
        <p:sp>
          <p:nvSpPr>
            <p:cNvPr id="18" name="流程图: 可选过程 17">
              <a:extLst>
                <a:ext uri="{FF2B5EF4-FFF2-40B4-BE49-F238E27FC236}">
                  <a16:creationId xmlns:a16="http://schemas.microsoft.com/office/drawing/2014/main" id="{E92E0673-9D98-4C62-B50D-32B738AD4F41}"/>
                </a:ext>
              </a:extLst>
            </p:cNvPr>
            <p:cNvSpPr/>
            <p:nvPr/>
          </p:nvSpPr>
          <p:spPr>
            <a:xfrm>
              <a:off x="1177290" y="3863340"/>
              <a:ext cx="4423410" cy="377190"/>
            </a:xfrm>
            <a:prstGeom prst="flowChartAlternateProcess">
              <a:avLst/>
            </a:prstGeom>
            <a:solidFill>
              <a:srgbClr val="00B0F0">
                <a:alpha val="33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流程图: 可选过程 18">
              <a:extLst>
                <a:ext uri="{FF2B5EF4-FFF2-40B4-BE49-F238E27FC236}">
                  <a16:creationId xmlns:a16="http://schemas.microsoft.com/office/drawing/2014/main" id="{FB1AF0C4-30FC-46A0-AAB9-DFBEC29CD627}"/>
                </a:ext>
              </a:extLst>
            </p:cNvPr>
            <p:cNvSpPr/>
            <p:nvPr/>
          </p:nvSpPr>
          <p:spPr>
            <a:xfrm>
              <a:off x="6938010" y="3976658"/>
              <a:ext cx="2011680" cy="36580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封闭多段线标签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F281341-22F3-43B1-8EB3-9C8F71A014E6}"/>
                </a:ext>
              </a:extLst>
            </p:cNvPr>
            <p:cNvCxnSpPr>
              <a:endCxn id="18" idx="3"/>
            </p:cNvCxnSpPr>
            <p:nvPr/>
          </p:nvCxnSpPr>
          <p:spPr>
            <a:xfrm flipH="1" flipV="1">
              <a:off x="5600700" y="4051935"/>
              <a:ext cx="1325880" cy="1076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1914D5-43DB-4230-A4B3-EF5B498130D8}"/>
              </a:ext>
            </a:extLst>
          </p:cNvPr>
          <p:cNvGrpSpPr/>
          <p:nvPr/>
        </p:nvGrpSpPr>
        <p:grpSpPr>
          <a:xfrm>
            <a:off x="1177290" y="4342460"/>
            <a:ext cx="7772400" cy="834348"/>
            <a:chOff x="1177290" y="4342460"/>
            <a:chExt cx="7772400" cy="834348"/>
          </a:xfrm>
        </p:grpSpPr>
        <p:sp>
          <p:nvSpPr>
            <p:cNvPr id="23" name="流程图: 可选过程 22">
              <a:extLst>
                <a:ext uri="{FF2B5EF4-FFF2-40B4-BE49-F238E27FC236}">
                  <a16:creationId xmlns:a16="http://schemas.microsoft.com/office/drawing/2014/main" id="{080DE80F-757D-4C84-8937-07BB308E77D2}"/>
                </a:ext>
              </a:extLst>
            </p:cNvPr>
            <p:cNvSpPr/>
            <p:nvPr/>
          </p:nvSpPr>
          <p:spPr>
            <a:xfrm>
              <a:off x="1177290" y="4342460"/>
              <a:ext cx="4137660" cy="377190"/>
            </a:xfrm>
            <a:prstGeom prst="flowChartAlternateProcess">
              <a:avLst/>
            </a:prstGeom>
            <a:solidFill>
              <a:srgbClr val="FF0000">
                <a:alpha val="26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流程图: 可选过程 23">
              <a:extLst>
                <a:ext uri="{FF2B5EF4-FFF2-40B4-BE49-F238E27FC236}">
                  <a16:creationId xmlns:a16="http://schemas.microsoft.com/office/drawing/2014/main" id="{5146E8B2-7E81-4BE5-A014-C020D387590D}"/>
                </a:ext>
              </a:extLst>
            </p:cNvPr>
            <p:cNvSpPr/>
            <p:nvPr/>
          </p:nvSpPr>
          <p:spPr>
            <a:xfrm>
              <a:off x="6503670" y="4572000"/>
              <a:ext cx="2446020" cy="60480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封闭</a:t>
              </a:r>
              <a:r>
                <a:rPr lang="en-US" altLang="zh-CN" dirty="0" err="1"/>
                <a:t>svg</a:t>
              </a:r>
              <a:r>
                <a:rPr lang="zh-CN" altLang="en-US" dirty="0"/>
                <a:t>标签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5D7CB70-DE6F-447D-96B0-7FEF8824C0CB}"/>
                </a:ext>
              </a:extLst>
            </p:cNvPr>
            <p:cNvCxnSpPr>
              <a:stCxn id="24" idx="1"/>
            </p:cNvCxnSpPr>
            <p:nvPr/>
          </p:nvCxnSpPr>
          <p:spPr>
            <a:xfrm flipH="1" flipV="1">
              <a:off x="5314950" y="4572000"/>
              <a:ext cx="1188720" cy="302404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7F656FA-CA47-46E4-A812-ECB516BF3E50}"/>
              </a:ext>
            </a:extLst>
          </p:cNvPr>
          <p:cNvGrpSpPr/>
          <p:nvPr/>
        </p:nvGrpSpPr>
        <p:grpSpPr>
          <a:xfrm>
            <a:off x="1303020" y="4719650"/>
            <a:ext cx="4674870" cy="1405890"/>
            <a:chOff x="1303020" y="4719650"/>
            <a:chExt cx="4674870" cy="1405890"/>
          </a:xfrm>
        </p:grpSpPr>
        <p:sp>
          <p:nvSpPr>
            <p:cNvPr id="28" name="流程图: 可选过程 27">
              <a:extLst>
                <a:ext uri="{FF2B5EF4-FFF2-40B4-BE49-F238E27FC236}">
                  <a16:creationId xmlns:a16="http://schemas.microsoft.com/office/drawing/2014/main" id="{1CC686C9-1BAB-4882-BF88-D008EC29815F}"/>
                </a:ext>
              </a:extLst>
            </p:cNvPr>
            <p:cNvSpPr/>
            <p:nvPr/>
          </p:nvSpPr>
          <p:spPr>
            <a:xfrm>
              <a:off x="1303020" y="4719650"/>
              <a:ext cx="2446020" cy="457158"/>
            </a:xfrm>
            <a:prstGeom prst="flowChartAlternateProcess">
              <a:avLst/>
            </a:prstGeom>
            <a:solidFill>
              <a:srgbClr val="7030A0">
                <a:alpha val="26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流程图: 可选过程 28">
              <a:extLst>
                <a:ext uri="{FF2B5EF4-FFF2-40B4-BE49-F238E27FC236}">
                  <a16:creationId xmlns:a16="http://schemas.microsoft.com/office/drawing/2014/main" id="{CBF58715-14CB-43C9-9898-90D77DFC50E7}"/>
                </a:ext>
              </a:extLst>
            </p:cNvPr>
            <p:cNvSpPr/>
            <p:nvPr/>
          </p:nvSpPr>
          <p:spPr>
            <a:xfrm>
              <a:off x="4229100" y="5545961"/>
              <a:ext cx="1748790" cy="57957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关闭文件（缓冲写入文件）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525F703-FA27-46AC-AA78-A022A61DA044}"/>
                </a:ext>
              </a:extLst>
            </p:cNvPr>
            <p:cNvCxnSpPr>
              <a:stCxn id="29" idx="1"/>
            </p:cNvCxnSpPr>
            <p:nvPr/>
          </p:nvCxnSpPr>
          <p:spPr>
            <a:xfrm flipH="1" flipV="1">
              <a:off x="3749040" y="5176808"/>
              <a:ext cx="480060" cy="65894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88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71271EB2-5B8B-497B-BDAC-CA0A6FB674F9}"/>
              </a:ext>
            </a:extLst>
          </p:cNvPr>
          <p:cNvSpPr/>
          <p:nvPr/>
        </p:nvSpPr>
        <p:spPr>
          <a:xfrm>
            <a:off x="172122" y="161365"/>
            <a:ext cx="3679116" cy="1011219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1.1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诺依曼计算机体系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D36DE82-9CA5-4AE7-9001-0D872B52397F}"/>
              </a:ext>
            </a:extLst>
          </p:cNvPr>
          <p:cNvGraphicFramePr>
            <a:graphicFrameLocks noGrp="1"/>
          </p:cNvGraphicFramePr>
          <p:nvPr/>
        </p:nvGraphicFramePr>
        <p:xfrm>
          <a:off x="365759" y="4527475"/>
          <a:ext cx="550993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1370093948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48046846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5341827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51273388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042583556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644525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5424215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8347248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342711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62075958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40191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4A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4B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4C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4D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4E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4F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7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188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031EC4-85AB-4EB3-B0C7-C64C1A8DA714}"/>
              </a:ext>
            </a:extLst>
          </p:cNvPr>
          <p:cNvGraphicFramePr>
            <a:graphicFrameLocks noGrp="1"/>
          </p:cNvGraphicFramePr>
          <p:nvPr/>
        </p:nvGraphicFramePr>
        <p:xfrm>
          <a:off x="6217918" y="161365"/>
          <a:ext cx="2753960" cy="5414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980">
                  <a:extLst>
                    <a:ext uri="{9D8B030D-6E8A-4147-A177-3AD203B41FA5}">
                      <a16:colId xmlns:a16="http://schemas.microsoft.com/office/drawing/2014/main" val="1966464242"/>
                    </a:ext>
                  </a:extLst>
                </a:gridCol>
                <a:gridCol w="1376980">
                  <a:extLst>
                    <a:ext uri="{9D8B030D-6E8A-4147-A177-3AD203B41FA5}">
                      <a16:colId xmlns:a16="http://schemas.microsoft.com/office/drawing/2014/main" val="366279573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2986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位（</a:t>
                      </a:r>
                      <a:r>
                        <a:rPr lang="en-US" altLang="zh-CN" dirty="0"/>
                        <a:t>bit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1842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字节（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0010 1011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20517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内存单元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492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  <a:r>
                        <a:rPr lang="en-US" altLang="zh-CN" dirty="0"/>
                        <a:t>(register)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内的计算存储单元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53693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r>
                        <a:rPr lang="en-US" altLang="zh-CN" dirty="0"/>
                        <a:t>(memory)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保存数据的地方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54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内存地址</a:t>
                      </a:r>
                      <a:r>
                        <a:rPr lang="en-US" altLang="zh-CN" dirty="0"/>
                        <a:t>(address)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（以字节为单位）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176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指令指针（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指示命令运行到哪里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4237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代数运算单元（</a:t>
                      </a:r>
                      <a:r>
                        <a:rPr lang="en-US" altLang="zh-CN" dirty="0"/>
                        <a:t>APL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进行实际的计算和处理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19744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输入输出（</a:t>
                      </a:r>
                      <a:r>
                        <a:rPr lang="en-US" altLang="zh-CN" dirty="0"/>
                        <a:t>I/O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接外部存储或设备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92827"/>
                  </a:ext>
                </a:extLst>
              </a:tr>
            </a:tbl>
          </a:graphicData>
        </a:graphic>
      </p:graphicFrame>
      <p:sp>
        <p:nvSpPr>
          <p:cNvPr id="5" name="梯形 4">
            <a:extLst>
              <a:ext uri="{FF2B5EF4-FFF2-40B4-BE49-F238E27FC236}">
                <a16:creationId xmlns:a16="http://schemas.microsoft.com/office/drawing/2014/main" id="{AA459175-7B37-4920-BB31-89D787CC8CE7}"/>
              </a:ext>
            </a:extLst>
          </p:cNvPr>
          <p:cNvSpPr/>
          <p:nvPr/>
        </p:nvSpPr>
        <p:spPr>
          <a:xfrm>
            <a:off x="1323190" y="1398793"/>
            <a:ext cx="4163209" cy="2256416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8414972A-3D7A-4C77-B434-FFFC87A51DC9}"/>
              </a:ext>
            </a:extLst>
          </p:cNvPr>
          <p:cNvSpPr/>
          <p:nvPr/>
        </p:nvSpPr>
        <p:spPr>
          <a:xfrm>
            <a:off x="2226835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FB580B99-342C-4EEE-AB72-86A11074ED21}"/>
              </a:ext>
            </a:extLst>
          </p:cNvPr>
          <p:cNvSpPr/>
          <p:nvPr/>
        </p:nvSpPr>
        <p:spPr>
          <a:xfrm>
            <a:off x="3851238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F56F98-6315-4774-A09F-F433E439E741}"/>
              </a:ext>
            </a:extLst>
          </p:cNvPr>
          <p:cNvSpPr/>
          <p:nvPr/>
        </p:nvSpPr>
        <p:spPr>
          <a:xfrm>
            <a:off x="1624405" y="2753958"/>
            <a:ext cx="473336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DF23CA-E881-4DC8-9FC2-F7FA6499692D}"/>
              </a:ext>
            </a:extLst>
          </p:cNvPr>
          <p:cNvSpPr/>
          <p:nvPr/>
        </p:nvSpPr>
        <p:spPr>
          <a:xfrm>
            <a:off x="978946" y="2259106"/>
            <a:ext cx="871372" cy="4948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BF88EFA-67F1-4151-A555-01B75A1B7C98}"/>
              </a:ext>
            </a:extLst>
          </p:cNvPr>
          <p:cNvCxnSpPr/>
          <p:nvPr/>
        </p:nvCxnSpPr>
        <p:spPr>
          <a:xfrm flipV="1">
            <a:off x="268941" y="2753958"/>
            <a:ext cx="387275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C711902-3457-45D8-A27E-753333071DEB}"/>
              </a:ext>
            </a:extLst>
          </p:cNvPr>
          <p:cNvCxnSpPr/>
          <p:nvPr/>
        </p:nvCxnSpPr>
        <p:spPr>
          <a:xfrm>
            <a:off x="613187" y="2753958"/>
            <a:ext cx="365759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AA7FAD2-93D6-4E43-B2C8-32454DA5757B}"/>
              </a:ext>
            </a:extLst>
          </p:cNvPr>
          <p:cNvSpPr txBox="1"/>
          <p:nvPr/>
        </p:nvSpPr>
        <p:spPr>
          <a:xfrm>
            <a:off x="462578" y="1269402"/>
            <a:ext cx="13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16bit-CPU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8B15DD-349A-4F13-9F11-426790881FA0}"/>
              </a:ext>
            </a:extLst>
          </p:cNvPr>
          <p:cNvSpPr txBox="1"/>
          <p:nvPr/>
        </p:nvSpPr>
        <p:spPr>
          <a:xfrm>
            <a:off x="-43032" y="3741291"/>
            <a:ext cx="16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内存（</a:t>
            </a:r>
            <a:r>
              <a:rPr lang="en-US" altLang="zh-CN" dirty="0"/>
              <a:t>memory</a:t>
            </a:r>
            <a:r>
              <a:rPr lang="zh-CN" altLang="en-US" dirty="0"/>
              <a:t>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0622B08-8586-441A-B804-DC256AC07B40}"/>
              </a:ext>
            </a:extLst>
          </p:cNvPr>
          <p:cNvCxnSpPr/>
          <p:nvPr/>
        </p:nvCxnSpPr>
        <p:spPr>
          <a:xfrm flipH="1">
            <a:off x="1624405" y="3012141"/>
            <a:ext cx="236668" cy="151533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C74E631-FA7C-465A-8F86-91D587D749ED}"/>
              </a:ext>
            </a:extLst>
          </p:cNvPr>
          <p:cNvSpPr txBox="1"/>
          <p:nvPr/>
        </p:nvSpPr>
        <p:spPr>
          <a:xfrm>
            <a:off x="1785772" y="2416600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BC15C2-8E67-43F7-8EB9-0468B42E2B21}"/>
              </a:ext>
            </a:extLst>
          </p:cNvPr>
          <p:cNvSpPr txBox="1"/>
          <p:nvPr/>
        </p:nvSpPr>
        <p:spPr>
          <a:xfrm>
            <a:off x="2323655" y="2259106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018BAA-BE7B-4269-8B95-BE7F882305CA}"/>
              </a:ext>
            </a:extLst>
          </p:cNvPr>
          <p:cNvSpPr txBox="1"/>
          <p:nvPr/>
        </p:nvSpPr>
        <p:spPr>
          <a:xfrm>
            <a:off x="4356850" y="2231934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reg2</a:t>
            </a:r>
            <a:endParaRPr lang="zh-CN" altLang="en-US" dirty="0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AB75F65F-6996-47BB-A796-0CAFF2BE6FA2}"/>
              </a:ext>
            </a:extLst>
          </p:cNvPr>
          <p:cNvSpPr/>
          <p:nvPr/>
        </p:nvSpPr>
        <p:spPr>
          <a:xfrm>
            <a:off x="2646381" y="1508761"/>
            <a:ext cx="1807285" cy="675042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1524F2-AF76-4420-8606-0639E9EB627B}"/>
              </a:ext>
            </a:extLst>
          </p:cNvPr>
          <p:cNvSpPr txBox="1"/>
          <p:nvPr/>
        </p:nvSpPr>
        <p:spPr>
          <a:xfrm>
            <a:off x="3270322" y="1638734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APL</a:t>
            </a:r>
            <a:endParaRPr lang="zh-CN" altLang="en-US" dirty="0"/>
          </a:p>
        </p:txBody>
      </p:sp>
      <p:sp>
        <p:nvSpPr>
          <p:cNvPr id="27" name="矩形: 棱台 26">
            <a:extLst>
              <a:ext uri="{FF2B5EF4-FFF2-40B4-BE49-F238E27FC236}">
                <a16:creationId xmlns:a16="http://schemas.microsoft.com/office/drawing/2014/main" id="{F56FCAB8-56C6-4FB0-9492-376B7226D610}"/>
              </a:ext>
            </a:extLst>
          </p:cNvPr>
          <p:cNvSpPr/>
          <p:nvPr/>
        </p:nvSpPr>
        <p:spPr>
          <a:xfrm>
            <a:off x="5004320" y="398033"/>
            <a:ext cx="998447" cy="451821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2A1CBC3-1EEC-46F0-90E8-210939E5FD00}"/>
              </a:ext>
            </a:extLst>
          </p:cNvPr>
          <p:cNvSpPr/>
          <p:nvPr/>
        </p:nvSpPr>
        <p:spPr>
          <a:xfrm>
            <a:off x="5072230" y="2259106"/>
            <a:ext cx="575536" cy="471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E79817-0220-4DF2-898B-B11A9E5262B1}"/>
              </a:ext>
            </a:extLst>
          </p:cNvPr>
          <p:cNvSpPr txBox="1"/>
          <p:nvPr/>
        </p:nvSpPr>
        <p:spPr>
          <a:xfrm>
            <a:off x="333484" y="2008066"/>
            <a:ext cx="8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clock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D42A72-4E69-49FA-BCF6-026EFBCD6065}"/>
              </a:ext>
            </a:extLst>
          </p:cNvPr>
          <p:cNvSpPr/>
          <p:nvPr/>
        </p:nvSpPr>
        <p:spPr>
          <a:xfrm>
            <a:off x="1290917" y="4452171"/>
            <a:ext cx="613186" cy="1410746"/>
          </a:xfrm>
          <a:prstGeom prst="rect">
            <a:avLst/>
          </a:prstGeom>
          <a:solidFill>
            <a:srgbClr val="00B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C7A3C1-9A62-4C4F-B087-51FF16BEBC4B}"/>
              </a:ext>
            </a:extLst>
          </p:cNvPr>
          <p:cNvSpPr txBox="1"/>
          <p:nvPr/>
        </p:nvSpPr>
        <p:spPr>
          <a:xfrm>
            <a:off x="1204859" y="5964182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8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71271EB2-5B8B-497B-BDAC-CA0A6FB674F9}"/>
              </a:ext>
            </a:extLst>
          </p:cNvPr>
          <p:cNvSpPr/>
          <p:nvPr/>
        </p:nvSpPr>
        <p:spPr>
          <a:xfrm>
            <a:off x="172122" y="161365"/>
            <a:ext cx="3679116" cy="1011219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1.1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诺依曼计算机体系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D36DE82-9CA5-4AE7-9001-0D872B523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59699"/>
              </p:ext>
            </p:extLst>
          </p:nvPr>
        </p:nvGraphicFramePr>
        <p:xfrm>
          <a:off x="365759" y="4527475"/>
          <a:ext cx="550993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1370093948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48046846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5341827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51273388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042583556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644525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5424215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8347248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342711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62075958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40191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4A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4B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4C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4D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4E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4F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7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188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031EC4-85AB-4EB3-B0C7-C64C1A8DA714}"/>
              </a:ext>
            </a:extLst>
          </p:cNvPr>
          <p:cNvGraphicFramePr>
            <a:graphicFrameLocks noGrp="1"/>
          </p:cNvGraphicFramePr>
          <p:nvPr/>
        </p:nvGraphicFramePr>
        <p:xfrm>
          <a:off x="6217918" y="161365"/>
          <a:ext cx="2753960" cy="5414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980">
                  <a:extLst>
                    <a:ext uri="{9D8B030D-6E8A-4147-A177-3AD203B41FA5}">
                      <a16:colId xmlns:a16="http://schemas.microsoft.com/office/drawing/2014/main" val="1966464242"/>
                    </a:ext>
                  </a:extLst>
                </a:gridCol>
                <a:gridCol w="1376980">
                  <a:extLst>
                    <a:ext uri="{9D8B030D-6E8A-4147-A177-3AD203B41FA5}">
                      <a16:colId xmlns:a16="http://schemas.microsoft.com/office/drawing/2014/main" val="366279573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2986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位（</a:t>
                      </a:r>
                      <a:r>
                        <a:rPr lang="en-US" altLang="zh-CN" dirty="0"/>
                        <a:t>bit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1842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字节（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0010 1011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20517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内存单元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492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  <a:r>
                        <a:rPr lang="en-US" altLang="zh-CN" dirty="0"/>
                        <a:t>(register)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内的计算存储单元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53693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r>
                        <a:rPr lang="en-US" altLang="zh-CN" dirty="0"/>
                        <a:t>(memory)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保存数据的地方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54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内存地址</a:t>
                      </a:r>
                      <a:r>
                        <a:rPr lang="en-US" altLang="zh-CN" dirty="0"/>
                        <a:t>(address)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（以字节为单位）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176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指令指针（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指示命令运行到哪里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4237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代数运算单元（</a:t>
                      </a:r>
                      <a:r>
                        <a:rPr lang="en-US" altLang="zh-CN" dirty="0"/>
                        <a:t>APL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进行实际的计算和处理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19744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输入输出（</a:t>
                      </a:r>
                      <a:r>
                        <a:rPr lang="en-US" altLang="zh-CN" dirty="0"/>
                        <a:t>I/O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接外部存储或设备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92827"/>
                  </a:ext>
                </a:extLst>
              </a:tr>
            </a:tbl>
          </a:graphicData>
        </a:graphic>
      </p:graphicFrame>
      <p:sp>
        <p:nvSpPr>
          <p:cNvPr id="5" name="梯形 4">
            <a:extLst>
              <a:ext uri="{FF2B5EF4-FFF2-40B4-BE49-F238E27FC236}">
                <a16:creationId xmlns:a16="http://schemas.microsoft.com/office/drawing/2014/main" id="{AA459175-7B37-4920-BB31-89D787CC8CE7}"/>
              </a:ext>
            </a:extLst>
          </p:cNvPr>
          <p:cNvSpPr/>
          <p:nvPr/>
        </p:nvSpPr>
        <p:spPr>
          <a:xfrm>
            <a:off x="1323190" y="1398793"/>
            <a:ext cx="4163209" cy="2256416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8414972A-3D7A-4C77-B434-FFFC87A51DC9}"/>
              </a:ext>
            </a:extLst>
          </p:cNvPr>
          <p:cNvSpPr/>
          <p:nvPr/>
        </p:nvSpPr>
        <p:spPr>
          <a:xfrm>
            <a:off x="2226835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FB580B99-342C-4EEE-AB72-86A11074ED21}"/>
              </a:ext>
            </a:extLst>
          </p:cNvPr>
          <p:cNvSpPr/>
          <p:nvPr/>
        </p:nvSpPr>
        <p:spPr>
          <a:xfrm>
            <a:off x="3851238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F56F98-6315-4774-A09F-F433E439E741}"/>
              </a:ext>
            </a:extLst>
          </p:cNvPr>
          <p:cNvSpPr/>
          <p:nvPr/>
        </p:nvSpPr>
        <p:spPr>
          <a:xfrm>
            <a:off x="1624405" y="2753958"/>
            <a:ext cx="473336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DF23CA-E881-4DC8-9FC2-F7FA6499692D}"/>
              </a:ext>
            </a:extLst>
          </p:cNvPr>
          <p:cNvSpPr/>
          <p:nvPr/>
        </p:nvSpPr>
        <p:spPr>
          <a:xfrm>
            <a:off x="978946" y="2259106"/>
            <a:ext cx="871372" cy="4948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BF88EFA-67F1-4151-A555-01B75A1B7C98}"/>
              </a:ext>
            </a:extLst>
          </p:cNvPr>
          <p:cNvCxnSpPr/>
          <p:nvPr/>
        </p:nvCxnSpPr>
        <p:spPr>
          <a:xfrm flipV="1">
            <a:off x="268941" y="2753958"/>
            <a:ext cx="387275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C711902-3457-45D8-A27E-753333071DEB}"/>
              </a:ext>
            </a:extLst>
          </p:cNvPr>
          <p:cNvCxnSpPr/>
          <p:nvPr/>
        </p:nvCxnSpPr>
        <p:spPr>
          <a:xfrm>
            <a:off x="613187" y="2753958"/>
            <a:ext cx="365759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AA7FAD2-93D6-4E43-B2C8-32454DA5757B}"/>
              </a:ext>
            </a:extLst>
          </p:cNvPr>
          <p:cNvSpPr txBox="1"/>
          <p:nvPr/>
        </p:nvSpPr>
        <p:spPr>
          <a:xfrm>
            <a:off x="462578" y="1269402"/>
            <a:ext cx="13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16bit-CPU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8B15DD-349A-4F13-9F11-426790881FA0}"/>
              </a:ext>
            </a:extLst>
          </p:cNvPr>
          <p:cNvSpPr txBox="1"/>
          <p:nvPr/>
        </p:nvSpPr>
        <p:spPr>
          <a:xfrm>
            <a:off x="-43032" y="3741291"/>
            <a:ext cx="16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内存（</a:t>
            </a:r>
            <a:r>
              <a:rPr lang="en-US" altLang="zh-CN" dirty="0"/>
              <a:t>memory</a:t>
            </a:r>
            <a:r>
              <a:rPr lang="zh-CN" altLang="en-US" dirty="0"/>
              <a:t>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0622B08-8586-441A-B804-DC256AC07B40}"/>
              </a:ext>
            </a:extLst>
          </p:cNvPr>
          <p:cNvCxnSpPr>
            <a:cxnSpLocks/>
          </p:cNvCxnSpPr>
          <p:nvPr/>
        </p:nvCxnSpPr>
        <p:spPr>
          <a:xfrm>
            <a:off x="1861073" y="3012141"/>
            <a:ext cx="236668" cy="144003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C74E631-FA7C-465A-8F86-91D587D749ED}"/>
              </a:ext>
            </a:extLst>
          </p:cNvPr>
          <p:cNvSpPr txBox="1"/>
          <p:nvPr/>
        </p:nvSpPr>
        <p:spPr>
          <a:xfrm>
            <a:off x="1785772" y="2416600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BC15C2-8E67-43F7-8EB9-0468B42E2B21}"/>
              </a:ext>
            </a:extLst>
          </p:cNvPr>
          <p:cNvSpPr txBox="1"/>
          <p:nvPr/>
        </p:nvSpPr>
        <p:spPr>
          <a:xfrm>
            <a:off x="2323655" y="2259106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018BAA-BE7B-4269-8B95-BE7F882305CA}"/>
              </a:ext>
            </a:extLst>
          </p:cNvPr>
          <p:cNvSpPr txBox="1"/>
          <p:nvPr/>
        </p:nvSpPr>
        <p:spPr>
          <a:xfrm>
            <a:off x="4356850" y="2231934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reg2</a:t>
            </a:r>
            <a:endParaRPr lang="zh-CN" altLang="en-US" dirty="0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AB75F65F-6996-47BB-A796-0CAFF2BE6FA2}"/>
              </a:ext>
            </a:extLst>
          </p:cNvPr>
          <p:cNvSpPr/>
          <p:nvPr/>
        </p:nvSpPr>
        <p:spPr>
          <a:xfrm>
            <a:off x="2646381" y="1508761"/>
            <a:ext cx="1807285" cy="675042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1524F2-AF76-4420-8606-0639E9EB627B}"/>
              </a:ext>
            </a:extLst>
          </p:cNvPr>
          <p:cNvSpPr txBox="1"/>
          <p:nvPr/>
        </p:nvSpPr>
        <p:spPr>
          <a:xfrm>
            <a:off x="3270322" y="1638734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APL</a:t>
            </a:r>
            <a:endParaRPr lang="zh-CN" altLang="en-US" dirty="0"/>
          </a:p>
        </p:txBody>
      </p:sp>
      <p:sp>
        <p:nvSpPr>
          <p:cNvPr id="27" name="矩形: 棱台 26">
            <a:extLst>
              <a:ext uri="{FF2B5EF4-FFF2-40B4-BE49-F238E27FC236}">
                <a16:creationId xmlns:a16="http://schemas.microsoft.com/office/drawing/2014/main" id="{F56FCAB8-56C6-4FB0-9492-376B7226D610}"/>
              </a:ext>
            </a:extLst>
          </p:cNvPr>
          <p:cNvSpPr/>
          <p:nvPr/>
        </p:nvSpPr>
        <p:spPr>
          <a:xfrm>
            <a:off x="5004320" y="398033"/>
            <a:ext cx="998447" cy="451821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2A1CBC3-1EEC-46F0-90E8-210939E5FD00}"/>
              </a:ext>
            </a:extLst>
          </p:cNvPr>
          <p:cNvSpPr/>
          <p:nvPr/>
        </p:nvSpPr>
        <p:spPr>
          <a:xfrm>
            <a:off x="5072230" y="2259106"/>
            <a:ext cx="575536" cy="471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E79817-0220-4DF2-898B-B11A9E5262B1}"/>
              </a:ext>
            </a:extLst>
          </p:cNvPr>
          <p:cNvSpPr txBox="1"/>
          <p:nvPr/>
        </p:nvSpPr>
        <p:spPr>
          <a:xfrm>
            <a:off x="333484" y="2008066"/>
            <a:ext cx="8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clock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D42A72-4E69-49FA-BCF6-026EFBCD6065}"/>
              </a:ext>
            </a:extLst>
          </p:cNvPr>
          <p:cNvSpPr/>
          <p:nvPr/>
        </p:nvSpPr>
        <p:spPr>
          <a:xfrm>
            <a:off x="1807285" y="4427382"/>
            <a:ext cx="1118798" cy="1410746"/>
          </a:xfrm>
          <a:prstGeom prst="rect">
            <a:avLst/>
          </a:prstGeom>
          <a:solidFill>
            <a:srgbClr val="00B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C7A3C1-9A62-4C4F-B087-51FF16BEBC4B}"/>
              </a:ext>
            </a:extLst>
          </p:cNvPr>
          <p:cNvSpPr txBox="1"/>
          <p:nvPr/>
        </p:nvSpPr>
        <p:spPr>
          <a:xfrm>
            <a:off x="1204859" y="5964182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2A63D2-B453-4971-8B2D-267BCB63BAB2}"/>
              </a:ext>
            </a:extLst>
          </p:cNvPr>
          <p:cNvSpPr/>
          <p:nvPr/>
        </p:nvSpPr>
        <p:spPr>
          <a:xfrm>
            <a:off x="1904103" y="5185186"/>
            <a:ext cx="925158" cy="527125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785E439-C53C-45E3-BE79-8202FDF021CD}"/>
              </a:ext>
            </a:extLst>
          </p:cNvPr>
          <p:cNvCxnSpPr/>
          <p:nvPr/>
        </p:nvCxnSpPr>
        <p:spPr>
          <a:xfrm flipV="1">
            <a:off x="2323655" y="3270325"/>
            <a:ext cx="505606" cy="176425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B900E66-B45D-4EE0-ABAF-14D19D46D470}"/>
              </a:ext>
            </a:extLst>
          </p:cNvPr>
          <p:cNvSpPr txBox="1"/>
          <p:nvPr/>
        </p:nvSpPr>
        <p:spPr>
          <a:xfrm>
            <a:off x="2366683" y="2861236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00 11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6318796-0F50-4CC4-8361-243A5E1FBE94}"/>
              </a:ext>
            </a:extLst>
          </p:cNvPr>
          <p:cNvSpPr/>
          <p:nvPr/>
        </p:nvSpPr>
        <p:spPr>
          <a:xfrm>
            <a:off x="1861073" y="4604273"/>
            <a:ext cx="968188" cy="364265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8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71271EB2-5B8B-497B-BDAC-CA0A6FB674F9}"/>
              </a:ext>
            </a:extLst>
          </p:cNvPr>
          <p:cNvSpPr/>
          <p:nvPr/>
        </p:nvSpPr>
        <p:spPr>
          <a:xfrm>
            <a:off x="172122" y="161365"/>
            <a:ext cx="3679116" cy="1011219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1.1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诺依曼计算机体系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D36DE82-9CA5-4AE7-9001-0D872B52397F}"/>
              </a:ext>
            </a:extLst>
          </p:cNvPr>
          <p:cNvGraphicFramePr>
            <a:graphicFrameLocks noGrp="1"/>
          </p:cNvGraphicFramePr>
          <p:nvPr/>
        </p:nvGraphicFramePr>
        <p:xfrm>
          <a:off x="365759" y="4527475"/>
          <a:ext cx="550993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1370093948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48046846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5341827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51273388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042583556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644525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5424215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8347248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342711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62075958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40191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4A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4B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4C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4D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4E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4F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7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188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031EC4-85AB-4EB3-B0C7-C64C1A8DA714}"/>
              </a:ext>
            </a:extLst>
          </p:cNvPr>
          <p:cNvGraphicFramePr>
            <a:graphicFrameLocks noGrp="1"/>
          </p:cNvGraphicFramePr>
          <p:nvPr/>
        </p:nvGraphicFramePr>
        <p:xfrm>
          <a:off x="6217918" y="161365"/>
          <a:ext cx="2753960" cy="5414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980">
                  <a:extLst>
                    <a:ext uri="{9D8B030D-6E8A-4147-A177-3AD203B41FA5}">
                      <a16:colId xmlns:a16="http://schemas.microsoft.com/office/drawing/2014/main" val="1966464242"/>
                    </a:ext>
                  </a:extLst>
                </a:gridCol>
                <a:gridCol w="1376980">
                  <a:extLst>
                    <a:ext uri="{9D8B030D-6E8A-4147-A177-3AD203B41FA5}">
                      <a16:colId xmlns:a16="http://schemas.microsoft.com/office/drawing/2014/main" val="366279573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2986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位（</a:t>
                      </a:r>
                      <a:r>
                        <a:rPr lang="en-US" altLang="zh-CN" dirty="0"/>
                        <a:t>bit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1842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字节（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0010 1011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20517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内存单元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492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  <a:r>
                        <a:rPr lang="en-US" altLang="zh-CN" dirty="0"/>
                        <a:t>(register)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内的计算存储单元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53693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r>
                        <a:rPr lang="en-US" altLang="zh-CN" dirty="0"/>
                        <a:t>(memory)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保存数据的地方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54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内存地址</a:t>
                      </a:r>
                      <a:r>
                        <a:rPr lang="en-US" altLang="zh-CN" dirty="0"/>
                        <a:t>(address)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（以字节为单位）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176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指令指针（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指示命令运行到哪里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4237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代数运算单元（</a:t>
                      </a:r>
                      <a:r>
                        <a:rPr lang="en-US" altLang="zh-CN" dirty="0"/>
                        <a:t>APL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进行实际的计算和处理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19744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输入输出（</a:t>
                      </a:r>
                      <a:r>
                        <a:rPr lang="en-US" altLang="zh-CN" dirty="0"/>
                        <a:t>I/O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接外部存储或设备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92827"/>
                  </a:ext>
                </a:extLst>
              </a:tr>
            </a:tbl>
          </a:graphicData>
        </a:graphic>
      </p:graphicFrame>
      <p:sp>
        <p:nvSpPr>
          <p:cNvPr id="5" name="梯形 4">
            <a:extLst>
              <a:ext uri="{FF2B5EF4-FFF2-40B4-BE49-F238E27FC236}">
                <a16:creationId xmlns:a16="http://schemas.microsoft.com/office/drawing/2014/main" id="{AA459175-7B37-4920-BB31-89D787CC8CE7}"/>
              </a:ext>
            </a:extLst>
          </p:cNvPr>
          <p:cNvSpPr/>
          <p:nvPr/>
        </p:nvSpPr>
        <p:spPr>
          <a:xfrm>
            <a:off x="1323190" y="1398793"/>
            <a:ext cx="4163209" cy="2256416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8414972A-3D7A-4C77-B434-FFFC87A51DC9}"/>
              </a:ext>
            </a:extLst>
          </p:cNvPr>
          <p:cNvSpPr/>
          <p:nvPr/>
        </p:nvSpPr>
        <p:spPr>
          <a:xfrm>
            <a:off x="2226835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FB580B99-342C-4EEE-AB72-86A11074ED21}"/>
              </a:ext>
            </a:extLst>
          </p:cNvPr>
          <p:cNvSpPr/>
          <p:nvPr/>
        </p:nvSpPr>
        <p:spPr>
          <a:xfrm>
            <a:off x="3851238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F56F98-6315-4774-A09F-F433E439E741}"/>
              </a:ext>
            </a:extLst>
          </p:cNvPr>
          <p:cNvSpPr/>
          <p:nvPr/>
        </p:nvSpPr>
        <p:spPr>
          <a:xfrm>
            <a:off x="1624405" y="2753958"/>
            <a:ext cx="473336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DF23CA-E881-4DC8-9FC2-F7FA6499692D}"/>
              </a:ext>
            </a:extLst>
          </p:cNvPr>
          <p:cNvSpPr/>
          <p:nvPr/>
        </p:nvSpPr>
        <p:spPr>
          <a:xfrm>
            <a:off x="978946" y="2259106"/>
            <a:ext cx="871372" cy="4948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BF88EFA-67F1-4151-A555-01B75A1B7C98}"/>
              </a:ext>
            </a:extLst>
          </p:cNvPr>
          <p:cNvCxnSpPr/>
          <p:nvPr/>
        </p:nvCxnSpPr>
        <p:spPr>
          <a:xfrm flipV="1">
            <a:off x="268941" y="2753958"/>
            <a:ext cx="387275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C711902-3457-45D8-A27E-753333071DEB}"/>
              </a:ext>
            </a:extLst>
          </p:cNvPr>
          <p:cNvCxnSpPr/>
          <p:nvPr/>
        </p:nvCxnSpPr>
        <p:spPr>
          <a:xfrm>
            <a:off x="613187" y="2753958"/>
            <a:ext cx="365759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AA7FAD2-93D6-4E43-B2C8-32454DA5757B}"/>
              </a:ext>
            </a:extLst>
          </p:cNvPr>
          <p:cNvSpPr txBox="1"/>
          <p:nvPr/>
        </p:nvSpPr>
        <p:spPr>
          <a:xfrm>
            <a:off x="462578" y="1269402"/>
            <a:ext cx="13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16bit-CPU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8B15DD-349A-4F13-9F11-426790881FA0}"/>
              </a:ext>
            </a:extLst>
          </p:cNvPr>
          <p:cNvSpPr txBox="1"/>
          <p:nvPr/>
        </p:nvSpPr>
        <p:spPr>
          <a:xfrm>
            <a:off x="-43032" y="3741291"/>
            <a:ext cx="16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内存（</a:t>
            </a:r>
            <a:r>
              <a:rPr lang="en-US" altLang="zh-CN" dirty="0"/>
              <a:t>memory</a:t>
            </a:r>
            <a:r>
              <a:rPr lang="zh-CN" altLang="en-US" dirty="0"/>
              <a:t>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0622B08-8586-441A-B804-DC256AC07B40}"/>
              </a:ext>
            </a:extLst>
          </p:cNvPr>
          <p:cNvCxnSpPr>
            <a:cxnSpLocks/>
          </p:cNvCxnSpPr>
          <p:nvPr/>
        </p:nvCxnSpPr>
        <p:spPr>
          <a:xfrm>
            <a:off x="1861073" y="3012141"/>
            <a:ext cx="1473798" cy="151533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C74E631-FA7C-465A-8F86-91D587D749ED}"/>
              </a:ext>
            </a:extLst>
          </p:cNvPr>
          <p:cNvSpPr txBox="1"/>
          <p:nvPr/>
        </p:nvSpPr>
        <p:spPr>
          <a:xfrm>
            <a:off x="1785772" y="2416600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BC15C2-8E67-43F7-8EB9-0468B42E2B21}"/>
              </a:ext>
            </a:extLst>
          </p:cNvPr>
          <p:cNvSpPr txBox="1"/>
          <p:nvPr/>
        </p:nvSpPr>
        <p:spPr>
          <a:xfrm>
            <a:off x="2323655" y="2259106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018BAA-BE7B-4269-8B95-BE7F882305CA}"/>
              </a:ext>
            </a:extLst>
          </p:cNvPr>
          <p:cNvSpPr txBox="1"/>
          <p:nvPr/>
        </p:nvSpPr>
        <p:spPr>
          <a:xfrm>
            <a:off x="4356850" y="2231934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reg2</a:t>
            </a:r>
            <a:endParaRPr lang="zh-CN" altLang="en-US" dirty="0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AB75F65F-6996-47BB-A796-0CAFF2BE6FA2}"/>
              </a:ext>
            </a:extLst>
          </p:cNvPr>
          <p:cNvSpPr/>
          <p:nvPr/>
        </p:nvSpPr>
        <p:spPr>
          <a:xfrm>
            <a:off x="2646381" y="1508761"/>
            <a:ext cx="1807285" cy="675042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1524F2-AF76-4420-8606-0639E9EB627B}"/>
              </a:ext>
            </a:extLst>
          </p:cNvPr>
          <p:cNvSpPr txBox="1"/>
          <p:nvPr/>
        </p:nvSpPr>
        <p:spPr>
          <a:xfrm>
            <a:off x="3270322" y="1638734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APL</a:t>
            </a:r>
            <a:endParaRPr lang="zh-CN" altLang="en-US" dirty="0"/>
          </a:p>
        </p:txBody>
      </p:sp>
      <p:sp>
        <p:nvSpPr>
          <p:cNvPr id="27" name="矩形: 棱台 26">
            <a:extLst>
              <a:ext uri="{FF2B5EF4-FFF2-40B4-BE49-F238E27FC236}">
                <a16:creationId xmlns:a16="http://schemas.microsoft.com/office/drawing/2014/main" id="{F56FCAB8-56C6-4FB0-9492-376B7226D610}"/>
              </a:ext>
            </a:extLst>
          </p:cNvPr>
          <p:cNvSpPr/>
          <p:nvPr/>
        </p:nvSpPr>
        <p:spPr>
          <a:xfrm>
            <a:off x="5004320" y="398033"/>
            <a:ext cx="998447" cy="451821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2A1CBC3-1EEC-46F0-90E8-210939E5FD00}"/>
              </a:ext>
            </a:extLst>
          </p:cNvPr>
          <p:cNvSpPr/>
          <p:nvPr/>
        </p:nvSpPr>
        <p:spPr>
          <a:xfrm>
            <a:off x="5072230" y="2259106"/>
            <a:ext cx="575536" cy="471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E79817-0220-4DF2-898B-B11A9E5262B1}"/>
              </a:ext>
            </a:extLst>
          </p:cNvPr>
          <p:cNvSpPr txBox="1"/>
          <p:nvPr/>
        </p:nvSpPr>
        <p:spPr>
          <a:xfrm>
            <a:off x="333484" y="2008066"/>
            <a:ext cx="8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clock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D42A72-4E69-49FA-BCF6-026EFBCD6065}"/>
              </a:ext>
            </a:extLst>
          </p:cNvPr>
          <p:cNvSpPr/>
          <p:nvPr/>
        </p:nvSpPr>
        <p:spPr>
          <a:xfrm>
            <a:off x="2796989" y="4487262"/>
            <a:ext cx="1108034" cy="1410746"/>
          </a:xfrm>
          <a:prstGeom prst="rect">
            <a:avLst/>
          </a:prstGeom>
          <a:solidFill>
            <a:srgbClr val="00B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C7A3C1-9A62-4C4F-B087-51FF16BEBC4B}"/>
              </a:ext>
            </a:extLst>
          </p:cNvPr>
          <p:cNvSpPr txBox="1"/>
          <p:nvPr/>
        </p:nvSpPr>
        <p:spPr>
          <a:xfrm>
            <a:off x="1204859" y="5964182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2A63D2-B453-4971-8B2D-267BCB63BAB2}"/>
              </a:ext>
            </a:extLst>
          </p:cNvPr>
          <p:cNvSpPr/>
          <p:nvPr/>
        </p:nvSpPr>
        <p:spPr>
          <a:xfrm>
            <a:off x="2883049" y="5206100"/>
            <a:ext cx="925158" cy="527125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785E439-C53C-45E3-BE79-8202FDF021CD}"/>
              </a:ext>
            </a:extLst>
          </p:cNvPr>
          <p:cNvCxnSpPr>
            <a:cxnSpLocks/>
          </p:cNvCxnSpPr>
          <p:nvPr/>
        </p:nvCxnSpPr>
        <p:spPr>
          <a:xfrm flipV="1">
            <a:off x="3334871" y="3270325"/>
            <a:ext cx="1021979" cy="186136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B900E66-B45D-4EE0-ABAF-14D19D46D470}"/>
              </a:ext>
            </a:extLst>
          </p:cNvPr>
          <p:cNvSpPr txBox="1"/>
          <p:nvPr/>
        </p:nvSpPr>
        <p:spPr>
          <a:xfrm>
            <a:off x="2366683" y="2861236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00 11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7A533A-D056-4754-9B39-EA5798920230}"/>
              </a:ext>
            </a:extLst>
          </p:cNvPr>
          <p:cNvSpPr txBox="1"/>
          <p:nvPr/>
        </p:nvSpPr>
        <p:spPr>
          <a:xfrm>
            <a:off x="4036132" y="2861236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10 01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F82821B-FD81-4DF3-9A43-D8ECEAC24AC3}"/>
              </a:ext>
            </a:extLst>
          </p:cNvPr>
          <p:cNvSpPr/>
          <p:nvPr/>
        </p:nvSpPr>
        <p:spPr>
          <a:xfrm>
            <a:off x="2883049" y="4615031"/>
            <a:ext cx="882122" cy="412355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72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71271EB2-5B8B-497B-BDAC-CA0A6FB674F9}"/>
              </a:ext>
            </a:extLst>
          </p:cNvPr>
          <p:cNvSpPr/>
          <p:nvPr/>
        </p:nvSpPr>
        <p:spPr>
          <a:xfrm>
            <a:off x="172122" y="161365"/>
            <a:ext cx="3679116" cy="1011219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1.1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诺依曼计算机体系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D36DE82-9CA5-4AE7-9001-0D872B52397F}"/>
              </a:ext>
            </a:extLst>
          </p:cNvPr>
          <p:cNvGraphicFramePr>
            <a:graphicFrameLocks noGrp="1"/>
          </p:cNvGraphicFramePr>
          <p:nvPr/>
        </p:nvGraphicFramePr>
        <p:xfrm>
          <a:off x="365759" y="4527475"/>
          <a:ext cx="550993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1370093948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48046846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5341827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51273388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042583556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644525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5424215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8347248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342711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62075958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40191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4A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4B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4C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4D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4E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4F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7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188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031EC4-85AB-4EB3-B0C7-C64C1A8DA714}"/>
              </a:ext>
            </a:extLst>
          </p:cNvPr>
          <p:cNvGraphicFramePr>
            <a:graphicFrameLocks noGrp="1"/>
          </p:cNvGraphicFramePr>
          <p:nvPr/>
        </p:nvGraphicFramePr>
        <p:xfrm>
          <a:off x="6217918" y="161365"/>
          <a:ext cx="2753960" cy="5414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980">
                  <a:extLst>
                    <a:ext uri="{9D8B030D-6E8A-4147-A177-3AD203B41FA5}">
                      <a16:colId xmlns:a16="http://schemas.microsoft.com/office/drawing/2014/main" val="1966464242"/>
                    </a:ext>
                  </a:extLst>
                </a:gridCol>
                <a:gridCol w="1376980">
                  <a:extLst>
                    <a:ext uri="{9D8B030D-6E8A-4147-A177-3AD203B41FA5}">
                      <a16:colId xmlns:a16="http://schemas.microsoft.com/office/drawing/2014/main" val="366279573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2986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位（</a:t>
                      </a:r>
                      <a:r>
                        <a:rPr lang="en-US" altLang="zh-CN" dirty="0"/>
                        <a:t>bit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1842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字节（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0010 1011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20517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内存单元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492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  <a:r>
                        <a:rPr lang="en-US" altLang="zh-CN" dirty="0"/>
                        <a:t>(register)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内的计算存储单元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53693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r>
                        <a:rPr lang="en-US" altLang="zh-CN" dirty="0"/>
                        <a:t>(memory)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保存数据的地方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54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内存地址</a:t>
                      </a:r>
                      <a:r>
                        <a:rPr lang="en-US" altLang="zh-CN" dirty="0"/>
                        <a:t>(address)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（以字节为单位）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176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指令指针（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指示命令运行到哪里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4237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代数运算单元（</a:t>
                      </a:r>
                      <a:r>
                        <a:rPr lang="en-US" altLang="zh-CN" dirty="0"/>
                        <a:t>APL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进行实际的计算和处理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19744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输入输出（</a:t>
                      </a:r>
                      <a:r>
                        <a:rPr lang="en-US" altLang="zh-CN" dirty="0"/>
                        <a:t>I/O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接外部存储或设备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92827"/>
                  </a:ext>
                </a:extLst>
              </a:tr>
            </a:tbl>
          </a:graphicData>
        </a:graphic>
      </p:graphicFrame>
      <p:sp>
        <p:nvSpPr>
          <p:cNvPr id="5" name="梯形 4">
            <a:extLst>
              <a:ext uri="{FF2B5EF4-FFF2-40B4-BE49-F238E27FC236}">
                <a16:creationId xmlns:a16="http://schemas.microsoft.com/office/drawing/2014/main" id="{AA459175-7B37-4920-BB31-89D787CC8CE7}"/>
              </a:ext>
            </a:extLst>
          </p:cNvPr>
          <p:cNvSpPr/>
          <p:nvPr/>
        </p:nvSpPr>
        <p:spPr>
          <a:xfrm>
            <a:off x="1323190" y="1398793"/>
            <a:ext cx="4163209" cy="2256416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8414972A-3D7A-4C77-B434-FFFC87A51DC9}"/>
              </a:ext>
            </a:extLst>
          </p:cNvPr>
          <p:cNvSpPr/>
          <p:nvPr/>
        </p:nvSpPr>
        <p:spPr>
          <a:xfrm>
            <a:off x="2226835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FB580B99-342C-4EEE-AB72-86A11074ED21}"/>
              </a:ext>
            </a:extLst>
          </p:cNvPr>
          <p:cNvSpPr/>
          <p:nvPr/>
        </p:nvSpPr>
        <p:spPr>
          <a:xfrm>
            <a:off x="3851238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F56F98-6315-4774-A09F-F433E439E741}"/>
              </a:ext>
            </a:extLst>
          </p:cNvPr>
          <p:cNvSpPr/>
          <p:nvPr/>
        </p:nvSpPr>
        <p:spPr>
          <a:xfrm>
            <a:off x="1624405" y="2753958"/>
            <a:ext cx="473336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DF23CA-E881-4DC8-9FC2-F7FA6499692D}"/>
              </a:ext>
            </a:extLst>
          </p:cNvPr>
          <p:cNvSpPr/>
          <p:nvPr/>
        </p:nvSpPr>
        <p:spPr>
          <a:xfrm>
            <a:off x="978946" y="2259106"/>
            <a:ext cx="871372" cy="4948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BF88EFA-67F1-4151-A555-01B75A1B7C98}"/>
              </a:ext>
            </a:extLst>
          </p:cNvPr>
          <p:cNvCxnSpPr/>
          <p:nvPr/>
        </p:nvCxnSpPr>
        <p:spPr>
          <a:xfrm flipV="1">
            <a:off x="268941" y="2753958"/>
            <a:ext cx="387275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C711902-3457-45D8-A27E-753333071DEB}"/>
              </a:ext>
            </a:extLst>
          </p:cNvPr>
          <p:cNvCxnSpPr/>
          <p:nvPr/>
        </p:nvCxnSpPr>
        <p:spPr>
          <a:xfrm>
            <a:off x="613187" y="2753958"/>
            <a:ext cx="365759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AA7FAD2-93D6-4E43-B2C8-32454DA5757B}"/>
              </a:ext>
            </a:extLst>
          </p:cNvPr>
          <p:cNvSpPr txBox="1"/>
          <p:nvPr/>
        </p:nvSpPr>
        <p:spPr>
          <a:xfrm>
            <a:off x="462578" y="1269402"/>
            <a:ext cx="13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16bit-CPU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8B15DD-349A-4F13-9F11-426790881FA0}"/>
              </a:ext>
            </a:extLst>
          </p:cNvPr>
          <p:cNvSpPr txBox="1"/>
          <p:nvPr/>
        </p:nvSpPr>
        <p:spPr>
          <a:xfrm>
            <a:off x="-43032" y="3741291"/>
            <a:ext cx="16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内存（</a:t>
            </a:r>
            <a:r>
              <a:rPr lang="en-US" altLang="zh-CN" dirty="0"/>
              <a:t>memory</a:t>
            </a:r>
            <a:r>
              <a:rPr lang="zh-CN" altLang="en-US" dirty="0"/>
              <a:t>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0622B08-8586-441A-B804-DC256AC07B40}"/>
              </a:ext>
            </a:extLst>
          </p:cNvPr>
          <p:cNvCxnSpPr>
            <a:cxnSpLocks/>
          </p:cNvCxnSpPr>
          <p:nvPr/>
        </p:nvCxnSpPr>
        <p:spPr>
          <a:xfrm>
            <a:off x="1861073" y="3012141"/>
            <a:ext cx="1473798" cy="151533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C74E631-FA7C-465A-8F86-91D587D749ED}"/>
              </a:ext>
            </a:extLst>
          </p:cNvPr>
          <p:cNvSpPr txBox="1"/>
          <p:nvPr/>
        </p:nvSpPr>
        <p:spPr>
          <a:xfrm>
            <a:off x="1785772" y="2416600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BC15C2-8E67-43F7-8EB9-0468B42E2B21}"/>
              </a:ext>
            </a:extLst>
          </p:cNvPr>
          <p:cNvSpPr txBox="1"/>
          <p:nvPr/>
        </p:nvSpPr>
        <p:spPr>
          <a:xfrm>
            <a:off x="2409714" y="3371959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018BAA-BE7B-4269-8B95-BE7F882305CA}"/>
              </a:ext>
            </a:extLst>
          </p:cNvPr>
          <p:cNvSpPr txBox="1"/>
          <p:nvPr/>
        </p:nvSpPr>
        <p:spPr>
          <a:xfrm>
            <a:off x="4432152" y="3371959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reg2</a:t>
            </a:r>
            <a:endParaRPr lang="zh-CN" altLang="en-US" dirty="0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AB75F65F-6996-47BB-A796-0CAFF2BE6FA2}"/>
              </a:ext>
            </a:extLst>
          </p:cNvPr>
          <p:cNvSpPr/>
          <p:nvPr/>
        </p:nvSpPr>
        <p:spPr>
          <a:xfrm>
            <a:off x="2646381" y="1508761"/>
            <a:ext cx="1807285" cy="675042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1524F2-AF76-4420-8606-0639E9EB627B}"/>
              </a:ext>
            </a:extLst>
          </p:cNvPr>
          <p:cNvSpPr txBox="1"/>
          <p:nvPr/>
        </p:nvSpPr>
        <p:spPr>
          <a:xfrm>
            <a:off x="2646381" y="1616039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APL</a:t>
            </a:r>
            <a:endParaRPr lang="zh-CN" altLang="en-US" dirty="0"/>
          </a:p>
        </p:txBody>
      </p:sp>
      <p:sp>
        <p:nvSpPr>
          <p:cNvPr id="27" name="矩形: 棱台 26">
            <a:extLst>
              <a:ext uri="{FF2B5EF4-FFF2-40B4-BE49-F238E27FC236}">
                <a16:creationId xmlns:a16="http://schemas.microsoft.com/office/drawing/2014/main" id="{F56FCAB8-56C6-4FB0-9492-376B7226D610}"/>
              </a:ext>
            </a:extLst>
          </p:cNvPr>
          <p:cNvSpPr/>
          <p:nvPr/>
        </p:nvSpPr>
        <p:spPr>
          <a:xfrm>
            <a:off x="5004320" y="398033"/>
            <a:ext cx="998447" cy="451821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显示器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2CFD39F-2B22-4599-AD16-98B24CE482BD}"/>
              </a:ext>
            </a:extLst>
          </p:cNvPr>
          <p:cNvCxnSpPr>
            <a:stCxn id="5" idx="3"/>
            <a:endCxn id="27" idx="2"/>
          </p:cNvCxnSpPr>
          <p:nvPr/>
        </p:nvCxnSpPr>
        <p:spPr>
          <a:xfrm flipV="1">
            <a:off x="5204347" y="849854"/>
            <a:ext cx="299197" cy="1677147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2A1CBC3-1EEC-46F0-90E8-210939E5FD00}"/>
              </a:ext>
            </a:extLst>
          </p:cNvPr>
          <p:cNvSpPr/>
          <p:nvPr/>
        </p:nvSpPr>
        <p:spPr>
          <a:xfrm>
            <a:off x="5072230" y="2259106"/>
            <a:ext cx="575536" cy="471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E79817-0220-4DF2-898B-B11A9E5262B1}"/>
              </a:ext>
            </a:extLst>
          </p:cNvPr>
          <p:cNvSpPr txBox="1"/>
          <p:nvPr/>
        </p:nvSpPr>
        <p:spPr>
          <a:xfrm>
            <a:off x="333484" y="2008066"/>
            <a:ext cx="8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clock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D42A72-4E69-49FA-BCF6-026EFBCD6065}"/>
              </a:ext>
            </a:extLst>
          </p:cNvPr>
          <p:cNvSpPr/>
          <p:nvPr/>
        </p:nvSpPr>
        <p:spPr>
          <a:xfrm>
            <a:off x="1285538" y="4475163"/>
            <a:ext cx="2662517" cy="1410746"/>
          </a:xfrm>
          <a:prstGeom prst="rect">
            <a:avLst/>
          </a:prstGeom>
          <a:solidFill>
            <a:srgbClr val="00B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C7A3C1-9A62-4C4F-B087-51FF16BEBC4B}"/>
              </a:ext>
            </a:extLst>
          </p:cNvPr>
          <p:cNvSpPr txBox="1"/>
          <p:nvPr/>
        </p:nvSpPr>
        <p:spPr>
          <a:xfrm>
            <a:off x="1204859" y="5964182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900E66-B45D-4EE0-ABAF-14D19D46D470}"/>
              </a:ext>
            </a:extLst>
          </p:cNvPr>
          <p:cNvSpPr txBox="1"/>
          <p:nvPr/>
        </p:nvSpPr>
        <p:spPr>
          <a:xfrm>
            <a:off x="2280621" y="2721144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00 11 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7A533A-D056-4754-9B39-EA5798920230}"/>
              </a:ext>
            </a:extLst>
          </p:cNvPr>
          <p:cNvSpPr txBox="1"/>
          <p:nvPr/>
        </p:nvSpPr>
        <p:spPr>
          <a:xfrm>
            <a:off x="4036132" y="2861236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10 01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493BB5-4E0F-45E3-A38A-8DCDA76E7205}"/>
              </a:ext>
            </a:extLst>
          </p:cNvPr>
          <p:cNvSpPr txBox="1"/>
          <p:nvPr/>
        </p:nvSpPr>
        <p:spPr>
          <a:xfrm>
            <a:off x="3281412" y="893954"/>
            <a:ext cx="96818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 00 11</a:t>
            </a:r>
          </a:p>
          <a:p>
            <a:r>
              <a:rPr lang="en-US" altLang="zh-CN" dirty="0"/>
              <a:t>+) 10 01</a:t>
            </a:r>
          </a:p>
          <a:p>
            <a:r>
              <a:rPr lang="en-US" altLang="zh-CN" dirty="0"/>
              <a:t>-----------</a:t>
            </a:r>
          </a:p>
          <a:p>
            <a:r>
              <a:rPr lang="en-US" altLang="zh-CN" dirty="0"/>
              <a:t>     1100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5BD9F9A-DD4C-4A42-B63F-8502B9C2A581}"/>
              </a:ext>
            </a:extLst>
          </p:cNvPr>
          <p:cNvCxnSpPr>
            <a:cxnSpLocks/>
          </p:cNvCxnSpPr>
          <p:nvPr/>
        </p:nvCxnSpPr>
        <p:spPr>
          <a:xfrm flipV="1">
            <a:off x="2409714" y="1006246"/>
            <a:ext cx="1142825" cy="172441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43DC6CF-20A3-468A-869F-D50FB988F873}"/>
              </a:ext>
            </a:extLst>
          </p:cNvPr>
          <p:cNvCxnSpPr/>
          <p:nvPr/>
        </p:nvCxnSpPr>
        <p:spPr>
          <a:xfrm flipH="1" flipV="1">
            <a:off x="4107732" y="1414463"/>
            <a:ext cx="582603" cy="131377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87A517B-5361-4D1F-923C-0A9686E3255B}"/>
              </a:ext>
            </a:extLst>
          </p:cNvPr>
          <p:cNvSpPr txBox="1"/>
          <p:nvPr/>
        </p:nvSpPr>
        <p:spPr>
          <a:xfrm>
            <a:off x="2474259" y="2891552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11 00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785E439-C53C-45E3-BE79-8202FDF021CD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3221752" y="2094283"/>
            <a:ext cx="543754" cy="83958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0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71271EB2-5B8B-497B-BDAC-CA0A6FB674F9}"/>
              </a:ext>
            </a:extLst>
          </p:cNvPr>
          <p:cNvSpPr/>
          <p:nvPr/>
        </p:nvSpPr>
        <p:spPr>
          <a:xfrm>
            <a:off x="172122" y="161365"/>
            <a:ext cx="3679116" cy="1011219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1.1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诺依曼计算机体系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D36DE82-9CA5-4AE7-9001-0D872B523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18408"/>
              </p:ext>
            </p:extLst>
          </p:nvPr>
        </p:nvGraphicFramePr>
        <p:xfrm>
          <a:off x="139849" y="4515522"/>
          <a:ext cx="550993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1370093948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48046846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5341827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51273388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042583556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644525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5424215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8347248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342711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62075958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40191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4A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4B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4C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4D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4E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4F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7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188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031EC4-85AB-4EB3-B0C7-C64C1A8DA714}"/>
              </a:ext>
            </a:extLst>
          </p:cNvPr>
          <p:cNvGraphicFramePr>
            <a:graphicFrameLocks noGrp="1"/>
          </p:cNvGraphicFramePr>
          <p:nvPr/>
        </p:nvGraphicFramePr>
        <p:xfrm>
          <a:off x="6217918" y="161365"/>
          <a:ext cx="2753960" cy="5414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980">
                  <a:extLst>
                    <a:ext uri="{9D8B030D-6E8A-4147-A177-3AD203B41FA5}">
                      <a16:colId xmlns:a16="http://schemas.microsoft.com/office/drawing/2014/main" val="1966464242"/>
                    </a:ext>
                  </a:extLst>
                </a:gridCol>
                <a:gridCol w="1376980">
                  <a:extLst>
                    <a:ext uri="{9D8B030D-6E8A-4147-A177-3AD203B41FA5}">
                      <a16:colId xmlns:a16="http://schemas.microsoft.com/office/drawing/2014/main" val="366279573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2986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位（</a:t>
                      </a:r>
                      <a:r>
                        <a:rPr lang="en-US" altLang="zh-CN" dirty="0"/>
                        <a:t>bit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1842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字节（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0010 1011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20517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内存单元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492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  <a:r>
                        <a:rPr lang="en-US" altLang="zh-CN" dirty="0"/>
                        <a:t>(register)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内的计算存储单元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53693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r>
                        <a:rPr lang="en-US" altLang="zh-CN" dirty="0"/>
                        <a:t>(memory)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保存数据的地方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54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内存地址</a:t>
                      </a:r>
                      <a:r>
                        <a:rPr lang="en-US" altLang="zh-CN" dirty="0"/>
                        <a:t>(address)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（以字节为单位）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176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指令指针（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指示命令运行到哪里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4237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代数运算单元（</a:t>
                      </a:r>
                      <a:r>
                        <a:rPr lang="en-US" altLang="zh-CN" dirty="0"/>
                        <a:t>APL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进行实际的计算和处理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19744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输入输出（</a:t>
                      </a:r>
                      <a:r>
                        <a:rPr lang="en-US" altLang="zh-CN" dirty="0"/>
                        <a:t>I/O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接外部存储或设备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92827"/>
                  </a:ext>
                </a:extLst>
              </a:tr>
            </a:tbl>
          </a:graphicData>
        </a:graphic>
      </p:graphicFrame>
      <p:sp>
        <p:nvSpPr>
          <p:cNvPr id="5" name="梯形 4">
            <a:extLst>
              <a:ext uri="{FF2B5EF4-FFF2-40B4-BE49-F238E27FC236}">
                <a16:creationId xmlns:a16="http://schemas.microsoft.com/office/drawing/2014/main" id="{AA459175-7B37-4920-BB31-89D787CC8CE7}"/>
              </a:ext>
            </a:extLst>
          </p:cNvPr>
          <p:cNvSpPr/>
          <p:nvPr/>
        </p:nvSpPr>
        <p:spPr>
          <a:xfrm>
            <a:off x="1323190" y="1398793"/>
            <a:ext cx="4163209" cy="2256416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8414972A-3D7A-4C77-B434-FFFC87A51DC9}"/>
              </a:ext>
            </a:extLst>
          </p:cNvPr>
          <p:cNvSpPr/>
          <p:nvPr/>
        </p:nvSpPr>
        <p:spPr>
          <a:xfrm>
            <a:off x="2226835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FB580B99-342C-4EEE-AB72-86A11074ED21}"/>
              </a:ext>
            </a:extLst>
          </p:cNvPr>
          <p:cNvSpPr/>
          <p:nvPr/>
        </p:nvSpPr>
        <p:spPr>
          <a:xfrm>
            <a:off x="3851238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F56F98-6315-4774-A09F-F433E439E741}"/>
              </a:ext>
            </a:extLst>
          </p:cNvPr>
          <p:cNvSpPr/>
          <p:nvPr/>
        </p:nvSpPr>
        <p:spPr>
          <a:xfrm>
            <a:off x="1624405" y="2753958"/>
            <a:ext cx="473336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DF23CA-E881-4DC8-9FC2-F7FA6499692D}"/>
              </a:ext>
            </a:extLst>
          </p:cNvPr>
          <p:cNvSpPr/>
          <p:nvPr/>
        </p:nvSpPr>
        <p:spPr>
          <a:xfrm>
            <a:off x="978946" y="2259106"/>
            <a:ext cx="871372" cy="4948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BF88EFA-67F1-4151-A555-01B75A1B7C98}"/>
              </a:ext>
            </a:extLst>
          </p:cNvPr>
          <p:cNvCxnSpPr/>
          <p:nvPr/>
        </p:nvCxnSpPr>
        <p:spPr>
          <a:xfrm flipV="1">
            <a:off x="268941" y="2753958"/>
            <a:ext cx="387275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C711902-3457-45D8-A27E-753333071DEB}"/>
              </a:ext>
            </a:extLst>
          </p:cNvPr>
          <p:cNvCxnSpPr/>
          <p:nvPr/>
        </p:nvCxnSpPr>
        <p:spPr>
          <a:xfrm>
            <a:off x="613187" y="2753958"/>
            <a:ext cx="365759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AA7FAD2-93D6-4E43-B2C8-32454DA5757B}"/>
              </a:ext>
            </a:extLst>
          </p:cNvPr>
          <p:cNvSpPr txBox="1"/>
          <p:nvPr/>
        </p:nvSpPr>
        <p:spPr>
          <a:xfrm>
            <a:off x="462578" y="1269402"/>
            <a:ext cx="13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16bit-CPU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8B15DD-349A-4F13-9F11-426790881FA0}"/>
              </a:ext>
            </a:extLst>
          </p:cNvPr>
          <p:cNvSpPr txBox="1"/>
          <p:nvPr/>
        </p:nvSpPr>
        <p:spPr>
          <a:xfrm>
            <a:off x="-43032" y="3741291"/>
            <a:ext cx="16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内存（</a:t>
            </a:r>
            <a:r>
              <a:rPr lang="en-US" altLang="zh-CN" dirty="0"/>
              <a:t>memory</a:t>
            </a:r>
            <a:r>
              <a:rPr lang="zh-CN" altLang="en-US" dirty="0"/>
              <a:t>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0622B08-8586-441A-B804-DC256AC07B40}"/>
              </a:ext>
            </a:extLst>
          </p:cNvPr>
          <p:cNvCxnSpPr>
            <a:cxnSpLocks/>
          </p:cNvCxnSpPr>
          <p:nvPr/>
        </p:nvCxnSpPr>
        <p:spPr>
          <a:xfrm>
            <a:off x="1861073" y="3012141"/>
            <a:ext cx="1778376" cy="1417299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C74E631-FA7C-465A-8F86-91D587D749ED}"/>
              </a:ext>
            </a:extLst>
          </p:cNvPr>
          <p:cNvSpPr txBox="1"/>
          <p:nvPr/>
        </p:nvSpPr>
        <p:spPr>
          <a:xfrm>
            <a:off x="1785772" y="2416600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BC15C2-8E67-43F7-8EB9-0468B42E2B21}"/>
              </a:ext>
            </a:extLst>
          </p:cNvPr>
          <p:cNvSpPr txBox="1"/>
          <p:nvPr/>
        </p:nvSpPr>
        <p:spPr>
          <a:xfrm>
            <a:off x="1998072" y="2145504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018BAA-BE7B-4269-8B95-BE7F882305CA}"/>
              </a:ext>
            </a:extLst>
          </p:cNvPr>
          <p:cNvSpPr txBox="1"/>
          <p:nvPr/>
        </p:nvSpPr>
        <p:spPr>
          <a:xfrm>
            <a:off x="4432152" y="3371959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reg2</a:t>
            </a:r>
            <a:endParaRPr lang="zh-CN" altLang="en-US" dirty="0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AB75F65F-6996-47BB-A796-0CAFF2BE6FA2}"/>
              </a:ext>
            </a:extLst>
          </p:cNvPr>
          <p:cNvSpPr/>
          <p:nvPr/>
        </p:nvSpPr>
        <p:spPr>
          <a:xfrm>
            <a:off x="2646381" y="1508761"/>
            <a:ext cx="1807285" cy="675042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1524F2-AF76-4420-8606-0639E9EB627B}"/>
              </a:ext>
            </a:extLst>
          </p:cNvPr>
          <p:cNvSpPr txBox="1"/>
          <p:nvPr/>
        </p:nvSpPr>
        <p:spPr>
          <a:xfrm>
            <a:off x="2646381" y="1616039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APL</a:t>
            </a:r>
            <a:endParaRPr lang="zh-CN" altLang="en-US" dirty="0"/>
          </a:p>
        </p:txBody>
      </p:sp>
      <p:sp>
        <p:nvSpPr>
          <p:cNvPr id="27" name="矩形: 棱台 26">
            <a:extLst>
              <a:ext uri="{FF2B5EF4-FFF2-40B4-BE49-F238E27FC236}">
                <a16:creationId xmlns:a16="http://schemas.microsoft.com/office/drawing/2014/main" id="{F56FCAB8-56C6-4FB0-9492-376B7226D610}"/>
              </a:ext>
            </a:extLst>
          </p:cNvPr>
          <p:cNvSpPr/>
          <p:nvPr/>
        </p:nvSpPr>
        <p:spPr>
          <a:xfrm>
            <a:off x="5004320" y="398033"/>
            <a:ext cx="998447" cy="451821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2A1CBC3-1EEC-46F0-90E8-210939E5FD00}"/>
              </a:ext>
            </a:extLst>
          </p:cNvPr>
          <p:cNvSpPr/>
          <p:nvPr/>
        </p:nvSpPr>
        <p:spPr>
          <a:xfrm>
            <a:off x="5072230" y="2259106"/>
            <a:ext cx="575536" cy="602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</a:p>
          <a:p>
            <a:pPr algn="ctr"/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E79817-0220-4DF2-898B-B11A9E5262B1}"/>
              </a:ext>
            </a:extLst>
          </p:cNvPr>
          <p:cNvSpPr txBox="1"/>
          <p:nvPr/>
        </p:nvSpPr>
        <p:spPr>
          <a:xfrm>
            <a:off x="333484" y="2008066"/>
            <a:ext cx="8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clock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D42A72-4E69-49FA-BCF6-026EFBCD6065}"/>
              </a:ext>
            </a:extLst>
          </p:cNvPr>
          <p:cNvSpPr/>
          <p:nvPr/>
        </p:nvSpPr>
        <p:spPr>
          <a:xfrm>
            <a:off x="3600447" y="4477423"/>
            <a:ext cx="613186" cy="1410746"/>
          </a:xfrm>
          <a:prstGeom prst="rect">
            <a:avLst/>
          </a:prstGeom>
          <a:solidFill>
            <a:srgbClr val="00B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C7A3C1-9A62-4C4F-B087-51FF16BEBC4B}"/>
              </a:ext>
            </a:extLst>
          </p:cNvPr>
          <p:cNvSpPr txBox="1"/>
          <p:nvPr/>
        </p:nvSpPr>
        <p:spPr>
          <a:xfrm>
            <a:off x="3639449" y="5906397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900E66-B45D-4EE0-ABAF-14D19D46D470}"/>
              </a:ext>
            </a:extLst>
          </p:cNvPr>
          <p:cNvSpPr txBox="1"/>
          <p:nvPr/>
        </p:nvSpPr>
        <p:spPr>
          <a:xfrm>
            <a:off x="2366683" y="2861236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11 00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7A533A-D056-4754-9B39-EA5798920230}"/>
              </a:ext>
            </a:extLst>
          </p:cNvPr>
          <p:cNvSpPr txBox="1"/>
          <p:nvPr/>
        </p:nvSpPr>
        <p:spPr>
          <a:xfrm>
            <a:off x="4036132" y="2861236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10 01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BA17136-34A3-484C-AC5E-28E1C3C28E3F}"/>
              </a:ext>
            </a:extLst>
          </p:cNvPr>
          <p:cNvSpPr/>
          <p:nvPr/>
        </p:nvSpPr>
        <p:spPr>
          <a:xfrm>
            <a:off x="4705124" y="1435881"/>
            <a:ext cx="668322" cy="584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</a:p>
          <a:p>
            <a:pPr algn="ctr"/>
            <a:r>
              <a:rPr lang="en-US" altLang="zh-CN" dirty="0"/>
              <a:t>(0)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66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71271EB2-5B8B-497B-BDAC-CA0A6FB674F9}"/>
              </a:ext>
            </a:extLst>
          </p:cNvPr>
          <p:cNvSpPr/>
          <p:nvPr/>
        </p:nvSpPr>
        <p:spPr>
          <a:xfrm>
            <a:off x="172122" y="161365"/>
            <a:ext cx="3679116" cy="1011219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1.1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诺依曼计算机体系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D36DE82-9CA5-4AE7-9001-0D872B52397F}"/>
              </a:ext>
            </a:extLst>
          </p:cNvPr>
          <p:cNvGraphicFramePr>
            <a:graphicFrameLocks noGrp="1"/>
          </p:cNvGraphicFramePr>
          <p:nvPr/>
        </p:nvGraphicFramePr>
        <p:xfrm>
          <a:off x="139849" y="4515522"/>
          <a:ext cx="550993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1370093948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48046846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5341827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51273388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042583556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644525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5424215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8347248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342711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62075958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40191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4A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4B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4C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4D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4E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4F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7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188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031EC4-85AB-4EB3-B0C7-C64C1A8DA714}"/>
              </a:ext>
            </a:extLst>
          </p:cNvPr>
          <p:cNvGraphicFramePr>
            <a:graphicFrameLocks noGrp="1"/>
          </p:cNvGraphicFramePr>
          <p:nvPr/>
        </p:nvGraphicFramePr>
        <p:xfrm>
          <a:off x="6217918" y="161365"/>
          <a:ext cx="2753960" cy="5414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980">
                  <a:extLst>
                    <a:ext uri="{9D8B030D-6E8A-4147-A177-3AD203B41FA5}">
                      <a16:colId xmlns:a16="http://schemas.microsoft.com/office/drawing/2014/main" val="1966464242"/>
                    </a:ext>
                  </a:extLst>
                </a:gridCol>
                <a:gridCol w="1376980">
                  <a:extLst>
                    <a:ext uri="{9D8B030D-6E8A-4147-A177-3AD203B41FA5}">
                      <a16:colId xmlns:a16="http://schemas.microsoft.com/office/drawing/2014/main" val="366279573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2986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位（</a:t>
                      </a:r>
                      <a:r>
                        <a:rPr lang="en-US" altLang="zh-CN" dirty="0"/>
                        <a:t>bit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1842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字节（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0010 1011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20517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内存单元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492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  <a:r>
                        <a:rPr lang="en-US" altLang="zh-CN" dirty="0"/>
                        <a:t>(register)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内的计算存储单元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53693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r>
                        <a:rPr lang="en-US" altLang="zh-CN" dirty="0"/>
                        <a:t>(memory)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保存数据的地方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54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内存地址</a:t>
                      </a:r>
                      <a:r>
                        <a:rPr lang="en-US" altLang="zh-CN" dirty="0"/>
                        <a:t>(address)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（以字节为单位）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176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指令指针（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指示命令运行到哪里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4237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代数运算单元（</a:t>
                      </a:r>
                      <a:r>
                        <a:rPr lang="en-US" altLang="zh-CN" dirty="0"/>
                        <a:t>APL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进行实际的计算和处理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19744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输入输出（</a:t>
                      </a:r>
                      <a:r>
                        <a:rPr lang="en-US" altLang="zh-CN" dirty="0"/>
                        <a:t>I/O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接外部存储或设备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92827"/>
                  </a:ext>
                </a:extLst>
              </a:tr>
            </a:tbl>
          </a:graphicData>
        </a:graphic>
      </p:graphicFrame>
      <p:sp>
        <p:nvSpPr>
          <p:cNvPr id="5" name="梯形 4">
            <a:extLst>
              <a:ext uri="{FF2B5EF4-FFF2-40B4-BE49-F238E27FC236}">
                <a16:creationId xmlns:a16="http://schemas.microsoft.com/office/drawing/2014/main" id="{AA459175-7B37-4920-BB31-89D787CC8CE7}"/>
              </a:ext>
            </a:extLst>
          </p:cNvPr>
          <p:cNvSpPr/>
          <p:nvPr/>
        </p:nvSpPr>
        <p:spPr>
          <a:xfrm>
            <a:off x="1323190" y="1398793"/>
            <a:ext cx="4163209" cy="2256416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8414972A-3D7A-4C77-B434-FFFC87A51DC9}"/>
              </a:ext>
            </a:extLst>
          </p:cNvPr>
          <p:cNvSpPr/>
          <p:nvPr/>
        </p:nvSpPr>
        <p:spPr>
          <a:xfrm>
            <a:off x="2226835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FB580B99-342C-4EEE-AB72-86A11074ED21}"/>
              </a:ext>
            </a:extLst>
          </p:cNvPr>
          <p:cNvSpPr/>
          <p:nvPr/>
        </p:nvSpPr>
        <p:spPr>
          <a:xfrm>
            <a:off x="3851238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F56F98-6315-4774-A09F-F433E439E741}"/>
              </a:ext>
            </a:extLst>
          </p:cNvPr>
          <p:cNvSpPr/>
          <p:nvPr/>
        </p:nvSpPr>
        <p:spPr>
          <a:xfrm>
            <a:off x="1624405" y="2753958"/>
            <a:ext cx="473336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DF23CA-E881-4DC8-9FC2-F7FA6499692D}"/>
              </a:ext>
            </a:extLst>
          </p:cNvPr>
          <p:cNvSpPr/>
          <p:nvPr/>
        </p:nvSpPr>
        <p:spPr>
          <a:xfrm>
            <a:off x="978946" y="2259106"/>
            <a:ext cx="871372" cy="4948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BF88EFA-67F1-4151-A555-01B75A1B7C98}"/>
              </a:ext>
            </a:extLst>
          </p:cNvPr>
          <p:cNvCxnSpPr/>
          <p:nvPr/>
        </p:nvCxnSpPr>
        <p:spPr>
          <a:xfrm flipV="1">
            <a:off x="268941" y="2753958"/>
            <a:ext cx="387275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C711902-3457-45D8-A27E-753333071DEB}"/>
              </a:ext>
            </a:extLst>
          </p:cNvPr>
          <p:cNvCxnSpPr/>
          <p:nvPr/>
        </p:nvCxnSpPr>
        <p:spPr>
          <a:xfrm>
            <a:off x="613187" y="2753958"/>
            <a:ext cx="365759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AA7FAD2-93D6-4E43-B2C8-32454DA5757B}"/>
              </a:ext>
            </a:extLst>
          </p:cNvPr>
          <p:cNvSpPr txBox="1"/>
          <p:nvPr/>
        </p:nvSpPr>
        <p:spPr>
          <a:xfrm>
            <a:off x="462578" y="1269402"/>
            <a:ext cx="13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16bit-CPU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8B15DD-349A-4F13-9F11-426790881FA0}"/>
              </a:ext>
            </a:extLst>
          </p:cNvPr>
          <p:cNvSpPr txBox="1"/>
          <p:nvPr/>
        </p:nvSpPr>
        <p:spPr>
          <a:xfrm>
            <a:off x="-43032" y="3741291"/>
            <a:ext cx="16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内存（</a:t>
            </a:r>
            <a:r>
              <a:rPr lang="en-US" altLang="zh-CN" dirty="0"/>
              <a:t>memory</a:t>
            </a:r>
            <a:r>
              <a:rPr lang="zh-CN" altLang="en-US" dirty="0"/>
              <a:t>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0622B08-8586-441A-B804-DC256AC07B40}"/>
              </a:ext>
            </a:extLst>
          </p:cNvPr>
          <p:cNvCxnSpPr>
            <a:cxnSpLocks/>
          </p:cNvCxnSpPr>
          <p:nvPr/>
        </p:nvCxnSpPr>
        <p:spPr>
          <a:xfrm>
            <a:off x="1861073" y="3012141"/>
            <a:ext cx="2571079" cy="146528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C74E631-FA7C-465A-8F86-91D587D749ED}"/>
              </a:ext>
            </a:extLst>
          </p:cNvPr>
          <p:cNvSpPr txBox="1"/>
          <p:nvPr/>
        </p:nvSpPr>
        <p:spPr>
          <a:xfrm>
            <a:off x="1785772" y="2416600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BC15C2-8E67-43F7-8EB9-0468B42E2B21}"/>
              </a:ext>
            </a:extLst>
          </p:cNvPr>
          <p:cNvSpPr txBox="1"/>
          <p:nvPr/>
        </p:nvSpPr>
        <p:spPr>
          <a:xfrm>
            <a:off x="1998072" y="2145504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018BAA-BE7B-4269-8B95-BE7F882305CA}"/>
              </a:ext>
            </a:extLst>
          </p:cNvPr>
          <p:cNvSpPr txBox="1"/>
          <p:nvPr/>
        </p:nvSpPr>
        <p:spPr>
          <a:xfrm>
            <a:off x="4432152" y="3371959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reg2</a:t>
            </a:r>
            <a:endParaRPr lang="zh-CN" altLang="en-US" dirty="0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AB75F65F-6996-47BB-A796-0CAFF2BE6FA2}"/>
              </a:ext>
            </a:extLst>
          </p:cNvPr>
          <p:cNvSpPr/>
          <p:nvPr/>
        </p:nvSpPr>
        <p:spPr>
          <a:xfrm>
            <a:off x="2646381" y="1508761"/>
            <a:ext cx="1807285" cy="675042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1524F2-AF76-4420-8606-0639E9EB627B}"/>
              </a:ext>
            </a:extLst>
          </p:cNvPr>
          <p:cNvSpPr txBox="1"/>
          <p:nvPr/>
        </p:nvSpPr>
        <p:spPr>
          <a:xfrm>
            <a:off x="2646381" y="1616039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APL</a:t>
            </a:r>
            <a:endParaRPr lang="zh-CN" altLang="en-US" dirty="0"/>
          </a:p>
        </p:txBody>
      </p:sp>
      <p:sp>
        <p:nvSpPr>
          <p:cNvPr id="27" name="矩形: 棱台 26">
            <a:extLst>
              <a:ext uri="{FF2B5EF4-FFF2-40B4-BE49-F238E27FC236}">
                <a16:creationId xmlns:a16="http://schemas.microsoft.com/office/drawing/2014/main" id="{F56FCAB8-56C6-4FB0-9492-376B7226D610}"/>
              </a:ext>
            </a:extLst>
          </p:cNvPr>
          <p:cNvSpPr/>
          <p:nvPr/>
        </p:nvSpPr>
        <p:spPr>
          <a:xfrm>
            <a:off x="5004320" y="398033"/>
            <a:ext cx="998447" cy="451821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2A1CBC3-1EEC-46F0-90E8-210939E5FD00}"/>
              </a:ext>
            </a:extLst>
          </p:cNvPr>
          <p:cNvSpPr/>
          <p:nvPr/>
        </p:nvSpPr>
        <p:spPr>
          <a:xfrm>
            <a:off x="5072230" y="2259106"/>
            <a:ext cx="575536" cy="602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</a:p>
          <a:p>
            <a:pPr algn="ctr"/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E79817-0220-4DF2-898B-B11A9E5262B1}"/>
              </a:ext>
            </a:extLst>
          </p:cNvPr>
          <p:cNvSpPr txBox="1"/>
          <p:nvPr/>
        </p:nvSpPr>
        <p:spPr>
          <a:xfrm>
            <a:off x="333484" y="2008066"/>
            <a:ext cx="8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clock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D42A72-4E69-49FA-BCF6-026EFBCD6065}"/>
              </a:ext>
            </a:extLst>
          </p:cNvPr>
          <p:cNvSpPr/>
          <p:nvPr/>
        </p:nvSpPr>
        <p:spPr>
          <a:xfrm>
            <a:off x="4052267" y="4477423"/>
            <a:ext cx="720761" cy="1410746"/>
          </a:xfrm>
          <a:prstGeom prst="rect">
            <a:avLst/>
          </a:prstGeom>
          <a:solidFill>
            <a:srgbClr val="00B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C7A3C1-9A62-4C4F-B087-51FF16BEBC4B}"/>
              </a:ext>
            </a:extLst>
          </p:cNvPr>
          <p:cNvSpPr txBox="1"/>
          <p:nvPr/>
        </p:nvSpPr>
        <p:spPr>
          <a:xfrm>
            <a:off x="3639449" y="5906397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900E66-B45D-4EE0-ABAF-14D19D46D470}"/>
              </a:ext>
            </a:extLst>
          </p:cNvPr>
          <p:cNvSpPr txBox="1"/>
          <p:nvPr/>
        </p:nvSpPr>
        <p:spPr>
          <a:xfrm>
            <a:off x="2366683" y="2861236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11 00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7A533A-D056-4754-9B39-EA5798920230}"/>
              </a:ext>
            </a:extLst>
          </p:cNvPr>
          <p:cNvSpPr txBox="1"/>
          <p:nvPr/>
        </p:nvSpPr>
        <p:spPr>
          <a:xfrm>
            <a:off x="4036132" y="2861236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10 01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BA17136-34A3-484C-AC5E-28E1C3C28E3F}"/>
              </a:ext>
            </a:extLst>
          </p:cNvPr>
          <p:cNvSpPr/>
          <p:nvPr/>
        </p:nvSpPr>
        <p:spPr>
          <a:xfrm>
            <a:off x="4705124" y="1435881"/>
            <a:ext cx="668322" cy="584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</a:p>
          <a:p>
            <a:pPr algn="ctr"/>
            <a:r>
              <a:rPr lang="en-US" altLang="zh-CN" dirty="0"/>
              <a:t>(0)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1553A2-EA36-49DB-9AF1-0DEB5252BF4C}"/>
              </a:ext>
            </a:extLst>
          </p:cNvPr>
          <p:cNvCxnSpPr/>
          <p:nvPr/>
        </p:nvCxnSpPr>
        <p:spPr>
          <a:xfrm flipH="1" flipV="1">
            <a:off x="3732904" y="2183803"/>
            <a:ext cx="720762" cy="316543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53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卷形: 水平 1">
            <a:extLst>
              <a:ext uri="{FF2B5EF4-FFF2-40B4-BE49-F238E27FC236}">
                <a16:creationId xmlns:a16="http://schemas.microsoft.com/office/drawing/2014/main" id="{71271EB2-5B8B-497B-BDAC-CA0A6FB674F9}"/>
              </a:ext>
            </a:extLst>
          </p:cNvPr>
          <p:cNvSpPr/>
          <p:nvPr/>
        </p:nvSpPr>
        <p:spPr>
          <a:xfrm>
            <a:off x="172122" y="161365"/>
            <a:ext cx="3679116" cy="1011219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1.1 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诺依曼计算机体系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D36DE82-9CA5-4AE7-9001-0D872B52397F}"/>
              </a:ext>
            </a:extLst>
          </p:cNvPr>
          <p:cNvGraphicFramePr>
            <a:graphicFrameLocks noGrp="1"/>
          </p:cNvGraphicFramePr>
          <p:nvPr/>
        </p:nvGraphicFramePr>
        <p:xfrm>
          <a:off x="139849" y="4515522"/>
          <a:ext cx="550993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903">
                  <a:extLst>
                    <a:ext uri="{9D8B030D-6E8A-4147-A177-3AD203B41FA5}">
                      <a16:colId xmlns:a16="http://schemas.microsoft.com/office/drawing/2014/main" val="1370093948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48046846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5341827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512733880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3042583556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6445253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5424215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428347248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2133427114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620759582"/>
                    </a:ext>
                  </a:extLst>
                </a:gridCol>
                <a:gridCol w="500903">
                  <a:extLst>
                    <a:ext uri="{9D8B030D-6E8A-4147-A177-3AD203B41FA5}">
                      <a16:colId xmlns:a16="http://schemas.microsoft.com/office/drawing/2014/main" val="140191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4A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4B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4C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4D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4E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4F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7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188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031EC4-85AB-4EB3-B0C7-C64C1A8DA714}"/>
              </a:ext>
            </a:extLst>
          </p:cNvPr>
          <p:cNvGraphicFramePr>
            <a:graphicFrameLocks noGrp="1"/>
          </p:cNvGraphicFramePr>
          <p:nvPr/>
        </p:nvGraphicFramePr>
        <p:xfrm>
          <a:off x="6217918" y="161365"/>
          <a:ext cx="2753960" cy="5414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6980">
                  <a:extLst>
                    <a:ext uri="{9D8B030D-6E8A-4147-A177-3AD203B41FA5}">
                      <a16:colId xmlns:a16="http://schemas.microsoft.com/office/drawing/2014/main" val="1966464242"/>
                    </a:ext>
                  </a:extLst>
                </a:gridCol>
                <a:gridCol w="1376980">
                  <a:extLst>
                    <a:ext uri="{9D8B030D-6E8A-4147-A177-3AD203B41FA5}">
                      <a16:colId xmlns:a16="http://schemas.microsoft.com/office/drawing/2014/main" val="366279573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2986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位（</a:t>
                      </a:r>
                      <a:r>
                        <a:rPr lang="en-US" altLang="zh-CN" dirty="0"/>
                        <a:t>bit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18429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字节（</a:t>
                      </a:r>
                      <a:r>
                        <a:rPr lang="en-US" altLang="zh-CN" dirty="0"/>
                        <a:t>byte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0010 1011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20517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内存单元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9492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寄存器</a:t>
                      </a:r>
                      <a:r>
                        <a:rPr lang="en-US" altLang="zh-CN" dirty="0"/>
                        <a:t>(register)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内的计算存储单元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53693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r>
                        <a:rPr lang="en-US" altLang="zh-CN" dirty="0"/>
                        <a:t>(memory)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保存数据的地方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54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内存地址</a:t>
                      </a:r>
                      <a:r>
                        <a:rPr lang="en-US" altLang="zh-CN" dirty="0"/>
                        <a:t>(address)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（以字节为单位）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176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指令指针（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指示命令运行到哪里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4237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代数运算单元（</a:t>
                      </a:r>
                      <a:r>
                        <a:rPr lang="en-US" altLang="zh-CN" dirty="0"/>
                        <a:t>APL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进行实际的计算和处理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19744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输入输出（</a:t>
                      </a:r>
                      <a:r>
                        <a:rPr lang="en-US" altLang="zh-CN" dirty="0"/>
                        <a:t>I/O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接外部存储或设备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92827"/>
                  </a:ext>
                </a:extLst>
              </a:tr>
            </a:tbl>
          </a:graphicData>
        </a:graphic>
      </p:graphicFrame>
      <p:sp>
        <p:nvSpPr>
          <p:cNvPr id="5" name="梯形 4">
            <a:extLst>
              <a:ext uri="{FF2B5EF4-FFF2-40B4-BE49-F238E27FC236}">
                <a16:creationId xmlns:a16="http://schemas.microsoft.com/office/drawing/2014/main" id="{AA459175-7B37-4920-BB31-89D787CC8CE7}"/>
              </a:ext>
            </a:extLst>
          </p:cNvPr>
          <p:cNvSpPr/>
          <p:nvPr/>
        </p:nvSpPr>
        <p:spPr>
          <a:xfrm>
            <a:off x="1323190" y="1398793"/>
            <a:ext cx="4163209" cy="2256416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8414972A-3D7A-4C77-B434-FFFC87A51DC9}"/>
              </a:ext>
            </a:extLst>
          </p:cNvPr>
          <p:cNvSpPr/>
          <p:nvPr/>
        </p:nvSpPr>
        <p:spPr>
          <a:xfrm>
            <a:off x="2226835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FB580B99-342C-4EEE-AB72-86A11074ED21}"/>
              </a:ext>
            </a:extLst>
          </p:cNvPr>
          <p:cNvSpPr/>
          <p:nvPr/>
        </p:nvSpPr>
        <p:spPr>
          <a:xfrm>
            <a:off x="3851238" y="2753958"/>
            <a:ext cx="1258644" cy="675042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F56F98-6315-4774-A09F-F433E439E741}"/>
              </a:ext>
            </a:extLst>
          </p:cNvPr>
          <p:cNvSpPr/>
          <p:nvPr/>
        </p:nvSpPr>
        <p:spPr>
          <a:xfrm>
            <a:off x="1624405" y="2753958"/>
            <a:ext cx="473336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ADF23CA-E881-4DC8-9FC2-F7FA6499692D}"/>
              </a:ext>
            </a:extLst>
          </p:cNvPr>
          <p:cNvSpPr/>
          <p:nvPr/>
        </p:nvSpPr>
        <p:spPr>
          <a:xfrm>
            <a:off x="978946" y="2259106"/>
            <a:ext cx="871372" cy="4948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BF88EFA-67F1-4151-A555-01B75A1B7C98}"/>
              </a:ext>
            </a:extLst>
          </p:cNvPr>
          <p:cNvCxnSpPr/>
          <p:nvPr/>
        </p:nvCxnSpPr>
        <p:spPr>
          <a:xfrm flipV="1">
            <a:off x="268941" y="2753958"/>
            <a:ext cx="387275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C711902-3457-45D8-A27E-753333071DEB}"/>
              </a:ext>
            </a:extLst>
          </p:cNvPr>
          <p:cNvCxnSpPr/>
          <p:nvPr/>
        </p:nvCxnSpPr>
        <p:spPr>
          <a:xfrm>
            <a:off x="613187" y="2753958"/>
            <a:ext cx="365759" cy="29045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AA7FAD2-93D6-4E43-B2C8-32454DA5757B}"/>
              </a:ext>
            </a:extLst>
          </p:cNvPr>
          <p:cNvSpPr txBox="1"/>
          <p:nvPr/>
        </p:nvSpPr>
        <p:spPr>
          <a:xfrm>
            <a:off x="462578" y="1269402"/>
            <a:ext cx="13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16bit-CPU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8B15DD-349A-4F13-9F11-426790881FA0}"/>
              </a:ext>
            </a:extLst>
          </p:cNvPr>
          <p:cNvSpPr txBox="1"/>
          <p:nvPr/>
        </p:nvSpPr>
        <p:spPr>
          <a:xfrm>
            <a:off x="-43032" y="3741291"/>
            <a:ext cx="16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内存（</a:t>
            </a:r>
            <a:r>
              <a:rPr lang="en-US" altLang="zh-CN" dirty="0"/>
              <a:t>memory</a:t>
            </a:r>
            <a:r>
              <a:rPr lang="zh-CN" altLang="en-US" dirty="0"/>
              <a:t>）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0622B08-8586-441A-B804-DC256AC07B40}"/>
              </a:ext>
            </a:extLst>
          </p:cNvPr>
          <p:cNvCxnSpPr>
            <a:cxnSpLocks/>
          </p:cNvCxnSpPr>
          <p:nvPr/>
        </p:nvCxnSpPr>
        <p:spPr>
          <a:xfrm>
            <a:off x="1861073" y="3012141"/>
            <a:ext cx="2571079" cy="146528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C74E631-FA7C-465A-8F86-91D587D749ED}"/>
              </a:ext>
            </a:extLst>
          </p:cNvPr>
          <p:cNvSpPr txBox="1"/>
          <p:nvPr/>
        </p:nvSpPr>
        <p:spPr>
          <a:xfrm>
            <a:off x="1785772" y="2416600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BC15C2-8E67-43F7-8EB9-0468B42E2B21}"/>
              </a:ext>
            </a:extLst>
          </p:cNvPr>
          <p:cNvSpPr txBox="1"/>
          <p:nvPr/>
        </p:nvSpPr>
        <p:spPr>
          <a:xfrm>
            <a:off x="1998072" y="2145504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018BAA-BE7B-4269-8B95-BE7F882305CA}"/>
              </a:ext>
            </a:extLst>
          </p:cNvPr>
          <p:cNvSpPr txBox="1"/>
          <p:nvPr/>
        </p:nvSpPr>
        <p:spPr>
          <a:xfrm>
            <a:off x="4432152" y="3371959"/>
            <a:ext cx="10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reg2</a:t>
            </a:r>
            <a:endParaRPr lang="zh-CN" altLang="en-US" dirty="0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AB75F65F-6996-47BB-A796-0CAFF2BE6FA2}"/>
              </a:ext>
            </a:extLst>
          </p:cNvPr>
          <p:cNvSpPr/>
          <p:nvPr/>
        </p:nvSpPr>
        <p:spPr>
          <a:xfrm>
            <a:off x="2646381" y="1508761"/>
            <a:ext cx="1807285" cy="675042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1524F2-AF76-4420-8606-0639E9EB627B}"/>
              </a:ext>
            </a:extLst>
          </p:cNvPr>
          <p:cNvSpPr txBox="1"/>
          <p:nvPr/>
        </p:nvSpPr>
        <p:spPr>
          <a:xfrm>
            <a:off x="2646381" y="1616039"/>
            <a:ext cx="53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APL</a:t>
            </a:r>
            <a:endParaRPr lang="zh-CN" altLang="en-US" dirty="0"/>
          </a:p>
        </p:txBody>
      </p:sp>
      <p:sp>
        <p:nvSpPr>
          <p:cNvPr id="27" name="矩形: 棱台 26">
            <a:extLst>
              <a:ext uri="{FF2B5EF4-FFF2-40B4-BE49-F238E27FC236}">
                <a16:creationId xmlns:a16="http://schemas.microsoft.com/office/drawing/2014/main" id="{F56FCAB8-56C6-4FB0-9492-376B7226D610}"/>
              </a:ext>
            </a:extLst>
          </p:cNvPr>
          <p:cNvSpPr/>
          <p:nvPr/>
        </p:nvSpPr>
        <p:spPr>
          <a:xfrm>
            <a:off x="5004320" y="398033"/>
            <a:ext cx="998447" cy="451821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2A1CBC3-1EEC-46F0-90E8-210939E5FD00}"/>
              </a:ext>
            </a:extLst>
          </p:cNvPr>
          <p:cNvSpPr/>
          <p:nvPr/>
        </p:nvSpPr>
        <p:spPr>
          <a:xfrm>
            <a:off x="5072230" y="2259106"/>
            <a:ext cx="575536" cy="602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</a:p>
          <a:p>
            <a:pPr algn="ctr"/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E79817-0220-4DF2-898B-B11A9E5262B1}"/>
              </a:ext>
            </a:extLst>
          </p:cNvPr>
          <p:cNvSpPr txBox="1"/>
          <p:nvPr/>
        </p:nvSpPr>
        <p:spPr>
          <a:xfrm>
            <a:off x="333484" y="2008066"/>
            <a:ext cx="8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clock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D42A72-4E69-49FA-BCF6-026EFBCD6065}"/>
              </a:ext>
            </a:extLst>
          </p:cNvPr>
          <p:cNvSpPr/>
          <p:nvPr/>
        </p:nvSpPr>
        <p:spPr>
          <a:xfrm>
            <a:off x="3485479" y="4477423"/>
            <a:ext cx="1287549" cy="1410746"/>
          </a:xfrm>
          <a:prstGeom prst="rect">
            <a:avLst/>
          </a:prstGeom>
          <a:solidFill>
            <a:srgbClr val="00B05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C7A3C1-9A62-4C4F-B087-51FF16BEBC4B}"/>
              </a:ext>
            </a:extLst>
          </p:cNvPr>
          <p:cNvSpPr txBox="1"/>
          <p:nvPr/>
        </p:nvSpPr>
        <p:spPr>
          <a:xfrm>
            <a:off x="3639449" y="5906397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900E66-B45D-4EE0-ABAF-14D19D46D470}"/>
              </a:ext>
            </a:extLst>
          </p:cNvPr>
          <p:cNvSpPr txBox="1"/>
          <p:nvPr/>
        </p:nvSpPr>
        <p:spPr>
          <a:xfrm>
            <a:off x="2366683" y="2861236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11 00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7A533A-D056-4754-9B39-EA5798920230}"/>
              </a:ext>
            </a:extLst>
          </p:cNvPr>
          <p:cNvSpPr txBox="1"/>
          <p:nvPr/>
        </p:nvSpPr>
        <p:spPr>
          <a:xfrm>
            <a:off x="4036132" y="2861236"/>
            <a:ext cx="9681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10 01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BA17136-34A3-484C-AC5E-28E1C3C28E3F}"/>
              </a:ext>
            </a:extLst>
          </p:cNvPr>
          <p:cNvSpPr/>
          <p:nvPr/>
        </p:nvSpPr>
        <p:spPr>
          <a:xfrm>
            <a:off x="4705124" y="1435881"/>
            <a:ext cx="668322" cy="584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</a:p>
          <a:p>
            <a:pPr algn="ctr"/>
            <a:r>
              <a:rPr lang="en-US" altLang="zh-CN" dirty="0"/>
              <a:t>(0)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1553A2-EA36-49DB-9AF1-0DEB5252BF4C}"/>
              </a:ext>
            </a:extLst>
          </p:cNvPr>
          <p:cNvCxnSpPr>
            <a:cxnSpLocks/>
            <a:stCxn id="6" idx="0"/>
            <a:endCxn id="30" idx="1"/>
          </p:cNvCxnSpPr>
          <p:nvPr/>
        </p:nvCxnSpPr>
        <p:spPr>
          <a:xfrm flipV="1">
            <a:off x="3485479" y="2560171"/>
            <a:ext cx="1586751" cy="53130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F9F384E-C58F-4C6D-A59B-5DD9AA81218D}"/>
              </a:ext>
            </a:extLst>
          </p:cNvPr>
          <p:cNvCxnSpPr>
            <a:stCxn id="30" idx="0"/>
          </p:cNvCxnSpPr>
          <p:nvPr/>
        </p:nvCxnSpPr>
        <p:spPr>
          <a:xfrm rot="5400000" flipH="1" flipV="1">
            <a:off x="4901453" y="1308399"/>
            <a:ext cx="1409252" cy="492162"/>
          </a:xfrm>
          <a:prstGeom prst="bentConnector3">
            <a:avLst>
              <a:gd name="adj1" fmla="val 8779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3928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57150">
          <a:solidFill>
            <a:srgbClr val="FF0000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</TotalTime>
  <Words>2863</Words>
  <Application>Microsoft Office PowerPoint</Application>
  <PresentationFormat>全屏显示(4:3)</PresentationFormat>
  <Paragraphs>779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Courier New</vt:lpstr>
      <vt:lpstr>Times New Roman</vt:lpstr>
      <vt:lpstr>回顾</vt:lpstr>
      <vt:lpstr>C语言程序设计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dc lin</dc:creator>
  <cp:lastModifiedBy>dc lin</cp:lastModifiedBy>
  <cp:revision>43</cp:revision>
  <dcterms:created xsi:type="dcterms:W3CDTF">2017-12-05T11:23:22Z</dcterms:created>
  <dcterms:modified xsi:type="dcterms:W3CDTF">2017-12-05T16:00:08Z</dcterms:modified>
</cp:coreProperties>
</file>