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307" r:id="rId22"/>
    <p:sldId id="276" r:id="rId23"/>
    <p:sldId id="277" r:id="rId24"/>
    <p:sldId id="278" r:id="rId25"/>
    <p:sldId id="279" r:id="rId26"/>
    <p:sldId id="308" r:id="rId27"/>
    <p:sldId id="310" r:id="rId28"/>
    <p:sldId id="309" r:id="rId29"/>
    <p:sldId id="311" r:id="rId30"/>
    <p:sldId id="312" r:id="rId31"/>
    <p:sldId id="313" r:id="rId32"/>
    <p:sldId id="314" r:id="rId33"/>
    <p:sldId id="315" r:id="rId34"/>
    <p:sldId id="316" r:id="rId35"/>
    <p:sldId id="317"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Lst>
  <p:sldSz cx="10080625" cy="7559675"/>
  <p:notesSz cx="7559675" cy="106918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133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37" name="图片 36"/>
          <p:cNvPicPr/>
          <p:nvPr/>
        </p:nvPicPr>
        <p:blipFill>
          <a:blip r:embed="rId2"/>
          <a:stretch/>
        </p:blipFill>
        <p:spPr>
          <a:xfrm>
            <a:off x="2291760" y="1768680"/>
            <a:ext cx="5495760" cy="4384440"/>
          </a:xfrm>
          <a:prstGeom prst="rect">
            <a:avLst/>
          </a:prstGeom>
          <a:ln>
            <a:noFill/>
          </a:ln>
        </p:spPr>
      </p:pic>
      <p:pic>
        <p:nvPicPr>
          <p:cNvPr id="38" name="图片 37"/>
          <p:cNvPicPr/>
          <p:nvPr/>
        </p:nvPicPr>
        <p:blipFill>
          <a:blip r:embed="rId2"/>
          <a:stretch/>
        </p:blipFill>
        <p:spPr>
          <a:xfrm>
            <a:off x="2291760" y="1768680"/>
            <a:ext cx="5495760" cy="438444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单击鼠标编辑标题文字格式</a:t>
            </a:r>
          </a:p>
        </p:txBody>
      </p:sp>
      <p:sp>
        <p:nvSpPr>
          <p:cNvPr id="6" name="PlaceHolder 2"/>
          <p:cNvSpPr>
            <a:spLocks noGrp="1"/>
          </p:cNvSpPr>
          <p:nvPr>
            <p:ph type="body"/>
          </p:nvPr>
        </p:nvSpPr>
        <p:spPr>
          <a:xfrm>
            <a:off x="504000" y="1769040"/>
            <a:ext cx="9071640" cy="438444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单击鼠标编辑大纲文字格式</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第二个大纲级</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第三大纲级别</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第四大纲级别</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第五大纲级别</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第六大纲级别</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第七大纲级别</a:t>
            </a:r>
          </a:p>
        </p:txBody>
      </p:sp>
      <p:sp>
        <p:nvSpPr>
          <p:cNvPr id="2" name="PlaceHolder 3"/>
          <p:cNvSpPr>
            <a:spLocks noGrp="1"/>
          </p:cNvSpPr>
          <p:nvPr>
            <p:ph type="dt"/>
          </p:nvPr>
        </p:nvSpPr>
        <p:spPr>
          <a:xfrm>
            <a:off x="504000" y="6887160"/>
            <a:ext cx="2348280" cy="52128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&lt;日期/时间&gt;</a:t>
            </a:r>
          </a:p>
        </p:txBody>
      </p:sp>
      <p:sp>
        <p:nvSpPr>
          <p:cNvPr id="3" name="PlaceHolder 4"/>
          <p:cNvSpPr>
            <a:spLocks noGrp="1"/>
          </p:cNvSpPr>
          <p:nvPr>
            <p:ph type="ftr"/>
          </p:nvPr>
        </p:nvSpPr>
        <p:spPr>
          <a:xfrm>
            <a:off x="3447360" y="6887160"/>
            <a:ext cx="3195000" cy="521280"/>
          </a:xfrm>
          <a:prstGeom prst="rect">
            <a:avLst/>
          </a:prstGeom>
        </p:spPr>
        <p:txBody>
          <a:bodyPr lIns="0" tIns="0" rIns="0" bIns="0"/>
          <a:lstStyle/>
          <a:p>
            <a:pPr algn="ctr"/>
            <a:r>
              <a:rPr lang="en-US" sz="1400" b="0" strike="noStrike" spc="-1">
                <a:solidFill>
                  <a:srgbClr val="000000"/>
                </a:solidFill>
                <a:uFill>
                  <a:solidFill>
                    <a:srgbClr val="FFFFFF"/>
                  </a:solidFill>
                </a:uFill>
                <a:latin typeface="Times New Roman"/>
              </a:rPr>
              <a:t>&lt;页脚&gt;</a:t>
            </a:r>
          </a:p>
        </p:txBody>
      </p:sp>
      <p:sp>
        <p:nvSpPr>
          <p:cNvPr id="4" name="PlaceHolder 5"/>
          <p:cNvSpPr>
            <a:spLocks noGrp="1"/>
          </p:cNvSpPr>
          <p:nvPr>
            <p:ph type="sldNum"/>
          </p:nvPr>
        </p:nvSpPr>
        <p:spPr>
          <a:xfrm>
            <a:off x="7227360" y="6887160"/>
            <a:ext cx="2348280" cy="521280"/>
          </a:xfrm>
          <a:prstGeom prst="rect">
            <a:avLst/>
          </a:prstGeom>
        </p:spPr>
        <p:txBody>
          <a:bodyPr lIns="0" tIns="0" rIns="0" bIns="0"/>
          <a:lstStyle/>
          <a:p>
            <a:pPr algn="r"/>
            <a:fld id="{DEC31C0C-E4A1-46AF-9131-2D8FACD58092}"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hyperlink" Target="https://search.nodejs.org/"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hyperlink" Target="http://www.guet.edu.cn/"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news.sina.com.cn/" TargetMode="Externa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hyperlink" Target="http://www.w3school.com.cn/jsref/jsref_isNaN.asp" TargetMode="External"/><Relationship Id="rId7" Type="http://schemas.openxmlformats.org/officeDocument/2006/relationships/hyperlink" Target="http://www.w3school.com.cn/jsref/jsref_string.asp" TargetMode="External"/><Relationship Id="rId2" Type="http://schemas.openxmlformats.org/officeDocument/2006/relationships/hyperlink" Target="http://www.w3school.com.cn/jsref/jsref_isFinite.asp" TargetMode="External"/><Relationship Id="rId1" Type="http://schemas.openxmlformats.org/officeDocument/2006/relationships/slideLayout" Target="../slideLayouts/slideLayout1.xml"/><Relationship Id="rId6" Type="http://schemas.openxmlformats.org/officeDocument/2006/relationships/hyperlink" Target="http://www.w3school.com.cn/jsref/jsref_parseInt.asp" TargetMode="External"/><Relationship Id="rId5" Type="http://schemas.openxmlformats.org/officeDocument/2006/relationships/hyperlink" Target="http://www.w3school.com.cn/jsref/jsref_parseFloat.asp" TargetMode="External"/><Relationship Id="rId4" Type="http://schemas.openxmlformats.org/officeDocument/2006/relationships/hyperlink" Target="http://www.w3school.com.cn/jsref/jsref_number.asp"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POST_(HTTP)" TargetMode="External"/><Relationship Id="rId13" Type="http://schemas.openxmlformats.org/officeDocument/2006/relationships/hyperlink" Target="https://en.wikipedia.org/wiki/Hypertext_Transfer_Protocol#cite_note-15" TargetMode="External"/><Relationship Id="rId3" Type="http://schemas.openxmlformats.org/officeDocument/2006/relationships/hyperlink" Target="https://en.wikipedia.org/wiki/Hypertext_Transfer_Protocol#cite_note-ietf2616-1" TargetMode="External"/><Relationship Id="rId7" Type="http://schemas.openxmlformats.org/officeDocument/2006/relationships/hyperlink" Target="https://en.wikipedia.org/wiki/Hypertext_Transfer_Protocol#Safe_methods" TargetMode="External"/><Relationship Id="rId12" Type="http://schemas.openxmlformats.org/officeDocument/2006/relationships/hyperlink" Target="https://en.wikipedia.org/wiki/URI" TargetMode="External"/><Relationship Id="rId2" Type="http://schemas.openxmlformats.org/officeDocument/2006/relationships/hyperlink" Target="https://en.wikipedia.org/wiki/Data_retrieval" TargetMode="External"/><Relationship Id="rId1" Type="http://schemas.openxmlformats.org/officeDocument/2006/relationships/slideLayout" Target="../slideLayouts/slideLayout5.xml"/><Relationship Id="rId6" Type="http://schemas.openxmlformats.org/officeDocument/2006/relationships/hyperlink" Target="https://en.wikipedia.org/wiki/Hypertext_Transfer_Protocol#cite_note-13" TargetMode="External"/><Relationship Id="rId11" Type="http://schemas.openxmlformats.org/officeDocument/2006/relationships/hyperlink" Target="https://en.wikipedia.org/wiki/Hypertext_Transfer_Protocol#cite_note-14" TargetMode="External"/><Relationship Id="rId5" Type="http://schemas.openxmlformats.org/officeDocument/2006/relationships/hyperlink" Target="https://en.wikipedia.org/wiki/Web_application" TargetMode="External"/><Relationship Id="rId10" Type="http://schemas.openxmlformats.org/officeDocument/2006/relationships/hyperlink" Target="https://en.wikipedia.org/wiki/Form_(HTML)" TargetMode="External"/><Relationship Id="rId4" Type="http://schemas.openxmlformats.org/officeDocument/2006/relationships/hyperlink" Target="https://en.wikipedia.org/wiki/W3C" TargetMode="External"/><Relationship Id="rId9" Type="http://schemas.openxmlformats.org/officeDocument/2006/relationships/hyperlink" Target="https://en.wikipedia.org/wiki/Web_resource" TargetMode="External"/><Relationship Id="rId14" Type="http://schemas.openxmlformats.org/officeDocument/2006/relationships/hyperlink" Target="https://en.wikipedia.org/wiki/Hypertext_Transfer_Protocol#cite_note-19"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Shape 1"/>
          <p:cNvSpPr txBox="1"/>
          <p:nvPr/>
        </p:nvSpPr>
        <p:spPr>
          <a:xfrm>
            <a:off x="504000" y="301320"/>
            <a:ext cx="9071640" cy="5851800"/>
          </a:xfrm>
          <a:prstGeom prst="rect">
            <a:avLst/>
          </a:prstGeom>
          <a:noFill/>
          <a:ln>
            <a:noFill/>
          </a:ln>
        </p:spPr>
        <p:txBody>
          <a:bodyPr lIns="0" tIns="0" rIns="0" bIns="0" anchor="ctr"/>
          <a:lstStyle/>
          <a:p>
            <a:pPr algn="ctr"/>
            <a:r>
              <a:rPr lang="en-US" sz="3200" b="0" strike="noStrike" spc="-1">
                <a:solidFill>
                  <a:srgbClr val="000000"/>
                </a:solidFill>
                <a:uFill>
                  <a:solidFill>
                    <a:srgbClr val="FFFFFF"/>
                  </a:solidFill>
                </a:uFill>
                <a:latin typeface="Arial"/>
              </a:rPr>
              <a:t>JavaScript</a:t>
            </a:r>
          </a:p>
          <a:p>
            <a:pPr algn="ctr"/>
            <a:r>
              <a:rPr lang="en-US" sz="3200" b="0" strike="noStrike" spc="-1">
                <a:solidFill>
                  <a:srgbClr val="000000"/>
                </a:solidFill>
                <a:uFill>
                  <a:solidFill>
                    <a:srgbClr val="FFFFFF"/>
                  </a:solidFill>
                </a:uFill>
                <a:latin typeface="Arial"/>
              </a:rPr>
              <a:t>In</a:t>
            </a:r>
          </a:p>
          <a:p>
            <a:pPr algn="ctr"/>
            <a:r>
              <a:rPr lang="en-US" sz="3200" b="0" strike="noStrike" spc="-1">
                <a:solidFill>
                  <a:srgbClr val="000000"/>
                </a:solidFill>
                <a:uFill>
                  <a:solidFill>
                    <a:srgbClr val="FFFFFF"/>
                  </a:solidFill>
                </a:uFill>
                <a:latin typeface="Arial"/>
              </a:rPr>
              <a:t>server &amp; client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3B27F3-7BF7-484A-9EEF-3585FCE533F5}"/>
              </a:ext>
            </a:extLst>
          </p:cNvPr>
          <p:cNvSpPr>
            <a:spLocks noGrp="1"/>
          </p:cNvSpPr>
          <p:nvPr>
            <p:ph type="title"/>
          </p:nvPr>
        </p:nvSpPr>
        <p:spPr/>
        <p:txBody>
          <a:bodyPr/>
          <a:lstStyle/>
          <a:p>
            <a:r>
              <a:rPr lang="en-US" altLang="zh-CN" dirty="0"/>
              <a:t>1.2 get</a:t>
            </a:r>
            <a:r>
              <a:rPr lang="zh-CN" altLang="en-US" dirty="0"/>
              <a:t>和</a:t>
            </a:r>
            <a:r>
              <a:rPr lang="en-US" altLang="zh-CN" dirty="0"/>
              <a:t>post</a:t>
            </a:r>
            <a:endParaRPr lang="zh-CN" altLang="en-US" dirty="0"/>
          </a:p>
        </p:txBody>
      </p:sp>
      <p:sp>
        <p:nvSpPr>
          <p:cNvPr id="3" name="副标题 2">
            <a:extLst>
              <a:ext uri="{FF2B5EF4-FFF2-40B4-BE49-F238E27FC236}">
                <a16:creationId xmlns:a16="http://schemas.microsoft.com/office/drawing/2014/main" id="{EF863513-4671-4707-AE79-F5B46EA5A07D}"/>
              </a:ext>
            </a:extLst>
          </p:cNvPr>
          <p:cNvSpPr>
            <a:spLocks noGrp="1"/>
          </p:cNvSpPr>
          <p:nvPr>
            <p:ph type="subTitle"/>
          </p:nvPr>
        </p:nvSpPr>
        <p:spPr>
          <a:xfrm>
            <a:off x="504000" y="1769040"/>
            <a:ext cx="9071640" cy="908172"/>
          </a:xfrm>
        </p:spPr>
        <p:txBody>
          <a:bodyPr anchor="t"/>
          <a:lstStyle/>
          <a:p>
            <a:r>
              <a:rPr lang="en-US" altLang="zh-CN" dirty="0"/>
              <a:t>Firefox </a:t>
            </a:r>
            <a:r>
              <a:rPr lang="zh-CN" altLang="en-US" dirty="0"/>
              <a:t>浏览器使用</a:t>
            </a:r>
            <a:r>
              <a:rPr lang="en-US" altLang="zh-CN" dirty="0" err="1"/>
              <a:t>HttpRequester</a:t>
            </a:r>
            <a:r>
              <a:rPr lang="zh-CN" altLang="en-US" dirty="0"/>
              <a:t>插件</a:t>
            </a:r>
            <a:endParaRPr lang="en-US" altLang="zh-CN" dirty="0"/>
          </a:p>
          <a:p>
            <a:r>
              <a:rPr lang="en-US" altLang="zh-CN" dirty="0"/>
              <a:t>Chrome</a:t>
            </a:r>
            <a:r>
              <a:rPr lang="zh-CN" altLang="en-US" dirty="0"/>
              <a:t>使用</a:t>
            </a:r>
            <a:r>
              <a:rPr lang="en-US" altLang="zh-CN" dirty="0"/>
              <a:t>postman</a:t>
            </a:r>
            <a:r>
              <a:rPr lang="zh-CN" altLang="en-US" dirty="0"/>
              <a:t>插件</a:t>
            </a:r>
          </a:p>
        </p:txBody>
      </p:sp>
      <p:sp>
        <p:nvSpPr>
          <p:cNvPr id="4" name="矩形 3">
            <a:extLst>
              <a:ext uri="{FF2B5EF4-FFF2-40B4-BE49-F238E27FC236}">
                <a16:creationId xmlns:a16="http://schemas.microsoft.com/office/drawing/2014/main" id="{E003C84D-AED7-4A30-94E0-2422A4A96F7B}"/>
              </a:ext>
            </a:extLst>
          </p:cNvPr>
          <p:cNvSpPr/>
          <p:nvPr/>
        </p:nvSpPr>
        <p:spPr>
          <a:xfrm>
            <a:off x="504000" y="2807098"/>
            <a:ext cx="9071640"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dirty="0"/>
              <a:t>GET</a:t>
            </a:r>
            <a:r>
              <a:rPr lang="zh-CN" altLang="en-US" dirty="0"/>
              <a:t>提交，请求的数据会附在</a:t>
            </a:r>
            <a:r>
              <a:rPr lang="en-US" altLang="zh-CN" dirty="0"/>
              <a:t>URL</a:t>
            </a:r>
            <a:r>
              <a:rPr lang="zh-CN" altLang="en-US" dirty="0"/>
              <a:t>之后（就是把数据放置在</a:t>
            </a:r>
            <a:r>
              <a:rPr lang="en-US" altLang="zh-CN" dirty="0"/>
              <a:t>HTTP</a:t>
            </a:r>
            <a:r>
              <a:rPr lang="zh-CN" altLang="en-US" dirty="0"/>
              <a:t>协议头中），以</a:t>
            </a:r>
            <a:r>
              <a:rPr lang="en-US" altLang="zh-CN" dirty="0"/>
              <a:t>?</a:t>
            </a:r>
            <a:r>
              <a:rPr lang="zh-CN" altLang="en-US" dirty="0"/>
              <a:t>分割</a:t>
            </a:r>
            <a:r>
              <a:rPr lang="en-US" altLang="zh-CN" dirty="0"/>
              <a:t>URL</a:t>
            </a:r>
            <a:r>
              <a:rPr lang="zh-CN" altLang="en-US" dirty="0"/>
              <a:t>和传输数据，多个参数用</a:t>
            </a:r>
            <a:r>
              <a:rPr lang="en-US" altLang="zh-CN" dirty="0"/>
              <a:t>&amp;</a:t>
            </a:r>
            <a:r>
              <a:rPr lang="zh-CN" altLang="en-US" dirty="0"/>
              <a:t>连接；例如：</a:t>
            </a:r>
            <a:endParaRPr lang="en-US" altLang="zh-CN" dirty="0"/>
          </a:p>
          <a:p>
            <a:r>
              <a:rPr lang="en-US" altLang="zh-CN" dirty="0">
                <a:solidFill>
                  <a:srgbClr val="FF0000"/>
                </a:solidFill>
              </a:rPr>
              <a:t>http://www.xxx.com/login.action</a:t>
            </a:r>
            <a:r>
              <a:rPr lang="en-US" altLang="zh-CN" dirty="0"/>
              <a:t>?</a:t>
            </a:r>
            <a:r>
              <a:rPr lang="en-US" altLang="zh-CN" dirty="0">
                <a:solidFill>
                  <a:srgbClr val="0070C0"/>
                </a:solidFill>
              </a:rPr>
              <a:t>name=hyddd</a:t>
            </a:r>
            <a:r>
              <a:rPr lang="en-US" altLang="zh-CN" dirty="0"/>
              <a:t>&amp;</a:t>
            </a:r>
            <a:r>
              <a:rPr lang="en-US" altLang="zh-CN" dirty="0">
                <a:solidFill>
                  <a:srgbClr val="0070C0"/>
                </a:solidFill>
              </a:rPr>
              <a:t>password=idontknow</a:t>
            </a:r>
            <a:endParaRPr lang="zh-CN" altLang="en-US" dirty="0">
              <a:solidFill>
                <a:srgbClr val="0070C0"/>
              </a:solidFill>
            </a:endParaRPr>
          </a:p>
        </p:txBody>
      </p:sp>
      <p:sp>
        <p:nvSpPr>
          <p:cNvPr id="5" name="矩形 4">
            <a:extLst>
              <a:ext uri="{FF2B5EF4-FFF2-40B4-BE49-F238E27FC236}">
                <a16:creationId xmlns:a16="http://schemas.microsoft.com/office/drawing/2014/main" id="{2CF8C057-7E94-42FA-A576-243417955E39}"/>
              </a:ext>
            </a:extLst>
          </p:cNvPr>
          <p:cNvSpPr/>
          <p:nvPr/>
        </p:nvSpPr>
        <p:spPr>
          <a:xfrm>
            <a:off x="504000" y="3860314"/>
            <a:ext cx="9071640"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b="0" i="0" dirty="0">
                <a:solidFill>
                  <a:srgbClr val="333333"/>
                </a:solidFill>
                <a:effectLst/>
                <a:latin typeface="Arial" panose="020B0604020202020204" pitchFamily="34" charset="0"/>
              </a:rPr>
              <a:t>POST</a:t>
            </a:r>
            <a:r>
              <a:rPr lang="zh-CN" altLang="en-US" b="0" i="0" dirty="0">
                <a:solidFill>
                  <a:srgbClr val="333333"/>
                </a:solidFill>
                <a:effectLst/>
                <a:latin typeface="Arial" panose="020B0604020202020204" pitchFamily="34" charset="0"/>
              </a:rPr>
              <a:t>提交：把提交的数据放置在是</a:t>
            </a:r>
            <a:r>
              <a:rPr lang="en-US" altLang="zh-CN" b="0" i="0" dirty="0">
                <a:solidFill>
                  <a:srgbClr val="333333"/>
                </a:solidFill>
                <a:effectLst/>
                <a:latin typeface="Arial" panose="020B0604020202020204" pitchFamily="34" charset="0"/>
              </a:rPr>
              <a:t>HTTP</a:t>
            </a:r>
            <a:r>
              <a:rPr lang="zh-CN" altLang="en-US" b="0" i="0" dirty="0">
                <a:solidFill>
                  <a:srgbClr val="333333"/>
                </a:solidFill>
                <a:effectLst/>
                <a:latin typeface="Arial" panose="020B0604020202020204" pitchFamily="34" charset="0"/>
              </a:rPr>
              <a:t>包的包体中。</a:t>
            </a:r>
            <a:endParaRPr lang="zh-CN" altLang="en-US" dirty="0"/>
          </a:p>
        </p:txBody>
      </p:sp>
      <p:sp>
        <p:nvSpPr>
          <p:cNvPr id="6" name="矩形 5">
            <a:extLst>
              <a:ext uri="{FF2B5EF4-FFF2-40B4-BE49-F238E27FC236}">
                <a16:creationId xmlns:a16="http://schemas.microsoft.com/office/drawing/2014/main" id="{927D9085-B2DD-443D-BAF4-BBE08C9B3D21}"/>
              </a:ext>
            </a:extLst>
          </p:cNvPr>
          <p:cNvSpPr/>
          <p:nvPr/>
        </p:nvSpPr>
        <p:spPr>
          <a:xfrm>
            <a:off x="83906" y="4463158"/>
            <a:ext cx="5038725" cy="2308324"/>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altLang="zh-CN" dirty="0"/>
              <a:t>GET /books/?sex=</a:t>
            </a:r>
            <a:r>
              <a:rPr lang="en-US" altLang="zh-CN" dirty="0" err="1"/>
              <a:t>man&amp;name</a:t>
            </a:r>
            <a:r>
              <a:rPr lang="en-US" altLang="zh-CN" dirty="0"/>
              <a:t>=Professional HTTP/1.1</a:t>
            </a:r>
          </a:p>
          <a:p>
            <a:r>
              <a:rPr lang="en-US" altLang="zh-CN" dirty="0"/>
              <a:t>Host: www.wrox.com</a:t>
            </a:r>
          </a:p>
          <a:p>
            <a:r>
              <a:rPr lang="en-US" altLang="zh-CN" dirty="0"/>
              <a:t>User-Agent: Mozilla/5.0 (Windows; U; Windows NT 5.1; </a:t>
            </a:r>
            <a:r>
              <a:rPr lang="en-US" altLang="zh-CN" dirty="0" err="1"/>
              <a:t>en</a:t>
            </a:r>
            <a:r>
              <a:rPr lang="en-US" altLang="zh-CN" dirty="0"/>
              <a:t>-US; rv:1.7.6)</a:t>
            </a:r>
          </a:p>
          <a:p>
            <a:r>
              <a:rPr lang="en-US" altLang="zh-CN" dirty="0"/>
              <a:t>Gecko/20050225 Firefox/1.0.1</a:t>
            </a:r>
          </a:p>
          <a:p>
            <a:r>
              <a:rPr lang="en-US" altLang="zh-CN" dirty="0"/>
              <a:t>Connection: Keep-Alive</a:t>
            </a:r>
          </a:p>
          <a:p>
            <a:endParaRPr lang="en-US" altLang="zh-CN" dirty="0"/>
          </a:p>
        </p:txBody>
      </p:sp>
      <p:sp>
        <p:nvSpPr>
          <p:cNvPr id="7" name="矩形 6">
            <a:extLst>
              <a:ext uri="{FF2B5EF4-FFF2-40B4-BE49-F238E27FC236}">
                <a16:creationId xmlns:a16="http://schemas.microsoft.com/office/drawing/2014/main" id="{114AC1A9-5C30-4600-B6BC-1DCB6A821E86}"/>
              </a:ext>
            </a:extLst>
          </p:cNvPr>
          <p:cNvSpPr/>
          <p:nvPr/>
        </p:nvSpPr>
        <p:spPr>
          <a:xfrm>
            <a:off x="5344998" y="4359532"/>
            <a:ext cx="4631932" cy="280076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600" dirty="0"/>
              <a:t>POST / HTTP/1.1</a:t>
            </a:r>
          </a:p>
          <a:p>
            <a:r>
              <a:rPr lang="en-US" altLang="zh-CN" sz="1600" dirty="0"/>
              <a:t>Host: www.wrox.com</a:t>
            </a:r>
          </a:p>
          <a:p>
            <a:r>
              <a:rPr lang="en-US" altLang="zh-CN" sz="1600" dirty="0"/>
              <a:t>User-Agent: Mozilla/5.0 (Windows; U; Windows NT 5.1; </a:t>
            </a:r>
            <a:r>
              <a:rPr lang="en-US" altLang="zh-CN" sz="1600" dirty="0" err="1"/>
              <a:t>en</a:t>
            </a:r>
            <a:r>
              <a:rPr lang="en-US" altLang="zh-CN" sz="1600" dirty="0"/>
              <a:t>-US; rv:1.7.6)</a:t>
            </a:r>
          </a:p>
          <a:p>
            <a:r>
              <a:rPr lang="en-US" altLang="zh-CN" sz="1600" dirty="0"/>
              <a:t>Gecko/20050225 Firefox/1.0.1</a:t>
            </a:r>
          </a:p>
          <a:p>
            <a:r>
              <a:rPr lang="en-US" altLang="zh-CN" sz="1600" dirty="0"/>
              <a:t>Content-Type: application/x-www-form-</a:t>
            </a:r>
            <a:r>
              <a:rPr lang="en-US" altLang="zh-CN" sz="1600" dirty="0" err="1"/>
              <a:t>urlencoded</a:t>
            </a:r>
            <a:endParaRPr lang="en-US" altLang="zh-CN" sz="1600" dirty="0"/>
          </a:p>
          <a:p>
            <a:r>
              <a:rPr lang="en-US" altLang="zh-CN" sz="1600" dirty="0"/>
              <a:t>Content-Length: 40</a:t>
            </a:r>
          </a:p>
          <a:p>
            <a:r>
              <a:rPr lang="en-US" altLang="zh-CN" sz="1600" dirty="0"/>
              <a:t>Connection: Keep-Alive</a:t>
            </a:r>
          </a:p>
          <a:p>
            <a:r>
              <a:rPr lang="en-US" altLang="zh-CN" sz="1600" dirty="0"/>
              <a:t>     </a:t>
            </a:r>
            <a:r>
              <a:rPr lang="zh-CN" altLang="en-US" sz="1600" dirty="0"/>
              <a:t>（</a:t>
            </a:r>
            <a:r>
              <a:rPr lang="en-US" altLang="zh-CN" sz="1600" dirty="0"/>
              <a:t>----</a:t>
            </a:r>
            <a:r>
              <a:rPr lang="zh-CN" altLang="en-US" sz="1600" dirty="0"/>
              <a:t>此处空一行</a:t>
            </a:r>
            <a:r>
              <a:rPr lang="en-US" altLang="zh-CN" sz="1600" dirty="0"/>
              <a:t>----</a:t>
            </a:r>
            <a:r>
              <a:rPr lang="zh-CN" altLang="en-US" sz="1600" dirty="0"/>
              <a:t>）</a:t>
            </a:r>
          </a:p>
          <a:p>
            <a:r>
              <a:rPr lang="en-US" altLang="zh-CN" sz="1600" dirty="0"/>
              <a:t>name=Professional%20Ajax&amp;publisher=Wiley</a:t>
            </a:r>
          </a:p>
        </p:txBody>
      </p:sp>
    </p:spTree>
    <p:extLst>
      <p:ext uri="{BB962C8B-B14F-4D97-AF65-F5344CB8AC3E}">
        <p14:creationId xmlns:p14="http://schemas.microsoft.com/office/powerpoint/2010/main" val="3863555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74FE5AE-D267-4C2D-AC22-90B297CA8003}"/>
              </a:ext>
            </a:extLst>
          </p:cNvPr>
          <p:cNvSpPr>
            <a:spLocks noGrp="1"/>
          </p:cNvSpPr>
          <p:nvPr>
            <p:ph type="title"/>
          </p:nvPr>
        </p:nvSpPr>
        <p:spPr/>
        <p:txBody>
          <a:bodyPr/>
          <a:lstStyle/>
          <a:p>
            <a:r>
              <a:rPr lang="en-US" altLang="zh-CN" dirty="0"/>
              <a:t>1.3 </a:t>
            </a:r>
            <a:r>
              <a:rPr lang="en-US" altLang="zh-CN" dirty="0" err="1"/>
              <a:t>nodejs</a:t>
            </a:r>
            <a:r>
              <a:rPr lang="zh-CN" altLang="en-US" dirty="0"/>
              <a:t>编写服务器程序</a:t>
            </a:r>
            <a:r>
              <a:rPr lang="en-US" altLang="zh-CN" dirty="0"/>
              <a:t> </a:t>
            </a:r>
            <a:endParaRPr lang="zh-CN" altLang="en-US" dirty="0"/>
          </a:p>
        </p:txBody>
      </p:sp>
      <p:sp>
        <p:nvSpPr>
          <p:cNvPr id="5" name="矩形 4">
            <a:extLst>
              <a:ext uri="{FF2B5EF4-FFF2-40B4-BE49-F238E27FC236}">
                <a16:creationId xmlns:a16="http://schemas.microsoft.com/office/drawing/2014/main" id="{8E634E61-5314-4A39-942D-CE5E075ABF17}"/>
              </a:ext>
            </a:extLst>
          </p:cNvPr>
          <p:cNvSpPr/>
          <p:nvPr/>
        </p:nvSpPr>
        <p:spPr>
          <a:xfrm>
            <a:off x="437626" y="1673569"/>
            <a:ext cx="9138014" cy="35394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800" dirty="0">
                <a:latin typeface="+mn-ea"/>
              </a:rPr>
              <a:t>Node.js is a very powerful </a:t>
            </a:r>
            <a:r>
              <a:rPr lang="en-US" altLang="zh-CN" sz="2800" dirty="0">
                <a:solidFill>
                  <a:srgbClr val="FF0000"/>
                </a:solidFill>
                <a:latin typeface="+mn-ea"/>
              </a:rPr>
              <a:t>JavaScript-based framework/platform</a:t>
            </a:r>
            <a:r>
              <a:rPr lang="en-US" altLang="zh-CN" sz="2800" dirty="0">
                <a:latin typeface="+mn-ea"/>
              </a:rPr>
              <a:t> built on Google Chrome's JavaScript </a:t>
            </a:r>
            <a:r>
              <a:rPr lang="en-US" altLang="zh-CN" sz="2800" dirty="0">
                <a:solidFill>
                  <a:srgbClr val="7030A0"/>
                </a:solidFill>
                <a:latin typeface="+mn-ea"/>
              </a:rPr>
              <a:t>V8 Engine</a:t>
            </a:r>
            <a:r>
              <a:rPr lang="en-US" altLang="zh-CN" sz="2800" dirty="0">
                <a:latin typeface="+mn-ea"/>
              </a:rPr>
              <a:t>. It is used to develop </a:t>
            </a:r>
            <a:r>
              <a:rPr lang="en-US" altLang="zh-CN" sz="2800" dirty="0">
                <a:solidFill>
                  <a:schemeClr val="accent6">
                    <a:lumMod val="75000"/>
                  </a:schemeClr>
                </a:solidFill>
                <a:latin typeface="+mn-ea"/>
              </a:rPr>
              <a:t>I/O intensive web applications </a:t>
            </a:r>
            <a:r>
              <a:rPr lang="en-US" altLang="zh-CN" sz="2800" dirty="0">
                <a:latin typeface="+mn-ea"/>
              </a:rPr>
              <a:t>like video streaming sites, single-page applications, and other web applications. </a:t>
            </a:r>
          </a:p>
          <a:p>
            <a:r>
              <a:rPr lang="en-US" altLang="zh-CN" sz="2800" dirty="0">
                <a:latin typeface="+mn-ea"/>
              </a:rPr>
              <a:t>Node.js is a </a:t>
            </a:r>
            <a:r>
              <a:rPr lang="en-US" altLang="zh-CN" sz="2800" dirty="0">
                <a:solidFill>
                  <a:schemeClr val="accent6">
                    <a:lumMod val="75000"/>
                  </a:schemeClr>
                </a:solidFill>
                <a:effectLst>
                  <a:outerShdw blurRad="38100" dist="38100" dir="2700000" algn="tl">
                    <a:srgbClr val="000000">
                      <a:alpha val="43137"/>
                    </a:srgbClr>
                  </a:outerShdw>
                </a:effectLst>
                <a:latin typeface="+mn-ea"/>
              </a:rPr>
              <a:t>server-side platform built on Google Chrome's JavaScript Engine (V8 Engine).</a:t>
            </a:r>
            <a:endParaRPr lang="zh-CN" altLang="en-US" sz="2800" dirty="0">
              <a:solidFill>
                <a:schemeClr val="accent6">
                  <a:lumMod val="75000"/>
                </a:schemeClr>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1511338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D62437-D47C-4AC0-A0A2-9E506D10D603}"/>
              </a:ext>
            </a:extLst>
          </p:cNvPr>
          <p:cNvSpPr>
            <a:spLocks noGrp="1"/>
          </p:cNvSpPr>
          <p:nvPr>
            <p:ph type="title"/>
          </p:nvPr>
        </p:nvSpPr>
        <p:spPr/>
        <p:txBody>
          <a:bodyPr/>
          <a:lstStyle/>
          <a:p>
            <a:r>
              <a:rPr lang="en-US" altLang="zh-CN" dirty="0"/>
              <a:t>Nodejs install</a:t>
            </a:r>
            <a:endParaRPr lang="zh-CN" altLang="en-US" dirty="0"/>
          </a:p>
        </p:txBody>
      </p:sp>
      <p:sp>
        <p:nvSpPr>
          <p:cNvPr id="3" name="矩形 2">
            <a:extLst>
              <a:ext uri="{FF2B5EF4-FFF2-40B4-BE49-F238E27FC236}">
                <a16:creationId xmlns:a16="http://schemas.microsoft.com/office/drawing/2014/main" id="{59A5E998-CE98-482B-887C-67C8C95D05F5}"/>
              </a:ext>
            </a:extLst>
          </p:cNvPr>
          <p:cNvSpPr/>
          <p:nvPr/>
        </p:nvSpPr>
        <p:spPr>
          <a:xfrm>
            <a:off x="503999" y="1563479"/>
            <a:ext cx="9177329" cy="76944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sz="4400" dirty="0"/>
              <a:t>https://nodejs.org/en/</a:t>
            </a:r>
            <a:endParaRPr lang="zh-CN" altLang="en-US" sz="4400" dirty="0"/>
          </a:p>
        </p:txBody>
      </p:sp>
      <p:pic>
        <p:nvPicPr>
          <p:cNvPr id="4" name="图片 3">
            <a:extLst>
              <a:ext uri="{FF2B5EF4-FFF2-40B4-BE49-F238E27FC236}">
                <a16:creationId xmlns:a16="http://schemas.microsoft.com/office/drawing/2014/main" id="{DF52A255-0C4D-45DF-B333-E04D51F8075B}"/>
              </a:ext>
            </a:extLst>
          </p:cNvPr>
          <p:cNvPicPr>
            <a:picLocks noChangeAspect="1"/>
          </p:cNvPicPr>
          <p:nvPr/>
        </p:nvPicPr>
        <p:blipFill>
          <a:blip r:embed="rId2"/>
          <a:stretch>
            <a:fillRect/>
          </a:stretch>
        </p:blipFill>
        <p:spPr>
          <a:xfrm>
            <a:off x="503999" y="2404334"/>
            <a:ext cx="5263186" cy="4844255"/>
          </a:xfrm>
          <a:prstGeom prst="rect">
            <a:avLst/>
          </a:prstGeom>
        </p:spPr>
      </p:pic>
      <p:sp>
        <p:nvSpPr>
          <p:cNvPr id="5" name="文本框 4">
            <a:extLst>
              <a:ext uri="{FF2B5EF4-FFF2-40B4-BE49-F238E27FC236}">
                <a16:creationId xmlns:a16="http://schemas.microsoft.com/office/drawing/2014/main" id="{6EED3AAF-0FAC-4BC5-87DF-0D30CC2CB666}"/>
              </a:ext>
            </a:extLst>
          </p:cNvPr>
          <p:cNvSpPr txBox="1"/>
          <p:nvPr/>
        </p:nvSpPr>
        <p:spPr>
          <a:xfrm>
            <a:off x="6014301" y="2875175"/>
            <a:ext cx="3667027" cy="25853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dirty="0"/>
              <a:t>Test if </a:t>
            </a:r>
            <a:r>
              <a:rPr lang="en-US" altLang="zh-CN" dirty="0" err="1"/>
              <a:t>nodejs</a:t>
            </a:r>
            <a:r>
              <a:rPr lang="en-US" altLang="zh-CN" dirty="0"/>
              <a:t> is installed ok:</a:t>
            </a:r>
          </a:p>
          <a:p>
            <a:r>
              <a:rPr lang="en-US" altLang="zh-CN" dirty="0"/>
              <a:t>[1]open command window on windows : </a:t>
            </a:r>
          </a:p>
          <a:p>
            <a:r>
              <a:rPr lang="en-US" altLang="zh-CN" dirty="0"/>
              <a:t>[win]+R, </a:t>
            </a:r>
          </a:p>
          <a:p>
            <a:r>
              <a:rPr lang="en-US" altLang="zh-CN" dirty="0"/>
              <a:t>type[</a:t>
            </a:r>
            <a:r>
              <a:rPr lang="en-US" altLang="zh-CN" dirty="0" err="1"/>
              <a:t>cmd</a:t>
            </a:r>
            <a:r>
              <a:rPr lang="en-US" altLang="zh-CN" dirty="0"/>
              <a:t>], [enter]</a:t>
            </a:r>
          </a:p>
          <a:p>
            <a:endParaRPr lang="en-US" altLang="zh-CN" dirty="0"/>
          </a:p>
          <a:p>
            <a:r>
              <a:rPr lang="en-US" altLang="zh-CN" dirty="0"/>
              <a:t>[2]node -v [enter]</a:t>
            </a:r>
          </a:p>
          <a:p>
            <a:endParaRPr lang="en-US" altLang="zh-CN" dirty="0"/>
          </a:p>
          <a:p>
            <a:r>
              <a:rPr lang="en-US" altLang="zh-CN" dirty="0"/>
              <a:t>[3]</a:t>
            </a:r>
            <a:r>
              <a:rPr lang="en-US" altLang="zh-CN" dirty="0" err="1"/>
              <a:t>npm</a:t>
            </a:r>
            <a:r>
              <a:rPr lang="en-US" altLang="zh-CN" dirty="0"/>
              <a:t> -v [enter]</a:t>
            </a:r>
            <a:endParaRPr lang="zh-CN" altLang="en-US" dirty="0"/>
          </a:p>
        </p:txBody>
      </p:sp>
    </p:spTree>
    <p:extLst>
      <p:ext uri="{BB962C8B-B14F-4D97-AF65-F5344CB8AC3E}">
        <p14:creationId xmlns:p14="http://schemas.microsoft.com/office/powerpoint/2010/main" val="2260715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21EC1-9837-4809-BDB2-5B1B3CD106C3}"/>
              </a:ext>
            </a:extLst>
          </p:cNvPr>
          <p:cNvSpPr>
            <a:spLocks noGrp="1"/>
          </p:cNvSpPr>
          <p:nvPr>
            <p:ph type="title"/>
          </p:nvPr>
        </p:nvSpPr>
        <p:spPr/>
        <p:txBody>
          <a:bodyPr/>
          <a:lstStyle/>
          <a:p>
            <a:r>
              <a:rPr lang="en-US" altLang="zh-CN" dirty="0" err="1"/>
              <a:t>npm</a:t>
            </a:r>
            <a:endParaRPr lang="zh-CN" altLang="en-US" dirty="0"/>
          </a:p>
        </p:txBody>
      </p:sp>
      <p:sp>
        <p:nvSpPr>
          <p:cNvPr id="3" name="矩形 2">
            <a:extLst>
              <a:ext uri="{FF2B5EF4-FFF2-40B4-BE49-F238E27FC236}">
                <a16:creationId xmlns:a16="http://schemas.microsoft.com/office/drawing/2014/main" id="{C5758B67-C0E6-476A-9469-244175E1A88F}"/>
              </a:ext>
            </a:extLst>
          </p:cNvPr>
          <p:cNvSpPr/>
          <p:nvPr/>
        </p:nvSpPr>
        <p:spPr>
          <a:xfrm>
            <a:off x="504000" y="1563479"/>
            <a:ext cx="8885097" cy="310854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sz="2800" dirty="0"/>
              <a:t>Node Package Manager (NPM) provides two main functionalities −</a:t>
            </a:r>
          </a:p>
          <a:p>
            <a:pPr lvl="1">
              <a:buFont typeface="Arial" panose="020B0604020202020204" pitchFamily="34" charset="0"/>
              <a:buChar char="•"/>
            </a:pPr>
            <a:r>
              <a:rPr lang="en-US" altLang="zh-CN" sz="2800" dirty="0"/>
              <a:t>Online repositories for </a:t>
            </a:r>
            <a:r>
              <a:rPr lang="en-US" altLang="zh-CN" sz="2800" dirty="0">
                <a:solidFill>
                  <a:schemeClr val="accent6">
                    <a:lumMod val="75000"/>
                  </a:schemeClr>
                </a:solidFill>
                <a:effectLst>
                  <a:outerShdw blurRad="38100" dist="38100" dir="2700000" algn="tl">
                    <a:srgbClr val="000000">
                      <a:alpha val="43137"/>
                    </a:srgbClr>
                  </a:outerShdw>
                </a:effectLst>
              </a:rPr>
              <a:t>node.js packages/modules </a:t>
            </a:r>
            <a:r>
              <a:rPr lang="en-US" altLang="zh-CN" sz="2800" dirty="0"/>
              <a:t>which are searchable on </a:t>
            </a:r>
            <a:r>
              <a:rPr lang="en-US" altLang="zh-CN" sz="2800" dirty="0">
                <a:hlinkClick r:id="rId2"/>
              </a:rPr>
              <a:t>search.nodejs.org</a:t>
            </a:r>
            <a:endParaRPr lang="en-US" altLang="zh-CN" sz="2800" dirty="0"/>
          </a:p>
          <a:p>
            <a:pPr lvl="1">
              <a:buFont typeface="Arial" panose="020B0604020202020204" pitchFamily="34" charset="0"/>
              <a:buChar char="•"/>
            </a:pPr>
            <a:r>
              <a:rPr lang="en-US" altLang="zh-CN" sz="2800" dirty="0"/>
              <a:t>Command line utility to </a:t>
            </a:r>
            <a:r>
              <a:rPr lang="en-US" altLang="zh-CN" sz="2800" dirty="0">
                <a:solidFill>
                  <a:srgbClr val="00B050"/>
                </a:solidFill>
                <a:effectLst>
                  <a:outerShdw blurRad="38100" dist="38100" dir="2700000" algn="tl">
                    <a:srgbClr val="000000">
                      <a:alpha val="43137"/>
                    </a:srgbClr>
                  </a:outerShdw>
                </a:effectLst>
              </a:rPr>
              <a:t>install Node.js packages, do version management and dependency management of Node.js packages</a:t>
            </a:r>
            <a:r>
              <a:rPr lang="en-US" altLang="zh-CN" sz="2800" dirty="0"/>
              <a:t>.</a:t>
            </a:r>
          </a:p>
        </p:txBody>
      </p:sp>
      <p:sp>
        <p:nvSpPr>
          <p:cNvPr id="4" name="文本框 3">
            <a:extLst>
              <a:ext uri="{FF2B5EF4-FFF2-40B4-BE49-F238E27FC236}">
                <a16:creationId xmlns:a16="http://schemas.microsoft.com/office/drawing/2014/main" id="{91E05C67-691B-40A7-9E10-97E6F7D33240}"/>
              </a:ext>
            </a:extLst>
          </p:cNvPr>
          <p:cNvSpPr txBox="1"/>
          <p:nvPr/>
        </p:nvSpPr>
        <p:spPr>
          <a:xfrm>
            <a:off x="504000" y="4864231"/>
            <a:ext cx="8885097" cy="25853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dirty="0"/>
              <a:t>Normal usages:</a:t>
            </a:r>
          </a:p>
          <a:p>
            <a:r>
              <a:rPr lang="en-US" altLang="zh-CN" dirty="0"/>
              <a:t>[1] initialize project:</a:t>
            </a:r>
          </a:p>
          <a:p>
            <a:r>
              <a:rPr lang="en-US" altLang="zh-CN" dirty="0" err="1">
                <a:solidFill>
                  <a:srgbClr val="7030A0"/>
                </a:solidFill>
                <a:effectLst>
                  <a:outerShdw blurRad="38100" dist="38100" dir="2700000" algn="tl">
                    <a:srgbClr val="000000">
                      <a:alpha val="43137"/>
                    </a:srgbClr>
                  </a:outerShdw>
                </a:effectLst>
              </a:rPr>
              <a:t>Npm</a:t>
            </a:r>
            <a:r>
              <a:rPr lang="en-US" altLang="zh-CN" dirty="0">
                <a:solidFill>
                  <a:srgbClr val="7030A0"/>
                </a:solidFill>
                <a:effectLst>
                  <a:outerShdw blurRad="38100" dist="38100" dir="2700000" algn="tl">
                    <a:srgbClr val="000000">
                      <a:alpha val="43137"/>
                    </a:srgbClr>
                  </a:outerShdw>
                </a:effectLst>
              </a:rPr>
              <a:t> </a:t>
            </a:r>
            <a:r>
              <a:rPr lang="en-US" altLang="zh-CN" dirty="0" err="1">
                <a:solidFill>
                  <a:srgbClr val="7030A0"/>
                </a:solidFill>
                <a:effectLst>
                  <a:outerShdw blurRad="38100" dist="38100" dir="2700000" algn="tl">
                    <a:srgbClr val="000000">
                      <a:alpha val="43137"/>
                    </a:srgbClr>
                  </a:outerShdw>
                </a:effectLst>
              </a:rPr>
              <a:t>init</a:t>
            </a:r>
            <a:r>
              <a:rPr lang="en-US" altLang="zh-CN" dirty="0">
                <a:solidFill>
                  <a:srgbClr val="7030A0"/>
                </a:solidFill>
                <a:effectLst>
                  <a:outerShdw blurRad="38100" dist="38100" dir="2700000" algn="tl">
                    <a:srgbClr val="000000">
                      <a:alpha val="43137"/>
                    </a:srgbClr>
                  </a:outerShdw>
                </a:effectLst>
              </a:rPr>
              <a:t> </a:t>
            </a:r>
          </a:p>
          <a:p>
            <a:r>
              <a:rPr lang="en-US" altLang="zh-CN" dirty="0"/>
              <a:t>[2] install package and save into </a:t>
            </a:r>
            <a:r>
              <a:rPr lang="en-US" altLang="zh-CN" dirty="0" err="1"/>
              <a:t>package.json</a:t>
            </a:r>
            <a:r>
              <a:rPr lang="en-US" altLang="zh-CN" dirty="0"/>
              <a:t>:</a:t>
            </a:r>
          </a:p>
          <a:p>
            <a:r>
              <a:rPr lang="en-US" altLang="zh-CN" dirty="0" err="1">
                <a:solidFill>
                  <a:srgbClr val="7030A0"/>
                </a:solidFill>
                <a:effectLst>
                  <a:outerShdw blurRad="38100" dist="38100" dir="2700000" algn="tl">
                    <a:srgbClr val="000000">
                      <a:alpha val="43137"/>
                    </a:srgbClr>
                  </a:outerShdw>
                </a:effectLst>
              </a:rPr>
              <a:t>Npm</a:t>
            </a:r>
            <a:r>
              <a:rPr lang="en-US" altLang="zh-CN" dirty="0">
                <a:solidFill>
                  <a:srgbClr val="7030A0"/>
                </a:solidFill>
                <a:effectLst>
                  <a:outerShdw blurRad="38100" dist="38100" dir="2700000" algn="tl">
                    <a:srgbClr val="000000">
                      <a:alpha val="43137"/>
                    </a:srgbClr>
                  </a:outerShdw>
                </a:effectLst>
              </a:rPr>
              <a:t> install xxx --save</a:t>
            </a:r>
          </a:p>
          <a:p>
            <a:r>
              <a:rPr lang="en-US" altLang="zh-CN" dirty="0"/>
              <a:t>[3] install package in global scope:</a:t>
            </a:r>
          </a:p>
          <a:p>
            <a:r>
              <a:rPr lang="en-US" altLang="zh-CN" dirty="0" err="1">
                <a:solidFill>
                  <a:srgbClr val="7030A0"/>
                </a:solidFill>
                <a:effectLst>
                  <a:outerShdw blurRad="38100" dist="38100" dir="2700000" algn="tl">
                    <a:srgbClr val="000000">
                      <a:alpha val="43137"/>
                    </a:srgbClr>
                  </a:outerShdw>
                </a:effectLst>
              </a:rPr>
              <a:t>Npm</a:t>
            </a:r>
            <a:r>
              <a:rPr lang="en-US" altLang="zh-CN" dirty="0">
                <a:solidFill>
                  <a:srgbClr val="7030A0"/>
                </a:solidFill>
                <a:effectLst>
                  <a:outerShdw blurRad="38100" dist="38100" dir="2700000" algn="tl">
                    <a:srgbClr val="000000">
                      <a:alpha val="43137"/>
                    </a:srgbClr>
                  </a:outerShdw>
                </a:effectLst>
              </a:rPr>
              <a:t> install xxx -g</a:t>
            </a:r>
          </a:p>
          <a:p>
            <a:r>
              <a:rPr lang="en-US" altLang="zh-CN" dirty="0"/>
              <a:t>[4] install all packages in </a:t>
            </a:r>
            <a:r>
              <a:rPr lang="en-US" altLang="zh-CN" dirty="0" err="1"/>
              <a:t>package.json</a:t>
            </a:r>
            <a:endParaRPr lang="en-US" altLang="zh-CN" dirty="0"/>
          </a:p>
          <a:p>
            <a:r>
              <a:rPr lang="en-US" altLang="zh-CN" dirty="0" err="1">
                <a:solidFill>
                  <a:srgbClr val="7030A0"/>
                </a:solidFill>
                <a:effectLst>
                  <a:outerShdw blurRad="38100" dist="38100" dir="2700000" algn="tl">
                    <a:srgbClr val="000000">
                      <a:alpha val="43137"/>
                    </a:srgbClr>
                  </a:outerShdw>
                </a:effectLst>
              </a:rPr>
              <a:t>Npm</a:t>
            </a:r>
            <a:r>
              <a:rPr lang="en-US" altLang="zh-CN" dirty="0">
                <a:solidFill>
                  <a:srgbClr val="7030A0"/>
                </a:solidFill>
                <a:effectLst>
                  <a:outerShdw blurRad="38100" dist="38100" dir="2700000" algn="tl">
                    <a:srgbClr val="000000">
                      <a:alpha val="43137"/>
                    </a:srgbClr>
                  </a:outerShdw>
                </a:effectLst>
              </a:rPr>
              <a:t> install</a:t>
            </a:r>
            <a:endParaRPr lang="zh-CN" altLang="en-US" dirty="0">
              <a:solidFill>
                <a:srgbClr val="7030A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48008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5621B-6031-4342-8129-B99F8B976670}"/>
              </a:ext>
            </a:extLst>
          </p:cNvPr>
          <p:cNvSpPr>
            <a:spLocks noGrp="1"/>
          </p:cNvSpPr>
          <p:nvPr>
            <p:ph type="title"/>
          </p:nvPr>
        </p:nvSpPr>
        <p:spPr/>
        <p:txBody>
          <a:bodyPr/>
          <a:lstStyle/>
          <a:p>
            <a:r>
              <a:rPr lang="en-US" altLang="zh-CN" dirty="0" err="1"/>
              <a:t>cnpm</a:t>
            </a:r>
            <a:r>
              <a:rPr lang="en-US" altLang="zh-CN" dirty="0"/>
              <a:t> :</a:t>
            </a:r>
            <a:r>
              <a:rPr lang="zh-CN" altLang="en-US" dirty="0"/>
              <a:t>淘宝 </a:t>
            </a:r>
            <a:r>
              <a:rPr lang="en-US" altLang="zh-CN" dirty="0"/>
              <a:t>NPM </a:t>
            </a:r>
            <a:r>
              <a:rPr lang="zh-CN" altLang="en-US" dirty="0"/>
              <a:t>镜像</a:t>
            </a:r>
          </a:p>
        </p:txBody>
      </p:sp>
      <p:sp>
        <p:nvSpPr>
          <p:cNvPr id="3" name="矩形 2">
            <a:extLst>
              <a:ext uri="{FF2B5EF4-FFF2-40B4-BE49-F238E27FC236}">
                <a16:creationId xmlns:a16="http://schemas.microsoft.com/office/drawing/2014/main" id="{D298A27D-CF6E-45AB-86B2-2EB9DB313CDF}"/>
              </a:ext>
            </a:extLst>
          </p:cNvPr>
          <p:cNvSpPr/>
          <p:nvPr/>
        </p:nvSpPr>
        <p:spPr>
          <a:xfrm>
            <a:off x="504000" y="2089786"/>
            <a:ext cx="9071640"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sv-SE" altLang="zh-CN" sz="2400" dirty="0"/>
              <a:t>npm install -g cnpm --registry=https://registry.npm.taobao.org</a:t>
            </a:r>
            <a:endParaRPr lang="zh-CN" altLang="en-US" sz="2400" dirty="0"/>
          </a:p>
        </p:txBody>
      </p:sp>
      <p:sp>
        <p:nvSpPr>
          <p:cNvPr id="4" name="文本框 3">
            <a:extLst>
              <a:ext uri="{FF2B5EF4-FFF2-40B4-BE49-F238E27FC236}">
                <a16:creationId xmlns:a16="http://schemas.microsoft.com/office/drawing/2014/main" id="{A113D74F-98CF-46FD-BFDF-B4919B3D017D}"/>
              </a:ext>
            </a:extLst>
          </p:cNvPr>
          <p:cNvSpPr txBox="1"/>
          <p:nvPr/>
        </p:nvSpPr>
        <p:spPr>
          <a:xfrm>
            <a:off x="136354" y="1431504"/>
            <a:ext cx="1984676" cy="461665"/>
          </a:xfrm>
          <a:prstGeom prst="rect">
            <a:avLst/>
          </a:prstGeom>
          <a:noFill/>
        </p:spPr>
        <p:txBody>
          <a:bodyPr wrap="square" rtlCol="0">
            <a:spAutoFit/>
          </a:bodyPr>
          <a:lstStyle/>
          <a:p>
            <a:r>
              <a:rPr lang="en-US" altLang="zh-CN" sz="2400" dirty="0"/>
              <a:t>Install :</a:t>
            </a:r>
            <a:endParaRPr lang="zh-CN" altLang="en-US" sz="2400" dirty="0"/>
          </a:p>
        </p:txBody>
      </p:sp>
      <p:sp>
        <p:nvSpPr>
          <p:cNvPr id="5" name="文本框 4">
            <a:extLst>
              <a:ext uri="{FF2B5EF4-FFF2-40B4-BE49-F238E27FC236}">
                <a16:creationId xmlns:a16="http://schemas.microsoft.com/office/drawing/2014/main" id="{C7C42247-07CA-4F28-A781-13E3EDE04838}"/>
              </a:ext>
            </a:extLst>
          </p:cNvPr>
          <p:cNvSpPr txBox="1"/>
          <p:nvPr/>
        </p:nvSpPr>
        <p:spPr>
          <a:xfrm>
            <a:off x="282804" y="2997724"/>
            <a:ext cx="1216058" cy="369332"/>
          </a:xfrm>
          <a:prstGeom prst="rect">
            <a:avLst/>
          </a:prstGeom>
          <a:noFill/>
        </p:spPr>
        <p:txBody>
          <a:bodyPr wrap="square" rtlCol="0">
            <a:spAutoFit/>
          </a:bodyPr>
          <a:lstStyle/>
          <a:p>
            <a:r>
              <a:rPr lang="en-US" altLang="zh-CN" dirty="0"/>
              <a:t>Usages:</a:t>
            </a:r>
            <a:endParaRPr lang="zh-CN" altLang="en-US" dirty="0"/>
          </a:p>
        </p:txBody>
      </p:sp>
      <p:sp>
        <p:nvSpPr>
          <p:cNvPr id="6" name="文本框 5">
            <a:extLst>
              <a:ext uri="{FF2B5EF4-FFF2-40B4-BE49-F238E27FC236}">
                <a16:creationId xmlns:a16="http://schemas.microsoft.com/office/drawing/2014/main" id="{2D225265-8C41-4824-B48C-036169329BA0}"/>
              </a:ext>
            </a:extLst>
          </p:cNvPr>
          <p:cNvSpPr txBox="1"/>
          <p:nvPr/>
        </p:nvSpPr>
        <p:spPr>
          <a:xfrm>
            <a:off x="504000" y="3572759"/>
            <a:ext cx="907164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err="1"/>
              <a:t>cnpm</a:t>
            </a:r>
            <a:r>
              <a:rPr lang="en-US" altLang="zh-CN" sz="2400" dirty="0"/>
              <a:t> install xxx</a:t>
            </a:r>
            <a:endParaRPr lang="zh-CN" altLang="en-US" sz="2400" dirty="0"/>
          </a:p>
        </p:txBody>
      </p:sp>
    </p:spTree>
    <p:extLst>
      <p:ext uri="{BB962C8B-B14F-4D97-AF65-F5344CB8AC3E}">
        <p14:creationId xmlns:p14="http://schemas.microsoft.com/office/powerpoint/2010/main" val="899971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6EB71-D02B-4C8B-A79B-4A69AB12C47E}"/>
              </a:ext>
            </a:extLst>
          </p:cNvPr>
          <p:cNvSpPr>
            <a:spLocks noGrp="1"/>
          </p:cNvSpPr>
          <p:nvPr>
            <p:ph type="title"/>
          </p:nvPr>
        </p:nvSpPr>
        <p:spPr/>
        <p:txBody>
          <a:bodyPr/>
          <a:lstStyle/>
          <a:p>
            <a:r>
              <a:rPr lang="en-US" altLang="zh-CN" dirty="0"/>
              <a:t>Express: </a:t>
            </a:r>
            <a:endParaRPr lang="zh-CN" altLang="en-US" dirty="0"/>
          </a:p>
        </p:txBody>
      </p:sp>
      <p:sp>
        <p:nvSpPr>
          <p:cNvPr id="3" name="矩形 2">
            <a:extLst>
              <a:ext uri="{FF2B5EF4-FFF2-40B4-BE49-F238E27FC236}">
                <a16:creationId xmlns:a16="http://schemas.microsoft.com/office/drawing/2014/main" id="{ACAF6323-05E7-4B7A-90BE-2C246A471576}"/>
              </a:ext>
            </a:extLst>
          </p:cNvPr>
          <p:cNvSpPr/>
          <p:nvPr/>
        </p:nvSpPr>
        <p:spPr>
          <a:xfrm>
            <a:off x="504000" y="1563480"/>
            <a:ext cx="9071640"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sz="2400" dirty="0"/>
              <a:t>Express is a minimal and flexible Node.js </a:t>
            </a:r>
            <a:r>
              <a:rPr lang="en-US" altLang="zh-CN" sz="2400" dirty="0">
                <a:solidFill>
                  <a:srgbClr val="FF0000"/>
                </a:solidFill>
                <a:effectLst>
                  <a:outerShdw blurRad="38100" dist="38100" dir="2700000" algn="tl">
                    <a:srgbClr val="000000">
                      <a:alpha val="43137"/>
                    </a:srgbClr>
                  </a:outerShdw>
                </a:effectLst>
              </a:rPr>
              <a:t>web application framework</a:t>
            </a:r>
            <a:r>
              <a:rPr lang="en-US" altLang="zh-CN" sz="2400" dirty="0"/>
              <a:t> that provides a robust set of features for web and mobile applications. </a:t>
            </a:r>
            <a:endParaRPr lang="zh-CN" altLang="en-US" sz="2400" dirty="0"/>
          </a:p>
        </p:txBody>
      </p:sp>
      <p:sp>
        <p:nvSpPr>
          <p:cNvPr id="4" name="矩形 3">
            <a:extLst>
              <a:ext uri="{FF2B5EF4-FFF2-40B4-BE49-F238E27FC236}">
                <a16:creationId xmlns:a16="http://schemas.microsoft.com/office/drawing/2014/main" id="{485B662E-7FBE-480F-9226-911517D22292}"/>
              </a:ext>
            </a:extLst>
          </p:cNvPr>
          <p:cNvSpPr/>
          <p:nvPr/>
        </p:nvSpPr>
        <p:spPr>
          <a:xfrm>
            <a:off x="504000" y="3482050"/>
            <a:ext cx="4363695" cy="523220"/>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altLang="zh-CN" sz="2800" dirty="0" err="1"/>
              <a:t>npm</a:t>
            </a:r>
            <a:r>
              <a:rPr lang="en-US" altLang="zh-CN" sz="2800" dirty="0"/>
              <a:t> install express --save</a:t>
            </a:r>
            <a:endParaRPr lang="zh-CN" altLang="en-US" sz="2800" dirty="0"/>
          </a:p>
        </p:txBody>
      </p:sp>
      <p:sp>
        <p:nvSpPr>
          <p:cNvPr id="5" name="文本框 4">
            <a:extLst>
              <a:ext uri="{FF2B5EF4-FFF2-40B4-BE49-F238E27FC236}">
                <a16:creationId xmlns:a16="http://schemas.microsoft.com/office/drawing/2014/main" id="{266BAC51-218B-47F4-87A3-827329EB4297}"/>
              </a:ext>
            </a:extLst>
          </p:cNvPr>
          <p:cNvSpPr txBox="1"/>
          <p:nvPr/>
        </p:nvSpPr>
        <p:spPr>
          <a:xfrm>
            <a:off x="612742" y="4572000"/>
            <a:ext cx="3157980" cy="369332"/>
          </a:xfrm>
          <a:prstGeom prst="rect">
            <a:avLst/>
          </a:prstGeom>
          <a:noFill/>
        </p:spPr>
        <p:txBody>
          <a:bodyPr wrap="square" rtlCol="0">
            <a:spAutoFit/>
          </a:bodyPr>
          <a:lstStyle/>
          <a:p>
            <a:r>
              <a:rPr lang="en-US" altLang="zh-CN" dirty="0"/>
              <a:t>More documents:</a:t>
            </a:r>
            <a:endParaRPr lang="zh-CN" altLang="en-US" dirty="0"/>
          </a:p>
        </p:txBody>
      </p:sp>
      <p:sp>
        <p:nvSpPr>
          <p:cNvPr id="6" name="矩形 5">
            <a:extLst>
              <a:ext uri="{FF2B5EF4-FFF2-40B4-BE49-F238E27FC236}">
                <a16:creationId xmlns:a16="http://schemas.microsoft.com/office/drawing/2014/main" id="{564A357A-8D4A-49E4-9F88-AB23F745BF98}"/>
              </a:ext>
            </a:extLst>
          </p:cNvPr>
          <p:cNvSpPr/>
          <p:nvPr/>
        </p:nvSpPr>
        <p:spPr>
          <a:xfrm>
            <a:off x="504000" y="5082169"/>
            <a:ext cx="3942105"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r>
              <a:rPr lang="en-US" altLang="zh-CN" sz="3200" dirty="0"/>
              <a:t>http://expressjs.com/</a:t>
            </a:r>
            <a:endParaRPr lang="zh-CN" altLang="en-US" sz="3200" dirty="0"/>
          </a:p>
        </p:txBody>
      </p:sp>
    </p:spTree>
    <p:extLst>
      <p:ext uri="{BB962C8B-B14F-4D97-AF65-F5344CB8AC3E}">
        <p14:creationId xmlns:p14="http://schemas.microsoft.com/office/powerpoint/2010/main" val="590230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BB36F2-2D50-4EA6-AD20-BC2C891B03C6}"/>
              </a:ext>
            </a:extLst>
          </p:cNvPr>
          <p:cNvSpPr>
            <a:spLocks noGrp="1"/>
          </p:cNvSpPr>
          <p:nvPr>
            <p:ph type="title"/>
          </p:nvPr>
        </p:nvSpPr>
        <p:spPr/>
        <p:txBody>
          <a:bodyPr/>
          <a:lstStyle/>
          <a:p>
            <a:r>
              <a:rPr lang="en-US" altLang="zh-CN" dirty="0"/>
              <a:t>Express simple usage:</a:t>
            </a:r>
            <a:endParaRPr lang="zh-CN" altLang="en-US" dirty="0"/>
          </a:p>
        </p:txBody>
      </p:sp>
      <p:sp>
        <p:nvSpPr>
          <p:cNvPr id="3" name="标注: 右箭头 2">
            <a:extLst>
              <a:ext uri="{FF2B5EF4-FFF2-40B4-BE49-F238E27FC236}">
                <a16:creationId xmlns:a16="http://schemas.microsoft.com/office/drawing/2014/main" id="{E8E4A961-0915-4915-B8C2-11F0225714D9}"/>
              </a:ext>
            </a:extLst>
          </p:cNvPr>
          <p:cNvSpPr/>
          <p:nvPr/>
        </p:nvSpPr>
        <p:spPr>
          <a:xfrm>
            <a:off x="697584" y="2328421"/>
            <a:ext cx="1847653" cy="1649690"/>
          </a:xfrm>
          <a:prstGeom prst="rightArrow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Create express </a:t>
            </a:r>
            <a:r>
              <a:rPr lang="en-US" altLang="zh-CN" dirty="0" err="1"/>
              <a:t>var</a:t>
            </a:r>
            <a:endParaRPr lang="zh-CN" altLang="en-US" dirty="0"/>
          </a:p>
        </p:txBody>
      </p:sp>
      <p:sp>
        <p:nvSpPr>
          <p:cNvPr id="4" name="标注: 右箭头 3">
            <a:extLst>
              <a:ext uri="{FF2B5EF4-FFF2-40B4-BE49-F238E27FC236}">
                <a16:creationId xmlns:a16="http://schemas.microsoft.com/office/drawing/2014/main" id="{B3D57676-CCC7-43D4-AF60-B22DCEB0C777}"/>
              </a:ext>
            </a:extLst>
          </p:cNvPr>
          <p:cNvSpPr/>
          <p:nvPr/>
        </p:nvSpPr>
        <p:spPr>
          <a:xfrm>
            <a:off x="2714920" y="2328421"/>
            <a:ext cx="1847653" cy="1649690"/>
          </a:xfrm>
          <a:prstGeom prst="rightArrow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Listen to some  port</a:t>
            </a:r>
            <a:endParaRPr lang="zh-CN" altLang="en-US" dirty="0"/>
          </a:p>
        </p:txBody>
      </p:sp>
      <p:sp>
        <p:nvSpPr>
          <p:cNvPr id="5" name="矩形 4">
            <a:extLst>
              <a:ext uri="{FF2B5EF4-FFF2-40B4-BE49-F238E27FC236}">
                <a16:creationId xmlns:a16="http://schemas.microsoft.com/office/drawing/2014/main" id="{81FA62E1-78EB-47DE-BDA6-96CF02FC1C76}"/>
              </a:ext>
            </a:extLst>
          </p:cNvPr>
          <p:cNvSpPr/>
          <p:nvPr/>
        </p:nvSpPr>
        <p:spPr>
          <a:xfrm>
            <a:off x="4562573" y="2243579"/>
            <a:ext cx="2432116" cy="17345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routing</a:t>
            </a:r>
            <a:endParaRPr lang="zh-CN" altLang="en-US" dirty="0"/>
          </a:p>
        </p:txBody>
      </p:sp>
      <p:cxnSp>
        <p:nvCxnSpPr>
          <p:cNvPr id="7" name="直接箭头连接符 6">
            <a:extLst>
              <a:ext uri="{FF2B5EF4-FFF2-40B4-BE49-F238E27FC236}">
                <a16:creationId xmlns:a16="http://schemas.microsoft.com/office/drawing/2014/main" id="{02735C40-8462-46BE-9B6F-6F9EBCE74378}"/>
              </a:ext>
            </a:extLst>
          </p:cNvPr>
          <p:cNvCxnSpPr>
            <a:cxnSpLocks/>
          </p:cNvCxnSpPr>
          <p:nvPr/>
        </p:nvCxnSpPr>
        <p:spPr>
          <a:xfrm>
            <a:off x="4562573" y="3978111"/>
            <a:ext cx="0" cy="90497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72713F13-A87D-46B9-8573-9DB8A143EC36}"/>
              </a:ext>
            </a:extLst>
          </p:cNvPr>
          <p:cNvSpPr txBox="1"/>
          <p:nvPr/>
        </p:nvSpPr>
        <p:spPr>
          <a:xfrm>
            <a:off x="4691028" y="4319163"/>
            <a:ext cx="697583" cy="369332"/>
          </a:xfrm>
          <a:prstGeom prst="rect">
            <a:avLst/>
          </a:prstGeom>
          <a:noFill/>
        </p:spPr>
        <p:txBody>
          <a:bodyPr wrap="square" rtlCol="0">
            <a:spAutoFit/>
          </a:bodyPr>
          <a:lstStyle/>
          <a:p>
            <a:r>
              <a:rPr lang="en-US" altLang="zh-CN" dirty="0"/>
              <a:t>GET</a:t>
            </a:r>
            <a:endParaRPr lang="zh-CN" altLang="en-US" dirty="0"/>
          </a:p>
        </p:txBody>
      </p:sp>
      <p:cxnSp>
        <p:nvCxnSpPr>
          <p:cNvPr id="12" name="直接箭头连接符 11">
            <a:extLst>
              <a:ext uri="{FF2B5EF4-FFF2-40B4-BE49-F238E27FC236}">
                <a16:creationId xmlns:a16="http://schemas.microsoft.com/office/drawing/2014/main" id="{6BD0148C-F9B4-42F1-BB17-D6B274B5F1FD}"/>
              </a:ext>
            </a:extLst>
          </p:cNvPr>
          <p:cNvCxnSpPr>
            <a:cxnSpLocks/>
          </p:cNvCxnSpPr>
          <p:nvPr/>
        </p:nvCxnSpPr>
        <p:spPr>
          <a:xfrm>
            <a:off x="6971122" y="3983668"/>
            <a:ext cx="9427" cy="8389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AF1D9EC0-BCEE-43C3-8DEA-74BF60FE7871}"/>
              </a:ext>
            </a:extLst>
          </p:cNvPr>
          <p:cNvSpPr txBox="1"/>
          <p:nvPr/>
        </p:nvSpPr>
        <p:spPr>
          <a:xfrm>
            <a:off x="5976594" y="4336330"/>
            <a:ext cx="838985" cy="369332"/>
          </a:xfrm>
          <a:prstGeom prst="rect">
            <a:avLst/>
          </a:prstGeom>
          <a:noFill/>
        </p:spPr>
        <p:txBody>
          <a:bodyPr wrap="square" rtlCol="0">
            <a:spAutoFit/>
          </a:bodyPr>
          <a:lstStyle/>
          <a:p>
            <a:r>
              <a:rPr lang="en-US" altLang="zh-CN" dirty="0"/>
              <a:t>POST</a:t>
            </a:r>
            <a:endParaRPr lang="zh-CN" altLang="en-US" dirty="0"/>
          </a:p>
        </p:txBody>
      </p:sp>
      <p:sp>
        <p:nvSpPr>
          <p:cNvPr id="15" name="矩形 14">
            <a:extLst>
              <a:ext uri="{FF2B5EF4-FFF2-40B4-BE49-F238E27FC236}">
                <a16:creationId xmlns:a16="http://schemas.microsoft.com/office/drawing/2014/main" id="{43A05D0B-9E1E-4530-A1D7-A32220D3E27C}"/>
              </a:ext>
            </a:extLst>
          </p:cNvPr>
          <p:cNvSpPr/>
          <p:nvPr/>
        </p:nvSpPr>
        <p:spPr>
          <a:xfrm>
            <a:off x="4044099" y="4822654"/>
            <a:ext cx="1344512" cy="842855"/>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response</a:t>
            </a:r>
            <a:endParaRPr lang="zh-CN" altLang="en-US" dirty="0"/>
          </a:p>
        </p:txBody>
      </p:sp>
      <p:sp>
        <p:nvSpPr>
          <p:cNvPr id="16" name="矩形 15">
            <a:extLst>
              <a:ext uri="{FF2B5EF4-FFF2-40B4-BE49-F238E27FC236}">
                <a16:creationId xmlns:a16="http://schemas.microsoft.com/office/drawing/2014/main" id="{86EF94B9-10A3-41F7-962D-97CC7494F548}"/>
              </a:ext>
            </a:extLst>
          </p:cNvPr>
          <p:cNvSpPr/>
          <p:nvPr/>
        </p:nvSpPr>
        <p:spPr>
          <a:xfrm>
            <a:off x="6298866" y="4822653"/>
            <a:ext cx="1344512" cy="842855"/>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response</a:t>
            </a:r>
            <a:endParaRPr lang="zh-CN" altLang="en-US" dirty="0"/>
          </a:p>
        </p:txBody>
      </p:sp>
      <p:cxnSp>
        <p:nvCxnSpPr>
          <p:cNvPr id="18" name="连接符: 肘形 17">
            <a:extLst>
              <a:ext uri="{FF2B5EF4-FFF2-40B4-BE49-F238E27FC236}">
                <a16:creationId xmlns:a16="http://schemas.microsoft.com/office/drawing/2014/main" id="{C020EA56-D4A8-47D2-8979-923EC0DFEB3E}"/>
              </a:ext>
            </a:extLst>
          </p:cNvPr>
          <p:cNvCxnSpPr>
            <a:stCxn id="15" idx="1"/>
            <a:endCxn id="4" idx="2"/>
          </p:cNvCxnSpPr>
          <p:nvPr/>
        </p:nvCxnSpPr>
        <p:spPr>
          <a:xfrm rot="10800000">
            <a:off x="3315195" y="3978112"/>
            <a:ext cx="728904" cy="1265971"/>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4BBE75F0-B702-4C29-9B8A-99A79B6743FB}"/>
              </a:ext>
            </a:extLst>
          </p:cNvPr>
          <p:cNvCxnSpPr>
            <a:stCxn id="16" idx="2"/>
          </p:cNvCxnSpPr>
          <p:nvPr/>
        </p:nvCxnSpPr>
        <p:spPr>
          <a:xfrm rot="5400000" flipH="1">
            <a:off x="4925374" y="3619760"/>
            <a:ext cx="421428" cy="3670068"/>
          </a:xfrm>
          <a:prstGeom prst="bentConnector4">
            <a:avLst>
              <a:gd name="adj1" fmla="val -54244"/>
              <a:gd name="adj2" fmla="val 100256"/>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050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CF579A7-E2F2-4B58-873A-6764366EE776}"/>
              </a:ext>
            </a:extLst>
          </p:cNvPr>
          <p:cNvSpPr/>
          <p:nvPr/>
        </p:nvSpPr>
        <p:spPr>
          <a:xfrm>
            <a:off x="437626" y="155854"/>
            <a:ext cx="8517838"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dirty="0" err="1"/>
              <a:t>var</a:t>
            </a:r>
            <a:r>
              <a:rPr lang="en-US" altLang="zh-CN" dirty="0"/>
              <a:t> express = require('express')</a:t>
            </a:r>
          </a:p>
          <a:p>
            <a:r>
              <a:rPr lang="en-US" altLang="zh-CN" dirty="0" err="1"/>
              <a:t>var</a:t>
            </a:r>
            <a:r>
              <a:rPr lang="en-US" altLang="zh-CN" dirty="0"/>
              <a:t> app = express()</a:t>
            </a:r>
          </a:p>
          <a:p>
            <a:endParaRPr lang="en-US" altLang="zh-CN" dirty="0"/>
          </a:p>
          <a:p>
            <a:r>
              <a:rPr lang="en-US" altLang="zh-CN" dirty="0"/>
              <a:t>// respond with "hello world" when a GET request is made to the </a:t>
            </a:r>
            <a:r>
              <a:rPr lang="en-US" altLang="zh-CN" dirty="0">
                <a:solidFill>
                  <a:srgbClr val="FF0000"/>
                </a:solidFill>
                <a:effectLst>
                  <a:outerShdw blurRad="38100" dist="38100" dir="2700000" algn="tl">
                    <a:srgbClr val="000000">
                      <a:alpha val="43137"/>
                    </a:srgbClr>
                  </a:outerShdw>
                </a:effectLst>
              </a:rPr>
              <a:t>homepage</a:t>
            </a:r>
          </a:p>
          <a:p>
            <a:r>
              <a:rPr lang="en-US" altLang="zh-CN" dirty="0" err="1"/>
              <a:t>app.get</a:t>
            </a:r>
            <a:r>
              <a:rPr lang="en-US" altLang="zh-CN" dirty="0"/>
              <a:t>(</a:t>
            </a:r>
            <a:r>
              <a:rPr lang="en-US" altLang="zh-CN" dirty="0">
                <a:solidFill>
                  <a:srgbClr val="FF0000"/>
                </a:solidFill>
                <a:effectLst>
                  <a:outerShdw blurRad="38100" dist="38100" dir="2700000" algn="tl">
                    <a:srgbClr val="000000">
                      <a:alpha val="43137"/>
                    </a:srgbClr>
                  </a:outerShdw>
                </a:effectLst>
              </a:rPr>
              <a:t>'/'</a:t>
            </a:r>
            <a:r>
              <a:rPr lang="en-US" altLang="zh-CN" dirty="0"/>
              <a:t>, function (request, response) {</a:t>
            </a:r>
          </a:p>
          <a:p>
            <a:r>
              <a:rPr lang="en-US" altLang="zh-CN" dirty="0"/>
              <a:t>      </a:t>
            </a:r>
            <a:r>
              <a:rPr lang="en-US" altLang="zh-CN" dirty="0" err="1"/>
              <a:t>response.send</a:t>
            </a:r>
            <a:r>
              <a:rPr lang="en-US" altLang="zh-CN" dirty="0"/>
              <a:t>('hello world')</a:t>
            </a:r>
          </a:p>
          <a:p>
            <a:r>
              <a:rPr lang="en-US" altLang="zh-CN" dirty="0"/>
              <a:t>})</a:t>
            </a:r>
          </a:p>
        </p:txBody>
      </p:sp>
      <p:sp>
        <p:nvSpPr>
          <p:cNvPr id="4" name="矩形 3">
            <a:extLst>
              <a:ext uri="{FF2B5EF4-FFF2-40B4-BE49-F238E27FC236}">
                <a16:creationId xmlns:a16="http://schemas.microsoft.com/office/drawing/2014/main" id="{741698F0-5500-4ACF-8ED2-DD1DA970BE48}"/>
              </a:ext>
            </a:extLst>
          </p:cNvPr>
          <p:cNvSpPr/>
          <p:nvPr/>
        </p:nvSpPr>
        <p:spPr>
          <a:xfrm>
            <a:off x="437626" y="2496604"/>
            <a:ext cx="8517838"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dirty="0"/>
              <a:t>// GET method route</a:t>
            </a:r>
          </a:p>
          <a:p>
            <a:r>
              <a:rPr lang="en-US" altLang="zh-CN" dirty="0" err="1"/>
              <a:t>app.get</a:t>
            </a:r>
            <a:r>
              <a:rPr lang="en-US" altLang="zh-CN" dirty="0"/>
              <a:t>(‘/xxx', function (</a:t>
            </a:r>
            <a:r>
              <a:rPr lang="en-US" altLang="zh-CN" dirty="0" err="1"/>
              <a:t>req</a:t>
            </a:r>
            <a:r>
              <a:rPr lang="en-US" altLang="zh-CN" dirty="0"/>
              <a:t>, res) {    </a:t>
            </a:r>
            <a:r>
              <a:rPr lang="en-US" altLang="zh-CN" dirty="0" err="1"/>
              <a:t>res.send</a:t>
            </a:r>
            <a:r>
              <a:rPr lang="en-US" altLang="zh-CN" dirty="0"/>
              <a:t>('GET request to the homepage’)  })</a:t>
            </a:r>
          </a:p>
          <a:p>
            <a:endParaRPr lang="en-US" altLang="zh-CN" dirty="0"/>
          </a:p>
          <a:p>
            <a:r>
              <a:rPr lang="en-US" altLang="zh-CN" dirty="0"/>
              <a:t>// POST method route</a:t>
            </a:r>
          </a:p>
          <a:p>
            <a:r>
              <a:rPr lang="en-US" altLang="zh-CN" dirty="0" err="1"/>
              <a:t>app.post</a:t>
            </a:r>
            <a:r>
              <a:rPr lang="en-US" altLang="zh-CN" dirty="0"/>
              <a:t>(‘/xxx', function (</a:t>
            </a:r>
            <a:r>
              <a:rPr lang="en-US" altLang="zh-CN" dirty="0" err="1"/>
              <a:t>req</a:t>
            </a:r>
            <a:r>
              <a:rPr lang="en-US" altLang="zh-CN" dirty="0"/>
              <a:t>, res) {  </a:t>
            </a:r>
            <a:r>
              <a:rPr lang="en-US" altLang="zh-CN" dirty="0" err="1"/>
              <a:t>res.send</a:t>
            </a:r>
            <a:r>
              <a:rPr lang="en-US" altLang="zh-CN" dirty="0"/>
              <a:t>('POST request to the homepage’)  })</a:t>
            </a:r>
          </a:p>
        </p:txBody>
      </p:sp>
      <p:sp>
        <p:nvSpPr>
          <p:cNvPr id="6" name="矩形 5">
            <a:extLst>
              <a:ext uri="{FF2B5EF4-FFF2-40B4-BE49-F238E27FC236}">
                <a16:creationId xmlns:a16="http://schemas.microsoft.com/office/drawing/2014/main" id="{3F8D3CC9-A7A9-46E2-B42A-D712B26694D6}"/>
              </a:ext>
            </a:extLst>
          </p:cNvPr>
          <p:cNvSpPr/>
          <p:nvPr/>
        </p:nvSpPr>
        <p:spPr>
          <a:xfrm>
            <a:off x="437626" y="4396451"/>
            <a:ext cx="3621504"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zh-CN" dirty="0" err="1"/>
              <a:t>res.sendFile</a:t>
            </a:r>
            <a:r>
              <a:rPr lang="en-US" altLang="zh-CN" dirty="0"/>
              <a:t>(path [, options] [, </a:t>
            </a:r>
            <a:r>
              <a:rPr lang="en-US" altLang="zh-CN" dirty="0" err="1"/>
              <a:t>fn</a:t>
            </a:r>
            <a:r>
              <a:rPr lang="en-US" altLang="zh-CN" dirty="0"/>
              <a:t>])</a:t>
            </a:r>
            <a:endParaRPr lang="zh-CN" altLang="en-US" dirty="0"/>
          </a:p>
        </p:txBody>
      </p:sp>
      <p:sp>
        <p:nvSpPr>
          <p:cNvPr id="7" name="矩形 6">
            <a:extLst>
              <a:ext uri="{FF2B5EF4-FFF2-40B4-BE49-F238E27FC236}">
                <a16:creationId xmlns:a16="http://schemas.microsoft.com/office/drawing/2014/main" id="{B02EAB8A-ECFD-4AD5-9670-DAFA864991DC}"/>
              </a:ext>
            </a:extLst>
          </p:cNvPr>
          <p:cNvSpPr/>
          <p:nvPr/>
        </p:nvSpPr>
        <p:spPr>
          <a:xfrm>
            <a:off x="437626" y="5003636"/>
            <a:ext cx="1787669"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zh-CN" dirty="0" err="1"/>
              <a:t>res.send</a:t>
            </a:r>
            <a:r>
              <a:rPr lang="en-US" altLang="zh-CN" dirty="0"/>
              <a:t>(string)</a:t>
            </a:r>
            <a:endParaRPr lang="zh-CN" altLang="en-US" dirty="0"/>
          </a:p>
        </p:txBody>
      </p:sp>
      <p:sp>
        <p:nvSpPr>
          <p:cNvPr id="8" name="矩形 7">
            <a:extLst>
              <a:ext uri="{FF2B5EF4-FFF2-40B4-BE49-F238E27FC236}">
                <a16:creationId xmlns:a16="http://schemas.microsoft.com/office/drawing/2014/main" id="{EFE1F051-2B0B-4A98-A179-DEA9B9FF8AA8}"/>
              </a:ext>
            </a:extLst>
          </p:cNvPr>
          <p:cNvSpPr/>
          <p:nvPr/>
        </p:nvSpPr>
        <p:spPr>
          <a:xfrm>
            <a:off x="437626" y="5610821"/>
            <a:ext cx="2813591"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zh-CN" dirty="0" err="1"/>
              <a:t>res.redirect</a:t>
            </a:r>
            <a:r>
              <a:rPr lang="en-US" altLang="zh-CN" dirty="0"/>
              <a:t>([status,] path)</a:t>
            </a:r>
          </a:p>
        </p:txBody>
      </p:sp>
      <p:sp>
        <p:nvSpPr>
          <p:cNvPr id="9" name="矩形 8">
            <a:extLst>
              <a:ext uri="{FF2B5EF4-FFF2-40B4-BE49-F238E27FC236}">
                <a16:creationId xmlns:a16="http://schemas.microsoft.com/office/drawing/2014/main" id="{C6BD7A9C-353D-4C1F-8EAA-577CF054708D}"/>
              </a:ext>
            </a:extLst>
          </p:cNvPr>
          <p:cNvSpPr/>
          <p:nvPr/>
        </p:nvSpPr>
        <p:spPr>
          <a:xfrm>
            <a:off x="437626" y="6218006"/>
            <a:ext cx="1774845"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zh-CN" dirty="0" err="1"/>
              <a:t>res.json</a:t>
            </a:r>
            <a:r>
              <a:rPr lang="en-US" altLang="zh-CN" dirty="0"/>
              <a:t>([body])</a:t>
            </a:r>
          </a:p>
        </p:txBody>
      </p:sp>
      <p:sp>
        <p:nvSpPr>
          <p:cNvPr id="11" name="矩形 10">
            <a:extLst>
              <a:ext uri="{FF2B5EF4-FFF2-40B4-BE49-F238E27FC236}">
                <a16:creationId xmlns:a16="http://schemas.microsoft.com/office/drawing/2014/main" id="{2639CB22-A9FE-4E1F-8867-020A672BCA08}"/>
              </a:ext>
            </a:extLst>
          </p:cNvPr>
          <p:cNvSpPr/>
          <p:nvPr/>
        </p:nvSpPr>
        <p:spPr>
          <a:xfrm>
            <a:off x="5809509" y="4396451"/>
            <a:ext cx="761747"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zh-CN" dirty="0" err="1"/>
              <a:t>req.ip</a:t>
            </a:r>
            <a:endParaRPr lang="zh-CN" altLang="en-US" dirty="0"/>
          </a:p>
        </p:txBody>
      </p:sp>
      <p:sp>
        <p:nvSpPr>
          <p:cNvPr id="12" name="矩形 11">
            <a:extLst>
              <a:ext uri="{FF2B5EF4-FFF2-40B4-BE49-F238E27FC236}">
                <a16:creationId xmlns:a16="http://schemas.microsoft.com/office/drawing/2014/main" id="{E2E35358-A82A-4DCD-BC00-B05B4D00865F}"/>
              </a:ext>
            </a:extLst>
          </p:cNvPr>
          <p:cNvSpPr/>
          <p:nvPr/>
        </p:nvSpPr>
        <p:spPr>
          <a:xfrm>
            <a:off x="7014139" y="4396451"/>
            <a:ext cx="1595309"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zh-CN" dirty="0" err="1"/>
              <a:t>req.hostname</a:t>
            </a:r>
            <a:endParaRPr lang="zh-CN" altLang="en-US" dirty="0"/>
          </a:p>
        </p:txBody>
      </p:sp>
      <p:sp>
        <p:nvSpPr>
          <p:cNvPr id="13" name="矩形 12">
            <a:extLst>
              <a:ext uri="{FF2B5EF4-FFF2-40B4-BE49-F238E27FC236}">
                <a16:creationId xmlns:a16="http://schemas.microsoft.com/office/drawing/2014/main" id="{47D79BEC-7559-4B8B-A112-180BA429ABA9}"/>
              </a:ext>
            </a:extLst>
          </p:cNvPr>
          <p:cNvSpPr/>
          <p:nvPr/>
        </p:nvSpPr>
        <p:spPr>
          <a:xfrm>
            <a:off x="8772495" y="4396451"/>
            <a:ext cx="1031051"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zh-CN" dirty="0" err="1"/>
              <a:t>req.path</a:t>
            </a:r>
            <a:endParaRPr lang="en-US" altLang="zh-CN" dirty="0"/>
          </a:p>
        </p:txBody>
      </p:sp>
      <p:sp>
        <p:nvSpPr>
          <p:cNvPr id="14" name="文本框 13">
            <a:extLst>
              <a:ext uri="{FF2B5EF4-FFF2-40B4-BE49-F238E27FC236}">
                <a16:creationId xmlns:a16="http://schemas.microsoft.com/office/drawing/2014/main" id="{C8C3392B-F248-439E-8C0C-26072C1BA7D8}"/>
              </a:ext>
            </a:extLst>
          </p:cNvPr>
          <p:cNvSpPr txBox="1"/>
          <p:nvPr/>
        </p:nvSpPr>
        <p:spPr>
          <a:xfrm>
            <a:off x="4515439" y="5003636"/>
            <a:ext cx="5288107" cy="369332"/>
          </a:xfrm>
          <a:prstGeom prst="rect">
            <a:avLst/>
          </a:prstGeom>
          <a:noFill/>
        </p:spPr>
        <p:txBody>
          <a:bodyPr wrap="square" rtlCol="0">
            <a:spAutoFit/>
          </a:bodyPr>
          <a:lstStyle/>
          <a:p>
            <a:r>
              <a:rPr lang="en-US" altLang="zh-CN" dirty="0"/>
              <a:t>202.193.64.34      </a:t>
            </a:r>
            <a:r>
              <a:rPr lang="en-US" altLang="zh-CN" dirty="0">
                <a:hlinkClick r:id="rId2"/>
              </a:rPr>
              <a:t>http://www.guet.edu.cn</a:t>
            </a:r>
            <a:r>
              <a:rPr lang="en-US" altLang="zh-CN" dirty="0"/>
              <a:t>    /about   </a:t>
            </a:r>
            <a:endParaRPr lang="zh-CN" altLang="en-US" dirty="0"/>
          </a:p>
        </p:txBody>
      </p:sp>
    </p:spTree>
    <p:extLst>
      <p:ext uri="{BB962C8B-B14F-4D97-AF65-F5344CB8AC3E}">
        <p14:creationId xmlns:p14="http://schemas.microsoft.com/office/powerpoint/2010/main" val="2847611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16A4F1-F1CA-4667-BEA0-BC545DBDAB15}"/>
              </a:ext>
            </a:extLst>
          </p:cNvPr>
          <p:cNvSpPr>
            <a:spLocks noGrp="1"/>
          </p:cNvSpPr>
          <p:nvPr>
            <p:ph type="title"/>
          </p:nvPr>
        </p:nvSpPr>
        <p:spPr>
          <a:xfrm>
            <a:off x="504000" y="301320"/>
            <a:ext cx="9071640" cy="565946"/>
          </a:xfrm>
        </p:spPr>
        <p:txBody>
          <a:bodyPr/>
          <a:lstStyle/>
          <a:p>
            <a:r>
              <a:rPr lang="en-US" altLang="zh-CN" b="1" dirty="0"/>
              <a:t>Using middleware</a:t>
            </a:r>
            <a:endParaRPr lang="zh-CN" altLang="en-US" dirty="0"/>
          </a:p>
        </p:txBody>
      </p:sp>
      <p:sp>
        <p:nvSpPr>
          <p:cNvPr id="3" name="矩形 2">
            <a:extLst>
              <a:ext uri="{FF2B5EF4-FFF2-40B4-BE49-F238E27FC236}">
                <a16:creationId xmlns:a16="http://schemas.microsoft.com/office/drawing/2014/main" id="{5650710C-12CE-45ED-AF72-595D8842F70E}"/>
              </a:ext>
            </a:extLst>
          </p:cNvPr>
          <p:cNvSpPr/>
          <p:nvPr/>
        </p:nvSpPr>
        <p:spPr>
          <a:xfrm>
            <a:off x="418773" y="1200046"/>
            <a:ext cx="9156867" cy="646331"/>
          </a:xfrm>
          <a:prstGeom prst="rect">
            <a:avLst/>
          </a:prstGeom>
        </p:spPr>
        <p:txBody>
          <a:bodyPr wrap="square">
            <a:spAutoFit/>
          </a:bodyPr>
          <a:lstStyle/>
          <a:p>
            <a:r>
              <a:rPr lang="en-US" altLang="zh-CN" dirty="0"/>
              <a:t>Express is a routing and middleware web framework that has minimal functionality of its own: An Express application is essentially a series of middleware function calls.</a:t>
            </a:r>
            <a:endParaRPr lang="zh-CN" altLang="en-US" dirty="0"/>
          </a:p>
        </p:txBody>
      </p:sp>
      <p:sp>
        <p:nvSpPr>
          <p:cNvPr id="4" name="矩形 3">
            <a:extLst>
              <a:ext uri="{FF2B5EF4-FFF2-40B4-BE49-F238E27FC236}">
                <a16:creationId xmlns:a16="http://schemas.microsoft.com/office/drawing/2014/main" id="{8DB90426-95E5-4D02-80F1-FFD22DAF8A48}"/>
              </a:ext>
            </a:extLst>
          </p:cNvPr>
          <p:cNvSpPr/>
          <p:nvPr/>
        </p:nvSpPr>
        <p:spPr>
          <a:xfrm>
            <a:off x="504000" y="1994080"/>
            <a:ext cx="8837963" cy="1477328"/>
          </a:xfrm>
          <a:prstGeom prst="rect">
            <a:avLst/>
          </a:prstGeom>
        </p:spPr>
        <p:txBody>
          <a:bodyPr wrap="square">
            <a:spAutoFit/>
          </a:bodyPr>
          <a:lstStyle/>
          <a:p>
            <a:r>
              <a:rPr lang="en-US" altLang="zh-CN" dirty="0"/>
              <a:t>Middleware functions can perform the following tasks:</a:t>
            </a:r>
          </a:p>
          <a:p>
            <a:pPr marL="285750" indent="-285750">
              <a:buFont typeface="Wingdings" panose="05000000000000000000" pitchFamily="2" charset="2"/>
              <a:buChar char="Ø"/>
            </a:pPr>
            <a:r>
              <a:rPr lang="en-US" altLang="zh-CN" dirty="0"/>
              <a:t>    Execute any code.</a:t>
            </a:r>
          </a:p>
          <a:p>
            <a:pPr marL="285750" indent="-285750">
              <a:buFont typeface="Wingdings" panose="05000000000000000000" pitchFamily="2" charset="2"/>
              <a:buChar char="Ø"/>
            </a:pPr>
            <a:r>
              <a:rPr lang="en-US" altLang="zh-CN" dirty="0"/>
              <a:t>    Make changes to the request and the response objects.</a:t>
            </a:r>
          </a:p>
          <a:p>
            <a:pPr marL="285750" indent="-285750">
              <a:buFont typeface="Wingdings" panose="05000000000000000000" pitchFamily="2" charset="2"/>
              <a:buChar char="Ø"/>
            </a:pPr>
            <a:r>
              <a:rPr lang="en-US" altLang="zh-CN" dirty="0"/>
              <a:t>    End the request-response cycle.</a:t>
            </a:r>
          </a:p>
          <a:p>
            <a:pPr marL="285750" indent="-285750">
              <a:buFont typeface="Wingdings" panose="05000000000000000000" pitchFamily="2" charset="2"/>
              <a:buChar char="Ø"/>
            </a:pPr>
            <a:r>
              <a:rPr lang="en-US" altLang="zh-CN" dirty="0"/>
              <a:t>    Call the next middleware function in the stack.</a:t>
            </a:r>
          </a:p>
        </p:txBody>
      </p:sp>
    </p:spTree>
    <p:extLst>
      <p:ext uri="{BB962C8B-B14F-4D97-AF65-F5344CB8AC3E}">
        <p14:creationId xmlns:p14="http://schemas.microsoft.com/office/powerpoint/2010/main" val="491012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0E80B4D-9202-4522-847E-8D75234BFC82}"/>
              </a:ext>
            </a:extLst>
          </p:cNvPr>
          <p:cNvSpPr/>
          <p:nvPr/>
        </p:nvSpPr>
        <p:spPr>
          <a:xfrm>
            <a:off x="197963" y="499612"/>
            <a:ext cx="9568206" cy="6186309"/>
          </a:xfrm>
          <a:prstGeom prst="rect">
            <a:avLst/>
          </a:prstGeom>
        </p:spPr>
        <p:txBody>
          <a:bodyPr wrap="square">
            <a:spAutoFit/>
          </a:bodyPr>
          <a:lstStyle/>
          <a:p>
            <a:endParaRPr lang="en-US" altLang="zh-CN" dirty="0"/>
          </a:p>
          <a:p>
            <a:r>
              <a:rPr lang="en-US" altLang="zh-CN" dirty="0" err="1">
                <a:solidFill>
                  <a:srgbClr val="FF0000"/>
                </a:solidFill>
                <a:effectLst>
                  <a:outerShdw blurRad="38100" dist="38100" dir="2700000" algn="tl">
                    <a:srgbClr val="000000">
                      <a:alpha val="43137"/>
                    </a:srgbClr>
                  </a:outerShdw>
                </a:effectLst>
              </a:rPr>
              <a:t>req.body</a:t>
            </a:r>
            <a:endParaRPr lang="en-US" altLang="zh-CN" dirty="0">
              <a:solidFill>
                <a:srgbClr val="FF0000"/>
              </a:solidFill>
              <a:effectLst>
                <a:outerShdw blurRad="38100" dist="38100" dir="2700000" algn="tl">
                  <a:srgbClr val="000000">
                    <a:alpha val="43137"/>
                  </a:srgbClr>
                </a:outerShdw>
              </a:effectLst>
            </a:endParaRPr>
          </a:p>
          <a:p>
            <a:endParaRPr lang="en-US" altLang="zh-CN" dirty="0"/>
          </a:p>
          <a:p>
            <a:r>
              <a:rPr lang="en-US" altLang="zh-CN" dirty="0"/>
              <a:t>Contains </a:t>
            </a:r>
            <a:r>
              <a:rPr lang="en-US" altLang="zh-CN" dirty="0">
                <a:solidFill>
                  <a:srgbClr val="00B0F0"/>
                </a:solidFill>
              </a:rPr>
              <a:t>key-value pairs </a:t>
            </a:r>
            <a:r>
              <a:rPr lang="en-US" altLang="zh-CN" dirty="0"/>
              <a:t>of data submitted in the request body. By default, it is undefined, and is populated when you use </a:t>
            </a:r>
            <a:r>
              <a:rPr lang="en-US" altLang="zh-CN" dirty="0">
                <a:solidFill>
                  <a:schemeClr val="accent6">
                    <a:lumMod val="75000"/>
                  </a:schemeClr>
                </a:solidFill>
              </a:rPr>
              <a:t>body-parsing </a:t>
            </a:r>
            <a:r>
              <a:rPr lang="en-US" altLang="zh-CN" dirty="0"/>
              <a:t>middleware such as </a:t>
            </a:r>
            <a:r>
              <a:rPr lang="en-US" altLang="zh-CN" dirty="0">
                <a:solidFill>
                  <a:srgbClr val="0070C0"/>
                </a:solidFill>
              </a:rPr>
              <a:t>body-parser and </a:t>
            </a:r>
            <a:r>
              <a:rPr lang="en-US" altLang="zh-CN" dirty="0" err="1">
                <a:solidFill>
                  <a:srgbClr val="0070C0"/>
                </a:solidFill>
              </a:rPr>
              <a:t>multer</a:t>
            </a:r>
            <a:r>
              <a:rPr lang="en-US" altLang="zh-CN" dirty="0"/>
              <a:t>.</a:t>
            </a:r>
          </a:p>
          <a:p>
            <a:endParaRPr lang="en-US" altLang="zh-CN" dirty="0"/>
          </a:p>
          <a:p>
            <a:r>
              <a:rPr lang="en-US" altLang="zh-CN" dirty="0"/>
              <a:t>The following example shows how to use body-parsing middleware to populate </a:t>
            </a:r>
            <a:r>
              <a:rPr lang="en-US" altLang="zh-CN" dirty="0" err="1"/>
              <a:t>req.body</a:t>
            </a:r>
            <a:r>
              <a:rPr lang="en-US" altLang="zh-CN" dirty="0"/>
              <a:t>.</a:t>
            </a:r>
          </a:p>
          <a:p>
            <a:endParaRPr lang="en-US" altLang="zh-CN" dirty="0"/>
          </a:p>
          <a:p>
            <a:r>
              <a:rPr lang="en-US" altLang="zh-CN" dirty="0" err="1"/>
              <a:t>var</a:t>
            </a:r>
            <a:r>
              <a:rPr lang="en-US" altLang="zh-CN" dirty="0"/>
              <a:t> app = require('express')();</a:t>
            </a:r>
          </a:p>
          <a:p>
            <a:r>
              <a:rPr lang="en-US" altLang="zh-CN" dirty="0" err="1"/>
              <a:t>var</a:t>
            </a:r>
            <a:r>
              <a:rPr lang="en-US" altLang="zh-CN" dirty="0"/>
              <a:t> </a:t>
            </a:r>
            <a:r>
              <a:rPr lang="en-US" altLang="zh-CN" dirty="0" err="1"/>
              <a:t>bodyParser</a:t>
            </a:r>
            <a:r>
              <a:rPr lang="en-US" altLang="zh-CN" dirty="0"/>
              <a:t> = require('body-parser');</a:t>
            </a:r>
          </a:p>
          <a:p>
            <a:r>
              <a:rPr lang="en-US" altLang="zh-CN" dirty="0" err="1"/>
              <a:t>var</a:t>
            </a:r>
            <a:r>
              <a:rPr lang="en-US" altLang="zh-CN" dirty="0"/>
              <a:t> </a:t>
            </a:r>
            <a:r>
              <a:rPr lang="en-US" altLang="zh-CN" dirty="0" err="1"/>
              <a:t>multer</a:t>
            </a:r>
            <a:r>
              <a:rPr lang="en-US" altLang="zh-CN" dirty="0"/>
              <a:t> = require('</a:t>
            </a:r>
            <a:r>
              <a:rPr lang="en-US" altLang="zh-CN" dirty="0" err="1"/>
              <a:t>multer</a:t>
            </a:r>
            <a:r>
              <a:rPr lang="en-US" altLang="zh-CN" dirty="0"/>
              <a:t>'); // v1.0.5</a:t>
            </a:r>
          </a:p>
          <a:p>
            <a:r>
              <a:rPr lang="en-US" altLang="zh-CN" dirty="0" err="1"/>
              <a:t>var</a:t>
            </a:r>
            <a:r>
              <a:rPr lang="en-US" altLang="zh-CN" dirty="0"/>
              <a:t> upload = </a:t>
            </a:r>
            <a:r>
              <a:rPr lang="en-US" altLang="zh-CN" dirty="0" err="1"/>
              <a:t>multer</a:t>
            </a:r>
            <a:r>
              <a:rPr lang="en-US" altLang="zh-CN" dirty="0"/>
              <a:t>(); // for parsing multipart/form-data</a:t>
            </a:r>
          </a:p>
          <a:p>
            <a:endParaRPr lang="en-US" altLang="zh-CN" dirty="0"/>
          </a:p>
          <a:p>
            <a:r>
              <a:rPr lang="en-US" altLang="zh-CN" dirty="0" err="1"/>
              <a:t>app.use</a:t>
            </a:r>
            <a:r>
              <a:rPr lang="en-US" altLang="zh-CN" dirty="0"/>
              <a:t>(</a:t>
            </a:r>
            <a:r>
              <a:rPr lang="en-US" altLang="zh-CN" dirty="0" err="1"/>
              <a:t>bodyParser.json</a:t>
            </a:r>
            <a:r>
              <a:rPr lang="en-US" altLang="zh-CN" dirty="0"/>
              <a:t>()); // for parsing application/</a:t>
            </a:r>
            <a:r>
              <a:rPr lang="en-US" altLang="zh-CN" dirty="0" err="1"/>
              <a:t>json</a:t>
            </a:r>
            <a:endParaRPr lang="en-US" altLang="zh-CN" dirty="0"/>
          </a:p>
          <a:p>
            <a:r>
              <a:rPr lang="en-US" altLang="zh-CN" dirty="0" err="1"/>
              <a:t>app.use</a:t>
            </a:r>
            <a:r>
              <a:rPr lang="en-US" altLang="zh-CN" dirty="0"/>
              <a:t>(</a:t>
            </a:r>
            <a:r>
              <a:rPr lang="en-US" altLang="zh-CN" dirty="0" err="1"/>
              <a:t>bodyParser.urlencoded</a:t>
            </a:r>
            <a:r>
              <a:rPr lang="en-US" altLang="zh-CN" dirty="0"/>
              <a:t>({ extended: true })); </a:t>
            </a:r>
          </a:p>
          <a:p>
            <a:r>
              <a:rPr lang="en-US" altLang="zh-CN" dirty="0"/>
              <a:t>// for parsing application/x-www-form-</a:t>
            </a:r>
            <a:r>
              <a:rPr lang="en-US" altLang="zh-CN" dirty="0" err="1"/>
              <a:t>urlencoded</a:t>
            </a:r>
            <a:endParaRPr lang="en-US" altLang="zh-CN" dirty="0"/>
          </a:p>
          <a:p>
            <a:endParaRPr lang="en-US" altLang="zh-CN" dirty="0"/>
          </a:p>
          <a:p>
            <a:r>
              <a:rPr lang="en-US" altLang="zh-CN" dirty="0" err="1"/>
              <a:t>app.post</a:t>
            </a:r>
            <a:r>
              <a:rPr lang="en-US" altLang="zh-CN" dirty="0"/>
              <a:t>('/profile', </a:t>
            </a:r>
            <a:r>
              <a:rPr lang="en-US" altLang="zh-CN" dirty="0" err="1"/>
              <a:t>upload.array</a:t>
            </a:r>
            <a:r>
              <a:rPr lang="en-US" altLang="zh-CN" dirty="0"/>
              <a:t>(), function (</a:t>
            </a:r>
            <a:r>
              <a:rPr lang="en-US" altLang="zh-CN" dirty="0" err="1"/>
              <a:t>req</a:t>
            </a:r>
            <a:r>
              <a:rPr lang="en-US" altLang="zh-CN" dirty="0"/>
              <a:t>, res, next) {</a:t>
            </a:r>
          </a:p>
          <a:p>
            <a:r>
              <a:rPr lang="en-US" altLang="zh-CN" dirty="0"/>
              <a:t>  console.log(</a:t>
            </a:r>
            <a:r>
              <a:rPr lang="en-US" altLang="zh-CN" dirty="0" err="1"/>
              <a:t>req.body</a:t>
            </a:r>
            <a:r>
              <a:rPr lang="en-US" altLang="zh-CN" dirty="0"/>
              <a:t>);</a:t>
            </a:r>
          </a:p>
          <a:p>
            <a:r>
              <a:rPr lang="en-US" altLang="zh-CN" dirty="0"/>
              <a:t>  </a:t>
            </a:r>
            <a:r>
              <a:rPr lang="en-US" altLang="zh-CN" dirty="0" err="1"/>
              <a:t>res.json</a:t>
            </a:r>
            <a:r>
              <a:rPr lang="en-US" altLang="zh-CN" dirty="0"/>
              <a:t>(</a:t>
            </a:r>
            <a:r>
              <a:rPr lang="en-US" altLang="zh-CN" dirty="0" err="1"/>
              <a:t>req.body</a:t>
            </a:r>
            <a:r>
              <a:rPr lang="en-US" altLang="zh-CN" dirty="0"/>
              <a:t>);</a:t>
            </a:r>
          </a:p>
          <a:p>
            <a:r>
              <a:rPr lang="en-US" altLang="zh-CN" dirty="0"/>
              <a:t>});</a:t>
            </a:r>
          </a:p>
          <a:p>
            <a:endParaRPr lang="en-US" altLang="zh-CN" dirty="0"/>
          </a:p>
        </p:txBody>
      </p:sp>
    </p:spTree>
    <p:extLst>
      <p:ext uri="{BB962C8B-B14F-4D97-AF65-F5344CB8AC3E}">
        <p14:creationId xmlns:p14="http://schemas.microsoft.com/office/powerpoint/2010/main" val="4178461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Shape 1"/>
          <p:cNvSpPr txBox="1"/>
          <p:nvPr/>
        </p:nvSpPr>
        <p:spPr>
          <a:xfrm>
            <a:off x="504000" y="301320"/>
            <a:ext cx="9071640" cy="1262160"/>
          </a:xfrm>
          <a:prstGeom prst="rect">
            <a:avLst/>
          </a:prstGeom>
          <a:noFill/>
          <a:ln>
            <a:noFill/>
          </a:ln>
        </p:spPr>
        <p:txBody>
          <a:bodyPr lIns="0" tIns="0" rIns="0" bIns="0" anchor="ctr"/>
          <a:lstStyle/>
          <a:p>
            <a:pPr algn="ctr"/>
            <a:r>
              <a:rPr lang="en-US" sz="4400" b="0" strike="noStrike" spc="-1">
                <a:solidFill>
                  <a:srgbClr val="000000"/>
                </a:solidFill>
                <a:uFill>
                  <a:solidFill>
                    <a:srgbClr val="FFFFFF"/>
                  </a:solidFill>
                </a:uFill>
                <a:latin typeface="Arial"/>
              </a:rPr>
              <a:t>目录</a:t>
            </a:r>
          </a:p>
        </p:txBody>
      </p:sp>
      <p:sp>
        <p:nvSpPr>
          <p:cNvPr id="41" name="TextShape 2"/>
          <p:cNvSpPr txBox="1"/>
          <p:nvPr/>
        </p:nvSpPr>
        <p:spPr>
          <a:xfrm>
            <a:off x="504000" y="1769040"/>
            <a:ext cx="9071640" cy="5623200"/>
          </a:xfrm>
          <a:prstGeom prst="rect">
            <a:avLst/>
          </a:prstGeom>
          <a:noFill/>
          <a:ln>
            <a:noFill/>
          </a:ln>
        </p:spPr>
        <p:txBody>
          <a:bodyPr lIns="0" tIns="0" rIns="0" bIns="0"/>
          <a:lstStyle/>
          <a:p>
            <a:r>
              <a:rPr lang="en-US" sz="3200" b="0" strike="noStrike" spc="-1" dirty="0">
                <a:solidFill>
                  <a:srgbClr val="000000"/>
                </a:solidFill>
                <a:uFill>
                  <a:solidFill>
                    <a:srgbClr val="FFFFFF"/>
                  </a:solidFill>
                </a:uFill>
                <a:latin typeface="Noto Sans CJK KR Medium"/>
                <a:ea typeface="Noto Sans CJK KR Medium"/>
              </a:rPr>
              <a:t>1.JavaScript </a:t>
            </a:r>
            <a:r>
              <a:rPr lang="en-US" sz="3200" b="0" strike="noStrike" spc="-1" dirty="0" err="1">
                <a:solidFill>
                  <a:srgbClr val="000000"/>
                </a:solidFill>
                <a:uFill>
                  <a:solidFill>
                    <a:srgbClr val="FFFFFF"/>
                  </a:solidFill>
                </a:uFill>
                <a:latin typeface="Noto Sans CJK KR Medium"/>
                <a:ea typeface="Noto Sans CJK KR Medium"/>
              </a:rPr>
              <a:t>在服务器上的应用</a:t>
            </a:r>
            <a:endParaRPr lang="en-US" sz="3200" b="0" strike="noStrike" spc="-1" dirty="0">
              <a:solidFill>
                <a:srgbClr val="000000"/>
              </a:solidFill>
              <a:uFill>
                <a:solidFill>
                  <a:srgbClr val="FFFFFF"/>
                </a:solidFill>
              </a:uFill>
              <a:latin typeface="Arial"/>
            </a:endParaRPr>
          </a:p>
          <a:p>
            <a:r>
              <a:rPr lang="en-US" sz="3200" b="0" strike="noStrike" spc="-1" dirty="0">
                <a:solidFill>
                  <a:srgbClr val="000000"/>
                </a:solidFill>
                <a:uFill>
                  <a:solidFill>
                    <a:srgbClr val="FFFFFF"/>
                  </a:solidFill>
                </a:uFill>
                <a:latin typeface="Arial"/>
              </a:rPr>
              <a:t>	</a:t>
            </a:r>
            <a:r>
              <a:rPr lang="en-US" sz="2600" b="0" strike="noStrike" spc="-1" dirty="0">
                <a:solidFill>
                  <a:srgbClr val="000000"/>
                </a:solidFill>
                <a:uFill>
                  <a:solidFill>
                    <a:srgbClr val="FFFFFF"/>
                  </a:solidFill>
                </a:uFill>
                <a:latin typeface="Noto Sans CJK JP DemiLight"/>
                <a:ea typeface="Noto Sans CJK JP DemiLight"/>
              </a:rPr>
              <a:t>1.1 </a:t>
            </a:r>
            <a:r>
              <a:rPr lang="en-US" sz="2600" b="0" strike="noStrike" spc="-1" dirty="0" err="1">
                <a:solidFill>
                  <a:srgbClr val="000000"/>
                </a:solidFill>
                <a:uFill>
                  <a:solidFill>
                    <a:srgbClr val="FFFFFF"/>
                  </a:solidFill>
                </a:uFill>
                <a:latin typeface="Noto Sans CJK JP DemiLight"/>
                <a:ea typeface="Noto Sans CJK JP DemiLight"/>
              </a:rPr>
              <a:t>HTTP协议</a:t>
            </a:r>
            <a:endParaRPr lang="en-US" sz="3200" b="0" strike="noStrike" spc="-1" dirty="0">
              <a:solidFill>
                <a:srgbClr val="000000"/>
              </a:solidFill>
              <a:uFill>
                <a:solidFill>
                  <a:srgbClr val="FFFFFF"/>
                </a:solidFill>
              </a:uFill>
              <a:latin typeface="Arial"/>
            </a:endParaRPr>
          </a:p>
          <a:p>
            <a:r>
              <a:rPr lang="en-US" sz="2600" b="0" strike="noStrike" spc="-1" dirty="0">
                <a:solidFill>
                  <a:srgbClr val="000000"/>
                </a:solidFill>
                <a:uFill>
                  <a:solidFill>
                    <a:srgbClr val="FFFFFF"/>
                  </a:solidFill>
                </a:uFill>
                <a:latin typeface="Noto Sans CJK JP DemiLight"/>
                <a:ea typeface="Noto Sans CJK JP DemiLight"/>
              </a:rPr>
              <a:t>	1.2 </a:t>
            </a:r>
            <a:r>
              <a:rPr lang="en-US" sz="2600" b="0" strike="noStrike" spc="-1" dirty="0" err="1">
                <a:solidFill>
                  <a:srgbClr val="000000"/>
                </a:solidFill>
                <a:uFill>
                  <a:solidFill>
                    <a:srgbClr val="FFFFFF"/>
                  </a:solidFill>
                </a:uFill>
                <a:latin typeface="Noto Sans CJK JP DemiLight"/>
                <a:ea typeface="Noto Sans CJK JP DemiLight"/>
              </a:rPr>
              <a:t>get和post</a:t>
            </a:r>
            <a:endParaRPr lang="en-US" sz="3200" b="0" strike="noStrike" spc="-1" dirty="0">
              <a:solidFill>
                <a:srgbClr val="000000"/>
              </a:solidFill>
              <a:uFill>
                <a:solidFill>
                  <a:srgbClr val="FFFFFF"/>
                </a:solidFill>
              </a:uFill>
              <a:latin typeface="Arial"/>
            </a:endParaRPr>
          </a:p>
          <a:p>
            <a:r>
              <a:rPr lang="en-US" sz="2600" b="0" strike="noStrike" spc="-1" dirty="0">
                <a:solidFill>
                  <a:srgbClr val="000000"/>
                </a:solidFill>
                <a:uFill>
                  <a:solidFill>
                    <a:srgbClr val="FFFFFF"/>
                  </a:solidFill>
                </a:uFill>
                <a:latin typeface="Noto Sans CJK JP DemiLight"/>
                <a:ea typeface="Noto Sans CJK JP DemiLight"/>
              </a:rPr>
              <a:t>	1.3 </a:t>
            </a:r>
            <a:r>
              <a:rPr lang="en-US" sz="2600" b="0" strike="noStrike" spc="-1" dirty="0" err="1">
                <a:solidFill>
                  <a:srgbClr val="000000"/>
                </a:solidFill>
                <a:uFill>
                  <a:solidFill>
                    <a:srgbClr val="FFFFFF"/>
                  </a:solidFill>
                </a:uFill>
                <a:latin typeface="Noto Sans CJK JP DemiLight"/>
                <a:ea typeface="Noto Sans CJK JP DemiLight"/>
              </a:rPr>
              <a:t>nodejs和其应用</a:t>
            </a:r>
            <a:endParaRPr lang="en-US" sz="3200" b="0" strike="noStrike" spc="-1" dirty="0">
              <a:solidFill>
                <a:srgbClr val="000000"/>
              </a:solidFill>
              <a:uFill>
                <a:solidFill>
                  <a:srgbClr val="FFFFFF"/>
                </a:solidFill>
              </a:uFill>
              <a:latin typeface="Arial"/>
            </a:endParaRPr>
          </a:p>
          <a:p>
            <a:r>
              <a:rPr lang="en-US" sz="2600" b="0" strike="noStrike" spc="-1" dirty="0">
                <a:solidFill>
                  <a:srgbClr val="000000"/>
                </a:solidFill>
                <a:uFill>
                  <a:solidFill>
                    <a:srgbClr val="FFFFFF"/>
                  </a:solidFill>
                </a:uFill>
                <a:latin typeface="Noto Sans CJK JP DemiLight"/>
                <a:ea typeface="Noto Sans CJK JP DemiLight"/>
              </a:rPr>
              <a:t>	1.4 </a:t>
            </a:r>
            <a:r>
              <a:rPr lang="en-US" sz="2600" b="0" strike="noStrike" spc="-1" dirty="0" err="1">
                <a:solidFill>
                  <a:srgbClr val="000000"/>
                </a:solidFill>
                <a:uFill>
                  <a:solidFill>
                    <a:srgbClr val="FFFFFF"/>
                  </a:solidFill>
                </a:uFill>
                <a:latin typeface="Noto Sans CJK JP DemiLight"/>
                <a:ea typeface="Noto Sans CJK JP DemiLight"/>
              </a:rPr>
              <a:t>回传数据还是网页</a:t>
            </a:r>
            <a:r>
              <a:rPr lang="en-US" sz="2600" b="0" strike="noStrike" spc="-1" dirty="0">
                <a:solidFill>
                  <a:srgbClr val="000000"/>
                </a:solidFill>
                <a:uFill>
                  <a:solidFill>
                    <a:srgbClr val="FFFFFF"/>
                  </a:solidFill>
                </a:uFill>
                <a:latin typeface="Noto Sans CJK JP DemiLight"/>
                <a:ea typeface="Noto Sans CJK JP DemiLight"/>
              </a:rPr>
              <a:t>？</a:t>
            </a:r>
            <a:endParaRPr lang="en-US" sz="3200" b="0" strike="noStrike" spc="-1" dirty="0">
              <a:solidFill>
                <a:srgbClr val="000000"/>
              </a:solidFill>
              <a:uFill>
                <a:solidFill>
                  <a:srgbClr val="FFFFFF"/>
                </a:solidFill>
              </a:uFill>
              <a:latin typeface="Arial"/>
            </a:endParaRPr>
          </a:p>
          <a:p>
            <a:r>
              <a:rPr lang="en-US" sz="3200" b="0" strike="noStrike" spc="-1" dirty="0">
                <a:solidFill>
                  <a:srgbClr val="000000"/>
                </a:solidFill>
                <a:uFill>
                  <a:solidFill>
                    <a:srgbClr val="FFFFFF"/>
                  </a:solidFill>
                </a:uFill>
                <a:latin typeface="Noto Sans CJK KR Medium"/>
                <a:ea typeface="Noto Sans CJK KR Medium"/>
              </a:rPr>
              <a:t>2.JavaScript </a:t>
            </a:r>
            <a:r>
              <a:rPr lang="en-US" sz="3200" b="0" strike="noStrike" spc="-1" dirty="0" err="1">
                <a:solidFill>
                  <a:srgbClr val="000000"/>
                </a:solidFill>
                <a:uFill>
                  <a:solidFill>
                    <a:srgbClr val="FFFFFF"/>
                  </a:solidFill>
                </a:uFill>
                <a:latin typeface="Noto Sans CJK KR Medium"/>
                <a:ea typeface="Noto Sans CJK KR Medium"/>
              </a:rPr>
              <a:t>在网页端的应用</a:t>
            </a:r>
            <a:endParaRPr lang="en-US" sz="3200" b="0" strike="noStrike" spc="-1" dirty="0">
              <a:solidFill>
                <a:srgbClr val="000000"/>
              </a:solidFill>
              <a:uFill>
                <a:solidFill>
                  <a:srgbClr val="FFFFFF"/>
                </a:solidFill>
              </a:uFill>
              <a:latin typeface="Arial"/>
            </a:endParaRPr>
          </a:p>
          <a:p>
            <a:r>
              <a:rPr lang="en-US" sz="3200" b="0" strike="noStrike" spc="-1" dirty="0">
                <a:solidFill>
                  <a:srgbClr val="000000"/>
                </a:solidFill>
                <a:uFill>
                  <a:solidFill>
                    <a:srgbClr val="FFFFFF"/>
                  </a:solidFill>
                </a:uFill>
                <a:latin typeface="Arial"/>
              </a:rPr>
              <a:t>	</a:t>
            </a:r>
            <a:r>
              <a:rPr lang="en-US" sz="2600" b="0" strike="noStrike" spc="-1" dirty="0">
                <a:solidFill>
                  <a:srgbClr val="000000"/>
                </a:solidFill>
                <a:uFill>
                  <a:solidFill>
                    <a:srgbClr val="FFFFFF"/>
                  </a:solidFill>
                </a:uFill>
                <a:latin typeface="Noto Sans CJK JP DemiLight"/>
                <a:ea typeface="Noto Sans CJK JP DemiLight"/>
              </a:rPr>
              <a:t>2.1 DOM</a:t>
            </a:r>
            <a:endParaRPr lang="en-US" sz="3200" b="0" strike="noStrike" spc="-1" dirty="0">
              <a:solidFill>
                <a:srgbClr val="000000"/>
              </a:solidFill>
              <a:uFill>
                <a:solidFill>
                  <a:srgbClr val="FFFFFF"/>
                </a:solidFill>
              </a:uFill>
              <a:latin typeface="Arial"/>
            </a:endParaRPr>
          </a:p>
          <a:p>
            <a:r>
              <a:rPr lang="en-US" sz="2600" b="0" strike="noStrike" spc="-1" dirty="0">
                <a:solidFill>
                  <a:srgbClr val="000000"/>
                </a:solidFill>
                <a:uFill>
                  <a:solidFill>
                    <a:srgbClr val="FFFFFF"/>
                  </a:solidFill>
                </a:uFill>
                <a:latin typeface="Noto Sans CJK JP DemiLight"/>
                <a:ea typeface="Noto Sans CJK JP DemiLight"/>
              </a:rPr>
              <a:t>	2.2 </a:t>
            </a:r>
            <a:r>
              <a:rPr lang="en-US" sz="2600" b="0" strike="noStrike" spc="-1" dirty="0" err="1">
                <a:solidFill>
                  <a:srgbClr val="000000"/>
                </a:solidFill>
                <a:uFill>
                  <a:solidFill>
                    <a:srgbClr val="FFFFFF"/>
                  </a:solidFill>
                </a:uFill>
                <a:latin typeface="Noto Sans CJK JP DemiLight"/>
                <a:ea typeface="Noto Sans CJK JP DemiLight"/>
              </a:rPr>
              <a:t>JavaScript如何操作DOM</a:t>
            </a:r>
            <a:endParaRPr lang="en-US" sz="3200" b="0" strike="noStrike" spc="-1" dirty="0">
              <a:solidFill>
                <a:srgbClr val="000000"/>
              </a:solidFill>
              <a:uFill>
                <a:solidFill>
                  <a:srgbClr val="FFFFFF"/>
                </a:solidFill>
              </a:uFill>
              <a:latin typeface="Arial"/>
            </a:endParaRPr>
          </a:p>
          <a:p>
            <a:r>
              <a:rPr lang="en-US" sz="2600" b="0" strike="noStrike" spc="-1" dirty="0">
                <a:solidFill>
                  <a:srgbClr val="000000"/>
                </a:solidFill>
                <a:uFill>
                  <a:solidFill>
                    <a:srgbClr val="FFFFFF"/>
                  </a:solidFill>
                </a:uFill>
                <a:latin typeface="Noto Sans CJK JP DemiLight"/>
                <a:ea typeface="Noto Sans CJK JP DemiLight"/>
              </a:rPr>
              <a:t>	2.3 </a:t>
            </a:r>
            <a:r>
              <a:rPr lang="en-US" sz="2600" b="0" strike="noStrike" spc="-1" dirty="0" err="1">
                <a:solidFill>
                  <a:srgbClr val="000000"/>
                </a:solidFill>
                <a:uFill>
                  <a:solidFill>
                    <a:srgbClr val="FFFFFF"/>
                  </a:solidFill>
                </a:uFill>
                <a:latin typeface="Noto Sans CJK JP DemiLight"/>
                <a:ea typeface="Noto Sans CJK JP DemiLight"/>
              </a:rPr>
              <a:t>事件驱动</a:t>
            </a:r>
            <a:endParaRPr lang="en-US" sz="3200" b="0" strike="noStrike" spc="-1" dirty="0">
              <a:solidFill>
                <a:srgbClr val="000000"/>
              </a:solidFill>
              <a:uFill>
                <a:solidFill>
                  <a:srgbClr val="FFFFFF"/>
                </a:solidFill>
              </a:uFill>
              <a:latin typeface="Arial"/>
            </a:endParaRPr>
          </a:p>
          <a:p>
            <a:r>
              <a:rPr lang="en-US" sz="2600" b="0" strike="noStrike" spc="-1" dirty="0">
                <a:solidFill>
                  <a:srgbClr val="000000"/>
                </a:solidFill>
                <a:uFill>
                  <a:solidFill>
                    <a:srgbClr val="FFFFFF"/>
                  </a:solidFill>
                </a:uFill>
                <a:latin typeface="Noto Sans CJK JP DemiLight"/>
                <a:ea typeface="Noto Sans CJK JP DemiLight"/>
              </a:rPr>
              <a:t>	2.4 </a:t>
            </a:r>
            <a:r>
              <a:rPr lang="en-US" sz="2600" b="0" strike="noStrike" spc="-1" dirty="0" err="1">
                <a:solidFill>
                  <a:srgbClr val="000000"/>
                </a:solidFill>
                <a:uFill>
                  <a:solidFill>
                    <a:srgbClr val="FFFFFF"/>
                  </a:solidFill>
                </a:uFill>
                <a:latin typeface="Noto Sans CJK JP DemiLight"/>
                <a:ea typeface="Noto Sans CJK JP DemiLight"/>
              </a:rPr>
              <a:t>动态生成网页</a:t>
            </a:r>
            <a:endParaRPr lang="en-US" sz="3200" b="0" strike="noStrike" spc="-1" dirty="0">
              <a:solidFill>
                <a:srgbClr val="000000"/>
              </a:solidFill>
              <a:uFill>
                <a:solidFill>
                  <a:srgbClr val="FFFFFF"/>
                </a:solidFill>
              </a:uFill>
              <a:latin typeface="Arial"/>
            </a:endParaRPr>
          </a:p>
          <a:p>
            <a:r>
              <a:rPr lang="en-US" sz="2600" b="0" strike="noStrike" spc="-1" dirty="0">
                <a:solidFill>
                  <a:srgbClr val="000000"/>
                </a:solidFill>
                <a:uFill>
                  <a:solidFill>
                    <a:srgbClr val="FFFFFF"/>
                  </a:solidFill>
                </a:uFill>
                <a:latin typeface="Noto Sans CJK JP DemiLight"/>
                <a:ea typeface="Noto Sans CJK JP DemiLight"/>
              </a:rPr>
              <a:t>	2.5 </a:t>
            </a:r>
            <a:r>
              <a:rPr lang="en-US" sz="2600" b="0" strike="noStrike" spc="-1" dirty="0" err="1">
                <a:solidFill>
                  <a:srgbClr val="000000"/>
                </a:solidFill>
                <a:uFill>
                  <a:solidFill>
                    <a:srgbClr val="FFFFFF"/>
                  </a:solidFill>
                </a:uFill>
                <a:latin typeface="Noto Sans CJK JP DemiLight"/>
                <a:ea typeface="Noto Sans CJK JP DemiLight"/>
              </a:rPr>
              <a:t>发送请求和接收数据</a:t>
            </a:r>
            <a:endParaRPr lang="en-US" sz="32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8CC647-47C7-4EC7-BB1B-76D1D1141C8A}"/>
              </a:ext>
            </a:extLst>
          </p:cNvPr>
          <p:cNvSpPr>
            <a:spLocks noGrp="1"/>
          </p:cNvSpPr>
          <p:nvPr>
            <p:ph type="title"/>
          </p:nvPr>
        </p:nvSpPr>
        <p:spPr/>
        <p:txBody>
          <a:bodyPr/>
          <a:lstStyle/>
          <a:p>
            <a:r>
              <a:rPr lang="zh-CN" altLang="en-US" dirty="0"/>
              <a:t>回传网页</a:t>
            </a:r>
          </a:p>
        </p:txBody>
      </p:sp>
      <p:sp>
        <p:nvSpPr>
          <p:cNvPr id="3" name="矩形 2">
            <a:extLst>
              <a:ext uri="{FF2B5EF4-FFF2-40B4-BE49-F238E27FC236}">
                <a16:creationId xmlns:a16="http://schemas.microsoft.com/office/drawing/2014/main" id="{457152FF-613D-47B4-9BD2-AF67F5D0DA7B}"/>
              </a:ext>
            </a:extLst>
          </p:cNvPr>
          <p:cNvSpPr/>
          <p:nvPr/>
        </p:nvSpPr>
        <p:spPr>
          <a:xfrm>
            <a:off x="503999" y="1563480"/>
            <a:ext cx="4407365"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dirty="0" err="1"/>
              <a:t>res.sendFile</a:t>
            </a:r>
            <a:r>
              <a:rPr lang="en-US" altLang="zh-CN" dirty="0"/>
              <a:t>(path [, options] [, </a:t>
            </a:r>
            <a:r>
              <a:rPr lang="en-US" altLang="zh-CN" dirty="0" err="1"/>
              <a:t>fn</a:t>
            </a:r>
            <a:r>
              <a:rPr lang="en-US" altLang="zh-CN" dirty="0"/>
              <a:t>])</a:t>
            </a:r>
            <a:endParaRPr lang="zh-CN" altLang="en-US" dirty="0"/>
          </a:p>
        </p:txBody>
      </p:sp>
      <p:sp>
        <p:nvSpPr>
          <p:cNvPr id="4" name="文本框 3">
            <a:extLst>
              <a:ext uri="{FF2B5EF4-FFF2-40B4-BE49-F238E27FC236}">
                <a16:creationId xmlns:a16="http://schemas.microsoft.com/office/drawing/2014/main" id="{3CDC6217-B0E9-4F46-918D-C1C031F718AD}"/>
              </a:ext>
            </a:extLst>
          </p:cNvPr>
          <p:cNvSpPr txBox="1"/>
          <p:nvPr/>
        </p:nvSpPr>
        <p:spPr>
          <a:xfrm>
            <a:off x="697584" y="3572759"/>
            <a:ext cx="3214540"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3200" dirty="0"/>
              <a:t>回传数据：</a:t>
            </a:r>
            <a:r>
              <a:rPr lang="en-US" altLang="zh-CN" sz="3200" dirty="0"/>
              <a:t>Ajax</a:t>
            </a:r>
            <a:endParaRPr lang="zh-CN" altLang="en-US" sz="3200" dirty="0"/>
          </a:p>
        </p:txBody>
      </p:sp>
      <p:sp>
        <p:nvSpPr>
          <p:cNvPr id="5" name="矩形 4">
            <a:extLst>
              <a:ext uri="{FF2B5EF4-FFF2-40B4-BE49-F238E27FC236}">
                <a16:creationId xmlns:a16="http://schemas.microsoft.com/office/drawing/2014/main" id="{BD89DB47-34AE-4E0E-ADAB-F9C6FB583A39}"/>
              </a:ext>
            </a:extLst>
          </p:cNvPr>
          <p:cNvSpPr/>
          <p:nvPr/>
        </p:nvSpPr>
        <p:spPr>
          <a:xfrm>
            <a:off x="697584" y="4700289"/>
            <a:ext cx="2290713"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dirty="0" err="1"/>
              <a:t>res.json</a:t>
            </a:r>
            <a:r>
              <a:rPr lang="en-US" altLang="zh-CN" dirty="0"/>
              <a:t>([body])</a:t>
            </a:r>
          </a:p>
        </p:txBody>
      </p:sp>
    </p:spTree>
    <p:extLst>
      <p:ext uri="{BB962C8B-B14F-4D97-AF65-F5344CB8AC3E}">
        <p14:creationId xmlns:p14="http://schemas.microsoft.com/office/powerpoint/2010/main" val="345631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51279A8F-F8D3-4ED6-B417-30C39F7129E5}"/>
              </a:ext>
            </a:extLst>
          </p:cNvPr>
          <p:cNvSpPr>
            <a:spLocks noGrp="1"/>
          </p:cNvSpPr>
          <p:nvPr>
            <p:ph type="subTitle"/>
          </p:nvPr>
        </p:nvSpPr>
        <p:spPr>
          <a:xfrm>
            <a:off x="504000" y="3582186"/>
            <a:ext cx="9071640" cy="970960"/>
          </a:xfrm>
        </p:spPr>
        <p:txBody>
          <a:bodyPr/>
          <a:lstStyle/>
          <a:p>
            <a:pPr algn="ctr"/>
            <a:r>
              <a:rPr lang="zh-CN" altLang="en-US" dirty="0"/>
              <a:t>第二部分 客户端（网页端）</a:t>
            </a:r>
          </a:p>
        </p:txBody>
      </p:sp>
    </p:spTree>
    <p:extLst>
      <p:ext uri="{BB962C8B-B14F-4D97-AF65-F5344CB8AC3E}">
        <p14:creationId xmlns:p14="http://schemas.microsoft.com/office/powerpoint/2010/main" val="3945489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4517" y="323863"/>
            <a:ext cx="7521276" cy="703013"/>
          </a:xfrm>
          <a:prstGeom prst="rect">
            <a:avLst/>
          </a:prstGeom>
        </p:spPr>
        <p:txBody>
          <a:bodyPr wrap="square">
            <a:spAutoFit/>
          </a:bodyPr>
          <a:lstStyle/>
          <a:p>
            <a:r>
              <a:rPr lang="en-US" altLang="zh-CN" sz="1984" dirty="0">
                <a:solidFill>
                  <a:srgbClr val="000000"/>
                </a:solidFill>
                <a:latin typeface="Verdana" panose="020B0604030504040204" pitchFamily="34" charset="0"/>
              </a:rPr>
              <a:t>HTML DOM </a:t>
            </a:r>
            <a:r>
              <a:rPr lang="zh-CN" altLang="en-US" sz="1984" dirty="0">
                <a:solidFill>
                  <a:srgbClr val="000000"/>
                </a:solidFill>
                <a:latin typeface="Verdana" panose="020B0604030504040204" pitchFamily="34" charset="0"/>
              </a:rPr>
              <a:t>定义了访问和操作 </a:t>
            </a:r>
            <a:r>
              <a:rPr lang="en-US" altLang="zh-CN" sz="1984" dirty="0">
                <a:solidFill>
                  <a:srgbClr val="000000"/>
                </a:solidFill>
                <a:latin typeface="Verdana" panose="020B0604030504040204" pitchFamily="34" charset="0"/>
              </a:rPr>
              <a:t>HTML </a:t>
            </a:r>
            <a:r>
              <a:rPr lang="zh-CN" altLang="en-US" sz="1984" dirty="0">
                <a:solidFill>
                  <a:srgbClr val="000000"/>
                </a:solidFill>
                <a:latin typeface="Verdana" panose="020B0604030504040204" pitchFamily="34" charset="0"/>
              </a:rPr>
              <a:t>文档的标准方法。</a:t>
            </a:r>
          </a:p>
          <a:p>
            <a:r>
              <a:rPr lang="en-US" altLang="zh-CN" sz="1984" dirty="0">
                <a:solidFill>
                  <a:srgbClr val="000000"/>
                </a:solidFill>
                <a:latin typeface="Verdana" panose="020B0604030504040204" pitchFamily="34" charset="0"/>
              </a:rPr>
              <a:t>DOM </a:t>
            </a:r>
            <a:r>
              <a:rPr lang="zh-CN" altLang="en-US" sz="1984" dirty="0">
                <a:solidFill>
                  <a:srgbClr val="000000"/>
                </a:solidFill>
                <a:latin typeface="Verdana" panose="020B0604030504040204" pitchFamily="34" charset="0"/>
              </a:rPr>
              <a:t>将 </a:t>
            </a:r>
            <a:r>
              <a:rPr lang="en-US" altLang="zh-CN" sz="1984" dirty="0">
                <a:solidFill>
                  <a:srgbClr val="000000"/>
                </a:solidFill>
                <a:latin typeface="Verdana" panose="020B0604030504040204" pitchFamily="34" charset="0"/>
              </a:rPr>
              <a:t>HTML </a:t>
            </a:r>
            <a:r>
              <a:rPr lang="zh-CN" altLang="en-US" sz="1984" dirty="0">
                <a:solidFill>
                  <a:srgbClr val="000000"/>
                </a:solidFill>
                <a:latin typeface="Verdana" panose="020B0604030504040204" pitchFamily="34" charset="0"/>
              </a:rPr>
              <a:t>文档表达为树结构。</a:t>
            </a:r>
          </a:p>
        </p:txBody>
      </p:sp>
      <p:pic>
        <p:nvPicPr>
          <p:cNvPr id="3" name="图片 2"/>
          <p:cNvPicPr>
            <a:picLocks noChangeAspect="1"/>
          </p:cNvPicPr>
          <p:nvPr/>
        </p:nvPicPr>
        <p:blipFill>
          <a:blip r:embed="rId2"/>
          <a:stretch>
            <a:fillRect/>
          </a:stretch>
        </p:blipFill>
        <p:spPr>
          <a:xfrm>
            <a:off x="1298573" y="1653828"/>
            <a:ext cx="7168792" cy="3923660"/>
          </a:xfrm>
          <a:prstGeom prst="rect">
            <a:avLst/>
          </a:prstGeom>
        </p:spPr>
      </p:pic>
    </p:spTree>
    <p:extLst>
      <p:ext uri="{BB962C8B-B14F-4D97-AF65-F5344CB8AC3E}">
        <p14:creationId xmlns:p14="http://schemas.microsoft.com/office/powerpoint/2010/main" val="2399171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15723" y="596763"/>
            <a:ext cx="9810778" cy="2785504"/>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3684" tIns="699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1007943"/>
            <a:r>
              <a:rPr lang="zh-CN" altLang="zh-CN" sz="1764" b="1">
                <a:solidFill>
                  <a:srgbClr val="000000"/>
                </a:solidFill>
                <a:latin typeface="微软雅黑" panose="020B0503020204020204" pitchFamily="34" charset="-122"/>
                <a:ea typeface="微软雅黑" panose="020B0503020204020204" pitchFamily="34" charset="-122"/>
              </a:rPr>
              <a:t>什么是 DOM？</a:t>
            </a:r>
          </a:p>
          <a:p>
            <a:pPr defTabSz="1007943"/>
            <a:r>
              <a:rPr lang="zh-CN" altLang="zh-CN" sz="1764">
                <a:solidFill>
                  <a:srgbClr val="000000"/>
                </a:solidFill>
                <a:latin typeface="Verdana" panose="020B0604030504040204" pitchFamily="34" charset="0"/>
              </a:rPr>
              <a:t>DOM 是 W3C（万维网联盟）的标准。</a:t>
            </a:r>
            <a:endParaRPr lang="zh-CN" altLang="zh-CN" sz="1764"/>
          </a:p>
          <a:p>
            <a:pPr defTabSz="1007943"/>
            <a:r>
              <a:rPr lang="zh-CN" altLang="zh-CN" sz="1764">
                <a:solidFill>
                  <a:srgbClr val="000000"/>
                </a:solidFill>
                <a:latin typeface="Verdana" panose="020B0604030504040204" pitchFamily="34" charset="0"/>
              </a:rPr>
              <a:t>DOM 定义了访问 HTML 和 XML 文档的标准：</a:t>
            </a:r>
            <a:endParaRPr lang="zh-CN" altLang="zh-CN" sz="1764"/>
          </a:p>
          <a:p>
            <a:pPr defTabSz="1007943"/>
            <a:r>
              <a:rPr lang="zh-CN" altLang="zh-CN" sz="1764"/>
              <a:t>“W3C 文档对象模型 （DOM） 是中立于平台和语言的接口，它允许程序和脚本动态地访问和更新文档的内容、结构和样式。”</a:t>
            </a:r>
          </a:p>
          <a:p>
            <a:pPr defTabSz="1007943"/>
            <a:r>
              <a:rPr lang="zh-CN" altLang="zh-CN" sz="1764">
                <a:solidFill>
                  <a:srgbClr val="000000"/>
                </a:solidFill>
                <a:latin typeface="Verdana" panose="020B0604030504040204" pitchFamily="34" charset="0"/>
              </a:rPr>
              <a:t>W3C DOM 标准被分为 3 个不同的部分：</a:t>
            </a:r>
            <a:endParaRPr lang="zh-CN" altLang="zh-CN" sz="1764"/>
          </a:p>
          <a:p>
            <a:pPr defTabSz="1007943">
              <a:buFontTx/>
              <a:buChar char="•"/>
            </a:pPr>
            <a:r>
              <a:rPr lang="zh-CN" altLang="zh-CN" sz="1764">
                <a:solidFill>
                  <a:srgbClr val="000000"/>
                </a:solidFill>
                <a:latin typeface="Verdana" panose="020B0604030504040204" pitchFamily="34" charset="0"/>
              </a:rPr>
              <a:t>核心 DOM - 针对任何结构化文档的标准模型</a:t>
            </a:r>
          </a:p>
          <a:p>
            <a:pPr defTabSz="1007943">
              <a:buFontTx/>
              <a:buChar char="•"/>
            </a:pPr>
            <a:r>
              <a:rPr lang="zh-CN" altLang="zh-CN" sz="1764">
                <a:solidFill>
                  <a:srgbClr val="000000"/>
                </a:solidFill>
                <a:latin typeface="Verdana" panose="020B0604030504040204" pitchFamily="34" charset="0"/>
              </a:rPr>
              <a:t>XML DOM - 针对 XML 文档的标准模型</a:t>
            </a:r>
          </a:p>
          <a:p>
            <a:pPr defTabSz="1007943">
              <a:buFontTx/>
              <a:buChar char="•"/>
            </a:pPr>
            <a:r>
              <a:rPr lang="zh-CN" altLang="zh-CN" sz="1764">
                <a:solidFill>
                  <a:srgbClr val="000000"/>
                </a:solidFill>
                <a:latin typeface="Verdana" panose="020B0604030504040204" pitchFamily="34" charset="0"/>
              </a:rPr>
              <a:t>HTML DOM - 针对 HTML 文档的标准模型</a:t>
            </a:r>
          </a:p>
          <a:p>
            <a:pPr defTabSz="1007943"/>
            <a:r>
              <a:rPr lang="zh-CN" altLang="zh-CN" sz="1764" b="1">
                <a:solidFill>
                  <a:srgbClr val="000000"/>
                </a:solidFill>
                <a:latin typeface="Verdana" panose="020B0604030504040204" pitchFamily="34" charset="0"/>
              </a:rPr>
              <a:t>编者注：</a:t>
            </a:r>
            <a:r>
              <a:rPr lang="zh-CN" altLang="zh-CN" sz="1764">
                <a:solidFill>
                  <a:srgbClr val="000000"/>
                </a:solidFill>
                <a:latin typeface="Verdana" panose="020B0604030504040204" pitchFamily="34" charset="0"/>
              </a:rPr>
              <a:t>DOM 是 Document Object Model（文档对象模型）的缩写。</a:t>
            </a:r>
            <a:endParaRPr lang="zh-CN" altLang="zh-CN" sz="1764"/>
          </a:p>
        </p:txBody>
      </p:sp>
    </p:spTree>
    <p:extLst>
      <p:ext uri="{BB962C8B-B14F-4D97-AF65-F5344CB8AC3E}">
        <p14:creationId xmlns:p14="http://schemas.microsoft.com/office/powerpoint/2010/main" val="3439511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02120" y="673558"/>
            <a:ext cx="9474793" cy="2785504"/>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3684" tIns="699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1007943"/>
            <a:r>
              <a:rPr lang="zh-CN" altLang="zh-CN" sz="1764" b="1" dirty="0">
                <a:solidFill>
                  <a:srgbClr val="000000"/>
                </a:solidFill>
                <a:latin typeface="微软雅黑" panose="020B0503020204020204" pitchFamily="34" charset="-122"/>
                <a:ea typeface="微软雅黑" panose="020B0503020204020204" pitchFamily="34" charset="-122"/>
              </a:rPr>
              <a:t>节点父、子和同胞</a:t>
            </a:r>
          </a:p>
          <a:p>
            <a:pPr defTabSz="1007943"/>
            <a:r>
              <a:rPr lang="zh-CN" altLang="zh-CN" sz="1764" dirty="0">
                <a:solidFill>
                  <a:srgbClr val="000000"/>
                </a:solidFill>
                <a:latin typeface="Verdana" panose="020B0604030504040204" pitchFamily="34" charset="0"/>
              </a:rPr>
              <a:t>节点树中的节点彼此拥有层级关系。</a:t>
            </a:r>
            <a:endParaRPr lang="zh-CN" altLang="zh-CN" sz="1764" dirty="0"/>
          </a:p>
          <a:p>
            <a:pPr defTabSz="1007943"/>
            <a:r>
              <a:rPr lang="zh-CN" altLang="zh-CN" sz="1764" dirty="0">
                <a:solidFill>
                  <a:srgbClr val="000000"/>
                </a:solidFill>
                <a:latin typeface="Verdana" panose="020B0604030504040204" pitchFamily="34" charset="0"/>
              </a:rPr>
              <a:t>父（parent）、子（child）和同胞（sibling）等术语用于描述这些关系。父节点拥有子节点。同级的子节点被称为同胞（兄弟或姐妹）。</a:t>
            </a:r>
            <a:endParaRPr lang="zh-CN" altLang="zh-CN" sz="1764" dirty="0"/>
          </a:p>
          <a:p>
            <a:pPr defTabSz="1007943">
              <a:buFontTx/>
              <a:buChar char="•"/>
            </a:pPr>
            <a:r>
              <a:rPr lang="zh-CN" altLang="zh-CN" sz="1764" dirty="0">
                <a:solidFill>
                  <a:srgbClr val="000000"/>
                </a:solidFill>
                <a:latin typeface="Verdana" panose="020B0604030504040204" pitchFamily="34" charset="0"/>
              </a:rPr>
              <a:t>在节点树中，顶端节点被称为根（root）</a:t>
            </a:r>
          </a:p>
          <a:p>
            <a:pPr defTabSz="1007943">
              <a:buFontTx/>
              <a:buChar char="•"/>
            </a:pPr>
            <a:r>
              <a:rPr lang="zh-CN" altLang="zh-CN" sz="1764" dirty="0">
                <a:solidFill>
                  <a:srgbClr val="000000"/>
                </a:solidFill>
                <a:latin typeface="Verdana" panose="020B0604030504040204" pitchFamily="34" charset="0"/>
              </a:rPr>
              <a:t>每个节点都有父节点、除了根（它没有父节点）</a:t>
            </a:r>
          </a:p>
          <a:p>
            <a:pPr defTabSz="1007943">
              <a:buFontTx/>
              <a:buChar char="•"/>
            </a:pPr>
            <a:r>
              <a:rPr lang="zh-CN" altLang="zh-CN" sz="1764" dirty="0">
                <a:solidFill>
                  <a:srgbClr val="000000"/>
                </a:solidFill>
                <a:latin typeface="Verdana" panose="020B0604030504040204" pitchFamily="34" charset="0"/>
              </a:rPr>
              <a:t>一个节点可拥有任意数量的子</a:t>
            </a:r>
          </a:p>
          <a:p>
            <a:pPr defTabSz="1007943">
              <a:buFontTx/>
              <a:buChar char="•"/>
            </a:pPr>
            <a:r>
              <a:rPr lang="zh-CN" altLang="zh-CN" sz="1764" dirty="0">
                <a:solidFill>
                  <a:srgbClr val="000000"/>
                </a:solidFill>
                <a:latin typeface="Verdana" panose="020B0604030504040204" pitchFamily="34" charset="0"/>
              </a:rPr>
              <a:t>同胞是拥有相同父节点的节点</a:t>
            </a:r>
          </a:p>
          <a:p>
            <a:pPr defTabSz="1007943"/>
            <a:r>
              <a:rPr lang="zh-CN" altLang="zh-CN" sz="1764" dirty="0">
                <a:solidFill>
                  <a:srgbClr val="000000"/>
                </a:solidFill>
                <a:latin typeface="Verdana" panose="020B0604030504040204" pitchFamily="34" charset="0"/>
              </a:rPr>
              <a:t>下面的图片展示了节点树的一部分，以及节点之间的关系：</a:t>
            </a:r>
            <a:endParaRPr lang="zh-CN" altLang="zh-CN" sz="1764" dirty="0"/>
          </a:p>
          <a:p>
            <a:pPr defTabSz="1007943"/>
            <a:r>
              <a:rPr lang="zh-CN" altLang="zh-CN" sz="1764" dirty="0"/>
              <a:t>   </a:t>
            </a:r>
          </a:p>
        </p:txBody>
      </p:sp>
      <p:pic>
        <p:nvPicPr>
          <p:cNvPr id="16386" name="Picture 2" descr="DOM 节点关系"/>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446" y="3962877"/>
            <a:ext cx="4000328" cy="2677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533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877143836"/>
              </p:ext>
            </p:extLst>
          </p:nvPr>
        </p:nvGraphicFramePr>
        <p:xfrm>
          <a:off x="506657" y="1398042"/>
          <a:ext cx="9136962" cy="6093550"/>
        </p:xfrm>
        <a:graphic>
          <a:graphicData uri="http://schemas.openxmlformats.org/drawingml/2006/table">
            <a:tbl>
              <a:tblPr/>
              <a:tblGrid>
                <a:gridCol w="3045654">
                  <a:extLst>
                    <a:ext uri="{9D8B030D-6E8A-4147-A177-3AD203B41FA5}">
                      <a16:colId xmlns:a16="http://schemas.microsoft.com/office/drawing/2014/main" val="1756013429"/>
                    </a:ext>
                  </a:extLst>
                </a:gridCol>
                <a:gridCol w="3045654">
                  <a:extLst>
                    <a:ext uri="{9D8B030D-6E8A-4147-A177-3AD203B41FA5}">
                      <a16:colId xmlns:a16="http://schemas.microsoft.com/office/drawing/2014/main" val="2698945320"/>
                    </a:ext>
                  </a:extLst>
                </a:gridCol>
                <a:gridCol w="3045654">
                  <a:extLst>
                    <a:ext uri="{9D8B030D-6E8A-4147-A177-3AD203B41FA5}">
                      <a16:colId xmlns:a16="http://schemas.microsoft.com/office/drawing/2014/main" val="3073861075"/>
                    </a:ext>
                  </a:extLst>
                </a:gridCol>
              </a:tblGrid>
              <a:tr h="326027">
                <a:tc>
                  <a:txBody>
                    <a:bodyPr/>
                    <a:lstStyle/>
                    <a:p>
                      <a:pPr algn="l" fontAlgn="base"/>
                      <a:r>
                        <a:rPr lang="zh-CN" altLang="en-US" sz="1800">
                          <a:effectLst/>
                          <a:latin typeface="Consolas" panose="020B0609020204030204" pitchFamily="49" charset="0"/>
                        </a:rPr>
                        <a:t>方法</a:t>
                      </a:r>
                    </a:p>
                  </a:txBody>
                  <a:tcPr marL="34343" marR="85857" marT="28619" marB="28619"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D5D5D5"/>
                    </a:solidFill>
                  </a:tcPr>
                </a:tc>
                <a:tc>
                  <a:txBody>
                    <a:bodyPr/>
                    <a:lstStyle/>
                    <a:p>
                      <a:pPr algn="l" fontAlgn="base"/>
                      <a:r>
                        <a:rPr lang="zh-CN" altLang="en-US" sz="1800">
                          <a:effectLst/>
                          <a:latin typeface="Consolas" panose="020B0609020204030204" pitchFamily="49" charset="0"/>
                        </a:rPr>
                        <a:t>描述</a:t>
                      </a:r>
                    </a:p>
                  </a:txBody>
                  <a:tcPr marL="34343" marR="85857" marT="28619" marB="28619"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D5D5D5"/>
                    </a:solidFill>
                  </a:tcPr>
                </a:tc>
                <a:tc>
                  <a:txBody>
                    <a:bodyPr/>
                    <a:lstStyle/>
                    <a:p>
                      <a:pPr algn="l" fontAlgn="base"/>
                      <a:r>
                        <a:rPr lang="en-US" altLang="zh-CN" sz="1800" dirty="0" err="1">
                          <a:effectLst/>
                          <a:latin typeface="Consolas" panose="020B0609020204030204" pitchFamily="49" charset="0"/>
                        </a:rPr>
                        <a:t>Jquery</a:t>
                      </a:r>
                      <a:r>
                        <a:rPr lang="zh-CN" altLang="en-US" sz="1800" dirty="0">
                          <a:effectLst/>
                          <a:latin typeface="Consolas" panose="020B0609020204030204" pitchFamily="49" charset="0"/>
                        </a:rPr>
                        <a:t>中的替代</a:t>
                      </a:r>
                    </a:p>
                  </a:txBody>
                  <a:tcPr marL="34343" marR="85857" marT="28619" marB="28619"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D5D5D5"/>
                    </a:solidFill>
                  </a:tcPr>
                </a:tc>
                <a:extLst>
                  <a:ext uri="{0D108BD9-81ED-4DB2-BD59-A6C34878D82A}">
                    <a16:rowId xmlns:a16="http://schemas.microsoft.com/office/drawing/2014/main" val="172670215"/>
                  </a:ext>
                </a:extLst>
              </a:tr>
              <a:tr h="337474">
                <a:tc>
                  <a:txBody>
                    <a:bodyPr/>
                    <a:lstStyle/>
                    <a:p>
                      <a:pPr fontAlgn="t"/>
                      <a:r>
                        <a:rPr lang="en-US" sz="1800" dirty="0" err="1">
                          <a:effectLst/>
                          <a:latin typeface="Consolas" panose="020B0609020204030204" pitchFamily="49" charset="0"/>
                        </a:rPr>
                        <a:t>getElementById</a:t>
                      </a:r>
                      <a:r>
                        <a:rPr lang="en-US" sz="1800" dirty="0">
                          <a:effectLst/>
                          <a:latin typeface="Consolas" panose="020B0609020204030204" pitchFamily="49" charset="0"/>
                        </a:rPr>
                        <a:t>()</a:t>
                      </a:r>
                    </a:p>
                  </a:txBody>
                  <a:tcPr marL="34343" marR="85857" marT="34343" marB="34343"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800">
                          <a:effectLst/>
                          <a:latin typeface="Consolas" panose="020B0609020204030204" pitchFamily="49" charset="0"/>
                        </a:rPr>
                        <a:t>返回带有指定 </a:t>
                      </a:r>
                      <a:r>
                        <a:rPr lang="en-US" altLang="zh-CN" sz="1800">
                          <a:effectLst/>
                          <a:latin typeface="Consolas" panose="020B0609020204030204" pitchFamily="49" charset="0"/>
                        </a:rPr>
                        <a:t>ID </a:t>
                      </a:r>
                      <a:r>
                        <a:rPr lang="zh-CN" altLang="en-US" sz="1800">
                          <a:effectLst/>
                          <a:latin typeface="Consolas" panose="020B0609020204030204" pitchFamily="49" charset="0"/>
                        </a:rPr>
                        <a:t>的元素。</a:t>
                      </a:r>
                    </a:p>
                  </a:txBody>
                  <a:tcPr marL="34343" marR="85857" marT="34343" marB="34343"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FEFEF"/>
                    </a:solidFill>
                  </a:tcPr>
                </a:tc>
                <a:tc>
                  <a:txBody>
                    <a:bodyPr/>
                    <a:lstStyle/>
                    <a:p>
                      <a:pPr fontAlgn="t"/>
                      <a:r>
                        <a:rPr lang="en-US" altLang="zh-CN" sz="1800" dirty="0">
                          <a:effectLst/>
                          <a:latin typeface="Consolas" panose="020B0609020204030204" pitchFamily="49" charset="0"/>
                        </a:rPr>
                        <a:t>$(</a:t>
                      </a:r>
                      <a:r>
                        <a:rPr lang="zh-CN" altLang="en-US" sz="1800" dirty="0">
                          <a:effectLst/>
                          <a:latin typeface="Consolas" panose="020B0609020204030204" pitchFamily="49" charset="0"/>
                        </a:rPr>
                        <a:t>“</a:t>
                      </a:r>
                      <a:r>
                        <a:rPr lang="en-US" altLang="zh-CN" sz="1800" dirty="0">
                          <a:effectLst/>
                          <a:latin typeface="Consolas" panose="020B0609020204030204" pitchFamily="49" charset="0"/>
                        </a:rPr>
                        <a:t>#ID</a:t>
                      </a:r>
                      <a:r>
                        <a:rPr lang="zh-CN" altLang="en-US" sz="1800" dirty="0">
                          <a:effectLst/>
                          <a:latin typeface="Consolas" panose="020B0609020204030204" pitchFamily="49" charset="0"/>
                        </a:rPr>
                        <a:t>”</a:t>
                      </a:r>
                      <a:r>
                        <a:rPr lang="en-US" altLang="zh-CN" sz="1800" dirty="0">
                          <a:effectLst/>
                          <a:latin typeface="Consolas" panose="020B0609020204030204" pitchFamily="49" charset="0"/>
                        </a:rPr>
                        <a:t>)</a:t>
                      </a:r>
                      <a:endParaRPr lang="zh-CN" altLang="en-US" sz="1800" dirty="0">
                        <a:effectLst/>
                        <a:latin typeface="Consolas" panose="020B0609020204030204" pitchFamily="49" charset="0"/>
                      </a:endParaRPr>
                    </a:p>
                  </a:txBody>
                  <a:tcPr marL="34343" marR="85857" marT="34343" marB="34343"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2582072949"/>
                  </a:ext>
                </a:extLst>
              </a:tr>
              <a:tr h="875051">
                <a:tc>
                  <a:txBody>
                    <a:bodyPr/>
                    <a:lstStyle/>
                    <a:p>
                      <a:pPr fontAlgn="t"/>
                      <a:r>
                        <a:rPr lang="en-US" sz="1800">
                          <a:effectLst/>
                          <a:latin typeface="Consolas" panose="020B0609020204030204" pitchFamily="49" charset="0"/>
                        </a:rPr>
                        <a:t>getElementsByTagName()</a:t>
                      </a:r>
                    </a:p>
                  </a:txBody>
                  <a:tcPr marL="34343" marR="85857" marT="34343" marB="34343"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800">
                          <a:effectLst/>
                          <a:latin typeface="Consolas" panose="020B0609020204030204" pitchFamily="49" charset="0"/>
                        </a:rPr>
                        <a:t>返回包含带有指定标签名称的所有元素的节点列表（集合</a:t>
                      </a:r>
                      <a:r>
                        <a:rPr lang="en-US" altLang="zh-CN" sz="1800">
                          <a:effectLst/>
                          <a:latin typeface="Consolas" panose="020B0609020204030204" pitchFamily="49" charset="0"/>
                        </a:rPr>
                        <a:t>/</a:t>
                      </a:r>
                      <a:r>
                        <a:rPr lang="zh-CN" altLang="en-US" sz="1800">
                          <a:effectLst/>
                          <a:latin typeface="Consolas" panose="020B0609020204030204" pitchFamily="49" charset="0"/>
                        </a:rPr>
                        <a:t>节点数组）。</a:t>
                      </a:r>
                    </a:p>
                  </a:txBody>
                  <a:tcPr marL="34343" marR="85857" marT="34343" marB="34343"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FEFEF"/>
                    </a:solidFill>
                  </a:tcPr>
                </a:tc>
                <a:tc>
                  <a:txBody>
                    <a:bodyPr/>
                    <a:lstStyle/>
                    <a:p>
                      <a:pPr fontAlgn="t"/>
                      <a:r>
                        <a:rPr lang="en-US" altLang="zh-CN" sz="1800" dirty="0">
                          <a:effectLst/>
                          <a:latin typeface="Consolas" panose="020B0609020204030204" pitchFamily="49" charset="0"/>
                        </a:rPr>
                        <a:t>$(</a:t>
                      </a:r>
                      <a:r>
                        <a:rPr lang="zh-CN" altLang="en-US" sz="1800" dirty="0">
                          <a:effectLst/>
                          <a:latin typeface="Consolas" panose="020B0609020204030204" pitchFamily="49" charset="0"/>
                        </a:rPr>
                        <a:t>“</a:t>
                      </a:r>
                      <a:r>
                        <a:rPr lang="en-US" altLang="zh-CN" sz="1800" dirty="0">
                          <a:effectLst/>
                          <a:latin typeface="Consolas" panose="020B0609020204030204" pitchFamily="49" charset="0"/>
                        </a:rPr>
                        <a:t>tag</a:t>
                      </a:r>
                      <a:r>
                        <a:rPr lang="zh-CN" altLang="en-US" sz="1800" dirty="0">
                          <a:effectLst/>
                          <a:latin typeface="Consolas" panose="020B0609020204030204" pitchFamily="49" charset="0"/>
                        </a:rPr>
                        <a:t>”</a:t>
                      </a:r>
                      <a:r>
                        <a:rPr lang="en-US" altLang="zh-CN" sz="1800" dirty="0">
                          <a:effectLst/>
                          <a:latin typeface="Consolas" panose="020B0609020204030204" pitchFamily="49" charset="0"/>
                        </a:rPr>
                        <a:t>)</a:t>
                      </a:r>
                      <a:endParaRPr lang="zh-CN" altLang="en-US" sz="1800" dirty="0">
                        <a:effectLst/>
                        <a:latin typeface="Consolas" panose="020B0609020204030204" pitchFamily="49" charset="0"/>
                      </a:endParaRPr>
                    </a:p>
                  </a:txBody>
                  <a:tcPr marL="34343" marR="85857" marT="34343" marB="34343"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651004288"/>
                  </a:ext>
                </a:extLst>
              </a:tr>
              <a:tr h="606262">
                <a:tc>
                  <a:txBody>
                    <a:bodyPr/>
                    <a:lstStyle/>
                    <a:p>
                      <a:pPr fontAlgn="t"/>
                      <a:r>
                        <a:rPr lang="en-US" sz="1800">
                          <a:effectLst/>
                          <a:latin typeface="Consolas" panose="020B0609020204030204" pitchFamily="49" charset="0"/>
                        </a:rPr>
                        <a:t>getElementsByClassName()</a:t>
                      </a:r>
                    </a:p>
                  </a:txBody>
                  <a:tcPr marL="34343" marR="85857" marT="34343" marB="34343"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800">
                          <a:effectLst/>
                          <a:latin typeface="Consolas" panose="020B0609020204030204" pitchFamily="49" charset="0"/>
                        </a:rPr>
                        <a:t>返回包含带有指定类名的所有元素的节点列表。</a:t>
                      </a:r>
                    </a:p>
                  </a:txBody>
                  <a:tcPr marL="34343" marR="85857" marT="34343" marB="34343"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FEFEF"/>
                    </a:solidFill>
                  </a:tcPr>
                </a:tc>
                <a:tc>
                  <a:txBody>
                    <a:bodyPr/>
                    <a:lstStyle/>
                    <a:p>
                      <a:pPr fontAlgn="t"/>
                      <a:r>
                        <a:rPr lang="en-US" altLang="zh-CN" sz="1800" dirty="0">
                          <a:effectLst/>
                          <a:latin typeface="Consolas" panose="020B0609020204030204" pitchFamily="49" charset="0"/>
                        </a:rPr>
                        <a:t>$(</a:t>
                      </a:r>
                      <a:r>
                        <a:rPr lang="zh-CN" altLang="en-US" sz="1800" dirty="0">
                          <a:effectLst/>
                          <a:latin typeface="Consolas" panose="020B0609020204030204" pitchFamily="49" charset="0"/>
                        </a:rPr>
                        <a:t>“</a:t>
                      </a:r>
                      <a:r>
                        <a:rPr lang="en-US" altLang="zh-CN" sz="1800" dirty="0">
                          <a:effectLst/>
                          <a:latin typeface="Consolas" panose="020B0609020204030204" pitchFamily="49" charset="0"/>
                        </a:rPr>
                        <a:t>.</a:t>
                      </a:r>
                      <a:r>
                        <a:rPr lang="en-US" altLang="zh-CN" sz="1800" dirty="0" err="1">
                          <a:effectLst/>
                          <a:latin typeface="Consolas" panose="020B0609020204030204" pitchFamily="49" charset="0"/>
                        </a:rPr>
                        <a:t>className</a:t>
                      </a:r>
                      <a:r>
                        <a:rPr lang="zh-CN" altLang="en-US" sz="1800" dirty="0">
                          <a:effectLst/>
                          <a:latin typeface="Consolas" panose="020B0609020204030204" pitchFamily="49" charset="0"/>
                        </a:rPr>
                        <a:t>”</a:t>
                      </a:r>
                      <a:r>
                        <a:rPr lang="en-US" altLang="zh-CN" sz="1800" dirty="0">
                          <a:effectLst/>
                          <a:latin typeface="Consolas" panose="020B0609020204030204" pitchFamily="49" charset="0"/>
                        </a:rPr>
                        <a:t>)</a:t>
                      </a:r>
                      <a:endParaRPr lang="zh-CN" altLang="en-US" sz="1800" dirty="0">
                        <a:effectLst/>
                        <a:latin typeface="Consolas" panose="020B0609020204030204" pitchFamily="49" charset="0"/>
                      </a:endParaRPr>
                    </a:p>
                  </a:txBody>
                  <a:tcPr marL="34343" marR="85857" marT="34343" marB="34343"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776051197"/>
                  </a:ext>
                </a:extLst>
              </a:tr>
              <a:tr h="480799">
                <a:tc>
                  <a:txBody>
                    <a:bodyPr/>
                    <a:lstStyle/>
                    <a:p>
                      <a:pPr fontAlgn="t"/>
                      <a:r>
                        <a:rPr lang="en-US" sz="1800">
                          <a:effectLst/>
                          <a:latin typeface="Consolas" panose="020B0609020204030204" pitchFamily="49" charset="0"/>
                        </a:rPr>
                        <a:t>appendChild()</a:t>
                      </a:r>
                    </a:p>
                  </a:txBody>
                  <a:tcPr marL="34343" marR="85857" marT="34343" marB="34343"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800">
                          <a:effectLst/>
                          <a:latin typeface="Consolas" panose="020B0609020204030204" pitchFamily="49" charset="0"/>
                        </a:rPr>
                        <a:t>把新的子节点添加到指定节点。</a:t>
                      </a:r>
                    </a:p>
                  </a:txBody>
                  <a:tcPr marL="34343" marR="85857" marT="34343" marB="34343"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FEFEF"/>
                    </a:solidFill>
                  </a:tcPr>
                </a:tc>
                <a:tc>
                  <a:txBody>
                    <a:bodyPr/>
                    <a:lstStyle/>
                    <a:p>
                      <a:pPr fontAlgn="t"/>
                      <a:endParaRPr lang="zh-CN" altLang="en-US" sz="1800" dirty="0">
                        <a:effectLst/>
                        <a:latin typeface="Consolas" panose="020B0609020204030204" pitchFamily="49" charset="0"/>
                      </a:endParaRPr>
                    </a:p>
                  </a:txBody>
                  <a:tcPr marL="34343" marR="85857" marT="34343" marB="34343"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2576409853"/>
                  </a:ext>
                </a:extLst>
              </a:tr>
              <a:tr h="337474">
                <a:tc>
                  <a:txBody>
                    <a:bodyPr/>
                    <a:lstStyle/>
                    <a:p>
                      <a:pPr fontAlgn="t"/>
                      <a:r>
                        <a:rPr lang="en-US" sz="1800">
                          <a:effectLst/>
                          <a:latin typeface="Consolas" panose="020B0609020204030204" pitchFamily="49" charset="0"/>
                        </a:rPr>
                        <a:t>removeChild()</a:t>
                      </a:r>
                    </a:p>
                  </a:txBody>
                  <a:tcPr marL="34343" marR="85857" marT="34343" marB="34343"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800">
                          <a:effectLst/>
                          <a:latin typeface="Consolas" panose="020B0609020204030204" pitchFamily="49" charset="0"/>
                        </a:rPr>
                        <a:t>删除子节点。</a:t>
                      </a:r>
                    </a:p>
                  </a:txBody>
                  <a:tcPr marL="34343" marR="85857" marT="34343" marB="34343"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FEFEF"/>
                    </a:solidFill>
                  </a:tcPr>
                </a:tc>
                <a:tc>
                  <a:txBody>
                    <a:bodyPr/>
                    <a:lstStyle/>
                    <a:p>
                      <a:pPr fontAlgn="t"/>
                      <a:endParaRPr lang="zh-CN" altLang="en-US" sz="1800">
                        <a:effectLst/>
                        <a:latin typeface="Consolas" panose="020B0609020204030204" pitchFamily="49" charset="0"/>
                      </a:endParaRPr>
                    </a:p>
                  </a:txBody>
                  <a:tcPr marL="34343" marR="85857" marT="34343" marB="34343"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420982960"/>
                  </a:ext>
                </a:extLst>
              </a:tr>
              <a:tr h="337474">
                <a:tc>
                  <a:txBody>
                    <a:bodyPr/>
                    <a:lstStyle/>
                    <a:p>
                      <a:pPr fontAlgn="t"/>
                      <a:r>
                        <a:rPr lang="en-US" sz="1800">
                          <a:effectLst/>
                          <a:latin typeface="Consolas" panose="020B0609020204030204" pitchFamily="49" charset="0"/>
                        </a:rPr>
                        <a:t>replaceChild()</a:t>
                      </a:r>
                    </a:p>
                  </a:txBody>
                  <a:tcPr marL="34343" marR="85857" marT="34343" marB="34343"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800">
                          <a:effectLst/>
                          <a:latin typeface="Consolas" panose="020B0609020204030204" pitchFamily="49" charset="0"/>
                        </a:rPr>
                        <a:t>替换子节点。</a:t>
                      </a:r>
                    </a:p>
                  </a:txBody>
                  <a:tcPr marL="34343" marR="85857" marT="34343" marB="34343"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FEFEF"/>
                    </a:solidFill>
                  </a:tcPr>
                </a:tc>
                <a:tc>
                  <a:txBody>
                    <a:bodyPr/>
                    <a:lstStyle/>
                    <a:p>
                      <a:pPr fontAlgn="t"/>
                      <a:endParaRPr lang="zh-CN" altLang="en-US" sz="1800">
                        <a:effectLst/>
                        <a:latin typeface="Consolas" panose="020B0609020204030204" pitchFamily="49" charset="0"/>
                      </a:endParaRPr>
                    </a:p>
                  </a:txBody>
                  <a:tcPr marL="34343" marR="85857" marT="34343" marB="34343"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808726081"/>
                  </a:ext>
                </a:extLst>
              </a:tr>
              <a:tr h="606262">
                <a:tc>
                  <a:txBody>
                    <a:bodyPr/>
                    <a:lstStyle/>
                    <a:p>
                      <a:pPr fontAlgn="t"/>
                      <a:r>
                        <a:rPr lang="en-US" sz="1800">
                          <a:effectLst/>
                          <a:latin typeface="Consolas" panose="020B0609020204030204" pitchFamily="49" charset="0"/>
                        </a:rPr>
                        <a:t>insertBefore()</a:t>
                      </a:r>
                    </a:p>
                  </a:txBody>
                  <a:tcPr marL="34343" marR="85857" marT="34343" marB="34343"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800">
                          <a:effectLst/>
                          <a:latin typeface="Consolas" panose="020B0609020204030204" pitchFamily="49" charset="0"/>
                        </a:rPr>
                        <a:t>在指定的子节点前面插入新的子节点。</a:t>
                      </a:r>
                    </a:p>
                  </a:txBody>
                  <a:tcPr marL="34343" marR="85857" marT="34343" marB="34343"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FEFEF"/>
                    </a:solidFill>
                  </a:tcPr>
                </a:tc>
                <a:tc>
                  <a:txBody>
                    <a:bodyPr/>
                    <a:lstStyle/>
                    <a:p>
                      <a:pPr fontAlgn="t"/>
                      <a:endParaRPr lang="zh-CN" altLang="en-US" sz="1800">
                        <a:effectLst/>
                        <a:latin typeface="Consolas" panose="020B0609020204030204" pitchFamily="49" charset="0"/>
                      </a:endParaRPr>
                    </a:p>
                  </a:txBody>
                  <a:tcPr marL="34343" marR="85857" marT="34343" marB="34343"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351569896"/>
                  </a:ext>
                </a:extLst>
              </a:tr>
              <a:tr h="337474">
                <a:tc>
                  <a:txBody>
                    <a:bodyPr/>
                    <a:lstStyle/>
                    <a:p>
                      <a:pPr fontAlgn="t"/>
                      <a:r>
                        <a:rPr lang="en-US" sz="1800">
                          <a:effectLst/>
                          <a:latin typeface="Consolas" panose="020B0609020204030204" pitchFamily="49" charset="0"/>
                        </a:rPr>
                        <a:t>createAttribute()</a:t>
                      </a:r>
                    </a:p>
                  </a:txBody>
                  <a:tcPr marL="34343" marR="85857" marT="34343" marB="34343"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800">
                          <a:effectLst/>
                          <a:latin typeface="Consolas" panose="020B0609020204030204" pitchFamily="49" charset="0"/>
                        </a:rPr>
                        <a:t>创建属性节点。</a:t>
                      </a:r>
                    </a:p>
                  </a:txBody>
                  <a:tcPr marL="34343" marR="85857" marT="34343" marB="34343"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FEFEF"/>
                    </a:solidFill>
                  </a:tcPr>
                </a:tc>
                <a:tc>
                  <a:txBody>
                    <a:bodyPr/>
                    <a:lstStyle/>
                    <a:p>
                      <a:pPr fontAlgn="t"/>
                      <a:endParaRPr lang="zh-CN" altLang="en-US" sz="1800">
                        <a:effectLst/>
                        <a:latin typeface="Consolas" panose="020B0609020204030204" pitchFamily="49" charset="0"/>
                      </a:endParaRPr>
                    </a:p>
                  </a:txBody>
                  <a:tcPr marL="34343" marR="85857" marT="34343" marB="34343"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2947992824"/>
                  </a:ext>
                </a:extLst>
              </a:tr>
              <a:tr h="337474">
                <a:tc>
                  <a:txBody>
                    <a:bodyPr/>
                    <a:lstStyle/>
                    <a:p>
                      <a:pPr fontAlgn="t"/>
                      <a:r>
                        <a:rPr lang="en-US" sz="1800">
                          <a:effectLst/>
                          <a:latin typeface="Consolas" panose="020B0609020204030204" pitchFamily="49" charset="0"/>
                        </a:rPr>
                        <a:t>createElement()</a:t>
                      </a:r>
                    </a:p>
                  </a:txBody>
                  <a:tcPr marL="34343" marR="85857" marT="34343" marB="34343"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800">
                          <a:effectLst/>
                          <a:latin typeface="Consolas" panose="020B0609020204030204" pitchFamily="49" charset="0"/>
                        </a:rPr>
                        <a:t>创建元素节点。</a:t>
                      </a:r>
                    </a:p>
                  </a:txBody>
                  <a:tcPr marL="34343" marR="85857" marT="34343" marB="34343"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FEFEF"/>
                    </a:solidFill>
                  </a:tcPr>
                </a:tc>
                <a:tc>
                  <a:txBody>
                    <a:bodyPr/>
                    <a:lstStyle/>
                    <a:p>
                      <a:pPr fontAlgn="t"/>
                      <a:endParaRPr lang="zh-CN" altLang="en-US" sz="1800">
                        <a:effectLst/>
                        <a:latin typeface="Consolas" panose="020B0609020204030204" pitchFamily="49" charset="0"/>
                      </a:endParaRPr>
                    </a:p>
                  </a:txBody>
                  <a:tcPr marL="34343" marR="85857" marT="34343" marB="34343"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974924974"/>
                  </a:ext>
                </a:extLst>
              </a:tr>
              <a:tr h="337474">
                <a:tc>
                  <a:txBody>
                    <a:bodyPr/>
                    <a:lstStyle/>
                    <a:p>
                      <a:pPr fontAlgn="t"/>
                      <a:r>
                        <a:rPr lang="en-US" sz="1800">
                          <a:effectLst/>
                          <a:latin typeface="Consolas" panose="020B0609020204030204" pitchFamily="49" charset="0"/>
                        </a:rPr>
                        <a:t>createTextNode()</a:t>
                      </a:r>
                    </a:p>
                  </a:txBody>
                  <a:tcPr marL="34343" marR="85857" marT="34343" marB="34343"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800">
                          <a:effectLst/>
                          <a:latin typeface="Consolas" panose="020B0609020204030204" pitchFamily="49" charset="0"/>
                        </a:rPr>
                        <a:t>创建文本节点。</a:t>
                      </a:r>
                    </a:p>
                  </a:txBody>
                  <a:tcPr marL="34343" marR="85857" marT="34343" marB="34343"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FEFEF"/>
                    </a:solidFill>
                  </a:tcPr>
                </a:tc>
                <a:tc>
                  <a:txBody>
                    <a:bodyPr/>
                    <a:lstStyle/>
                    <a:p>
                      <a:pPr fontAlgn="t"/>
                      <a:endParaRPr lang="zh-CN" altLang="en-US" sz="1800">
                        <a:effectLst/>
                        <a:latin typeface="Consolas" panose="020B0609020204030204" pitchFamily="49" charset="0"/>
                      </a:endParaRPr>
                    </a:p>
                  </a:txBody>
                  <a:tcPr marL="34343" marR="85857" marT="34343" marB="34343"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2831703550"/>
                  </a:ext>
                </a:extLst>
              </a:tr>
              <a:tr h="337474">
                <a:tc>
                  <a:txBody>
                    <a:bodyPr/>
                    <a:lstStyle/>
                    <a:p>
                      <a:pPr fontAlgn="t"/>
                      <a:r>
                        <a:rPr lang="en-US" sz="1800">
                          <a:effectLst/>
                          <a:latin typeface="Consolas" panose="020B0609020204030204" pitchFamily="49" charset="0"/>
                        </a:rPr>
                        <a:t>getAttribute()</a:t>
                      </a:r>
                    </a:p>
                  </a:txBody>
                  <a:tcPr marL="34343" marR="85857" marT="34343" marB="34343"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800">
                          <a:effectLst/>
                          <a:latin typeface="Consolas" panose="020B0609020204030204" pitchFamily="49" charset="0"/>
                        </a:rPr>
                        <a:t>返回指定的属性值。</a:t>
                      </a:r>
                    </a:p>
                  </a:txBody>
                  <a:tcPr marL="34343" marR="85857" marT="34343" marB="34343"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FEFEF"/>
                    </a:solidFill>
                  </a:tcPr>
                </a:tc>
                <a:tc>
                  <a:txBody>
                    <a:bodyPr/>
                    <a:lstStyle/>
                    <a:p>
                      <a:pPr fontAlgn="t"/>
                      <a:endParaRPr lang="zh-CN" altLang="en-US" sz="1800">
                        <a:effectLst/>
                        <a:latin typeface="Consolas" panose="020B0609020204030204" pitchFamily="49" charset="0"/>
                      </a:endParaRPr>
                    </a:p>
                  </a:txBody>
                  <a:tcPr marL="34343" marR="85857" marT="34343" marB="34343"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3155275855"/>
                  </a:ext>
                </a:extLst>
              </a:tr>
              <a:tr h="606262">
                <a:tc>
                  <a:txBody>
                    <a:bodyPr/>
                    <a:lstStyle/>
                    <a:p>
                      <a:pPr fontAlgn="t"/>
                      <a:r>
                        <a:rPr lang="en-US" sz="1800">
                          <a:effectLst/>
                          <a:latin typeface="Consolas" panose="020B0609020204030204" pitchFamily="49" charset="0"/>
                        </a:rPr>
                        <a:t>setAttribute()</a:t>
                      </a:r>
                    </a:p>
                  </a:txBody>
                  <a:tcPr marL="34343" marR="85857" marT="34343" marB="34343"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800" dirty="0">
                          <a:effectLst/>
                          <a:latin typeface="Consolas" panose="020B0609020204030204" pitchFamily="49" charset="0"/>
                        </a:rPr>
                        <a:t>把指定属性设置或修改为指定的值。</a:t>
                      </a:r>
                    </a:p>
                  </a:txBody>
                  <a:tcPr marL="34343" marR="85857" marT="34343" marB="34343"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FEFEF"/>
                    </a:solidFill>
                  </a:tcPr>
                </a:tc>
                <a:tc>
                  <a:txBody>
                    <a:bodyPr/>
                    <a:lstStyle/>
                    <a:p>
                      <a:pPr fontAlgn="t"/>
                      <a:endParaRPr lang="zh-CN" altLang="en-US" sz="1800" dirty="0">
                        <a:effectLst/>
                        <a:latin typeface="Consolas" panose="020B0609020204030204" pitchFamily="49" charset="0"/>
                      </a:endParaRPr>
                    </a:p>
                  </a:txBody>
                  <a:tcPr marL="34343" marR="85857" marT="34343" marB="34343"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3834214669"/>
                  </a:ext>
                </a:extLst>
              </a:tr>
            </a:tbl>
          </a:graphicData>
        </a:graphic>
      </p:graphicFrame>
      <p:sp>
        <p:nvSpPr>
          <p:cNvPr id="3" name="Rectangle 1"/>
          <p:cNvSpPr>
            <a:spLocks noChangeArrowheads="1"/>
          </p:cNvSpPr>
          <p:nvPr/>
        </p:nvSpPr>
        <p:spPr bwMode="auto">
          <a:xfrm>
            <a:off x="506658" y="610578"/>
            <a:ext cx="4746492" cy="54296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1007943"/>
            <a:r>
              <a:rPr lang="zh-CN" altLang="zh-CN" sz="1764" b="1">
                <a:solidFill>
                  <a:srgbClr val="000000"/>
                </a:solidFill>
                <a:latin typeface="微软雅黑" panose="020B0503020204020204" pitchFamily="34" charset="-122"/>
                <a:ea typeface="微软雅黑" panose="020B0503020204020204" pitchFamily="34" charset="-122"/>
              </a:rPr>
              <a:t>一些 DOM 对象方法</a:t>
            </a:r>
          </a:p>
          <a:p>
            <a:pPr defTabSz="1007943"/>
            <a:r>
              <a:rPr lang="zh-CN" altLang="zh-CN" sz="1764">
                <a:solidFill>
                  <a:srgbClr val="000000"/>
                </a:solidFill>
                <a:latin typeface="Verdana" panose="020B0604030504040204" pitchFamily="34" charset="0"/>
              </a:rPr>
              <a:t>这里提供一些您将在本教程中学到的常用方法：</a:t>
            </a:r>
            <a:endParaRPr lang="zh-CN" altLang="zh-CN" sz="1764"/>
          </a:p>
        </p:txBody>
      </p:sp>
      <p:sp>
        <p:nvSpPr>
          <p:cNvPr id="4" name="文本框 3">
            <a:extLst>
              <a:ext uri="{FF2B5EF4-FFF2-40B4-BE49-F238E27FC236}">
                <a16:creationId xmlns:a16="http://schemas.microsoft.com/office/drawing/2014/main" id="{F71AF3F0-106E-4755-B7D3-6B4552BAD7E9}"/>
              </a:ext>
            </a:extLst>
          </p:cNvPr>
          <p:cNvSpPr txBox="1"/>
          <p:nvPr/>
        </p:nvSpPr>
        <p:spPr>
          <a:xfrm>
            <a:off x="6674177" y="507216"/>
            <a:ext cx="2648932" cy="369332"/>
          </a:xfrm>
          <a:prstGeom prst="rect">
            <a:avLst/>
          </a:prstGeom>
          <a:noFill/>
        </p:spPr>
        <p:txBody>
          <a:bodyPr wrap="square" rtlCol="0">
            <a:spAutoFit/>
          </a:bodyPr>
          <a:lstStyle/>
          <a:p>
            <a:r>
              <a:rPr lang="zh-CN" altLang="en-US" dirty="0"/>
              <a:t>建议用</a:t>
            </a:r>
            <a:r>
              <a:rPr lang="en-US" altLang="zh-CN" dirty="0" err="1"/>
              <a:t>jquery</a:t>
            </a:r>
            <a:r>
              <a:rPr lang="zh-CN" altLang="en-US" dirty="0"/>
              <a:t>来简化！</a:t>
            </a:r>
          </a:p>
        </p:txBody>
      </p:sp>
    </p:spTree>
    <p:extLst>
      <p:ext uri="{BB962C8B-B14F-4D97-AF65-F5344CB8AC3E}">
        <p14:creationId xmlns:p14="http://schemas.microsoft.com/office/powerpoint/2010/main" val="566990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F8BF2DE-B818-45B9-B7FC-61C4577213D7}"/>
              </a:ext>
            </a:extLst>
          </p:cNvPr>
          <p:cNvSpPr/>
          <p:nvPr/>
        </p:nvSpPr>
        <p:spPr>
          <a:xfrm>
            <a:off x="465907" y="175425"/>
            <a:ext cx="5038725" cy="1477328"/>
          </a:xfrm>
          <a:prstGeom prst="rect">
            <a:avLst/>
          </a:prstGeom>
        </p:spPr>
        <p:txBody>
          <a:bodyPr>
            <a:spAutoFit/>
          </a:bodyPr>
          <a:lstStyle/>
          <a:p>
            <a:r>
              <a:rPr lang="en-US" altLang="zh-CN" b="1" dirty="0">
                <a:solidFill>
                  <a:srgbClr val="3F3F3F"/>
                </a:solidFill>
                <a:latin typeface="微软雅黑" panose="020B0503020204020204" pitchFamily="34" charset="-122"/>
                <a:ea typeface="微软雅黑" panose="020B0503020204020204" pitchFamily="34" charset="-122"/>
              </a:rPr>
              <a:t>jQuery </a:t>
            </a:r>
            <a:r>
              <a:rPr lang="zh-CN" altLang="en-US" b="1" dirty="0">
                <a:solidFill>
                  <a:srgbClr val="3F3F3F"/>
                </a:solidFill>
                <a:latin typeface="微软雅黑" panose="020B0503020204020204" pitchFamily="34" charset="-122"/>
                <a:ea typeface="微软雅黑" panose="020B0503020204020204" pitchFamily="34" charset="-122"/>
              </a:rPr>
              <a:t>元素选择器</a:t>
            </a:r>
          </a:p>
          <a:p>
            <a:r>
              <a:rPr lang="en-US" altLang="zh-CN" dirty="0">
                <a:solidFill>
                  <a:srgbClr val="000000"/>
                </a:solidFill>
                <a:latin typeface="PingFangSC-Regular"/>
              </a:rPr>
              <a:t>jQuery </a:t>
            </a:r>
            <a:r>
              <a:rPr lang="zh-CN" altLang="en-US" dirty="0">
                <a:solidFill>
                  <a:srgbClr val="000000"/>
                </a:solidFill>
                <a:latin typeface="PingFangSC-Regular"/>
              </a:rPr>
              <a:t>使用 </a:t>
            </a:r>
            <a:r>
              <a:rPr lang="en-US" altLang="zh-CN" dirty="0">
                <a:solidFill>
                  <a:srgbClr val="000000"/>
                </a:solidFill>
                <a:latin typeface="PingFangSC-Regular"/>
              </a:rPr>
              <a:t>CSS </a:t>
            </a:r>
            <a:r>
              <a:rPr lang="zh-CN" altLang="en-US" dirty="0">
                <a:solidFill>
                  <a:srgbClr val="000000"/>
                </a:solidFill>
                <a:latin typeface="PingFangSC-Regular"/>
              </a:rPr>
              <a:t>选择器来选取 </a:t>
            </a:r>
            <a:r>
              <a:rPr lang="en-US" altLang="zh-CN" dirty="0">
                <a:solidFill>
                  <a:srgbClr val="000000"/>
                </a:solidFill>
                <a:latin typeface="PingFangSC-Regular"/>
              </a:rPr>
              <a:t>HTML </a:t>
            </a:r>
            <a:r>
              <a:rPr lang="zh-CN" altLang="en-US" dirty="0">
                <a:solidFill>
                  <a:srgbClr val="000000"/>
                </a:solidFill>
                <a:latin typeface="PingFangSC-Regular"/>
              </a:rPr>
              <a:t>元素。</a:t>
            </a:r>
          </a:p>
          <a:p>
            <a:r>
              <a:rPr lang="en-US" altLang="zh-CN" dirty="0">
                <a:solidFill>
                  <a:srgbClr val="000000"/>
                </a:solidFill>
                <a:latin typeface="PingFangSC-Regular"/>
              </a:rPr>
              <a:t>$("p") </a:t>
            </a:r>
            <a:r>
              <a:rPr lang="zh-CN" altLang="en-US" dirty="0">
                <a:solidFill>
                  <a:srgbClr val="000000"/>
                </a:solidFill>
                <a:latin typeface="PingFangSC-Regular"/>
              </a:rPr>
              <a:t>选取 </a:t>
            </a:r>
            <a:r>
              <a:rPr lang="en-US" altLang="zh-CN" dirty="0">
                <a:solidFill>
                  <a:srgbClr val="000000"/>
                </a:solidFill>
                <a:latin typeface="PingFangSC-Regular"/>
              </a:rPr>
              <a:t>&lt;p&gt; </a:t>
            </a:r>
            <a:r>
              <a:rPr lang="zh-CN" altLang="en-US" dirty="0">
                <a:solidFill>
                  <a:srgbClr val="000000"/>
                </a:solidFill>
                <a:latin typeface="PingFangSC-Regular"/>
              </a:rPr>
              <a:t>元素。</a:t>
            </a:r>
          </a:p>
          <a:p>
            <a:r>
              <a:rPr lang="en-US" altLang="zh-CN" dirty="0">
                <a:solidFill>
                  <a:srgbClr val="000000"/>
                </a:solidFill>
                <a:latin typeface="PingFangSC-Regular"/>
              </a:rPr>
              <a:t>$("</a:t>
            </a:r>
            <a:r>
              <a:rPr lang="en-US" altLang="zh-CN" dirty="0" err="1">
                <a:solidFill>
                  <a:srgbClr val="000000"/>
                </a:solidFill>
                <a:latin typeface="PingFangSC-Regular"/>
              </a:rPr>
              <a:t>p.intro</a:t>
            </a:r>
            <a:r>
              <a:rPr lang="en-US" altLang="zh-CN" dirty="0">
                <a:solidFill>
                  <a:srgbClr val="000000"/>
                </a:solidFill>
                <a:latin typeface="PingFangSC-Regular"/>
              </a:rPr>
              <a:t>") </a:t>
            </a:r>
            <a:r>
              <a:rPr lang="zh-CN" altLang="en-US" dirty="0">
                <a:solidFill>
                  <a:srgbClr val="000000"/>
                </a:solidFill>
                <a:latin typeface="PingFangSC-Regular"/>
              </a:rPr>
              <a:t>选取所有 </a:t>
            </a:r>
            <a:r>
              <a:rPr lang="en-US" altLang="zh-CN" dirty="0">
                <a:solidFill>
                  <a:srgbClr val="000000"/>
                </a:solidFill>
                <a:latin typeface="PingFangSC-Regular"/>
              </a:rPr>
              <a:t>class="intro" </a:t>
            </a:r>
            <a:r>
              <a:rPr lang="zh-CN" altLang="en-US" dirty="0">
                <a:solidFill>
                  <a:srgbClr val="000000"/>
                </a:solidFill>
                <a:latin typeface="PingFangSC-Regular"/>
              </a:rPr>
              <a:t>的 </a:t>
            </a:r>
            <a:r>
              <a:rPr lang="en-US" altLang="zh-CN" dirty="0">
                <a:solidFill>
                  <a:srgbClr val="000000"/>
                </a:solidFill>
                <a:latin typeface="PingFangSC-Regular"/>
              </a:rPr>
              <a:t>&lt;p&gt; </a:t>
            </a:r>
            <a:r>
              <a:rPr lang="zh-CN" altLang="en-US" dirty="0">
                <a:solidFill>
                  <a:srgbClr val="000000"/>
                </a:solidFill>
                <a:latin typeface="PingFangSC-Regular"/>
              </a:rPr>
              <a:t>元素。</a:t>
            </a:r>
          </a:p>
          <a:p>
            <a:r>
              <a:rPr lang="en-US" altLang="zh-CN" dirty="0">
                <a:solidFill>
                  <a:srgbClr val="000000"/>
                </a:solidFill>
                <a:latin typeface="PingFangSC-Regular"/>
              </a:rPr>
              <a:t>$("</a:t>
            </a:r>
            <a:r>
              <a:rPr lang="en-US" altLang="zh-CN" dirty="0" err="1">
                <a:solidFill>
                  <a:srgbClr val="000000"/>
                </a:solidFill>
                <a:latin typeface="PingFangSC-Regular"/>
              </a:rPr>
              <a:t>p#demo</a:t>
            </a:r>
            <a:r>
              <a:rPr lang="en-US" altLang="zh-CN" dirty="0">
                <a:solidFill>
                  <a:srgbClr val="000000"/>
                </a:solidFill>
                <a:latin typeface="PingFangSC-Regular"/>
              </a:rPr>
              <a:t>") </a:t>
            </a:r>
            <a:r>
              <a:rPr lang="zh-CN" altLang="en-US" dirty="0">
                <a:solidFill>
                  <a:srgbClr val="000000"/>
                </a:solidFill>
                <a:latin typeface="PingFangSC-Regular"/>
              </a:rPr>
              <a:t>选取所有 </a:t>
            </a:r>
            <a:r>
              <a:rPr lang="en-US" altLang="zh-CN" dirty="0">
                <a:solidFill>
                  <a:srgbClr val="000000"/>
                </a:solidFill>
                <a:latin typeface="PingFangSC-Regular"/>
              </a:rPr>
              <a:t>id="demo" </a:t>
            </a:r>
            <a:r>
              <a:rPr lang="zh-CN" altLang="en-US" dirty="0">
                <a:solidFill>
                  <a:srgbClr val="000000"/>
                </a:solidFill>
                <a:latin typeface="PingFangSC-Regular"/>
              </a:rPr>
              <a:t>的 </a:t>
            </a:r>
            <a:r>
              <a:rPr lang="en-US" altLang="zh-CN" dirty="0">
                <a:solidFill>
                  <a:srgbClr val="000000"/>
                </a:solidFill>
                <a:latin typeface="PingFangSC-Regular"/>
              </a:rPr>
              <a:t>&lt;p&gt; </a:t>
            </a:r>
            <a:r>
              <a:rPr lang="zh-CN" altLang="en-US" dirty="0">
                <a:solidFill>
                  <a:srgbClr val="000000"/>
                </a:solidFill>
                <a:latin typeface="PingFangSC-Regular"/>
              </a:rPr>
              <a:t>元素。</a:t>
            </a:r>
            <a:endParaRPr lang="zh-CN" altLang="en-US" b="0" i="0" dirty="0">
              <a:solidFill>
                <a:srgbClr val="000000"/>
              </a:solidFill>
              <a:effectLst/>
              <a:latin typeface="PingFangSC-Regular"/>
            </a:endParaRPr>
          </a:p>
        </p:txBody>
      </p:sp>
      <p:sp>
        <p:nvSpPr>
          <p:cNvPr id="3" name="矩形 2">
            <a:extLst>
              <a:ext uri="{FF2B5EF4-FFF2-40B4-BE49-F238E27FC236}">
                <a16:creationId xmlns:a16="http://schemas.microsoft.com/office/drawing/2014/main" id="{3BA11B41-34E4-4834-9222-516102393BE2}"/>
              </a:ext>
            </a:extLst>
          </p:cNvPr>
          <p:cNvSpPr/>
          <p:nvPr/>
        </p:nvSpPr>
        <p:spPr>
          <a:xfrm>
            <a:off x="465907" y="2141287"/>
            <a:ext cx="8866629" cy="1754326"/>
          </a:xfrm>
          <a:prstGeom prst="rect">
            <a:avLst/>
          </a:prstGeom>
        </p:spPr>
        <p:txBody>
          <a:bodyPr wrap="square">
            <a:spAutoFit/>
          </a:bodyPr>
          <a:lstStyle/>
          <a:p>
            <a:r>
              <a:rPr lang="en-US" altLang="zh-CN" b="1" dirty="0">
                <a:solidFill>
                  <a:srgbClr val="3F3F3F"/>
                </a:solidFill>
                <a:latin typeface="微软雅黑" panose="020B0503020204020204" pitchFamily="34" charset="-122"/>
                <a:ea typeface="微软雅黑" panose="020B0503020204020204" pitchFamily="34" charset="-122"/>
              </a:rPr>
              <a:t>jQuery </a:t>
            </a:r>
            <a:r>
              <a:rPr lang="zh-CN" altLang="en-US" b="1" dirty="0">
                <a:solidFill>
                  <a:srgbClr val="3F3F3F"/>
                </a:solidFill>
                <a:latin typeface="微软雅黑" panose="020B0503020204020204" pitchFamily="34" charset="-122"/>
                <a:ea typeface="微软雅黑" panose="020B0503020204020204" pitchFamily="34" charset="-122"/>
              </a:rPr>
              <a:t>属性选择器</a:t>
            </a:r>
          </a:p>
          <a:p>
            <a:r>
              <a:rPr lang="en-US" altLang="zh-CN" dirty="0">
                <a:solidFill>
                  <a:srgbClr val="000000"/>
                </a:solidFill>
                <a:latin typeface="PingFangSC-Regular"/>
              </a:rPr>
              <a:t>jQuery </a:t>
            </a:r>
            <a:r>
              <a:rPr lang="zh-CN" altLang="en-US" dirty="0">
                <a:solidFill>
                  <a:srgbClr val="000000"/>
                </a:solidFill>
                <a:latin typeface="PingFangSC-Regular"/>
              </a:rPr>
              <a:t>使用 </a:t>
            </a:r>
            <a:r>
              <a:rPr lang="en-US" altLang="zh-CN" dirty="0">
                <a:solidFill>
                  <a:srgbClr val="000000"/>
                </a:solidFill>
                <a:latin typeface="PingFangSC-Regular"/>
              </a:rPr>
              <a:t>XPath </a:t>
            </a:r>
            <a:r>
              <a:rPr lang="zh-CN" altLang="en-US" dirty="0">
                <a:solidFill>
                  <a:srgbClr val="000000"/>
                </a:solidFill>
                <a:latin typeface="PingFangSC-Regular"/>
              </a:rPr>
              <a:t>表达式来选择带有给定属性的元素。</a:t>
            </a:r>
          </a:p>
          <a:p>
            <a:r>
              <a:rPr lang="en-US" altLang="zh-CN" dirty="0">
                <a:solidFill>
                  <a:srgbClr val="000000"/>
                </a:solidFill>
                <a:latin typeface="PingFangSC-Regular"/>
              </a:rPr>
              <a:t>$("[</a:t>
            </a:r>
            <a:r>
              <a:rPr lang="en-US" altLang="zh-CN" dirty="0" err="1">
                <a:solidFill>
                  <a:srgbClr val="000000"/>
                </a:solidFill>
                <a:latin typeface="PingFangSC-Regular"/>
              </a:rPr>
              <a:t>href</a:t>
            </a:r>
            <a:r>
              <a:rPr lang="en-US" altLang="zh-CN" dirty="0">
                <a:solidFill>
                  <a:srgbClr val="000000"/>
                </a:solidFill>
                <a:latin typeface="PingFangSC-Regular"/>
              </a:rPr>
              <a:t>]") </a:t>
            </a:r>
            <a:r>
              <a:rPr lang="zh-CN" altLang="en-US" dirty="0">
                <a:solidFill>
                  <a:srgbClr val="000000"/>
                </a:solidFill>
                <a:latin typeface="PingFangSC-Regular"/>
              </a:rPr>
              <a:t>选取所有带有 </a:t>
            </a:r>
            <a:r>
              <a:rPr lang="en-US" altLang="zh-CN" dirty="0" err="1">
                <a:solidFill>
                  <a:srgbClr val="000000"/>
                </a:solidFill>
                <a:latin typeface="PingFangSC-Regular"/>
              </a:rPr>
              <a:t>href</a:t>
            </a:r>
            <a:r>
              <a:rPr lang="en-US" altLang="zh-CN" dirty="0">
                <a:solidFill>
                  <a:srgbClr val="000000"/>
                </a:solidFill>
                <a:latin typeface="PingFangSC-Regular"/>
              </a:rPr>
              <a:t> </a:t>
            </a:r>
            <a:r>
              <a:rPr lang="zh-CN" altLang="en-US" dirty="0">
                <a:solidFill>
                  <a:srgbClr val="000000"/>
                </a:solidFill>
                <a:latin typeface="PingFangSC-Regular"/>
              </a:rPr>
              <a:t>属性的元素。</a:t>
            </a:r>
          </a:p>
          <a:p>
            <a:r>
              <a:rPr lang="en-US" altLang="zh-CN" dirty="0">
                <a:solidFill>
                  <a:srgbClr val="000000"/>
                </a:solidFill>
                <a:latin typeface="PingFangSC-Regular"/>
              </a:rPr>
              <a:t>$("[</a:t>
            </a:r>
            <a:r>
              <a:rPr lang="en-US" altLang="zh-CN" dirty="0" err="1">
                <a:solidFill>
                  <a:srgbClr val="000000"/>
                </a:solidFill>
                <a:latin typeface="PingFangSC-Regular"/>
              </a:rPr>
              <a:t>href</a:t>
            </a:r>
            <a:r>
              <a:rPr lang="en-US" altLang="zh-CN" dirty="0">
                <a:solidFill>
                  <a:srgbClr val="000000"/>
                </a:solidFill>
                <a:latin typeface="PingFangSC-Regular"/>
              </a:rPr>
              <a:t>='#']") </a:t>
            </a:r>
            <a:r>
              <a:rPr lang="zh-CN" altLang="en-US" dirty="0">
                <a:solidFill>
                  <a:srgbClr val="000000"/>
                </a:solidFill>
                <a:latin typeface="PingFangSC-Regular"/>
              </a:rPr>
              <a:t>选取所有带有 </a:t>
            </a:r>
            <a:r>
              <a:rPr lang="en-US" altLang="zh-CN" dirty="0" err="1">
                <a:solidFill>
                  <a:srgbClr val="000000"/>
                </a:solidFill>
                <a:latin typeface="PingFangSC-Regular"/>
              </a:rPr>
              <a:t>href</a:t>
            </a:r>
            <a:r>
              <a:rPr lang="en-US" altLang="zh-CN" dirty="0">
                <a:solidFill>
                  <a:srgbClr val="000000"/>
                </a:solidFill>
                <a:latin typeface="PingFangSC-Regular"/>
              </a:rPr>
              <a:t> </a:t>
            </a:r>
            <a:r>
              <a:rPr lang="zh-CN" altLang="en-US" dirty="0">
                <a:solidFill>
                  <a:srgbClr val="000000"/>
                </a:solidFill>
                <a:latin typeface="PingFangSC-Regular"/>
              </a:rPr>
              <a:t>值等于 </a:t>
            </a:r>
            <a:r>
              <a:rPr lang="en-US" altLang="zh-CN" dirty="0">
                <a:solidFill>
                  <a:srgbClr val="000000"/>
                </a:solidFill>
                <a:latin typeface="PingFangSC-Regular"/>
              </a:rPr>
              <a:t>"#" </a:t>
            </a:r>
            <a:r>
              <a:rPr lang="zh-CN" altLang="en-US" dirty="0">
                <a:solidFill>
                  <a:srgbClr val="000000"/>
                </a:solidFill>
                <a:latin typeface="PingFangSC-Regular"/>
              </a:rPr>
              <a:t>的元素。</a:t>
            </a:r>
          </a:p>
          <a:p>
            <a:r>
              <a:rPr lang="en-US" altLang="zh-CN" dirty="0">
                <a:solidFill>
                  <a:srgbClr val="000000"/>
                </a:solidFill>
                <a:latin typeface="PingFangSC-Regular"/>
              </a:rPr>
              <a:t>$("[</a:t>
            </a:r>
            <a:r>
              <a:rPr lang="en-US" altLang="zh-CN" dirty="0" err="1">
                <a:solidFill>
                  <a:srgbClr val="000000"/>
                </a:solidFill>
                <a:latin typeface="PingFangSC-Regular"/>
              </a:rPr>
              <a:t>href</a:t>
            </a:r>
            <a:r>
              <a:rPr lang="en-US" altLang="zh-CN" dirty="0">
                <a:solidFill>
                  <a:srgbClr val="000000"/>
                </a:solidFill>
                <a:latin typeface="PingFangSC-Regular"/>
              </a:rPr>
              <a:t>!='#']") </a:t>
            </a:r>
            <a:r>
              <a:rPr lang="zh-CN" altLang="en-US" dirty="0">
                <a:solidFill>
                  <a:srgbClr val="000000"/>
                </a:solidFill>
                <a:latin typeface="PingFangSC-Regular"/>
              </a:rPr>
              <a:t>选取所有带有 </a:t>
            </a:r>
            <a:r>
              <a:rPr lang="en-US" altLang="zh-CN" dirty="0" err="1">
                <a:solidFill>
                  <a:srgbClr val="000000"/>
                </a:solidFill>
                <a:latin typeface="PingFangSC-Regular"/>
              </a:rPr>
              <a:t>href</a:t>
            </a:r>
            <a:r>
              <a:rPr lang="en-US" altLang="zh-CN" dirty="0">
                <a:solidFill>
                  <a:srgbClr val="000000"/>
                </a:solidFill>
                <a:latin typeface="PingFangSC-Regular"/>
              </a:rPr>
              <a:t> </a:t>
            </a:r>
            <a:r>
              <a:rPr lang="zh-CN" altLang="en-US" dirty="0">
                <a:solidFill>
                  <a:srgbClr val="000000"/>
                </a:solidFill>
                <a:latin typeface="PingFangSC-Regular"/>
              </a:rPr>
              <a:t>值不等于 </a:t>
            </a:r>
            <a:r>
              <a:rPr lang="en-US" altLang="zh-CN" dirty="0">
                <a:solidFill>
                  <a:srgbClr val="000000"/>
                </a:solidFill>
                <a:latin typeface="PingFangSC-Regular"/>
              </a:rPr>
              <a:t>"#" </a:t>
            </a:r>
            <a:r>
              <a:rPr lang="zh-CN" altLang="en-US" dirty="0">
                <a:solidFill>
                  <a:srgbClr val="000000"/>
                </a:solidFill>
                <a:latin typeface="PingFangSC-Regular"/>
              </a:rPr>
              <a:t>的元素。</a:t>
            </a:r>
          </a:p>
          <a:p>
            <a:r>
              <a:rPr lang="en-US" altLang="zh-CN" dirty="0">
                <a:solidFill>
                  <a:srgbClr val="000000"/>
                </a:solidFill>
                <a:latin typeface="PingFangSC-Regular"/>
              </a:rPr>
              <a:t>$("[</a:t>
            </a:r>
            <a:r>
              <a:rPr lang="en-US" altLang="zh-CN" dirty="0" err="1">
                <a:solidFill>
                  <a:srgbClr val="000000"/>
                </a:solidFill>
                <a:latin typeface="PingFangSC-Regular"/>
              </a:rPr>
              <a:t>href</a:t>
            </a:r>
            <a:r>
              <a:rPr lang="en-US" altLang="zh-CN" dirty="0">
                <a:solidFill>
                  <a:srgbClr val="000000"/>
                </a:solidFill>
                <a:latin typeface="PingFangSC-Regular"/>
              </a:rPr>
              <a:t>$='.jpg']") </a:t>
            </a:r>
            <a:r>
              <a:rPr lang="zh-CN" altLang="en-US" dirty="0">
                <a:solidFill>
                  <a:srgbClr val="000000"/>
                </a:solidFill>
                <a:latin typeface="PingFangSC-Regular"/>
              </a:rPr>
              <a:t>选取所有 </a:t>
            </a:r>
            <a:r>
              <a:rPr lang="en-US" altLang="zh-CN" dirty="0" err="1">
                <a:solidFill>
                  <a:srgbClr val="000000"/>
                </a:solidFill>
                <a:latin typeface="PingFangSC-Regular"/>
              </a:rPr>
              <a:t>href</a:t>
            </a:r>
            <a:r>
              <a:rPr lang="en-US" altLang="zh-CN" dirty="0">
                <a:solidFill>
                  <a:srgbClr val="000000"/>
                </a:solidFill>
                <a:latin typeface="PingFangSC-Regular"/>
              </a:rPr>
              <a:t> </a:t>
            </a:r>
            <a:r>
              <a:rPr lang="zh-CN" altLang="en-US" dirty="0">
                <a:solidFill>
                  <a:srgbClr val="000000"/>
                </a:solidFill>
                <a:latin typeface="PingFangSC-Regular"/>
              </a:rPr>
              <a:t>值以 </a:t>
            </a:r>
            <a:r>
              <a:rPr lang="en-US" altLang="zh-CN" dirty="0">
                <a:solidFill>
                  <a:srgbClr val="000000"/>
                </a:solidFill>
                <a:latin typeface="PingFangSC-Regular"/>
              </a:rPr>
              <a:t>".jpg" </a:t>
            </a:r>
            <a:r>
              <a:rPr lang="zh-CN" altLang="en-US" dirty="0">
                <a:solidFill>
                  <a:srgbClr val="000000"/>
                </a:solidFill>
                <a:latin typeface="PingFangSC-Regular"/>
              </a:rPr>
              <a:t>结尾的元素。</a:t>
            </a:r>
            <a:endParaRPr lang="zh-CN" altLang="en-US" b="0" i="0" dirty="0">
              <a:solidFill>
                <a:srgbClr val="000000"/>
              </a:solidFill>
              <a:effectLst/>
              <a:latin typeface="PingFangSC-Regular"/>
            </a:endParaRPr>
          </a:p>
        </p:txBody>
      </p:sp>
      <p:sp>
        <p:nvSpPr>
          <p:cNvPr id="4" name="矩形 3">
            <a:extLst>
              <a:ext uri="{FF2B5EF4-FFF2-40B4-BE49-F238E27FC236}">
                <a16:creationId xmlns:a16="http://schemas.microsoft.com/office/drawing/2014/main" id="{F8BFC05C-1BCF-4F38-9028-B74F12B80ED6}"/>
              </a:ext>
            </a:extLst>
          </p:cNvPr>
          <p:cNvSpPr/>
          <p:nvPr/>
        </p:nvSpPr>
        <p:spPr>
          <a:xfrm>
            <a:off x="465907" y="4141208"/>
            <a:ext cx="6839866" cy="923330"/>
          </a:xfrm>
          <a:prstGeom prst="rect">
            <a:avLst/>
          </a:prstGeom>
        </p:spPr>
        <p:txBody>
          <a:bodyPr wrap="square">
            <a:spAutoFit/>
          </a:bodyPr>
          <a:lstStyle/>
          <a:p>
            <a:r>
              <a:rPr lang="en-US" altLang="zh-CN" b="1" dirty="0">
                <a:solidFill>
                  <a:srgbClr val="3F3F3F"/>
                </a:solidFill>
                <a:latin typeface="微软雅黑" panose="020B0503020204020204" pitchFamily="34" charset="-122"/>
                <a:ea typeface="微软雅黑" panose="020B0503020204020204" pitchFamily="34" charset="-122"/>
              </a:rPr>
              <a:t>jQuery CSS </a:t>
            </a:r>
            <a:r>
              <a:rPr lang="zh-CN" altLang="en-US" b="1" dirty="0">
                <a:solidFill>
                  <a:srgbClr val="3F3F3F"/>
                </a:solidFill>
                <a:latin typeface="微软雅黑" panose="020B0503020204020204" pitchFamily="34" charset="-122"/>
                <a:ea typeface="微软雅黑" panose="020B0503020204020204" pitchFamily="34" charset="-122"/>
              </a:rPr>
              <a:t>选择器</a:t>
            </a:r>
          </a:p>
          <a:p>
            <a:r>
              <a:rPr lang="en-US" altLang="zh-CN" dirty="0">
                <a:solidFill>
                  <a:srgbClr val="000000"/>
                </a:solidFill>
                <a:latin typeface="PingFangSC-Regular"/>
              </a:rPr>
              <a:t>jQuery CSS </a:t>
            </a:r>
            <a:r>
              <a:rPr lang="zh-CN" altLang="en-US" dirty="0">
                <a:solidFill>
                  <a:srgbClr val="000000"/>
                </a:solidFill>
                <a:latin typeface="PingFangSC-Regular"/>
              </a:rPr>
              <a:t>选择器可用于改变 </a:t>
            </a:r>
            <a:r>
              <a:rPr lang="en-US" altLang="zh-CN" dirty="0">
                <a:solidFill>
                  <a:srgbClr val="000000"/>
                </a:solidFill>
                <a:latin typeface="PingFangSC-Regular"/>
              </a:rPr>
              <a:t>HTML </a:t>
            </a:r>
            <a:r>
              <a:rPr lang="zh-CN" altLang="en-US" dirty="0">
                <a:solidFill>
                  <a:srgbClr val="000000"/>
                </a:solidFill>
                <a:latin typeface="PingFangSC-Regular"/>
              </a:rPr>
              <a:t>元素的 </a:t>
            </a:r>
            <a:r>
              <a:rPr lang="en-US" altLang="zh-CN" dirty="0">
                <a:solidFill>
                  <a:srgbClr val="000000"/>
                </a:solidFill>
                <a:latin typeface="PingFangSC-Regular"/>
              </a:rPr>
              <a:t>CSS </a:t>
            </a:r>
            <a:r>
              <a:rPr lang="zh-CN" altLang="en-US" dirty="0">
                <a:solidFill>
                  <a:srgbClr val="000000"/>
                </a:solidFill>
                <a:latin typeface="PingFangSC-Regular"/>
              </a:rPr>
              <a:t>属性。</a:t>
            </a:r>
          </a:p>
          <a:p>
            <a:r>
              <a:rPr lang="zh-CN" altLang="en-US" dirty="0">
                <a:solidFill>
                  <a:srgbClr val="000000"/>
                </a:solidFill>
                <a:latin typeface="PingFangSC-Regular"/>
              </a:rPr>
              <a:t>下面的例子把所有 </a:t>
            </a:r>
            <a:r>
              <a:rPr lang="en-US" altLang="zh-CN" dirty="0">
                <a:solidFill>
                  <a:srgbClr val="000000"/>
                </a:solidFill>
                <a:latin typeface="PingFangSC-Regular"/>
              </a:rPr>
              <a:t>p </a:t>
            </a:r>
            <a:r>
              <a:rPr lang="zh-CN" altLang="en-US" dirty="0">
                <a:solidFill>
                  <a:srgbClr val="000000"/>
                </a:solidFill>
                <a:latin typeface="PingFangSC-Regular"/>
              </a:rPr>
              <a:t>元素的背景颜色更改为红色：</a:t>
            </a:r>
            <a:endParaRPr lang="zh-CN" altLang="en-US" b="0" i="0" dirty="0">
              <a:solidFill>
                <a:srgbClr val="000000"/>
              </a:solidFill>
              <a:effectLst/>
              <a:latin typeface="PingFangSC-Regular"/>
            </a:endParaRPr>
          </a:p>
        </p:txBody>
      </p:sp>
      <p:sp>
        <p:nvSpPr>
          <p:cNvPr id="5" name="Rectangle 1">
            <a:extLst>
              <a:ext uri="{FF2B5EF4-FFF2-40B4-BE49-F238E27FC236}">
                <a16:creationId xmlns:a16="http://schemas.microsoft.com/office/drawing/2014/main" id="{58642B6D-969A-42A5-A089-7876ED358D61}"/>
              </a:ext>
            </a:extLst>
          </p:cNvPr>
          <p:cNvSpPr>
            <a:spLocks noChangeArrowheads="1"/>
          </p:cNvSpPr>
          <p:nvPr/>
        </p:nvSpPr>
        <p:spPr bwMode="auto">
          <a:xfrm>
            <a:off x="556181" y="5202413"/>
            <a:ext cx="6749592" cy="47509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474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Consolas" panose="020B0609020204030204" pitchFamily="49" charset="0"/>
              </a:rPr>
              <a:t>$("p").css("background-color","red");</a:t>
            </a:r>
            <a:r>
              <a:rPr kumimoji="0" lang="zh-CN" altLang="zh-CN" sz="1400" b="0" i="0" u="none" strike="noStrike" cap="none" normalizeH="0" baseline="0">
                <a:ln>
                  <a:noFill/>
                </a:ln>
                <a:solidFill>
                  <a:schemeClr val="tx1"/>
                </a:solidFill>
                <a:effectLst/>
              </a:rPr>
              <a:t> </a:t>
            </a:r>
            <a:endParaRPr kumimoji="0" lang="zh-CN" altLang="zh-CN" sz="4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2358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DFE512B-721B-4675-B321-85ED3C08A541}"/>
              </a:ext>
            </a:extLst>
          </p:cNvPr>
          <p:cNvSpPr/>
          <p:nvPr/>
        </p:nvSpPr>
        <p:spPr>
          <a:xfrm>
            <a:off x="711004" y="174707"/>
            <a:ext cx="7160377" cy="1754326"/>
          </a:xfrm>
          <a:prstGeom prst="rect">
            <a:avLst/>
          </a:prstGeom>
        </p:spPr>
        <p:txBody>
          <a:bodyPr wrap="square">
            <a:spAutoFit/>
          </a:bodyPr>
          <a:lstStyle/>
          <a:p>
            <a:r>
              <a:rPr lang="zh-CN" altLang="en-US" b="1" dirty="0">
                <a:solidFill>
                  <a:srgbClr val="3F3F3F"/>
                </a:solidFill>
                <a:latin typeface="微软雅黑" panose="020B0503020204020204" pitchFamily="34" charset="-122"/>
                <a:ea typeface="微软雅黑" panose="020B0503020204020204" pitchFamily="34" charset="-122"/>
              </a:rPr>
              <a:t>获得内容 </a:t>
            </a:r>
            <a:r>
              <a:rPr lang="en-US" altLang="zh-CN" b="1" dirty="0">
                <a:solidFill>
                  <a:srgbClr val="3F3F3F"/>
                </a:solidFill>
                <a:latin typeface="微软雅黑" panose="020B0503020204020204" pitchFamily="34" charset="-122"/>
                <a:ea typeface="微软雅黑" panose="020B0503020204020204" pitchFamily="34" charset="-122"/>
              </a:rPr>
              <a:t>- text()</a:t>
            </a:r>
            <a:r>
              <a:rPr lang="zh-CN" altLang="en-US" b="1" dirty="0">
                <a:solidFill>
                  <a:srgbClr val="3F3F3F"/>
                </a:solidFill>
                <a:latin typeface="微软雅黑" panose="020B0503020204020204" pitchFamily="34" charset="-122"/>
                <a:ea typeface="微软雅黑" panose="020B0503020204020204" pitchFamily="34" charset="-122"/>
              </a:rPr>
              <a:t>、</a:t>
            </a:r>
            <a:r>
              <a:rPr lang="en-US" altLang="zh-CN" b="1" dirty="0">
                <a:solidFill>
                  <a:srgbClr val="3F3F3F"/>
                </a:solidFill>
                <a:latin typeface="微软雅黑" panose="020B0503020204020204" pitchFamily="34" charset="-122"/>
                <a:ea typeface="微软雅黑" panose="020B0503020204020204" pitchFamily="34" charset="-122"/>
              </a:rPr>
              <a:t>html() </a:t>
            </a:r>
            <a:r>
              <a:rPr lang="zh-CN" altLang="en-US" b="1" dirty="0">
                <a:solidFill>
                  <a:srgbClr val="3F3F3F"/>
                </a:solidFill>
                <a:latin typeface="微软雅黑" panose="020B0503020204020204" pitchFamily="34" charset="-122"/>
                <a:ea typeface="微软雅黑" panose="020B0503020204020204" pitchFamily="34" charset="-122"/>
              </a:rPr>
              <a:t>以及 </a:t>
            </a:r>
            <a:r>
              <a:rPr lang="en-US" altLang="zh-CN" b="1" dirty="0" err="1">
                <a:solidFill>
                  <a:srgbClr val="3F3F3F"/>
                </a:solidFill>
                <a:latin typeface="微软雅黑" panose="020B0503020204020204" pitchFamily="34" charset="-122"/>
                <a:ea typeface="微软雅黑" panose="020B0503020204020204" pitchFamily="34" charset="-122"/>
              </a:rPr>
              <a:t>val</a:t>
            </a:r>
            <a:r>
              <a:rPr lang="en-US" altLang="zh-CN" b="1" dirty="0">
                <a:solidFill>
                  <a:srgbClr val="3F3F3F"/>
                </a:solidFill>
                <a:latin typeface="微软雅黑" panose="020B0503020204020204" pitchFamily="34" charset="-122"/>
                <a:ea typeface="微软雅黑" panose="020B0503020204020204" pitchFamily="34" charset="-122"/>
              </a:rPr>
              <a:t>()</a:t>
            </a:r>
          </a:p>
          <a:p>
            <a:r>
              <a:rPr lang="zh-CN" altLang="en-US" dirty="0">
                <a:solidFill>
                  <a:srgbClr val="000000"/>
                </a:solidFill>
                <a:latin typeface="PingFangSC-Regular"/>
              </a:rPr>
              <a:t>三个简单实用的用于 </a:t>
            </a:r>
            <a:r>
              <a:rPr lang="en-US" altLang="zh-CN" dirty="0">
                <a:solidFill>
                  <a:srgbClr val="000000"/>
                </a:solidFill>
                <a:latin typeface="PingFangSC-Regular"/>
              </a:rPr>
              <a:t>DOM </a:t>
            </a:r>
            <a:r>
              <a:rPr lang="zh-CN" altLang="en-US" dirty="0">
                <a:solidFill>
                  <a:srgbClr val="000000"/>
                </a:solidFill>
                <a:latin typeface="PingFangSC-Regular"/>
              </a:rPr>
              <a:t>操作的 </a:t>
            </a:r>
            <a:r>
              <a:rPr lang="en-US" altLang="zh-CN" dirty="0">
                <a:solidFill>
                  <a:srgbClr val="000000"/>
                </a:solidFill>
                <a:latin typeface="PingFangSC-Regular"/>
              </a:rPr>
              <a:t>jQuery </a:t>
            </a:r>
            <a:r>
              <a:rPr lang="zh-CN" altLang="en-US" dirty="0">
                <a:solidFill>
                  <a:srgbClr val="000000"/>
                </a:solidFill>
                <a:latin typeface="PingFangSC-Regular"/>
              </a:rPr>
              <a:t>方法：</a:t>
            </a:r>
          </a:p>
          <a:p>
            <a:pPr>
              <a:buFont typeface="Arial" panose="020B0604020202020204" pitchFamily="34" charset="0"/>
              <a:buChar char="•"/>
            </a:pPr>
            <a:r>
              <a:rPr lang="en-US" altLang="zh-CN" dirty="0">
                <a:solidFill>
                  <a:srgbClr val="000000"/>
                </a:solidFill>
                <a:latin typeface="PingFangSC-Regular"/>
              </a:rPr>
              <a:t>text() - </a:t>
            </a:r>
            <a:r>
              <a:rPr lang="zh-CN" altLang="en-US" dirty="0">
                <a:solidFill>
                  <a:srgbClr val="000000"/>
                </a:solidFill>
                <a:latin typeface="PingFangSC-Regular"/>
              </a:rPr>
              <a:t>设置或返回所选元素的文本内容</a:t>
            </a:r>
          </a:p>
          <a:p>
            <a:pPr>
              <a:buFont typeface="Arial" panose="020B0604020202020204" pitchFamily="34" charset="0"/>
              <a:buChar char="•"/>
            </a:pPr>
            <a:r>
              <a:rPr lang="en-US" altLang="zh-CN" dirty="0">
                <a:solidFill>
                  <a:srgbClr val="000000"/>
                </a:solidFill>
                <a:latin typeface="PingFangSC-Regular"/>
              </a:rPr>
              <a:t>html() - </a:t>
            </a:r>
            <a:r>
              <a:rPr lang="zh-CN" altLang="en-US" dirty="0">
                <a:solidFill>
                  <a:srgbClr val="000000"/>
                </a:solidFill>
                <a:latin typeface="PingFangSC-Regular"/>
              </a:rPr>
              <a:t>设置或返回所选元素的内容（包括 </a:t>
            </a:r>
            <a:r>
              <a:rPr lang="en-US" altLang="zh-CN" dirty="0">
                <a:solidFill>
                  <a:srgbClr val="000000"/>
                </a:solidFill>
                <a:latin typeface="PingFangSC-Regular"/>
              </a:rPr>
              <a:t>HTML </a:t>
            </a:r>
            <a:r>
              <a:rPr lang="zh-CN" altLang="en-US" dirty="0">
                <a:solidFill>
                  <a:srgbClr val="000000"/>
                </a:solidFill>
                <a:latin typeface="PingFangSC-Regular"/>
              </a:rPr>
              <a:t>标记）</a:t>
            </a:r>
          </a:p>
          <a:p>
            <a:pPr>
              <a:buFont typeface="Arial" panose="020B0604020202020204" pitchFamily="34" charset="0"/>
              <a:buChar char="•"/>
            </a:pPr>
            <a:r>
              <a:rPr lang="en-US" altLang="zh-CN" dirty="0" err="1">
                <a:solidFill>
                  <a:srgbClr val="000000"/>
                </a:solidFill>
                <a:latin typeface="PingFangSC-Regular"/>
              </a:rPr>
              <a:t>val</a:t>
            </a:r>
            <a:r>
              <a:rPr lang="en-US" altLang="zh-CN" dirty="0">
                <a:solidFill>
                  <a:srgbClr val="000000"/>
                </a:solidFill>
                <a:latin typeface="PingFangSC-Regular"/>
              </a:rPr>
              <a:t>() - </a:t>
            </a:r>
            <a:r>
              <a:rPr lang="zh-CN" altLang="en-US" dirty="0">
                <a:solidFill>
                  <a:srgbClr val="000000"/>
                </a:solidFill>
                <a:latin typeface="PingFangSC-Regular"/>
              </a:rPr>
              <a:t>设置或返回表单字段的值</a:t>
            </a:r>
          </a:p>
          <a:p>
            <a:r>
              <a:rPr lang="zh-CN" altLang="en-US" dirty="0">
                <a:solidFill>
                  <a:srgbClr val="000000"/>
                </a:solidFill>
                <a:latin typeface="PingFangSC-Regular"/>
              </a:rPr>
              <a:t>下面的例子演示如何通过 </a:t>
            </a:r>
            <a:r>
              <a:rPr lang="en-US" altLang="zh-CN" dirty="0">
                <a:solidFill>
                  <a:srgbClr val="000000"/>
                </a:solidFill>
                <a:latin typeface="PingFangSC-Regular"/>
              </a:rPr>
              <a:t>jQuery text() </a:t>
            </a:r>
            <a:r>
              <a:rPr lang="zh-CN" altLang="en-US" dirty="0">
                <a:solidFill>
                  <a:srgbClr val="000000"/>
                </a:solidFill>
                <a:latin typeface="PingFangSC-Regular"/>
              </a:rPr>
              <a:t>和 </a:t>
            </a:r>
            <a:r>
              <a:rPr lang="en-US" altLang="zh-CN" dirty="0">
                <a:solidFill>
                  <a:srgbClr val="000000"/>
                </a:solidFill>
                <a:latin typeface="PingFangSC-Regular"/>
              </a:rPr>
              <a:t>html() </a:t>
            </a:r>
            <a:r>
              <a:rPr lang="zh-CN" altLang="en-US" dirty="0">
                <a:solidFill>
                  <a:srgbClr val="000000"/>
                </a:solidFill>
                <a:latin typeface="PingFangSC-Regular"/>
              </a:rPr>
              <a:t>方法来获得内容：</a:t>
            </a:r>
            <a:endParaRPr lang="zh-CN" altLang="en-US" b="0" i="0" dirty="0">
              <a:solidFill>
                <a:srgbClr val="000000"/>
              </a:solidFill>
              <a:effectLst/>
              <a:latin typeface="PingFangSC-Regular"/>
            </a:endParaRPr>
          </a:p>
        </p:txBody>
      </p:sp>
      <p:pic>
        <p:nvPicPr>
          <p:cNvPr id="4" name="图片 3">
            <a:extLst>
              <a:ext uri="{FF2B5EF4-FFF2-40B4-BE49-F238E27FC236}">
                <a16:creationId xmlns:a16="http://schemas.microsoft.com/office/drawing/2014/main" id="{1256AE34-7EE6-4566-9AAF-7DD30C22EABF}"/>
              </a:ext>
            </a:extLst>
          </p:cNvPr>
          <p:cNvPicPr>
            <a:picLocks noChangeAspect="1"/>
          </p:cNvPicPr>
          <p:nvPr/>
        </p:nvPicPr>
        <p:blipFill>
          <a:blip r:embed="rId2"/>
          <a:stretch>
            <a:fillRect/>
          </a:stretch>
        </p:blipFill>
        <p:spPr>
          <a:xfrm>
            <a:off x="711004" y="2308371"/>
            <a:ext cx="4030678" cy="2504267"/>
          </a:xfrm>
          <a:prstGeom prst="rect">
            <a:avLst/>
          </a:prstGeom>
        </p:spPr>
      </p:pic>
      <p:sp>
        <p:nvSpPr>
          <p:cNvPr id="5" name="矩形 4">
            <a:extLst>
              <a:ext uri="{FF2B5EF4-FFF2-40B4-BE49-F238E27FC236}">
                <a16:creationId xmlns:a16="http://schemas.microsoft.com/office/drawing/2014/main" id="{8372AD2B-D287-48EA-9D19-B1E49394F70A}"/>
              </a:ext>
            </a:extLst>
          </p:cNvPr>
          <p:cNvSpPr/>
          <p:nvPr/>
        </p:nvSpPr>
        <p:spPr>
          <a:xfrm>
            <a:off x="588455" y="4993242"/>
            <a:ext cx="6321392" cy="369332"/>
          </a:xfrm>
          <a:prstGeom prst="rect">
            <a:avLst/>
          </a:prstGeom>
        </p:spPr>
        <p:txBody>
          <a:bodyPr wrap="square">
            <a:spAutoFit/>
          </a:bodyPr>
          <a:lstStyle/>
          <a:p>
            <a:r>
              <a:rPr lang="zh-CN" altLang="en-US" dirty="0">
                <a:solidFill>
                  <a:srgbClr val="000000"/>
                </a:solidFill>
                <a:latin typeface="PingFangSC-Regular"/>
              </a:rPr>
              <a:t>下面的例子演示如何通过 </a:t>
            </a:r>
            <a:r>
              <a:rPr lang="en-US" altLang="zh-CN" dirty="0">
                <a:solidFill>
                  <a:srgbClr val="000000"/>
                </a:solidFill>
                <a:latin typeface="PingFangSC-Regular"/>
              </a:rPr>
              <a:t>jQuery </a:t>
            </a:r>
            <a:r>
              <a:rPr lang="en-US" altLang="zh-CN" dirty="0" err="1">
                <a:solidFill>
                  <a:srgbClr val="000000"/>
                </a:solidFill>
                <a:latin typeface="PingFangSC-Regular"/>
              </a:rPr>
              <a:t>val</a:t>
            </a:r>
            <a:r>
              <a:rPr lang="en-US" altLang="zh-CN" dirty="0">
                <a:solidFill>
                  <a:srgbClr val="000000"/>
                </a:solidFill>
                <a:latin typeface="PingFangSC-Regular"/>
              </a:rPr>
              <a:t>() </a:t>
            </a:r>
            <a:r>
              <a:rPr lang="zh-CN" altLang="en-US" dirty="0">
                <a:solidFill>
                  <a:srgbClr val="000000"/>
                </a:solidFill>
                <a:latin typeface="PingFangSC-Regular"/>
              </a:rPr>
              <a:t>方法获得输入字段的值：</a:t>
            </a:r>
            <a:endParaRPr lang="zh-CN" altLang="en-US" dirty="0"/>
          </a:p>
        </p:txBody>
      </p:sp>
      <p:pic>
        <p:nvPicPr>
          <p:cNvPr id="6" name="图片 5">
            <a:extLst>
              <a:ext uri="{FF2B5EF4-FFF2-40B4-BE49-F238E27FC236}">
                <a16:creationId xmlns:a16="http://schemas.microsoft.com/office/drawing/2014/main" id="{D6E3B62C-6C99-4864-B4AB-B69329D84AA1}"/>
              </a:ext>
            </a:extLst>
          </p:cNvPr>
          <p:cNvPicPr>
            <a:picLocks noChangeAspect="1"/>
          </p:cNvPicPr>
          <p:nvPr/>
        </p:nvPicPr>
        <p:blipFill>
          <a:blip r:embed="rId3"/>
          <a:stretch>
            <a:fillRect/>
          </a:stretch>
        </p:blipFill>
        <p:spPr>
          <a:xfrm>
            <a:off x="711004" y="5812295"/>
            <a:ext cx="4224354" cy="1003284"/>
          </a:xfrm>
          <a:prstGeom prst="rect">
            <a:avLst/>
          </a:prstGeom>
        </p:spPr>
      </p:pic>
      <p:pic>
        <p:nvPicPr>
          <p:cNvPr id="7" name="图片 6">
            <a:extLst>
              <a:ext uri="{FF2B5EF4-FFF2-40B4-BE49-F238E27FC236}">
                <a16:creationId xmlns:a16="http://schemas.microsoft.com/office/drawing/2014/main" id="{59969D43-0CF4-4E89-8EF8-2DFA0F729AA2}"/>
              </a:ext>
            </a:extLst>
          </p:cNvPr>
          <p:cNvPicPr>
            <a:picLocks noChangeAspect="1"/>
          </p:cNvPicPr>
          <p:nvPr/>
        </p:nvPicPr>
        <p:blipFill>
          <a:blip r:embed="rId4"/>
          <a:stretch>
            <a:fillRect/>
          </a:stretch>
        </p:blipFill>
        <p:spPr>
          <a:xfrm>
            <a:off x="5876695" y="2231363"/>
            <a:ext cx="3248025" cy="2581275"/>
          </a:xfrm>
          <a:prstGeom prst="rect">
            <a:avLst/>
          </a:prstGeom>
        </p:spPr>
      </p:pic>
    </p:spTree>
    <p:extLst>
      <p:ext uri="{BB962C8B-B14F-4D97-AF65-F5344CB8AC3E}">
        <p14:creationId xmlns:p14="http://schemas.microsoft.com/office/powerpoint/2010/main" val="38464648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4EB6459-3274-4CF5-A7D9-F9E543EFBB12}"/>
              </a:ext>
            </a:extLst>
          </p:cNvPr>
          <p:cNvPicPr>
            <a:picLocks noChangeAspect="1"/>
          </p:cNvPicPr>
          <p:nvPr/>
        </p:nvPicPr>
        <p:blipFill>
          <a:blip r:embed="rId2"/>
          <a:stretch>
            <a:fillRect/>
          </a:stretch>
        </p:blipFill>
        <p:spPr>
          <a:xfrm>
            <a:off x="474940" y="297320"/>
            <a:ext cx="5114925" cy="2609850"/>
          </a:xfrm>
          <a:prstGeom prst="rect">
            <a:avLst/>
          </a:prstGeom>
        </p:spPr>
      </p:pic>
      <p:pic>
        <p:nvPicPr>
          <p:cNvPr id="5" name="图片 4">
            <a:extLst>
              <a:ext uri="{FF2B5EF4-FFF2-40B4-BE49-F238E27FC236}">
                <a16:creationId xmlns:a16="http://schemas.microsoft.com/office/drawing/2014/main" id="{1DAF8BF5-5C75-4F93-B1E1-98AD807EB84D}"/>
              </a:ext>
            </a:extLst>
          </p:cNvPr>
          <p:cNvPicPr>
            <a:picLocks noChangeAspect="1"/>
          </p:cNvPicPr>
          <p:nvPr/>
        </p:nvPicPr>
        <p:blipFill>
          <a:blip r:embed="rId3"/>
          <a:stretch>
            <a:fillRect/>
          </a:stretch>
        </p:blipFill>
        <p:spPr>
          <a:xfrm>
            <a:off x="5735440" y="391098"/>
            <a:ext cx="4133850" cy="2705100"/>
          </a:xfrm>
          <a:prstGeom prst="rect">
            <a:avLst/>
          </a:prstGeom>
        </p:spPr>
      </p:pic>
      <p:pic>
        <p:nvPicPr>
          <p:cNvPr id="6" name="图片 5">
            <a:extLst>
              <a:ext uri="{FF2B5EF4-FFF2-40B4-BE49-F238E27FC236}">
                <a16:creationId xmlns:a16="http://schemas.microsoft.com/office/drawing/2014/main" id="{3D5A7CE4-7DC4-40F3-B872-B94E0E7B73F4}"/>
              </a:ext>
            </a:extLst>
          </p:cNvPr>
          <p:cNvPicPr>
            <a:picLocks noChangeAspect="1"/>
          </p:cNvPicPr>
          <p:nvPr/>
        </p:nvPicPr>
        <p:blipFill>
          <a:blip r:embed="rId4"/>
          <a:stretch>
            <a:fillRect/>
          </a:stretch>
        </p:blipFill>
        <p:spPr>
          <a:xfrm>
            <a:off x="474940" y="3777725"/>
            <a:ext cx="7886700" cy="3152775"/>
          </a:xfrm>
          <a:prstGeom prst="rect">
            <a:avLst/>
          </a:prstGeom>
        </p:spPr>
      </p:pic>
    </p:spTree>
    <p:extLst>
      <p:ext uri="{BB962C8B-B14F-4D97-AF65-F5344CB8AC3E}">
        <p14:creationId xmlns:p14="http://schemas.microsoft.com/office/powerpoint/2010/main" val="3567239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C31BFF3-D0E3-4DC8-9BE9-679F1A7F4D35}"/>
              </a:ext>
            </a:extLst>
          </p:cNvPr>
          <p:cNvPicPr>
            <a:picLocks noChangeAspect="1"/>
          </p:cNvPicPr>
          <p:nvPr/>
        </p:nvPicPr>
        <p:blipFill>
          <a:blip r:embed="rId2"/>
          <a:stretch>
            <a:fillRect/>
          </a:stretch>
        </p:blipFill>
        <p:spPr>
          <a:xfrm>
            <a:off x="335453" y="252739"/>
            <a:ext cx="3829050" cy="3602824"/>
          </a:xfrm>
          <a:prstGeom prst="rect">
            <a:avLst/>
          </a:prstGeom>
        </p:spPr>
      </p:pic>
      <p:pic>
        <p:nvPicPr>
          <p:cNvPr id="5" name="图片 4">
            <a:extLst>
              <a:ext uri="{FF2B5EF4-FFF2-40B4-BE49-F238E27FC236}">
                <a16:creationId xmlns:a16="http://schemas.microsoft.com/office/drawing/2014/main" id="{CBAC602B-C401-49BC-A4F1-8CAA75096ED7}"/>
              </a:ext>
            </a:extLst>
          </p:cNvPr>
          <p:cNvPicPr>
            <a:picLocks noChangeAspect="1"/>
          </p:cNvPicPr>
          <p:nvPr/>
        </p:nvPicPr>
        <p:blipFill>
          <a:blip r:embed="rId3"/>
          <a:stretch>
            <a:fillRect/>
          </a:stretch>
        </p:blipFill>
        <p:spPr>
          <a:xfrm>
            <a:off x="5535758" y="252739"/>
            <a:ext cx="3552825" cy="1876425"/>
          </a:xfrm>
          <a:prstGeom prst="rect">
            <a:avLst/>
          </a:prstGeom>
        </p:spPr>
      </p:pic>
      <p:pic>
        <p:nvPicPr>
          <p:cNvPr id="6" name="图片 5">
            <a:extLst>
              <a:ext uri="{FF2B5EF4-FFF2-40B4-BE49-F238E27FC236}">
                <a16:creationId xmlns:a16="http://schemas.microsoft.com/office/drawing/2014/main" id="{70AB3A72-9E94-4D6C-B881-17E5ADB465C3}"/>
              </a:ext>
            </a:extLst>
          </p:cNvPr>
          <p:cNvPicPr>
            <a:picLocks noChangeAspect="1"/>
          </p:cNvPicPr>
          <p:nvPr/>
        </p:nvPicPr>
        <p:blipFill>
          <a:blip r:embed="rId4"/>
          <a:stretch>
            <a:fillRect/>
          </a:stretch>
        </p:blipFill>
        <p:spPr>
          <a:xfrm>
            <a:off x="5621482" y="2508053"/>
            <a:ext cx="3381375" cy="2581275"/>
          </a:xfrm>
          <a:prstGeom prst="rect">
            <a:avLst/>
          </a:prstGeom>
        </p:spPr>
      </p:pic>
      <p:pic>
        <p:nvPicPr>
          <p:cNvPr id="7" name="图片 6">
            <a:extLst>
              <a:ext uri="{FF2B5EF4-FFF2-40B4-BE49-F238E27FC236}">
                <a16:creationId xmlns:a16="http://schemas.microsoft.com/office/drawing/2014/main" id="{1520703E-7328-48EA-9811-8E9ECB47AF78}"/>
              </a:ext>
            </a:extLst>
          </p:cNvPr>
          <p:cNvPicPr>
            <a:picLocks noChangeAspect="1"/>
          </p:cNvPicPr>
          <p:nvPr/>
        </p:nvPicPr>
        <p:blipFill>
          <a:blip r:embed="rId5"/>
          <a:stretch>
            <a:fillRect/>
          </a:stretch>
        </p:blipFill>
        <p:spPr>
          <a:xfrm>
            <a:off x="421178" y="4054475"/>
            <a:ext cx="3657600" cy="3505200"/>
          </a:xfrm>
          <a:prstGeom prst="rect">
            <a:avLst/>
          </a:prstGeom>
        </p:spPr>
      </p:pic>
      <p:pic>
        <p:nvPicPr>
          <p:cNvPr id="8" name="图片 7">
            <a:extLst>
              <a:ext uri="{FF2B5EF4-FFF2-40B4-BE49-F238E27FC236}">
                <a16:creationId xmlns:a16="http://schemas.microsoft.com/office/drawing/2014/main" id="{BAAC1669-06AB-4EBC-8E13-FC4DE5CD24D6}"/>
              </a:ext>
            </a:extLst>
          </p:cNvPr>
          <p:cNvPicPr>
            <a:picLocks noChangeAspect="1"/>
          </p:cNvPicPr>
          <p:nvPr/>
        </p:nvPicPr>
        <p:blipFill>
          <a:blip r:embed="rId6"/>
          <a:stretch>
            <a:fillRect/>
          </a:stretch>
        </p:blipFill>
        <p:spPr>
          <a:xfrm>
            <a:off x="5621482" y="5468217"/>
            <a:ext cx="3009900" cy="1933575"/>
          </a:xfrm>
          <a:prstGeom prst="rect">
            <a:avLst/>
          </a:prstGeom>
        </p:spPr>
      </p:pic>
    </p:spTree>
    <p:extLst>
      <p:ext uri="{BB962C8B-B14F-4D97-AF65-F5344CB8AC3E}">
        <p14:creationId xmlns:p14="http://schemas.microsoft.com/office/powerpoint/2010/main" val="2080482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Shape 1"/>
          <p:cNvSpPr txBox="1"/>
          <p:nvPr/>
        </p:nvSpPr>
        <p:spPr>
          <a:xfrm>
            <a:off x="1008000" y="2448000"/>
            <a:ext cx="8136000" cy="2458800"/>
          </a:xfrm>
          <a:prstGeom prst="rect">
            <a:avLst/>
          </a:prstGeom>
          <a:noFill/>
          <a:ln>
            <a:noFill/>
          </a:ln>
        </p:spPr>
        <p:txBody>
          <a:bodyPr lIns="90000" tIns="45000" rIns="90000" bIns="45000"/>
          <a:lstStyle/>
          <a:p>
            <a:r>
              <a:rPr lang="en-US" sz="4200" b="0" strike="noStrike" spc="-1">
                <a:solidFill>
                  <a:srgbClr val="000000"/>
                </a:solidFill>
                <a:uFill>
                  <a:solidFill>
                    <a:srgbClr val="FFFFFF"/>
                  </a:solidFill>
                </a:uFill>
                <a:latin typeface="Noto Sans CJK KR Medium"/>
              </a:rPr>
              <a:t>第一部分：</a:t>
            </a:r>
          </a:p>
          <a:p>
            <a:r>
              <a:rPr lang="en-US" sz="4200" b="0" strike="noStrike" spc="-1">
                <a:solidFill>
                  <a:srgbClr val="000000"/>
                </a:solidFill>
                <a:uFill>
                  <a:solidFill>
                    <a:srgbClr val="FFFFFF"/>
                  </a:solidFill>
                </a:uFill>
                <a:latin typeface="Noto Sans CJK KR Medium"/>
              </a:rPr>
              <a:t>JavaScript 在服务器端的应用</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C39B63D-AC3B-4BE0-A46D-C9AB5C2DEC66}"/>
              </a:ext>
            </a:extLst>
          </p:cNvPr>
          <p:cNvPicPr>
            <a:picLocks noChangeAspect="1"/>
          </p:cNvPicPr>
          <p:nvPr/>
        </p:nvPicPr>
        <p:blipFill>
          <a:blip r:embed="rId2"/>
          <a:stretch>
            <a:fillRect/>
          </a:stretch>
        </p:blipFill>
        <p:spPr>
          <a:xfrm>
            <a:off x="356123" y="225244"/>
            <a:ext cx="4391025" cy="1962150"/>
          </a:xfrm>
          <a:prstGeom prst="rect">
            <a:avLst/>
          </a:prstGeom>
        </p:spPr>
      </p:pic>
      <p:pic>
        <p:nvPicPr>
          <p:cNvPr id="3" name="图片 2">
            <a:extLst>
              <a:ext uri="{FF2B5EF4-FFF2-40B4-BE49-F238E27FC236}">
                <a16:creationId xmlns:a16="http://schemas.microsoft.com/office/drawing/2014/main" id="{B5FF499F-108F-427A-9143-10385BF0DA65}"/>
              </a:ext>
            </a:extLst>
          </p:cNvPr>
          <p:cNvPicPr>
            <a:picLocks noChangeAspect="1"/>
          </p:cNvPicPr>
          <p:nvPr/>
        </p:nvPicPr>
        <p:blipFill>
          <a:blip r:embed="rId3"/>
          <a:stretch>
            <a:fillRect/>
          </a:stretch>
        </p:blipFill>
        <p:spPr>
          <a:xfrm>
            <a:off x="3844924" y="1635125"/>
            <a:ext cx="6048375" cy="5924550"/>
          </a:xfrm>
          <a:prstGeom prst="rect">
            <a:avLst/>
          </a:prstGeom>
        </p:spPr>
      </p:pic>
      <p:pic>
        <p:nvPicPr>
          <p:cNvPr id="4" name="图片 3">
            <a:extLst>
              <a:ext uri="{FF2B5EF4-FFF2-40B4-BE49-F238E27FC236}">
                <a16:creationId xmlns:a16="http://schemas.microsoft.com/office/drawing/2014/main" id="{EEE1D040-C779-4D75-992D-3A3BF562F0FF}"/>
              </a:ext>
            </a:extLst>
          </p:cNvPr>
          <p:cNvPicPr>
            <a:picLocks noChangeAspect="1"/>
          </p:cNvPicPr>
          <p:nvPr/>
        </p:nvPicPr>
        <p:blipFill>
          <a:blip r:embed="rId4"/>
          <a:stretch>
            <a:fillRect/>
          </a:stretch>
        </p:blipFill>
        <p:spPr>
          <a:xfrm>
            <a:off x="157522" y="2341708"/>
            <a:ext cx="3600450" cy="1933575"/>
          </a:xfrm>
          <a:prstGeom prst="rect">
            <a:avLst/>
          </a:prstGeom>
        </p:spPr>
      </p:pic>
      <p:pic>
        <p:nvPicPr>
          <p:cNvPr id="5" name="图片 4">
            <a:extLst>
              <a:ext uri="{FF2B5EF4-FFF2-40B4-BE49-F238E27FC236}">
                <a16:creationId xmlns:a16="http://schemas.microsoft.com/office/drawing/2014/main" id="{5EB4E5BE-8334-4F6F-B1B0-5C52A3DE5DD9}"/>
              </a:ext>
            </a:extLst>
          </p:cNvPr>
          <p:cNvPicPr>
            <a:picLocks noChangeAspect="1"/>
          </p:cNvPicPr>
          <p:nvPr/>
        </p:nvPicPr>
        <p:blipFill>
          <a:blip r:embed="rId5"/>
          <a:stretch>
            <a:fillRect/>
          </a:stretch>
        </p:blipFill>
        <p:spPr>
          <a:xfrm>
            <a:off x="105134" y="4748343"/>
            <a:ext cx="3705225" cy="2305050"/>
          </a:xfrm>
          <a:prstGeom prst="rect">
            <a:avLst/>
          </a:prstGeom>
        </p:spPr>
      </p:pic>
    </p:spTree>
    <p:extLst>
      <p:ext uri="{BB962C8B-B14F-4D97-AF65-F5344CB8AC3E}">
        <p14:creationId xmlns:p14="http://schemas.microsoft.com/office/powerpoint/2010/main" val="788318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8A31942-7B95-4595-A257-9BCD575C13A0}"/>
              </a:ext>
            </a:extLst>
          </p:cNvPr>
          <p:cNvPicPr>
            <a:picLocks noChangeAspect="1"/>
          </p:cNvPicPr>
          <p:nvPr/>
        </p:nvPicPr>
        <p:blipFill>
          <a:blip r:embed="rId2"/>
          <a:stretch>
            <a:fillRect/>
          </a:stretch>
        </p:blipFill>
        <p:spPr>
          <a:xfrm>
            <a:off x="1023658" y="567800"/>
            <a:ext cx="6562725" cy="2257425"/>
          </a:xfrm>
          <a:prstGeom prst="rect">
            <a:avLst/>
          </a:prstGeom>
        </p:spPr>
      </p:pic>
      <p:pic>
        <p:nvPicPr>
          <p:cNvPr id="5" name="图片 4">
            <a:extLst>
              <a:ext uri="{FF2B5EF4-FFF2-40B4-BE49-F238E27FC236}">
                <a16:creationId xmlns:a16="http://schemas.microsoft.com/office/drawing/2014/main" id="{F2CD3D85-807E-49FD-8864-81CD1439F557}"/>
              </a:ext>
            </a:extLst>
          </p:cNvPr>
          <p:cNvPicPr>
            <a:picLocks noChangeAspect="1"/>
          </p:cNvPicPr>
          <p:nvPr/>
        </p:nvPicPr>
        <p:blipFill>
          <a:blip r:embed="rId3"/>
          <a:stretch>
            <a:fillRect/>
          </a:stretch>
        </p:blipFill>
        <p:spPr>
          <a:xfrm>
            <a:off x="250317" y="2920231"/>
            <a:ext cx="3886200" cy="4000500"/>
          </a:xfrm>
          <a:prstGeom prst="rect">
            <a:avLst/>
          </a:prstGeom>
        </p:spPr>
      </p:pic>
      <p:pic>
        <p:nvPicPr>
          <p:cNvPr id="6" name="图片 5">
            <a:extLst>
              <a:ext uri="{FF2B5EF4-FFF2-40B4-BE49-F238E27FC236}">
                <a16:creationId xmlns:a16="http://schemas.microsoft.com/office/drawing/2014/main" id="{64104ED1-2C40-41F5-98A3-FA207BEF31CD}"/>
              </a:ext>
            </a:extLst>
          </p:cNvPr>
          <p:cNvPicPr>
            <a:picLocks noChangeAspect="1"/>
          </p:cNvPicPr>
          <p:nvPr/>
        </p:nvPicPr>
        <p:blipFill>
          <a:blip r:embed="rId4"/>
          <a:stretch>
            <a:fillRect/>
          </a:stretch>
        </p:blipFill>
        <p:spPr>
          <a:xfrm>
            <a:off x="5223103" y="3246044"/>
            <a:ext cx="3857625" cy="2971800"/>
          </a:xfrm>
          <a:prstGeom prst="rect">
            <a:avLst/>
          </a:prstGeom>
        </p:spPr>
      </p:pic>
    </p:spTree>
    <p:extLst>
      <p:ext uri="{BB962C8B-B14F-4D97-AF65-F5344CB8AC3E}">
        <p14:creationId xmlns:p14="http://schemas.microsoft.com/office/powerpoint/2010/main" val="39631908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11FD55F-462A-4FCF-92A2-BFB188FA195A}"/>
              </a:ext>
            </a:extLst>
          </p:cNvPr>
          <p:cNvPicPr>
            <a:picLocks noChangeAspect="1"/>
          </p:cNvPicPr>
          <p:nvPr/>
        </p:nvPicPr>
        <p:blipFill>
          <a:blip r:embed="rId2"/>
          <a:stretch>
            <a:fillRect/>
          </a:stretch>
        </p:blipFill>
        <p:spPr>
          <a:xfrm>
            <a:off x="283606" y="459736"/>
            <a:ext cx="4743450" cy="5848350"/>
          </a:xfrm>
          <a:prstGeom prst="rect">
            <a:avLst/>
          </a:prstGeom>
        </p:spPr>
      </p:pic>
      <p:pic>
        <p:nvPicPr>
          <p:cNvPr id="5" name="图片 4">
            <a:extLst>
              <a:ext uri="{FF2B5EF4-FFF2-40B4-BE49-F238E27FC236}">
                <a16:creationId xmlns:a16="http://schemas.microsoft.com/office/drawing/2014/main" id="{F2FB0B0C-E4D2-4128-962F-CA6D87DD9D6E}"/>
              </a:ext>
            </a:extLst>
          </p:cNvPr>
          <p:cNvPicPr>
            <a:picLocks noChangeAspect="1"/>
          </p:cNvPicPr>
          <p:nvPr/>
        </p:nvPicPr>
        <p:blipFill>
          <a:blip r:embed="rId3"/>
          <a:stretch>
            <a:fillRect/>
          </a:stretch>
        </p:blipFill>
        <p:spPr>
          <a:xfrm>
            <a:off x="4721327" y="459736"/>
            <a:ext cx="5128324" cy="1614161"/>
          </a:xfrm>
          <a:prstGeom prst="rect">
            <a:avLst/>
          </a:prstGeom>
        </p:spPr>
      </p:pic>
    </p:spTree>
    <p:extLst>
      <p:ext uri="{BB962C8B-B14F-4D97-AF65-F5344CB8AC3E}">
        <p14:creationId xmlns:p14="http://schemas.microsoft.com/office/powerpoint/2010/main" val="495986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465E254-86B3-4DF5-9A9A-CBA2FEA03E02}"/>
              </a:ext>
            </a:extLst>
          </p:cNvPr>
          <p:cNvPicPr>
            <a:picLocks noChangeAspect="1"/>
          </p:cNvPicPr>
          <p:nvPr/>
        </p:nvPicPr>
        <p:blipFill>
          <a:blip r:embed="rId2"/>
          <a:stretch>
            <a:fillRect/>
          </a:stretch>
        </p:blipFill>
        <p:spPr>
          <a:xfrm>
            <a:off x="1092592" y="648370"/>
            <a:ext cx="7820025" cy="4000500"/>
          </a:xfrm>
          <a:prstGeom prst="rect">
            <a:avLst/>
          </a:prstGeom>
        </p:spPr>
      </p:pic>
    </p:spTree>
    <p:extLst>
      <p:ext uri="{BB962C8B-B14F-4D97-AF65-F5344CB8AC3E}">
        <p14:creationId xmlns:p14="http://schemas.microsoft.com/office/powerpoint/2010/main" val="16973751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628BE2A-192A-449C-B605-914F1F738A43}"/>
              </a:ext>
            </a:extLst>
          </p:cNvPr>
          <p:cNvPicPr>
            <a:picLocks noChangeAspect="1"/>
          </p:cNvPicPr>
          <p:nvPr/>
        </p:nvPicPr>
        <p:blipFill>
          <a:blip r:embed="rId2"/>
          <a:stretch>
            <a:fillRect/>
          </a:stretch>
        </p:blipFill>
        <p:spPr>
          <a:xfrm>
            <a:off x="1849437" y="131762"/>
            <a:ext cx="6381750" cy="7296150"/>
          </a:xfrm>
          <a:prstGeom prst="rect">
            <a:avLst/>
          </a:prstGeom>
        </p:spPr>
      </p:pic>
    </p:spTree>
    <p:extLst>
      <p:ext uri="{BB962C8B-B14F-4D97-AF65-F5344CB8AC3E}">
        <p14:creationId xmlns:p14="http://schemas.microsoft.com/office/powerpoint/2010/main" val="36720463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1149ADA-C415-45A5-A7E4-B4D850FA1B95}"/>
              </a:ext>
            </a:extLst>
          </p:cNvPr>
          <p:cNvPicPr>
            <a:picLocks noChangeAspect="1"/>
          </p:cNvPicPr>
          <p:nvPr/>
        </p:nvPicPr>
        <p:blipFill>
          <a:blip r:embed="rId2"/>
          <a:stretch>
            <a:fillRect/>
          </a:stretch>
        </p:blipFill>
        <p:spPr>
          <a:xfrm>
            <a:off x="2706687" y="812799"/>
            <a:ext cx="4667250" cy="5934075"/>
          </a:xfrm>
          <a:prstGeom prst="rect">
            <a:avLst/>
          </a:prstGeom>
        </p:spPr>
      </p:pic>
    </p:spTree>
    <p:extLst>
      <p:ext uri="{BB962C8B-B14F-4D97-AF65-F5344CB8AC3E}">
        <p14:creationId xmlns:p14="http://schemas.microsoft.com/office/powerpoint/2010/main" val="27989171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1704" y="642496"/>
            <a:ext cx="8855619" cy="1313693"/>
          </a:xfrm>
          <a:prstGeom prst="rect">
            <a:avLst/>
          </a:prstGeom>
        </p:spPr>
        <p:txBody>
          <a:bodyPr wrap="square">
            <a:spAutoFit/>
          </a:bodyPr>
          <a:lstStyle/>
          <a:p>
            <a:r>
              <a:rPr lang="en-US" altLang="zh-CN" sz="1984" b="1" dirty="0">
                <a:solidFill>
                  <a:srgbClr val="000000"/>
                </a:solidFill>
                <a:latin typeface="微软雅黑" panose="020B0503020204020204" pitchFamily="34" charset="-122"/>
                <a:ea typeface="微软雅黑" panose="020B0503020204020204" pitchFamily="34" charset="-122"/>
              </a:rPr>
              <a:t>JavaScript </a:t>
            </a:r>
            <a:r>
              <a:rPr lang="zh-CN" altLang="en-US" sz="1984" b="1" dirty="0">
                <a:solidFill>
                  <a:srgbClr val="000000"/>
                </a:solidFill>
                <a:latin typeface="微软雅黑" panose="020B0503020204020204" pitchFamily="34" charset="-122"/>
                <a:ea typeface="微软雅黑" panose="020B0503020204020204" pitchFamily="34" charset="-122"/>
              </a:rPr>
              <a:t>是属于网络的脚本语言！</a:t>
            </a:r>
            <a:endParaRPr lang="zh-CN" altLang="en-US" sz="1984" dirty="0">
              <a:solidFill>
                <a:srgbClr val="000000"/>
              </a:solidFill>
              <a:latin typeface="Verdana" panose="020B0604030504040204" pitchFamily="34" charset="0"/>
            </a:endParaRPr>
          </a:p>
          <a:p>
            <a:r>
              <a:rPr lang="en-US" altLang="zh-CN" sz="1984" b="1" dirty="0">
                <a:solidFill>
                  <a:srgbClr val="000000"/>
                </a:solidFill>
                <a:latin typeface="微软雅黑" panose="020B0503020204020204" pitchFamily="34" charset="-122"/>
                <a:ea typeface="微软雅黑" panose="020B0503020204020204" pitchFamily="34" charset="-122"/>
              </a:rPr>
              <a:t>JavaScript </a:t>
            </a:r>
            <a:r>
              <a:rPr lang="zh-CN" altLang="en-US" sz="1984" b="1" dirty="0">
                <a:solidFill>
                  <a:srgbClr val="000000"/>
                </a:solidFill>
                <a:latin typeface="微软雅黑" panose="020B0503020204020204" pitchFamily="34" charset="-122"/>
                <a:ea typeface="微软雅黑" panose="020B0503020204020204" pitchFamily="34" charset="-122"/>
              </a:rPr>
              <a:t>被数百万计的网页用来改进设计、验证表单、检测浏览器、创建</a:t>
            </a:r>
            <a:r>
              <a:rPr lang="en-US" altLang="zh-CN" sz="1984" b="1" dirty="0">
                <a:solidFill>
                  <a:srgbClr val="000000"/>
                </a:solidFill>
                <a:latin typeface="微软雅黑" panose="020B0503020204020204" pitchFamily="34" charset="-122"/>
                <a:ea typeface="微软雅黑" panose="020B0503020204020204" pitchFamily="34" charset="-122"/>
              </a:rPr>
              <a:t>cookies</a:t>
            </a:r>
            <a:r>
              <a:rPr lang="zh-CN" altLang="en-US" sz="1984" b="1" dirty="0">
                <a:solidFill>
                  <a:srgbClr val="000000"/>
                </a:solidFill>
                <a:latin typeface="微软雅黑" panose="020B0503020204020204" pitchFamily="34" charset="-122"/>
                <a:ea typeface="微软雅黑" panose="020B0503020204020204" pitchFamily="34" charset="-122"/>
              </a:rPr>
              <a:t>，以及更多的应用。</a:t>
            </a:r>
            <a:endParaRPr lang="zh-CN" altLang="en-US" sz="1984" dirty="0">
              <a:solidFill>
                <a:srgbClr val="000000"/>
              </a:solidFill>
              <a:latin typeface="Verdana" panose="020B0604030504040204" pitchFamily="34" charset="0"/>
            </a:endParaRPr>
          </a:p>
          <a:p>
            <a:r>
              <a:rPr lang="en-US" altLang="zh-CN" sz="1984" b="1" dirty="0">
                <a:solidFill>
                  <a:srgbClr val="000000"/>
                </a:solidFill>
                <a:latin typeface="微软雅黑" panose="020B0503020204020204" pitchFamily="34" charset="-122"/>
                <a:ea typeface="微软雅黑" panose="020B0503020204020204" pitchFamily="34" charset="-122"/>
              </a:rPr>
              <a:t>JavaScript </a:t>
            </a:r>
            <a:r>
              <a:rPr lang="zh-CN" altLang="en-US" sz="1984" b="1" dirty="0">
                <a:solidFill>
                  <a:srgbClr val="000000"/>
                </a:solidFill>
                <a:latin typeface="微软雅黑" panose="020B0503020204020204" pitchFamily="34" charset="-122"/>
                <a:ea typeface="微软雅黑" panose="020B0503020204020204" pitchFamily="34" charset="-122"/>
              </a:rPr>
              <a:t>是因特网上最流行的脚本语言。</a:t>
            </a:r>
            <a:endParaRPr lang="zh-CN" altLang="en-US" sz="1984" dirty="0">
              <a:solidFill>
                <a:srgbClr val="000000"/>
              </a:solidFill>
              <a:latin typeface="Verdana" panose="020B0604030504040204" pitchFamily="34" charset="0"/>
            </a:endParaRPr>
          </a:p>
        </p:txBody>
      </p:sp>
      <p:sp>
        <p:nvSpPr>
          <p:cNvPr id="3" name="矩形 2"/>
          <p:cNvSpPr/>
          <p:nvPr/>
        </p:nvSpPr>
        <p:spPr>
          <a:xfrm>
            <a:off x="571702" y="2539157"/>
            <a:ext cx="7530877" cy="2535053"/>
          </a:xfrm>
          <a:prstGeom prst="rect">
            <a:avLst/>
          </a:prstGeom>
        </p:spPr>
        <p:txBody>
          <a:bodyPr wrap="square">
            <a:spAutoFit/>
          </a:bodyPr>
          <a:lstStyle/>
          <a:p>
            <a:r>
              <a:rPr lang="en-US" altLang="zh-CN" sz="1984" b="1" dirty="0">
                <a:solidFill>
                  <a:srgbClr val="000000"/>
                </a:solidFill>
                <a:latin typeface="微软雅黑" panose="020B0503020204020204" pitchFamily="34" charset="-122"/>
                <a:ea typeface="微软雅黑" panose="020B0503020204020204" pitchFamily="34" charset="-122"/>
              </a:rPr>
              <a:t>JavaScript </a:t>
            </a:r>
            <a:r>
              <a:rPr lang="zh-CN" altLang="en-US" sz="1984" b="1" dirty="0">
                <a:solidFill>
                  <a:srgbClr val="000000"/>
                </a:solidFill>
                <a:latin typeface="微软雅黑" panose="020B0503020204020204" pitchFamily="34" charset="-122"/>
                <a:ea typeface="微软雅黑" panose="020B0503020204020204" pitchFamily="34" charset="-122"/>
              </a:rPr>
              <a:t>是世界上最流行的编程语言。</a:t>
            </a:r>
            <a:endParaRPr lang="zh-CN" altLang="en-US" sz="1984" dirty="0">
              <a:solidFill>
                <a:srgbClr val="000000"/>
              </a:solidFill>
              <a:latin typeface="Verdana" panose="020B0604030504040204" pitchFamily="34" charset="0"/>
            </a:endParaRPr>
          </a:p>
          <a:p>
            <a:r>
              <a:rPr lang="zh-CN" altLang="en-US" sz="1984" b="1" dirty="0">
                <a:solidFill>
                  <a:srgbClr val="000000"/>
                </a:solidFill>
                <a:latin typeface="微软雅黑" panose="020B0503020204020204" pitchFamily="34" charset="-122"/>
                <a:ea typeface="微软雅黑" panose="020B0503020204020204" pitchFamily="34" charset="-122"/>
              </a:rPr>
              <a:t>这门语言可用于 </a:t>
            </a:r>
            <a:r>
              <a:rPr lang="en-US" altLang="zh-CN" sz="1984" b="1" dirty="0">
                <a:solidFill>
                  <a:srgbClr val="000000"/>
                </a:solidFill>
                <a:latin typeface="微软雅黑" panose="020B0503020204020204" pitchFamily="34" charset="-122"/>
                <a:ea typeface="微软雅黑" panose="020B0503020204020204" pitchFamily="34" charset="-122"/>
              </a:rPr>
              <a:t>HTML </a:t>
            </a:r>
            <a:r>
              <a:rPr lang="zh-CN" altLang="en-US" sz="1984" b="1" dirty="0">
                <a:solidFill>
                  <a:srgbClr val="000000"/>
                </a:solidFill>
                <a:latin typeface="微软雅黑" panose="020B0503020204020204" pitchFamily="34" charset="-122"/>
                <a:ea typeface="微软雅黑" panose="020B0503020204020204" pitchFamily="34" charset="-122"/>
              </a:rPr>
              <a:t>和 </a:t>
            </a:r>
            <a:r>
              <a:rPr lang="en-US" altLang="zh-CN" sz="1984" b="1" dirty="0">
                <a:solidFill>
                  <a:srgbClr val="000000"/>
                </a:solidFill>
                <a:latin typeface="微软雅黑" panose="020B0503020204020204" pitchFamily="34" charset="-122"/>
                <a:ea typeface="微软雅黑" panose="020B0503020204020204" pitchFamily="34" charset="-122"/>
              </a:rPr>
              <a:t>web</a:t>
            </a:r>
            <a:r>
              <a:rPr lang="zh-CN" altLang="en-US" sz="1984" b="1" dirty="0">
                <a:solidFill>
                  <a:srgbClr val="000000"/>
                </a:solidFill>
                <a:latin typeface="微软雅黑" panose="020B0503020204020204" pitchFamily="34" charset="-122"/>
                <a:ea typeface="微软雅黑" panose="020B0503020204020204" pitchFamily="34" charset="-122"/>
              </a:rPr>
              <a:t>，更可广泛用于服务器、</a:t>
            </a:r>
            <a:r>
              <a:rPr lang="en-US" altLang="zh-CN" sz="1984" b="1" dirty="0">
                <a:solidFill>
                  <a:srgbClr val="000000"/>
                </a:solidFill>
                <a:latin typeface="微软雅黑" panose="020B0503020204020204" pitchFamily="34" charset="-122"/>
                <a:ea typeface="微软雅黑" panose="020B0503020204020204" pitchFamily="34" charset="-122"/>
              </a:rPr>
              <a:t>PC</a:t>
            </a:r>
            <a:r>
              <a:rPr lang="zh-CN" altLang="en-US" sz="1984" b="1" dirty="0">
                <a:solidFill>
                  <a:srgbClr val="000000"/>
                </a:solidFill>
                <a:latin typeface="微软雅黑" panose="020B0503020204020204" pitchFamily="34" charset="-122"/>
                <a:ea typeface="微软雅黑" panose="020B0503020204020204" pitchFamily="34" charset="-122"/>
              </a:rPr>
              <a:t>、笔记本电脑、平板电脑和智能手机等设备。</a:t>
            </a:r>
            <a:endParaRPr lang="zh-CN" altLang="en-US" sz="1984" dirty="0">
              <a:solidFill>
                <a:srgbClr val="000000"/>
              </a:solidFill>
              <a:latin typeface="Verdana" panose="020B0604030504040204" pitchFamily="34" charset="0"/>
            </a:endParaRPr>
          </a:p>
          <a:p>
            <a:r>
              <a:rPr lang="en-US" altLang="zh-CN" sz="1984" b="1" dirty="0">
                <a:solidFill>
                  <a:srgbClr val="000000"/>
                </a:solidFill>
                <a:latin typeface="微软雅黑" panose="020B0503020204020204" pitchFamily="34" charset="-122"/>
                <a:ea typeface="微软雅黑" panose="020B0503020204020204" pitchFamily="34" charset="-122"/>
              </a:rPr>
              <a:t>JavaScript </a:t>
            </a:r>
            <a:r>
              <a:rPr lang="zh-CN" altLang="en-US" sz="1984" b="1" dirty="0">
                <a:solidFill>
                  <a:srgbClr val="000000"/>
                </a:solidFill>
                <a:latin typeface="微软雅黑" panose="020B0503020204020204" pitchFamily="34" charset="-122"/>
                <a:ea typeface="微软雅黑" panose="020B0503020204020204" pitchFamily="34" charset="-122"/>
              </a:rPr>
              <a:t>是脚本语言</a:t>
            </a:r>
          </a:p>
          <a:p>
            <a:r>
              <a:rPr lang="en-US" altLang="zh-CN" sz="1984" dirty="0">
                <a:solidFill>
                  <a:srgbClr val="000000"/>
                </a:solidFill>
                <a:latin typeface="Verdana" panose="020B0604030504040204" pitchFamily="34" charset="0"/>
              </a:rPr>
              <a:t>JavaScript </a:t>
            </a:r>
            <a:r>
              <a:rPr lang="zh-CN" altLang="en-US" sz="1984" dirty="0">
                <a:solidFill>
                  <a:srgbClr val="000000"/>
                </a:solidFill>
                <a:latin typeface="Verdana" panose="020B0604030504040204" pitchFamily="34" charset="0"/>
              </a:rPr>
              <a:t>是一种轻量级的编程语言。</a:t>
            </a:r>
          </a:p>
          <a:p>
            <a:r>
              <a:rPr lang="en-US" altLang="zh-CN" sz="1984" dirty="0">
                <a:solidFill>
                  <a:srgbClr val="000000"/>
                </a:solidFill>
                <a:latin typeface="Verdana" panose="020B0604030504040204" pitchFamily="34" charset="0"/>
              </a:rPr>
              <a:t>JavaScript </a:t>
            </a:r>
            <a:r>
              <a:rPr lang="zh-CN" altLang="en-US" sz="1984" dirty="0">
                <a:solidFill>
                  <a:srgbClr val="000000"/>
                </a:solidFill>
                <a:latin typeface="Verdana" panose="020B0604030504040204" pitchFamily="34" charset="0"/>
              </a:rPr>
              <a:t>是可插入 </a:t>
            </a:r>
            <a:r>
              <a:rPr lang="en-US" altLang="zh-CN" sz="1984" dirty="0">
                <a:solidFill>
                  <a:srgbClr val="000000"/>
                </a:solidFill>
                <a:latin typeface="Verdana" panose="020B0604030504040204" pitchFamily="34" charset="0"/>
              </a:rPr>
              <a:t>HTML </a:t>
            </a:r>
            <a:r>
              <a:rPr lang="zh-CN" altLang="en-US" sz="1984" dirty="0">
                <a:solidFill>
                  <a:srgbClr val="000000"/>
                </a:solidFill>
                <a:latin typeface="Verdana" panose="020B0604030504040204" pitchFamily="34" charset="0"/>
              </a:rPr>
              <a:t>页面的编程代码。</a:t>
            </a:r>
          </a:p>
          <a:p>
            <a:r>
              <a:rPr lang="en-US" altLang="zh-CN" sz="1984" dirty="0">
                <a:solidFill>
                  <a:srgbClr val="000000"/>
                </a:solidFill>
                <a:latin typeface="Verdana" panose="020B0604030504040204" pitchFamily="34" charset="0"/>
              </a:rPr>
              <a:t>JavaScript </a:t>
            </a:r>
            <a:r>
              <a:rPr lang="zh-CN" altLang="en-US" sz="1984" dirty="0">
                <a:solidFill>
                  <a:srgbClr val="000000"/>
                </a:solidFill>
                <a:latin typeface="Verdana" panose="020B0604030504040204" pitchFamily="34" charset="0"/>
              </a:rPr>
              <a:t>插入 </a:t>
            </a:r>
            <a:r>
              <a:rPr lang="en-US" altLang="zh-CN" sz="1984" dirty="0">
                <a:solidFill>
                  <a:srgbClr val="000000"/>
                </a:solidFill>
                <a:latin typeface="Verdana" panose="020B0604030504040204" pitchFamily="34" charset="0"/>
              </a:rPr>
              <a:t>HTML </a:t>
            </a:r>
            <a:r>
              <a:rPr lang="zh-CN" altLang="en-US" sz="1984" dirty="0">
                <a:solidFill>
                  <a:srgbClr val="000000"/>
                </a:solidFill>
                <a:latin typeface="Verdana" panose="020B0604030504040204" pitchFamily="34" charset="0"/>
              </a:rPr>
              <a:t>页面后，可由所有的现代浏览器执行。</a:t>
            </a:r>
          </a:p>
          <a:p>
            <a:r>
              <a:rPr lang="en-US" altLang="zh-CN" sz="1984" dirty="0">
                <a:solidFill>
                  <a:srgbClr val="000000"/>
                </a:solidFill>
                <a:latin typeface="Verdana" panose="020B0604030504040204" pitchFamily="34" charset="0"/>
              </a:rPr>
              <a:t>JavaScript </a:t>
            </a:r>
            <a:r>
              <a:rPr lang="zh-CN" altLang="en-US" sz="1984" dirty="0">
                <a:solidFill>
                  <a:srgbClr val="000000"/>
                </a:solidFill>
                <a:latin typeface="Verdana" panose="020B0604030504040204" pitchFamily="34" charset="0"/>
              </a:rPr>
              <a:t>很容易学习。</a:t>
            </a:r>
          </a:p>
        </p:txBody>
      </p:sp>
    </p:spTree>
    <p:extLst>
      <p:ext uri="{BB962C8B-B14F-4D97-AF65-F5344CB8AC3E}">
        <p14:creationId xmlns:p14="http://schemas.microsoft.com/office/powerpoint/2010/main" val="11274398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6519" y="267190"/>
            <a:ext cx="7674870" cy="703013"/>
          </a:xfrm>
          <a:prstGeom prst="rect">
            <a:avLst/>
          </a:prstGeom>
        </p:spPr>
        <p:txBody>
          <a:bodyPr wrap="square">
            <a:spAutoFit/>
          </a:bodyPr>
          <a:lstStyle/>
          <a:p>
            <a:r>
              <a:rPr lang="en-US" altLang="zh-CN" sz="1984" b="1" dirty="0">
                <a:solidFill>
                  <a:srgbClr val="000000"/>
                </a:solidFill>
                <a:latin typeface="微软雅黑" panose="020B0503020204020204" pitchFamily="34" charset="-122"/>
                <a:ea typeface="微软雅黑" panose="020B0503020204020204" pitchFamily="34" charset="-122"/>
              </a:rPr>
              <a:t>HTML </a:t>
            </a:r>
            <a:r>
              <a:rPr lang="zh-CN" altLang="en-US" sz="1984" b="1" dirty="0">
                <a:solidFill>
                  <a:srgbClr val="000000"/>
                </a:solidFill>
                <a:latin typeface="微软雅黑" panose="020B0503020204020204" pitchFamily="34" charset="-122"/>
                <a:ea typeface="微软雅黑" panose="020B0503020204020204" pitchFamily="34" charset="-122"/>
              </a:rPr>
              <a:t>中的脚本必须位于 </a:t>
            </a:r>
            <a:r>
              <a:rPr lang="en-US" altLang="zh-CN" sz="1984" b="1" dirty="0">
                <a:solidFill>
                  <a:srgbClr val="000000"/>
                </a:solidFill>
                <a:latin typeface="微软雅黑" panose="020B0503020204020204" pitchFamily="34" charset="-122"/>
                <a:ea typeface="微软雅黑" panose="020B0503020204020204" pitchFamily="34" charset="-122"/>
              </a:rPr>
              <a:t>&lt;script&gt; </a:t>
            </a:r>
            <a:r>
              <a:rPr lang="zh-CN" altLang="en-US" sz="1984" b="1" dirty="0">
                <a:solidFill>
                  <a:srgbClr val="000000"/>
                </a:solidFill>
                <a:latin typeface="微软雅黑" panose="020B0503020204020204" pitchFamily="34" charset="-122"/>
                <a:ea typeface="微软雅黑" panose="020B0503020204020204" pitchFamily="34" charset="-122"/>
              </a:rPr>
              <a:t>与 </a:t>
            </a:r>
            <a:r>
              <a:rPr lang="en-US" altLang="zh-CN" sz="1984" b="1" dirty="0">
                <a:solidFill>
                  <a:srgbClr val="000000"/>
                </a:solidFill>
                <a:latin typeface="微软雅黑" panose="020B0503020204020204" pitchFamily="34" charset="-122"/>
                <a:ea typeface="微软雅黑" panose="020B0503020204020204" pitchFamily="34" charset="-122"/>
              </a:rPr>
              <a:t>&lt;/script&gt; </a:t>
            </a:r>
            <a:r>
              <a:rPr lang="zh-CN" altLang="en-US" sz="1984" b="1" dirty="0">
                <a:solidFill>
                  <a:srgbClr val="000000"/>
                </a:solidFill>
                <a:latin typeface="微软雅黑" panose="020B0503020204020204" pitchFamily="34" charset="-122"/>
                <a:ea typeface="微软雅黑" panose="020B0503020204020204" pitchFamily="34" charset="-122"/>
              </a:rPr>
              <a:t>标签之间。</a:t>
            </a:r>
            <a:endParaRPr lang="zh-CN" altLang="en-US" sz="1984" dirty="0">
              <a:solidFill>
                <a:srgbClr val="000000"/>
              </a:solidFill>
              <a:latin typeface="Verdana" panose="020B0604030504040204" pitchFamily="34" charset="0"/>
            </a:endParaRPr>
          </a:p>
          <a:p>
            <a:r>
              <a:rPr lang="zh-CN" altLang="en-US" sz="1984" b="1" dirty="0">
                <a:solidFill>
                  <a:srgbClr val="000000"/>
                </a:solidFill>
                <a:latin typeface="微软雅黑" panose="020B0503020204020204" pitchFamily="34" charset="-122"/>
                <a:ea typeface="微软雅黑" panose="020B0503020204020204" pitchFamily="34" charset="-122"/>
              </a:rPr>
              <a:t>脚本可被放置在 </a:t>
            </a:r>
            <a:r>
              <a:rPr lang="en-US" altLang="zh-CN" sz="1984" b="1" dirty="0">
                <a:solidFill>
                  <a:srgbClr val="000000"/>
                </a:solidFill>
                <a:latin typeface="微软雅黑" panose="020B0503020204020204" pitchFamily="34" charset="-122"/>
                <a:ea typeface="微软雅黑" panose="020B0503020204020204" pitchFamily="34" charset="-122"/>
              </a:rPr>
              <a:t>HTML </a:t>
            </a:r>
            <a:r>
              <a:rPr lang="zh-CN" altLang="en-US" sz="1984" b="1" dirty="0">
                <a:solidFill>
                  <a:srgbClr val="000000"/>
                </a:solidFill>
                <a:latin typeface="微软雅黑" panose="020B0503020204020204" pitchFamily="34" charset="-122"/>
                <a:ea typeface="微软雅黑" panose="020B0503020204020204" pitchFamily="34" charset="-122"/>
              </a:rPr>
              <a:t>页面的 </a:t>
            </a:r>
            <a:r>
              <a:rPr lang="en-US" altLang="zh-CN" sz="1984" b="1" dirty="0">
                <a:solidFill>
                  <a:srgbClr val="000000"/>
                </a:solidFill>
                <a:latin typeface="微软雅黑" panose="020B0503020204020204" pitchFamily="34" charset="-122"/>
                <a:ea typeface="微软雅黑" panose="020B0503020204020204" pitchFamily="34" charset="-122"/>
              </a:rPr>
              <a:t>&lt;body&gt; </a:t>
            </a:r>
            <a:r>
              <a:rPr lang="zh-CN" altLang="en-US" sz="1984" b="1" dirty="0">
                <a:solidFill>
                  <a:srgbClr val="000000"/>
                </a:solidFill>
                <a:latin typeface="微软雅黑" panose="020B0503020204020204" pitchFamily="34" charset="-122"/>
                <a:ea typeface="微软雅黑" panose="020B0503020204020204" pitchFamily="34" charset="-122"/>
              </a:rPr>
              <a:t>和 </a:t>
            </a:r>
            <a:r>
              <a:rPr lang="en-US" altLang="zh-CN" sz="1984" b="1" dirty="0">
                <a:solidFill>
                  <a:srgbClr val="000000"/>
                </a:solidFill>
                <a:latin typeface="微软雅黑" panose="020B0503020204020204" pitchFamily="34" charset="-122"/>
                <a:ea typeface="微软雅黑" panose="020B0503020204020204" pitchFamily="34" charset="-122"/>
              </a:rPr>
              <a:t>&lt;head&gt; </a:t>
            </a:r>
            <a:r>
              <a:rPr lang="zh-CN" altLang="en-US" sz="1984" b="1" dirty="0">
                <a:solidFill>
                  <a:srgbClr val="000000"/>
                </a:solidFill>
                <a:latin typeface="微软雅黑" panose="020B0503020204020204" pitchFamily="34" charset="-122"/>
                <a:ea typeface="微软雅黑" panose="020B0503020204020204" pitchFamily="34" charset="-122"/>
              </a:rPr>
              <a:t>部分中。</a:t>
            </a:r>
            <a:endParaRPr lang="zh-CN" altLang="en-US" sz="1984" dirty="0">
              <a:solidFill>
                <a:srgbClr val="000000"/>
              </a:solidFill>
              <a:latin typeface="Verdana" panose="020B0604030504040204" pitchFamily="34" charset="0"/>
            </a:endParaRPr>
          </a:p>
        </p:txBody>
      </p:sp>
      <p:sp>
        <p:nvSpPr>
          <p:cNvPr id="3" name="Rectangle 1"/>
          <p:cNvSpPr>
            <a:spLocks noChangeArrowheads="1"/>
          </p:cNvSpPr>
          <p:nvPr/>
        </p:nvSpPr>
        <p:spPr bwMode="auto">
          <a:xfrm>
            <a:off x="168523" y="1042041"/>
            <a:ext cx="9901692" cy="278550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9975" rIns="0" bIns="0" numCol="1" anchor="ctr" anchorCtr="0" compatLnSpc="1">
            <a:prstTxWarp prst="textNoShape">
              <a:avLst/>
            </a:prstTxWarp>
            <a:spAutoFit/>
          </a:bodyPr>
          <a:lstStyle/>
          <a:p>
            <a:pPr defTabSz="1007943" eaLnBrk="0" fontAlgn="base" hangingPunct="0">
              <a:spcBef>
                <a:spcPct val="0"/>
              </a:spcBef>
              <a:spcAft>
                <a:spcPct val="0"/>
              </a:spcAft>
            </a:pPr>
            <a:r>
              <a:rPr lang="zh-CN" altLang="zh-CN" sz="1764" dirty="0">
                <a:solidFill>
                  <a:srgbClr val="000000"/>
                </a:solidFill>
                <a:latin typeface="Consolas" panose="020B0609020204030204" pitchFamily="49" charset="0"/>
              </a:rPr>
              <a:t>&lt;!DOCTYPE html&gt; </a:t>
            </a:r>
            <a:endParaRPr lang="en-US" altLang="zh-CN" sz="1764" dirty="0">
              <a:solidFill>
                <a:srgbClr val="000000"/>
              </a:solidFill>
              <a:latin typeface="Consolas" panose="020B0609020204030204" pitchFamily="49" charset="0"/>
            </a:endParaRPr>
          </a:p>
          <a:p>
            <a:pPr defTabSz="1007943" eaLnBrk="0" fontAlgn="base" hangingPunct="0">
              <a:spcBef>
                <a:spcPct val="0"/>
              </a:spcBef>
              <a:spcAft>
                <a:spcPct val="0"/>
              </a:spcAft>
            </a:pPr>
            <a:r>
              <a:rPr lang="zh-CN" altLang="zh-CN" sz="1764" dirty="0">
                <a:solidFill>
                  <a:srgbClr val="000000"/>
                </a:solidFill>
                <a:latin typeface="Consolas" panose="020B0609020204030204" pitchFamily="49" charset="0"/>
              </a:rPr>
              <a:t>&lt;html&gt; </a:t>
            </a:r>
            <a:endParaRPr lang="en-US" altLang="zh-CN" sz="1764" dirty="0">
              <a:solidFill>
                <a:srgbClr val="000000"/>
              </a:solidFill>
              <a:latin typeface="Consolas" panose="020B0609020204030204" pitchFamily="49" charset="0"/>
            </a:endParaRPr>
          </a:p>
          <a:p>
            <a:pPr defTabSz="1007943" eaLnBrk="0" fontAlgn="base" hangingPunct="0">
              <a:spcBef>
                <a:spcPct val="0"/>
              </a:spcBef>
              <a:spcAft>
                <a:spcPct val="0"/>
              </a:spcAft>
            </a:pPr>
            <a:r>
              <a:rPr lang="zh-CN" altLang="zh-CN" sz="1764" dirty="0">
                <a:solidFill>
                  <a:srgbClr val="000000"/>
                </a:solidFill>
                <a:latin typeface="Consolas" panose="020B0609020204030204" pitchFamily="49" charset="0"/>
              </a:rPr>
              <a:t>&lt;body&gt; </a:t>
            </a:r>
            <a:endParaRPr lang="en-US" altLang="zh-CN" sz="1764" dirty="0">
              <a:solidFill>
                <a:srgbClr val="000000"/>
              </a:solidFill>
              <a:latin typeface="Consolas" panose="020B0609020204030204" pitchFamily="49" charset="0"/>
            </a:endParaRPr>
          </a:p>
          <a:p>
            <a:pPr defTabSz="1007943" eaLnBrk="0" fontAlgn="base" hangingPunct="0">
              <a:spcBef>
                <a:spcPct val="0"/>
              </a:spcBef>
              <a:spcAft>
                <a:spcPct val="0"/>
              </a:spcAft>
            </a:pPr>
            <a:r>
              <a:rPr lang="zh-CN" altLang="zh-CN" sz="1764" dirty="0">
                <a:solidFill>
                  <a:srgbClr val="000000"/>
                </a:solidFill>
                <a:latin typeface="Consolas" panose="020B0609020204030204" pitchFamily="49" charset="0"/>
              </a:rPr>
              <a:t>. . </a:t>
            </a:r>
            <a:endParaRPr lang="en-US" altLang="zh-CN" sz="1764" dirty="0">
              <a:solidFill>
                <a:srgbClr val="000000"/>
              </a:solidFill>
              <a:latin typeface="Consolas" panose="020B0609020204030204" pitchFamily="49" charset="0"/>
            </a:endParaRPr>
          </a:p>
          <a:p>
            <a:pPr defTabSz="1007943" eaLnBrk="0" fontAlgn="base" hangingPunct="0">
              <a:spcBef>
                <a:spcPct val="0"/>
              </a:spcBef>
              <a:spcAft>
                <a:spcPct val="0"/>
              </a:spcAft>
            </a:pPr>
            <a:r>
              <a:rPr lang="zh-CN" altLang="zh-CN" sz="1764" dirty="0">
                <a:solidFill>
                  <a:srgbClr val="000000"/>
                </a:solidFill>
                <a:latin typeface="Consolas" panose="020B0609020204030204" pitchFamily="49" charset="0"/>
              </a:rPr>
              <a:t>&lt;script&gt; </a:t>
            </a:r>
            <a:endParaRPr lang="en-US" altLang="zh-CN" sz="1764" dirty="0">
              <a:solidFill>
                <a:srgbClr val="000000"/>
              </a:solidFill>
              <a:latin typeface="Consolas" panose="020B0609020204030204" pitchFamily="49" charset="0"/>
            </a:endParaRPr>
          </a:p>
          <a:p>
            <a:pPr defTabSz="1007943" eaLnBrk="0" fontAlgn="base" hangingPunct="0">
              <a:spcBef>
                <a:spcPct val="0"/>
              </a:spcBef>
              <a:spcAft>
                <a:spcPct val="0"/>
              </a:spcAft>
            </a:pPr>
            <a:r>
              <a:rPr lang="zh-CN" altLang="zh-CN" sz="1764" dirty="0">
                <a:solidFill>
                  <a:srgbClr val="000000"/>
                </a:solidFill>
                <a:latin typeface="Consolas" panose="020B0609020204030204" pitchFamily="49" charset="0"/>
              </a:rPr>
              <a:t>document.write("&lt;h1&gt;This is a heading&lt;/h1&gt;"); </a:t>
            </a:r>
            <a:endParaRPr lang="en-US" altLang="zh-CN" sz="1764" dirty="0">
              <a:solidFill>
                <a:srgbClr val="000000"/>
              </a:solidFill>
              <a:latin typeface="Consolas" panose="020B0609020204030204" pitchFamily="49" charset="0"/>
            </a:endParaRPr>
          </a:p>
          <a:p>
            <a:pPr defTabSz="1007943" eaLnBrk="0" fontAlgn="base" hangingPunct="0">
              <a:spcBef>
                <a:spcPct val="0"/>
              </a:spcBef>
              <a:spcAft>
                <a:spcPct val="0"/>
              </a:spcAft>
            </a:pPr>
            <a:r>
              <a:rPr lang="zh-CN" altLang="zh-CN" sz="1764" dirty="0">
                <a:solidFill>
                  <a:srgbClr val="000000"/>
                </a:solidFill>
                <a:latin typeface="Consolas" panose="020B0609020204030204" pitchFamily="49" charset="0"/>
              </a:rPr>
              <a:t>document.write("&lt;p&gt;This is a paragraph&lt;/p&gt;"); </a:t>
            </a:r>
            <a:endParaRPr lang="en-US" altLang="zh-CN" sz="1764" dirty="0">
              <a:solidFill>
                <a:srgbClr val="000000"/>
              </a:solidFill>
              <a:latin typeface="Consolas" panose="020B0609020204030204" pitchFamily="49" charset="0"/>
            </a:endParaRPr>
          </a:p>
          <a:p>
            <a:pPr defTabSz="1007943" eaLnBrk="0" fontAlgn="base" hangingPunct="0">
              <a:spcBef>
                <a:spcPct val="0"/>
              </a:spcBef>
              <a:spcAft>
                <a:spcPct val="0"/>
              </a:spcAft>
            </a:pPr>
            <a:r>
              <a:rPr lang="zh-CN" altLang="zh-CN" sz="1764" dirty="0">
                <a:solidFill>
                  <a:srgbClr val="000000"/>
                </a:solidFill>
                <a:latin typeface="Consolas" panose="020B0609020204030204" pitchFamily="49" charset="0"/>
              </a:rPr>
              <a:t>&lt;/script&gt; . . </a:t>
            </a:r>
            <a:endParaRPr lang="en-US" altLang="zh-CN" sz="1764" dirty="0">
              <a:solidFill>
                <a:srgbClr val="000000"/>
              </a:solidFill>
              <a:latin typeface="Consolas" panose="020B0609020204030204" pitchFamily="49" charset="0"/>
            </a:endParaRPr>
          </a:p>
          <a:p>
            <a:pPr defTabSz="1007943" eaLnBrk="0" fontAlgn="base" hangingPunct="0">
              <a:spcBef>
                <a:spcPct val="0"/>
              </a:spcBef>
              <a:spcAft>
                <a:spcPct val="0"/>
              </a:spcAft>
            </a:pPr>
            <a:r>
              <a:rPr lang="zh-CN" altLang="zh-CN" sz="1764" dirty="0">
                <a:solidFill>
                  <a:srgbClr val="000000"/>
                </a:solidFill>
                <a:latin typeface="Consolas" panose="020B0609020204030204" pitchFamily="49" charset="0"/>
              </a:rPr>
              <a:t>&lt;/body&gt; </a:t>
            </a:r>
            <a:endParaRPr lang="en-US" altLang="zh-CN" sz="1764" dirty="0">
              <a:solidFill>
                <a:srgbClr val="000000"/>
              </a:solidFill>
              <a:latin typeface="Consolas" panose="020B0609020204030204" pitchFamily="49" charset="0"/>
            </a:endParaRPr>
          </a:p>
          <a:p>
            <a:pPr defTabSz="1007943" eaLnBrk="0" fontAlgn="base" hangingPunct="0">
              <a:spcBef>
                <a:spcPct val="0"/>
              </a:spcBef>
              <a:spcAft>
                <a:spcPct val="0"/>
              </a:spcAft>
            </a:pPr>
            <a:r>
              <a:rPr lang="zh-CN" altLang="zh-CN" sz="1764" dirty="0">
                <a:solidFill>
                  <a:srgbClr val="000000"/>
                </a:solidFill>
                <a:latin typeface="Consolas" panose="020B0609020204030204" pitchFamily="49" charset="0"/>
              </a:rPr>
              <a:t>&lt;/html&gt;</a:t>
            </a:r>
            <a:r>
              <a:rPr lang="zh-CN" altLang="zh-CN" sz="1764" dirty="0"/>
              <a:t> </a:t>
            </a:r>
            <a:endParaRPr lang="zh-CN" altLang="zh-CN" sz="1764" dirty="0">
              <a:latin typeface="Arial" panose="020B0604020202020204" pitchFamily="34" charset="0"/>
            </a:endParaRPr>
          </a:p>
        </p:txBody>
      </p:sp>
      <p:sp>
        <p:nvSpPr>
          <p:cNvPr id="4" name="Rectangle 2"/>
          <p:cNvSpPr>
            <a:spLocks noChangeArrowheads="1"/>
          </p:cNvSpPr>
          <p:nvPr/>
        </p:nvSpPr>
        <p:spPr bwMode="auto">
          <a:xfrm>
            <a:off x="178404" y="3889474"/>
            <a:ext cx="9891810" cy="35292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1007943" eaLnBrk="0" fontAlgn="base" hangingPunct="0">
              <a:spcBef>
                <a:spcPct val="0"/>
              </a:spcBef>
              <a:spcAft>
                <a:spcPct val="0"/>
              </a:spcAft>
            </a:pPr>
            <a:r>
              <a:rPr lang="zh-CN" altLang="zh-CN" sz="1764" dirty="0">
                <a:solidFill>
                  <a:srgbClr val="000000"/>
                </a:solidFill>
                <a:latin typeface="Consolas" panose="020B0609020204030204" pitchFamily="49" charset="0"/>
              </a:rPr>
              <a:t>&lt;!DOCTYPE html&gt; </a:t>
            </a:r>
            <a:endParaRPr lang="en-US" altLang="zh-CN" sz="1764" dirty="0">
              <a:solidFill>
                <a:srgbClr val="000000"/>
              </a:solidFill>
              <a:latin typeface="Consolas" panose="020B0609020204030204" pitchFamily="49" charset="0"/>
            </a:endParaRPr>
          </a:p>
          <a:p>
            <a:pPr defTabSz="1007943" eaLnBrk="0" fontAlgn="base" hangingPunct="0">
              <a:spcBef>
                <a:spcPct val="0"/>
              </a:spcBef>
              <a:spcAft>
                <a:spcPct val="0"/>
              </a:spcAft>
            </a:pPr>
            <a:r>
              <a:rPr lang="zh-CN" altLang="zh-CN" sz="1764" dirty="0">
                <a:solidFill>
                  <a:srgbClr val="000000"/>
                </a:solidFill>
                <a:latin typeface="Consolas" panose="020B0609020204030204" pitchFamily="49" charset="0"/>
              </a:rPr>
              <a:t>&lt;html&gt; &lt;head&gt; </a:t>
            </a:r>
            <a:endParaRPr lang="en-US" altLang="zh-CN" sz="1764" dirty="0">
              <a:solidFill>
                <a:srgbClr val="000000"/>
              </a:solidFill>
              <a:latin typeface="Consolas" panose="020B0609020204030204" pitchFamily="49" charset="0"/>
            </a:endParaRPr>
          </a:p>
          <a:p>
            <a:pPr defTabSz="1007943" eaLnBrk="0" fontAlgn="base" hangingPunct="0">
              <a:spcBef>
                <a:spcPct val="0"/>
              </a:spcBef>
              <a:spcAft>
                <a:spcPct val="0"/>
              </a:spcAft>
            </a:pPr>
            <a:r>
              <a:rPr lang="zh-CN" altLang="zh-CN" sz="1764" dirty="0">
                <a:solidFill>
                  <a:srgbClr val="0000DD"/>
                </a:solidFill>
                <a:latin typeface="Consolas" panose="020B0609020204030204" pitchFamily="49" charset="0"/>
              </a:rPr>
              <a:t>&lt;script&gt; </a:t>
            </a:r>
            <a:endParaRPr lang="en-US" altLang="zh-CN" sz="1764" dirty="0">
              <a:solidFill>
                <a:srgbClr val="0000DD"/>
              </a:solidFill>
              <a:latin typeface="Consolas" panose="020B0609020204030204" pitchFamily="49" charset="0"/>
            </a:endParaRPr>
          </a:p>
          <a:p>
            <a:pPr defTabSz="1007943" eaLnBrk="0" fontAlgn="base" hangingPunct="0">
              <a:spcBef>
                <a:spcPct val="0"/>
              </a:spcBef>
              <a:spcAft>
                <a:spcPct val="0"/>
              </a:spcAft>
            </a:pPr>
            <a:r>
              <a:rPr lang="zh-CN" altLang="zh-CN" sz="1764" dirty="0">
                <a:solidFill>
                  <a:srgbClr val="0000DD"/>
                </a:solidFill>
                <a:latin typeface="Consolas" panose="020B0609020204030204" pitchFamily="49" charset="0"/>
              </a:rPr>
              <a:t>function myFunction() { </a:t>
            </a:r>
            <a:endParaRPr lang="en-US" altLang="zh-CN" sz="1764" dirty="0">
              <a:solidFill>
                <a:srgbClr val="0000DD"/>
              </a:solidFill>
              <a:latin typeface="Consolas" panose="020B0609020204030204" pitchFamily="49" charset="0"/>
            </a:endParaRPr>
          </a:p>
          <a:p>
            <a:pPr defTabSz="1007943" eaLnBrk="0" fontAlgn="base" hangingPunct="0">
              <a:spcBef>
                <a:spcPct val="0"/>
              </a:spcBef>
              <a:spcAft>
                <a:spcPct val="0"/>
              </a:spcAft>
            </a:pPr>
            <a:r>
              <a:rPr lang="zh-CN" altLang="zh-CN" sz="1764" dirty="0">
                <a:solidFill>
                  <a:srgbClr val="0000DD"/>
                </a:solidFill>
                <a:latin typeface="Consolas" panose="020B0609020204030204" pitchFamily="49" charset="0"/>
              </a:rPr>
              <a:t>document.getElementById("demo").innerHTML="My First JavaScript Function"; </a:t>
            </a:r>
            <a:endParaRPr lang="en-US" altLang="zh-CN" sz="1764" dirty="0">
              <a:solidFill>
                <a:srgbClr val="0000DD"/>
              </a:solidFill>
              <a:latin typeface="Consolas" panose="020B0609020204030204" pitchFamily="49" charset="0"/>
            </a:endParaRPr>
          </a:p>
          <a:p>
            <a:pPr defTabSz="1007943" eaLnBrk="0" fontAlgn="base" hangingPunct="0">
              <a:spcBef>
                <a:spcPct val="0"/>
              </a:spcBef>
              <a:spcAft>
                <a:spcPct val="0"/>
              </a:spcAft>
            </a:pPr>
            <a:r>
              <a:rPr lang="zh-CN" altLang="zh-CN" sz="1764" dirty="0">
                <a:solidFill>
                  <a:srgbClr val="0000DD"/>
                </a:solidFill>
                <a:latin typeface="Consolas" panose="020B0609020204030204" pitchFamily="49" charset="0"/>
              </a:rPr>
              <a:t>} &lt;/script&gt;</a:t>
            </a:r>
            <a:r>
              <a:rPr lang="zh-CN" altLang="zh-CN" sz="1764" dirty="0">
                <a:solidFill>
                  <a:srgbClr val="000000"/>
                </a:solidFill>
                <a:latin typeface="Consolas" panose="020B0609020204030204" pitchFamily="49" charset="0"/>
              </a:rPr>
              <a:t> </a:t>
            </a:r>
            <a:endParaRPr lang="en-US" altLang="zh-CN" sz="1764" dirty="0">
              <a:solidFill>
                <a:srgbClr val="000000"/>
              </a:solidFill>
              <a:latin typeface="Consolas" panose="020B0609020204030204" pitchFamily="49" charset="0"/>
            </a:endParaRPr>
          </a:p>
          <a:p>
            <a:pPr defTabSz="1007943" eaLnBrk="0" fontAlgn="base" hangingPunct="0">
              <a:spcBef>
                <a:spcPct val="0"/>
              </a:spcBef>
              <a:spcAft>
                <a:spcPct val="0"/>
              </a:spcAft>
            </a:pPr>
            <a:r>
              <a:rPr lang="zh-CN" altLang="zh-CN" sz="1764" dirty="0">
                <a:solidFill>
                  <a:srgbClr val="000000"/>
                </a:solidFill>
                <a:latin typeface="Consolas" panose="020B0609020204030204" pitchFamily="49" charset="0"/>
              </a:rPr>
              <a:t>&lt;/head&gt; </a:t>
            </a:r>
            <a:endParaRPr lang="en-US" altLang="zh-CN" sz="1764" dirty="0">
              <a:solidFill>
                <a:srgbClr val="000000"/>
              </a:solidFill>
              <a:latin typeface="Consolas" panose="020B0609020204030204" pitchFamily="49" charset="0"/>
            </a:endParaRPr>
          </a:p>
          <a:p>
            <a:pPr defTabSz="1007943" eaLnBrk="0" fontAlgn="base" hangingPunct="0">
              <a:spcBef>
                <a:spcPct val="0"/>
              </a:spcBef>
              <a:spcAft>
                <a:spcPct val="0"/>
              </a:spcAft>
            </a:pPr>
            <a:r>
              <a:rPr lang="zh-CN" altLang="zh-CN" sz="1764" dirty="0">
                <a:solidFill>
                  <a:srgbClr val="000000"/>
                </a:solidFill>
                <a:latin typeface="Consolas" panose="020B0609020204030204" pitchFamily="49" charset="0"/>
              </a:rPr>
              <a:t>&lt;body&gt; </a:t>
            </a:r>
            <a:endParaRPr lang="en-US" altLang="zh-CN" sz="1764" dirty="0">
              <a:solidFill>
                <a:srgbClr val="000000"/>
              </a:solidFill>
              <a:latin typeface="Consolas" panose="020B0609020204030204" pitchFamily="49" charset="0"/>
            </a:endParaRPr>
          </a:p>
          <a:p>
            <a:pPr defTabSz="1007943" eaLnBrk="0" fontAlgn="base" hangingPunct="0">
              <a:spcBef>
                <a:spcPct val="0"/>
              </a:spcBef>
              <a:spcAft>
                <a:spcPct val="0"/>
              </a:spcAft>
            </a:pPr>
            <a:r>
              <a:rPr lang="zh-CN" altLang="zh-CN" sz="1764" dirty="0">
                <a:solidFill>
                  <a:srgbClr val="000000"/>
                </a:solidFill>
                <a:latin typeface="Consolas" panose="020B0609020204030204" pitchFamily="49" charset="0"/>
              </a:rPr>
              <a:t>&lt;h1&gt;My Web Page&lt;/h1&gt; </a:t>
            </a:r>
            <a:endParaRPr lang="en-US" altLang="zh-CN" sz="1764" dirty="0">
              <a:solidFill>
                <a:srgbClr val="000000"/>
              </a:solidFill>
              <a:latin typeface="Consolas" panose="020B0609020204030204" pitchFamily="49" charset="0"/>
            </a:endParaRPr>
          </a:p>
          <a:p>
            <a:pPr defTabSz="1007943" eaLnBrk="0" fontAlgn="base" hangingPunct="0">
              <a:spcBef>
                <a:spcPct val="0"/>
              </a:spcBef>
              <a:spcAft>
                <a:spcPct val="0"/>
              </a:spcAft>
            </a:pPr>
            <a:r>
              <a:rPr lang="zh-CN" altLang="zh-CN" sz="1764" dirty="0">
                <a:solidFill>
                  <a:srgbClr val="000000"/>
                </a:solidFill>
                <a:latin typeface="Consolas" panose="020B0609020204030204" pitchFamily="49" charset="0"/>
              </a:rPr>
              <a:t>&lt;p id="demo"&gt;A Paragraph&lt;/p&gt; </a:t>
            </a:r>
            <a:endParaRPr lang="en-US" altLang="zh-CN" sz="1764" dirty="0">
              <a:solidFill>
                <a:srgbClr val="000000"/>
              </a:solidFill>
              <a:latin typeface="Consolas" panose="020B0609020204030204" pitchFamily="49" charset="0"/>
            </a:endParaRPr>
          </a:p>
          <a:p>
            <a:pPr defTabSz="1007943" eaLnBrk="0" fontAlgn="base" hangingPunct="0">
              <a:spcBef>
                <a:spcPct val="0"/>
              </a:spcBef>
              <a:spcAft>
                <a:spcPct val="0"/>
              </a:spcAft>
            </a:pPr>
            <a:r>
              <a:rPr lang="zh-CN" altLang="zh-CN" sz="1764" dirty="0">
                <a:solidFill>
                  <a:srgbClr val="000000"/>
                </a:solidFill>
                <a:latin typeface="Consolas" panose="020B0609020204030204" pitchFamily="49" charset="0"/>
              </a:rPr>
              <a:t>&lt;button type="button" </a:t>
            </a:r>
            <a:r>
              <a:rPr lang="zh-CN" altLang="zh-CN" sz="1764" dirty="0">
                <a:solidFill>
                  <a:srgbClr val="DD0000"/>
                </a:solidFill>
                <a:latin typeface="Consolas" panose="020B0609020204030204" pitchFamily="49" charset="0"/>
              </a:rPr>
              <a:t>onclick="myFunction()"</a:t>
            </a:r>
            <a:r>
              <a:rPr lang="zh-CN" altLang="zh-CN" sz="1764" dirty="0">
                <a:solidFill>
                  <a:srgbClr val="000000"/>
                </a:solidFill>
                <a:latin typeface="Consolas" panose="020B0609020204030204" pitchFamily="49" charset="0"/>
              </a:rPr>
              <a:t>&gt;Try it&lt;/button&gt; </a:t>
            </a:r>
            <a:endParaRPr lang="en-US" altLang="zh-CN" sz="1764" dirty="0">
              <a:solidFill>
                <a:srgbClr val="000000"/>
              </a:solidFill>
              <a:latin typeface="Consolas" panose="020B0609020204030204" pitchFamily="49" charset="0"/>
            </a:endParaRPr>
          </a:p>
          <a:p>
            <a:pPr defTabSz="1007943" eaLnBrk="0" fontAlgn="base" hangingPunct="0">
              <a:spcBef>
                <a:spcPct val="0"/>
              </a:spcBef>
              <a:spcAft>
                <a:spcPct val="0"/>
              </a:spcAft>
            </a:pPr>
            <a:r>
              <a:rPr lang="zh-CN" altLang="zh-CN" sz="1764" dirty="0">
                <a:solidFill>
                  <a:srgbClr val="000000"/>
                </a:solidFill>
                <a:latin typeface="Consolas" panose="020B0609020204030204" pitchFamily="49" charset="0"/>
              </a:rPr>
              <a:t>&lt;/body&gt;</a:t>
            </a:r>
            <a:endParaRPr lang="en-US" altLang="zh-CN" sz="1764" dirty="0">
              <a:solidFill>
                <a:srgbClr val="000000"/>
              </a:solidFill>
              <a:latin typeface="Consolas" panose="020B0609020204030204" pitchFamily="49" charset="0"/>
            </a:endParaRPr>
          </a:p>
          <a:p>
            <a:pPr defTabSz="1007943" eaLnBrk="0" fontAlgn="base" hangingPunct="0">
              <a:spcBef>
                <a:spcPct val="0"/>
              </a:spcBef>
              <a:spcAft>
                <a:spcPct val="0"/>
              </a:spcAft>
            </a:pPr>
            <a:r>
              <a:rPr lang="zh-CN" altLang="zh-CN" sz="1764" dirty="0">
                <a:solidFill>
                  <a:srgbClr val="000000"/>
                </a:solidFill>
                <a:latin typeface="Consolas" panose="020B0609020204030204" pitchFamily="49" charset="0"/>
              </a:rPr>
              <a:t> &lt;/html&gt;</a:t>
            </a:r>
            <a:r>
              <a:rPr lang="zh-CN" altLang="zh-CN" sz="1764" dirty="0"/>
              <a:t> </a:t>
            </a:r>
            <a:endParaRPr lang="zh-CN" altLang="zh-CN" sz="1764" dirty="0">
              <a:latin typeface="Arial" panose="020B0604020202020204" pitchFamily="34" charset="0"/>
            </a:endParaRPr>
          </a:p>
        </p:txBody>
      </p:sp>
      <p:sp>
        <p:nvSpPr>
          <p:cNvPr id="5" name="Rectangle 3"/>
          <p:cNvSpPr>
            <a:spLocks noChangeArrowheads="1"/>
          </p:cNvSpPr>
          <p:nvPr/>
        </p:nvSpPr>
        <p:spPr bwMode="auto">
          <a:xfrm>
            <a:off x="6768237" y="1007152"/>
            <a:ext cx="3014271" cy="1971050"/>
          </a:xfrm>
          <a:prstGeom prst="rect">
            <a:avLst/>
          </a:prstGeom>
          <a:ln/>
        </p:spPr>
        <p:style>
          <a:lnRef idx="1">
            <a:schemeClr val="accent1"/>
          </a:lnRef>
          <a:fillRef idx="3">
            <a:schemeClr val="accent1"/>
          </a:fillRef>
          <a:effectRef idx="2">
            <a:schemeClr val="accent1"/>
          </a:effectRef>
          <a:fontRef idx="minor">
            <a:schemeClr val="lt1"/>
          </a:fontRef>
        </p:style>
        <p:txBody>
          <a:bodyPr vert="horz" wrap="square" lIns="0" tIns="69975" rIns="0" bIns="0" numCol="1" anchor="ctr" anchorCtr="0" compatLnSpc="1">
            <a:prstTxWarp prst="textNoShape">
              <a:avLst/>
            </a:prstTxWarp>
            <a:spAutoFit/>
          </a:bodyPr>
          <a:lstStyle/>
          <a:p>
            <a:pPr defTabSz="1007943" eaLnBrk="0" fontAlgn="base" hangingPunct="0">
              <a:spcBef>
                <a:spcPct val="0"/>
              </a:spcBef>
              <a:spcAft>
                <a:spcPct val="0"/>
              </a:spcAft>
            </a:pPr>
            <a:r>
              <a:rPr lang="zh-CN" altLang="zh-CN" sz="1764" dirty="0">
                <a:solidFill>
                  <a:srgbClr val="000000"/>
                </a:solidFill>
                <a:latin typeface="Consolas" panose="020B0609020204030204" pitchFamily="49" charset="0"/>
              </a:rPr>
              <a:t>&lt;!DOCTYPE html&gt; </a:t>
            </a:r>
            <a:endParaRPr lang="en-US" altLang="zh-CN" sz="1764" dirty="0">
              <a:solidFill>
                <a:srgbClr val="000000"/>
              </a:solidFill>
              <a:latin typeface="Consolas" panose="020B0609020204030204" pitchFamily="49" charset="0"/>
            </a:endParaRPr>
          </a:p>
          <a:p>
            <a:pPr defTabSz="1007943" eaLnBrk="0" fontAlgn="base" hangingPunct="0">
              <a:spcBef>
                <a:spcPct val="0"/>
              </a:spcBef>
              <a:spcAft>
                <a:spcPct val="0"/>
              </a:spcAft>
            </a:pPr>
            <a:r>
              <a:rPr lang="zh-CN" altLang="zh-CN" sz="1764" dirty="0">
                <a:solidFill>
                  <a:srgbClr val="000000"/>
                </a:solidFill>
                <a:latin typeface="Consolas" panose="020B0609020204030204" pitchFamily="49" charset="0"/>
              </a:rPr>
              <a:t>&lt;html&gt; </a:t>
            </a:r>
            <a:endParaRPr lang="en-US" altLang="zh-CN" sz="1764" dirty="0">
              <a:solidFill>
                <a:srgbClr val="000000"/>
              </a:solidFill>
              <a:latin typeface="Consolas" panose="020B0609020204030204" pitchFamily="49" charset="0"/>
            </a:endParaRPr>
          </a:p>
          <a:p>
            <a:pPr defTabSz="1007943" eaLnBrk="0" fontAlgn="base" hangingPunct="0">
              <a:spcBef>
                <a:spcPct val="0"/>
              </a:spcBef>
              <a:spcAft>
                <a:spcPct val="0"/>
              </a:spcAft>
            </a:pPr>
            <a:r>
              <a:rPr lang="zh-CN" altLang="zh-CN" sz="1764" dirty="0">
                <a:solidFill>
                  <a:srgbClr val="000000"/>
                </a:solidFill>
                <a:latin typeface="Consolas" panose="020B0609020204030204" pitchFamily="49" charset="0"/>
              </a:rPr>
              <a:t>&lt;body&gt; </a:t>
            </a:r>
            <a:endParaRPr lang="en-US" altLang="zh-CN" sz="1764" dirty="0">
              <a:solidFill>
                <a:srgbClr val="000000"/>
              </a:solidFill>
              <a:latin typeface="Consolas" panose="020B0609020204030204" pitchFamily="49" charset="0"/>
            </a:endParaRPr>
          </a:p>
          <a:p>
            <a:pPr defTabSz="1007943" eaLnBrk="0" fontAlgn="base" hangingPunct="0">
              <a:spcBef>
                <a:spcPct val="0"/>
              </a:spcBef>
              <a:spcAft>
                <a:spcPct val="0"/>
              </a:spcAft>
            </a:pPr>
            <a:r>
              <a:rPr lang="zh-CN" altLang="zh-CN" sz="1764" dirty="0">
                <a:solidFill>
                  <a:srgbClr val="000000"/>
                </a:solidFill>
                <a:latin typeface="Consolas" panose="020B0609020204030204" pitchFamily="49" charset="0"/>
              </a:rPr>
              <a:t>&lt;script src="myScript.js"&gt;</a:t>
            </a:r>
            <a:endParaRPr lang="en-US" altLang="zh-CN" sz="1764" dirty="0">
              <a:solidFill>
                <a:srgbClr val="000000"/>
              </a:solidFill>
              <a:latin typeface="Consolas" panose="020B0609020204030204" pitchFamily="49" charset="0"/>
            </a:endParaRPr>
          </a:p>
          <a:p>
            <a:pPr defTabSz="1007943" eaLnBrk="0" fontAlgn="base" hangingPunct="0">
              <a:spcBef>
                <a:spcPct val="0"/>
              </a:spcBef>
              <a:spcAft>
                <a:spcPct val="0"/>
              </a:spcAft>
            </a:pPr>
            <a:r>
              <a:rPr lang="zh-CN" altLang="zh-CN" sz="1764" dirty="0">
                <a:solidFill>
                  <a:srgbClr val="000000"/>
                </a:solidFill>
                <a:latin typeface="Consolas" panose="020B0609020204030204" pitchFamily="49" charset="0"/>
              </a:rPr>
              <a:t>&lt;/script&gt; </a:t>
            </a:r>
            <a:endParaRPr lang="en-US" altLang="zh-CN" sz="1764" dirty="0">
              <a:solidFill>
                <a:srgbClr val="000000"/>
              </a:solidFill>
              <a:latin typeface="Consolas" panose="020B0609020204030204" pitchFamily="49" charset="0"/>
            </a:endParaRPr>
          </a:p>
          <a:p>
            <a:pPr defTabSz="1007943" eaLnBrk="0" fontAlgn="base" hangingPunct="0">
              <a:spcBef>
                <a:spcPct val="0"/>
              </a:spcBef>
              <a:spcAft>
                <a:spcPct val="0"/>
              </a:spcAft>
            </a:pPr>
            <a:r>
              <a:rPr lang="zh-CN" altLang="zh-CN" sz="1764" dirty="0">
                <a:solidFill>
                  <a:srgbClr val="000000"/>
                </a:solidFill>
                <a:latin typeface="Consolas" panose="020B0609020204030204" pitchFamily="49" charset="0"/>
              </a:rPr>
              <a:t>&lt;/body&gt; &lt;/html&gt;</a:t>
            </a:r>
            <a:r>
              <a:rPr lang="zh-CN" altLang="zh-CN" sz="1764" dirty="0">
                <a:solidFill>
                  <a:schemeClr val="tx1"/>
                </a:solidFill>
              </a:rPr>
              <a:t> </a:t>
            </a:r>
            <a:endParaRPr lang="zh-CN" altLang="zh-CN" sz="1764" dirty="0">
              <a:solidFill>
                <a:schemeClr val="tx1"/>
              </a:solidFill>
              <a:latin typeface="Arial" panose="020B0604020202020204" pitchFamily="34" charset="0"/>
            </a:endParaRPr>
          </a:p>
        </p:txBody>
      </p:sp>
    </p:spTree>
    <p:extLst>
      <p:ext uri="{BB962C8B-B14F-4D97-AF65-F5344CB8AC3E}">
        <p14:creationId xmlns:p14="http://schemas.microsoft.com/office/powerpoint/2010/main" val="40184416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63721" y="171278"/>
            <a:ext cx="7818146" cy="4174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0796" tIns="50398" rIns="100796" bIns="50398" numCol="1" anchor="ctr" anchorCtr="0" compatLnSpc="1">
            <a:prstTxWarp prst="textNoShape">
              <a:avLst/>
            </a:prstTxWarp>
            <a:spAutoFit/>
          </a:bodyPr>
          <a:lstStyle/>
          <a:p>
            <a:pPr defTabSz="1007943" eaLnBrk="0" fontAlgn="base" hangingPunct="0">
              <a:spcBef>
                <a:spcPct val="0"/>
              </a:spcBef>
              <a:spcAft>
                <a:spcPct val="0"/>
              </a:spcAft>
            </a:pPr>
            <a:r>
              <a:rPr lang="zh-CN" altLang="zh-CN" sz="1764" b="1" dirty="0">
                <a:latin typeface="Arial" panose="020B0604020202020204" pitchFamily="34" charset="0"/>
              </a:rPr>
              <a:t>JavaScript 语句</a:t>
            </a:r>
          </a:p>
          <a:p>
            <a:pPr defTabSz="1007943" eaLnBrk="0" fontAlgn="base" hangingPunct="0">
              <a:spcBef>
                <a:spcPct val="0"/>
              </a:spcBef>
              <a:spcAft>
                <a:spcPct val="0"/>
              </a:spcAft>
            </a:pPr>
            <a:r>
              <a:rPr lang="zh-CN" altLang="zh-CN" sz="1764" dirty="0">
                <a:latin typeface="Arial" panose="020B0604020202020204" pitchFamily="34" charset="0"/>
              </a:rPr>
              <a:t>JavaScript 语句向浏览器发出的命令。语句的作用是告诉浏览器该做什么。</a:t>
            </a:r>
          </a:p>
          <a:p>
            <a:pPr defTabSz="1007943" eaLnBrk="0" fontAlgn="base" hangingPunct="0">
              <a:spcBef>
                <a:spcPct val="0"/>
              </a:spcBef>
              <a:spcAft>
                <a:spcPct val="0"/>
              </a:spcAft>
            </a:pPr>
            <a:r>
              <a:rPr lang="zh-CN" altLang="zh-CN" sz="1764" dirty="0">
                <a:latin typeface="Arial" panose="020B0604020202020204" pitchFamily="34" charset="0"/>
              </a:rPr>
              <a:t>下面的 JavaScript 语句向 id="demo" 的 HTML 元素输出文本 "Hello World"：</a:t>
            </a:r>
            <a:endParaRPr lang="zh-CN"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document.getElementById("demo").innerHTML="Hello World";</a:t>
            </a:r>
            <a:r>
              <a:rPr lang="zh-CN" altLang="zh-CN" sz="1764" dirty="0"/>
              <a:t> </a:t>
            </a:r>
            <a:endParaRPr lang="zh-CN" altLang="zh-CN" sz="1764" dirty="0">
              <a:latin typeface="Arial" panose="020B0604020202020204" pitchFamily="34" charset="0"/>
            </a:endParaRPr>
          </a:p>
          <a:p>
            <a:pPr defTabSz="1007943" eaLnBrk="0" fontAlgn="base" hangingPunct="0">
              <a:spcBef>
                <a:spcPct val="0"/>
              </a:spcBef>
              <a:spcAft>
                <a:spcPct val="0"/>
              </a:spcAft>
            </a:pPr>
            <a:endParaRPr lang="zh-CN" altLang="zh-CN" sz="1764" b="1" dirty="0">
              <a:latin typeface="Arial" panose="020B0604020202020204" pitchFamily="34" charset="0"/>
            </a:endParaRPr>
          </a:p>
          <a:p>
            <a:pPr defTabSz="1007943" eaLnBrk="0" fontAlgn="base" hangingPunct="0">
              <a:spcBef>
                <a:spcPct val="0"/>
              </a:spcBef>
              <a:spcAft>
                <a:spcPct val="0"/>
              </a:spcAft>
            </a:pPr>
            <a:r>
              <a:rPr lang="zh-CN" altLang="zh-CN" sz="1764" b="1" dirty="0">
                <a:latin typeface="Arial" panose="020B0604020202020204" pitchFamily="34" charset="0"/>
              </a:rPr>
              <a:t>分号 ;</a:t>
            </a:r>
          </a:p>
          <a:p>
            <a:pPr defTabSz="1007943" eaLnBrk="0" fontAlgn="base" hangingPunct="0">
              <a:spcBef>
                <a:spcPct val="0"/>
              </a:spcBef>
              <a:spcAft>
                <a:spcPct val="0"/>
              </a:spcAft>
            </a:pPr>
            <a:r>
              <a:rPr lang="zh-CN" altLang="zh-CN" sz="1764" dirty="0">
                <a:latin typeface="Arial" panose="020B0604020202020204" pitchFamily="34" charset="0"/>
              </a:rPr>
              <a:t>分号用于分隔 JavaScript 语句。</a:t>
            </a:r>
          </a:p>
          <a:p>
            <a:pPr defTabSz="1007943" eaLnBrk="0" fontAlgn="base" hangingPunct="0">
              <a:spcBef>
                <a:spcPct val="0"/>
              </a:spcBef>
              <a:spcAft>
                <a:spcPct val="0"/>
              </a:spcAft>
            </a:pPr>
            <a:r>
              <a:rPr lang="zh-CN" altLang="zh-CN" sz="1764" dirty="0">
                <a:latin typeface="Arial" panose="020B0604020202020204" pitchFamily="34" charset="0"/>
              </a:rPr>
              <a:t>通常我们在每条可执行的语句结尾添加分号。</a:t>
            </a:r>
          </a:p>
          <a:p>
            <a:pPr defTabSz="1007943" eaLnBrk="0" fontAlgn="base" hangingPunct="0">
              <a:spcBef>
                <a:spcPct val="0"/>
              </a:spcBef>
              <a:spcAft>
                <a:spcPct val="0"/>
              </a:spcAft>
            </a:pPr>
            <a:r>
              <a:rPr lang="zh-CN" altLang="zh-CN" sz="1764" dirty="0">
                <a:latin typeface="Arial" panose="020B0604020202020204" pitchFamily="34" charset="0"/>
              </a:rPr>
              <a:t>使用分号的另一用处是在一行中编写多条语句。</a:t>
            </a:r>
          </a:p>
          <a:p>
            <a:pPr defTabSz="1007943" eaLnBrk="0" fontAlgn="base" hangingPunct="0">
              <a:spcBef>
                <a:spcPct val="0"/>
              </a:spcBef>
              <a:spcAft>
                <a:spcPct val="0"/>
              </a:spcAft>
            </a:pPr>
            <a:r>
              <a:rPr lang="zh-CN" altLang="zh-CN" sz="1764" dirty="0">
                <a:latin typeface="Arial" panose="020B0604020202020204" pitchFamily="34" charset="0"/>
              </a:rPr>
              <a:t>提示：您也可能看到不带有分号的案例。</a:t>
            </a:r>
          </a:p>
          <a:p>
            <a:pPr defTabSz="1007943" eaLnBrk="0" fontAlgn="base" hangingPunct="0">
              <a:spcBef>
                <a:spcPct val="0"/>
              </a:spcBef>
              <a:spcAft>
                <a:spcPct val="0"/>
              </a:spcAft>
            </a:pPr>
            <a:r>
              <a:rPr lang="zh-CN" altLang="zh-CN" sz="1764" dirty="0">
                <a:latin typeface="Arial" panose="020B0604020202020204" pitchFamily="34" charset="0"/>
              </a:rPr>
              <a:t>在 JavaScript 中，用分号来结束语句是可选的。</a:t>
            </a:r>
          </a:p>
          <a:p>
            <a:pPr defTabSz="1007943" eaLnBrk="0" fontAlgn="base" hangingPunct="0">
              <a:spcBef>
                <a:spcPct val="0"/>
              </a:spcBef>
              <a:spcAft>
                <a:spcPct val="0"/>
              </a:spcAft>
            </a:pPr>
            <a:endParaRPr lang="zh-CN" altLang="zh-CN" sz="1764" b="1" dirty="0">
              <a:latin typeface="Arial" panose="020B0604020202020204" pitchFamily="34" charset="0"/>
            </a:endParaRPr>
          </a:p>
          <a:p>
            <a:pPr defTabSz="1007943" eaLnBrk="0" fontAlgn="base" hangingPunct="0">
              <a:spcBef>
                <a:spcPct val="0"/>
              </a:spcBef>
              <a:spcAft>
                <a:spcPct val="0"/>
              </a:spcAft>
            </a:pPr>
            <a:r>
              <a:rPr lang="zh-CN" altLang="zh-CN" sz="1764" b="1" dirty="0">
                <a:latin typeface="Arial" panose="020B0604020202020204" pitchFamily="34" charset="0"/>
              </a:rPr>
              <a:t>JavaScript 代码</a:t>
            </a:r>
          </a:p>
          <a:p>
            <a:pPr defTabSz="1007943" eaLnBrk="0" fontAlgn="base" hangingPunct="0">
              <a:spcBef>
                <a:spcPct val="0"/>
              </a:spcBef>
              <a:spcAft>
                <a:spcPct val="0"/>
              </a:spcAft>
            </a:pPr>
            <a:r>
              <a:rPr lang="zh-CN" altLang="zh-CN" sz="1764" dirty="0">
                <a:latin typeface="Arial" panose="020B0604020202020204" pitchFamily="34" charset="0"/>
              </a:rPr>
              <a:t>JavaScript 代码（或者只有 JavaScript）是 JavaScript 语句的序列。</a:t>
            </a:r>
          </a:p>
          <a:p>
            <a:pPr defTabSz="1007943" eaLnBrk="0" fontAlgn="base" hangingPunct="0">
              <a:spcBef>
                <a:spcPct val="0"/>
              </a:spcBef>
              <a:spcAft>
                <a:spcPct val="0"/>
              </a:spcAft>
            </a:pPr>
            <a:r>
              <a:rPr lang="zh-CN" altLang="zh-CN" sz="1764" dirty="0">
                <a:latin typeface="Arial" panose="020B0604020202020204" pitchFamily="34" charset="0"/>
              </a:rPr>
              <a:t>浏览器会按照编写顺序来执行每条语句。</a:t>
            </a:r>
          </a:p>
        </p:txBody>
      </p:sp>
      <p:sp>
        <p:nvSpPr>
          <p:cNvPr id="3" name="Rectangle 2"/>
          <p:cNvSpPr>
            <a:spLocks noChangeArrowheads="1"/>
          </p:cNvSpPr>
          <p:nvPr/>
        </p:nvSpPr>
        <p:spPr bwMode="auto">
          <a:xfrm>
            <a:off x="163722" y="4344401"/>
            <a:ext cx="9464910" cy="3088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0796" tIns="50398" rIns="100796" bIns="50398" numCol="1" anchor="ctr" anchorCtr="0" compatLnSpc="1">
            <a:prstTxWarp prst="textNoShape">
              <a:avLst/>
            </a:prstTxWarp>
            <a:spAutoFit/>
          </a:bodyPr>
          <a:lstStyle/>
          <a:p>
            <a:pPr defTabSz="1007943" eaLnBrk="0" fontAlgn="base" hangingPunct="0">
              <a:spcBef>
                <a:spcPct val="0"/>
              </a:spcBef>
              <a:spcAft>
                <a:spcPct val="0"/>
              </a:spcAft>
            </a:pPr>
            <a:r>
              <a:rPr lang="zh-CN" altLang="zh-CN" sz="1764" b="1" dirty="0">
                <a:latin typeface="Arial" panose="020B0604020202020204" pitchFamily="34" charset="0"/>
              </a:rPr>
              <a:t>JavaScript 代码块</a:t>
            </a:r>
          </a:p>
          <a:p>
            <a:pPr defTabSz="1007943" eaLnBrk="0" fontAlgn="base" hangingPunct="0">
              <a:spcBef>
                <a:spcPct val="0"/>
              </a:spcBef>
              <a:spcAft>
                <a:spcPct val="0"/>
              </a:spcAft>
            </a:pPr>
            <a:r>
              <a:rPr lang="zh-CN" altLang="zh-CN" sz="1764" dirty="0">
                <a:latin typeface="Arial" panose="020B0604020202020204" pitchFamily="34" charset="0"/>
              </a:rPr>
              <a:t>JavaScript 语句通过代码块的形式进行组合。</a:t>
            </a:r>
          </a:p>
          <a:p>
            <a:pPr defTabSz="1007943" eaLnBrk="0" fontAlgn="base" hangingPunct="0">
              <a:spcBef>
                <a:spcPct val="0"/>
              </a:spcBef>
              <a:spcAft>
                <a:spcPct val="0"/>
              </a:spcAft>
            </a:pPr>
            <a:r>
              <a:rPr lang="zh-CN" altLang="zh-CN" sz="1764" dirty="0">
                <a:latin typeface="Arial" panose="020B0604020202020204" pitchFamily="34" charset="0"/>
              </a:rPr>
              <a:t>块由左花括号开始，由右花括号结束。</a:t>
            </a:r>
          </a:p>
          <a:p>
            <a:pPr defTabSz="1007943" eaLnBrk="0" fontAlgn="base" hangingPunct="0">
              <a:spcBef>
                <a:spcPct val="0"/>
              </a:spcBef>
              <a:spcAft>
                <a:spcPct val="0"/>
              </a:spcAft>
            </a:pPr>
            <a:r>
              <a:rPr lang="zh-CN" altLang="zh-CN" sz="1764" dirty="0">
                <a:latin typeface="Arial" panose="020B0604020202020204" pitchFamily="34" charset="0"/>
              </a:rPr>
              <a:t>块的作用是使语句序列一起执行。</a:t>
            </a:r>
          </a:p>
          <a:p>
            <a:pPr defTabSz="1007943" eaLnBrk="0" fontAlgn="base" hangingPunct="0">
              <a:spcBef>
                <a:spcPct val="0"/>
              </a:spcBef>
              <a:spcAft>
                <a:spcPct val="0"/>
              </a:spcAft>
            </a:pPr>
            <a:r>
              <a:rPr lang="zh-CN" altLang="zh-CN" sz="1764" dirty="0">
                <a:latin typeface="Arial" panose="020B0604020202020204" pitchFamily="34" charset="0"/>
              </a:rPr>
              <a:t>JavaScript 函数是将语句组合在块中的典型例子。</a:t>
            </a:r>
          </a:p>
          <a:p>
            <a:pPr defTabSz="1007943" eaLnBrk="0" fontAlgn="base" hangingPunct="0">
              <a:spcBef>
                <a:spcPct val="0"/>
              </a:spcBef>
              <a:spcAft>
                <a:spcPct val="0"/>
              </a:spcAft>
            </a:pPr>
            <a:r>
              <a:rPr lang="zh-CN" altLang="zh-CN" sz="1764" dirty="0">
                <a:latin typeface="Arial" panose="020B0604020202020204" pitchFamily="34" charset="0"/>
              </a:rPr>
              <a:t>下面的例子将运行可操作两个 HTML 元素的函数：</a:t>
            </a:r>
            <a:endParaRPr lang="zh-CN" altLang="zh-CN" sz="1764" b="1" dirty="0">
              <a:latin typeface="Arial" panose="020B0604020202020204" pitchFamily="34" charset="0"/>
            </a:endParaRPr>
          </a:p>
          <a:p>
            <a:pPr defTabSz="1007943" eaLnBrk="0" fontAlgn="base" hangingPunct="0">
              <a:spcBef>
                <a:spcPct val="0"/>
              </a:spcBef>
              <a:spcAft>
                <a:spcPct val="0"/>
              </a:spcAft>
            </a:pPr>
            <a:r>
              <a:rPr lang="zh-CN" altLang="zh-CN" sz="1764" b="1" dirty="0">
                <a:latin typeface="Arial" panose="020B0604020202020204" pitchFamily="34" charset="0"/>
              </a:rPr>
              <a:t>实例</a:t>
            </a:r>
          </a:p>
          <a:p>
            <a:pPr defTabSz="1007943" eaLnBrk="0" fontAlgn="base" hangingPunct="0">
              <a:spcBef>
                <a:spcPct val="0"/>
              </a:spcBef>
              <a:spcAft>
                <a:spcPct val="0"/>
              </a:spcAft>
            </a:pPr>
            <a:r>
              <a:rPr lang="zh-CN" altLang="zh-CN" sz="1764" dirty="0">
                <a:latin typeface="Arial Unicode MS" panose="020B0604020202020204" pitchFamily="34" charset="-122"/>
              </a:rPr>
              <a:t>function myFunction() { </a:t>
            </a:r>
            <a:endParaRPr lang="en-US"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document.getElementById("demo").innerHTML="Hello World"; document.getElementById("myDIV").innerHTML="How are you?"; </a:t>
            </a:r>
            <a:endParaRPr lang="en-US"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 </a:t>
            </a:r>
            <a:endParaRPr lang="zh-CN" altLang="zh-CN" sz="1764" dirty="0">
              <a:latin typeface="Arial" panose="020B0604020202020204" pitchFamily="34" charset="0"/>
            </a:endParaRPr>
          </a:p>
        </p:txBody>
      </p:sp>
    </p:spTree>
    <p:extLst>
      <p:ext uri="{BB962C8B-B14F-4D97-AF65-F5344CB8AC3E}">
        <p14:creationId xmlns:p14="http://schemas.microsoft.com/office/powerpoint/2010/main" val="4641517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06124" y="195869"/>
            <a:ext cx="9705183" cy="3088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0796" tIns="50398" rIns="100796" bIns="50398" numCol="1" anchor="ctr" anchorCtr="0" compatLnSpc="1">
            <a:prstTxWarp prst="textNoShape">
              <a:avLst/>
            </a:prstTxWarp>
            <a:spAutoFit/>
          </a:bodyPr>
          <a:lstStyle/>
          <a:p>
            <a:pPr defTabSz="1007943" eaLnBrk="0" fontAlgn="base" hangingPunct="0">
              <a:spcBef>
                <a:spcPct val="0"/>
              </a:spcBef>
              <a:spcAft>
                <a:spcPct val="0"/>
              </a:spcAft>
            </a:pPr>
            <a:r>
              <a:rPr lang="zh-CN" altLang="zh-CN" sz="1764" b="1" dirty="0">
                <a:latin typeface="Arial" panose="020B0604020202020204" pitchFamily="34" charset="0"/>
              </a:rPr>
              <a:t>JavaScript 对大小写敏感。</a:t>
            </a:r>
          </a:p>
          <a:p>
            <a:pPr defTabSz="1007943" eaLnBrk="0" fontAlgn="base" hangingPunct="0">
              <a:spcBef>
                <a:spcPct val="0"/>
              </a:spcBef>
              <a:spcAft>
                <a:spcPct val="0"/>
              </a:spcAft>
            </a:pPr>
            <a:r>
              <a:rPr lang="zh-CN" altLang="zh-CN" sz="1764" dirty="0">
                <a:latin typeface="Arial" panose="020B0604020202020204" pitchFamily="34" charset="0"/>
              </a:rPr>
              <a:t>JavaScript 对大小写是敏感的。</a:t>
            </a:r>
          </a:p>
          <a:p>
            <a:pPr defTabSz="1007943" eaLnBrk="0" fontAlgn="base" hangingPunct="0">
              <a:spcBef>
                <a:spcPct val="0"/>
              </a:spcBef>
              <a:spcAft>
                <a:spcPct val="0"/>
              </a:spcAft>
            </a:pPr>
            <a:r>
              <a:rPr lang="zh-CN" altLang="zh-CN" sz="1764" dirty="0">
                <a:latin typeface="Arial" panose="020B0604020202020204" pitchFamily="34" charset="0"/>
              </a:rPr>
              <a:t>当编写 JavaScript 语句时，请留意是否关闭大小写切换键。</a:t>
            </a:r>
          </a:p>
          <a:p>
            <a:pPr defTabSz="1007943" eaLnBrk="0" fontAlgn="base" hangingPunct="0">
              <a:spcBef>
                <a:spcPct val="0"/>
              </a:spcBef>
              <a:spcAft>
                <a:spcPct val="0"/>
              </a:spcAft>
            </a:pPr>
            <a:r>
              <a:rPr lang="zh-CN" altLang="zh-CN" sz="1764" dirty="0">
                <a:latin typeface="Arial" panose="020B0604020202020204" pitchFamily="34" charset="0"/>
              </a:rPr>
              <a:t>函数 getElementById 与 getElementbyID 是不同的。</a:t>
            </a:r>
          </a:p>
          <a:p>
            <a:pPr defTabSz="1007943" eaLnBrk="0" fontAlgn="base" hangingPunct="0">
              <a:spcBef>
                <a:spcPct val="0"/>
              </a:spcBef>
              <a:spcAft>
                <a:spcPct val="0"/>
              </a:spcAft>
            </a:pPr>
            <a:r>
              <a:rPr lang="zh-CN" altLang="zh-CN" sz="1764" dirty="0">
                <a:latin typeface="Arial" panose="020B0604020202020204" pitchFamily="34" charset="0"/>
              </a:rPr>
              <a:t>同样，变量 myVariable 与 MyVariable 也是不同的。</a:t>
            </a:r>
          </a:p>
          <a:p>
            <a:pPr defTabSz="1007943" eaLnBrk="0" fontAlgn="base" hangingPunct="0">
              <a:spcBef>
                <a:spcPct val="0"/>
              </a:spcBef>
              <a:spcAft>
                <a:spcPct val="0"/>
              </a:spcAft>
            </a:pPr>
            <a:endParaRPr lang="zh-CN" altLang="zh-CN" sz="1764" b="1" dirty="0">
              <a:latin typeface="Arial" panose="020B0604020202020204" pitchFamily="34" charset="0"/>
            </a:endParaRPr>
          </a:p>
          <a:p>
            <a:pPr defTabSz="1007943" eaLnBrk="0" fontAlgn="base" hangingPunct="0">
              <a:spcBef>
                <a:spcPct val="0"/>
              </a:spcBef>
              <a:spcAft>
                <a:spcPct val="0"/>
              </a:spcAft>
            </a:pPr>
            <a:r>
              <a:rPr lang="zh-CN" altLang="zh-CN" sz="1764" b="1" dirty="0">
                <a:latin typeface="Arial" panose="020B0604020202020204" pitchFamily="34" charset="0"/>
              </a:rPr>
              <a:t>空格</a:t>
            </a:r>
          </a:p>
          <a:p>
            <a:pPr defTabSz="1007943" eaLnBrk="0" fontAlgn="base" hangingPunct="0">
              <a:spcBef>
                <a:spcPct val="0"/>
              </a:spcBef>
              <a:spcAft>
                <a:spcPct val="0"/>
              </a:spcAft>
            </a:pPr>
            <a:r>
              <a:rPr lang="zh-CN" altLang="zh-CN" sz="1764" dirty="0">
                <a:latin typeface="Arial" panose="020B0604020202020204" pitchFamily="34" charset="0"/>
              </a:rPr>
              <a:t>JavaScript 会忽略多余的空格。您可以向脚本添加空格，来提高其可读性。下面的两行代码是等效的：</a:t>
            </a:r>
            <a:endParaRPr lang="zh-CN"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var name="Hello"; </a:t>
            </a:r>
            <a:endParaRPr lang="en-US"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var name = "Hello"; </a:t>
            </a:r>
            <a:endParaRPr lang="zh-CN" altLang="zh-CN" sz="1764" dirty="0">
              <a:latin typeface="Arial" panose="020B0604020202020204" pitchFamily="34" charset="0"/>
            </a:endParaRPr>
          </a:p>
        </p:txBody>
      </p:sp>
      <p:sp>
        <p:nvSpPr>
          <p:cNvPr id="3" name="Rectangle 2"/>
          <p:cNvSpPr>
            <a:spLocks noChangeArrowheads="1"/>
          </p:cNvSpPr>
          <p:nvPr/>
        </p:nvSpPr>
        <p:spPr bwMode="auto">
          <a:xfrm>
            <a:off x="106124" y="3595472"/>
            <a:ext cx="8063789" cy="2816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0796" tIns="50398" rIns="100796" bIns="50398" numCol="1" anchor="ctr" anchorCtr="0" compatLnSpc="1">
            <a:prstTxWarp prst="textNoShape">
              <a:avLst/>
            </a:prstTxWarp>
            <a:spAutoFit/>
          </a:bodyPr>
          <a:lstStyle/>
          <a:p>
            <a:pPr defTabSz="1007943" eaLnBrk="0" fontAlgn="base" hangingPunct="0">
              <a:spcBef>
                <a:spcPct val="0"/>
              </a:spcBef>
              <a:spcAft>
                <a:spcPct val="0"/>
              </a:spcAft>
            </a:pPr>
            <a:r>
              <a:rPr lang="zh-CN" altLang="zh-CN" sz="1764" b="1" dirty="0">
                <a:latin typeface="Arial" panose="020B0604020202020204" pitchFamily="34" charset="0"/>
              </a:rPr>
              <a:t>JavaScript 注释</a:t>
            </a:r>
          </a:p>
          <a:p>
            <a:pPr defTabSz="1007943" eaLnBrk="0" fontAlgn="base" hangingPunct="0">
              <a:spcBef>
                <a:spcPct val="0"/>
              </a:spcBef>
              <a:spcAft>
                <a:spcPct val="0"/>
              </a:spcAft>
            </a:pPr>
            <a:r>
              <a:rPr lang="zh-CN" altLang="zh-CN" sz="1764" dirty="0">
                <a:latin typeface="Arial" panose="020B0604020202020204" pitchFamily="34" charset="0"/>
              </a:rPr>
              <a:t>JavaScript 不会执行注释。</a:t>
            </a:r>
          </a:p>
          <a:p>
            <a:pPr defTabSz="1007943" eaLnBrk="0" fontAlgn="base" hangingPunct="0">
              <a:spcBef>
                <a:spcPct val="0"/>
              </a:spcBef>
              <a:spcAft>
                <a:spcPct val="0"/>
              </a:spcAft>
            </a:pPr>
            <a:r>
              <a:rPr lang="zh-CN" altLang="zh-CN" sz="1764" dirty="0">
                <a:latin typeface="Arial" panose="020B0604020202020204" pitchFamily="34" charset="0"/>
              </a:rPr>
              <a:t>我们可以添加注释来对 JavaScript 进行解释，或者提高代码的可读性。</a:t>
            </a:r>
          </a:p>
          <a:p>
            <a:pPr defTabSz="1007943" eaLnBrk="0" fontAlgn="base" hangingPunct="0">
              <a:spcBef>
                <a:spcPct val="0"/>
              </a:spcBef>
              <a:spcAft>
                <a:spcPct val="0"/>
              </a:spcAft>
            </a:pPr>
            <a:r>
              <a:rPr lang="zh-CN" altLang="zh-CN" sz="1764" dirty="0">
                <a:latin typeface="Arial" panose="020B0604020202020204" pitchFamily="34" charset="0"/>
              </a:rPr>
              <a:t>单行注释以 // 开头。</a:t>
            </a:r>
            <a:endParaRPr lang="zh-CN" altLang="zh-CN" sz="1764" b="1" dirty="0">
              <a:latin typeface="Arial" panose="020B0604020202020204" pitchFamily="34" charset="0"/>
            </a:endParaRPr>
          </a:p>
          <a:p>
            <a:pPr defTabSz="1007943" eaLnBrk="0" fontAlgn="base" hangingPunct="0">
              <a:spcBef>
                <a:spcPct val="0"/>
              </a:spcBef>
              <a:spcAft>
                <a:spcPct val="0"/>
              </a:spcAft>
            </a:pPr>
            <a:r>
              <a:rPr lang="zh-CN" altLang="zh-CN" sz="1764" b="1" dirty="0">
                <a:latin typeface="Arial" panose="020B0604020202020204" pitchFamily="34" charset="0"/>
              </a:rPr>
              <a:t>例子</a:t>
            </a:r>
          </a:p>
          <a:p>
            <a:pPr defTabSz="1007943" eaLnBrk="0" fontAlgn="base" hangingPunct="0">
              <a:spcBef>
                <a:spcPct val="0"/>
              </a:spcBef>
              <a:spcAft>
                <a:spcPct val="0"/>
              </a:spcAft>
            </a:pPr>
            <a:r>
              <a:rPr lang="zh-CN" altLang="zh-CN" sz="1764" dirty="0">
                <a:latin typeface="Arial" panose="020B0604020202020204" pitchFamily="34" charset="0"/>
              </a:rPr>
              <a:t>下面的例子使用单行注释来解释代码：</a:t>
            </a:r>
            <a:endParaRPr lang="zh-CN"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 输出标题：</a:t>
            </a:r>
            <a:endParaRPr lang="en-US"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document.getElementById("myH1").innerHTML="Welcome to my Homepage"; </a:t>
            </a:r>
            <a:endParaRPr lang="en-US"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 输出段落： </a:t>
            </a:r>
            <a:endParaRPr lang="en-US"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document.getElementById("myP").innerHTML="This is my first paragraph."; </a:t>
            </a:r>
            <a:endParaRPr lang="zh-CN" altLang="zh-CN" sz="1764" dirty="0">
              <a:latin typeface="Arial" panose="020B0604020202020204" pitchFamily="34" charset="0"/>
            </a:endParaRPr>
          </a:p>
        </p:txBody>
      </p:sp>
    </p:spTree>
    <p:extLst>
      <p:ext uri="{BB962C8B-B14F-4D97-AF65-F5344CB8AC3E}">
        <p14:creationId xmlns:p14="http://schemas.microsoft.com/office/powerpoint/2010/main" val="2640020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tIns="0" rIns="0" bIns="0" anchor="ctr"/>
          <a:lstStyle/>
          <a:p>
            <a:pPr marL="216000" indent="-216000">
              <a:buClr>
                <a:srgbClr val="000000"/>
              </a:buClr>
              <a:buSzPct val="45000"/>
              <a:buFont typeface="Wingdings" charset="2"/>
              <a:buChar char=""/>
            </a:pPr>
            <a:r>
              <a:rPr lang="en-US" sz="2600" b="0" strike="noStrike" spc="-1">
                <a:solidFill>
                  <a:srgbClr val="000000"/>
                </a:solidFill>
                <a:uFill>
                  <a:solidFill>
                    <a:srgbClr val="FFFFFF"/>
                  </a:solidFill>
                </a:uFill>
                <a:latin typeface="Noto Sans CJK KR Medium"/>
                <a:ea typeface="Noto Sans CJK JP DemiLight"/>
              </a:rPr>
              <a:t>1.1 HTTP协议</a:t>
            </a:r>
            <a:endParaRPr lang="en-US" sz="4400" b="0" strike="noStrike" spc="-1">
              <a:solidFill>
                <a:srgbClr val="000000"/>
              </a:solidFill>
              <a:uFill>
                <a:solidFill>
                  <a:srgbClr val="FFFFFF"/>
                </a:solidFill>
              </a:uFill>
              <a:latin typeface="Noto Sans CJK KR Medium"/>
            </a:endParaRPr>
          </a:p>
        </p:txBody>
      </p:sp>
      <p:sp>
        <p:nvSpPr>
          <p:cNvPr id="44" name="CustomShape 2"/>
          <p:cNvSpPr/>
          <p:nvPr/>
        </p:nvSpPr>
        <p:spPr>
          <a:xfrm>
            <a:off x="1224000" y="1872000"/>
            <a:ext cx="2808000" cy="144000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z="1800" b="0" strike="noStrike" spc="-1">
                <a:solidFill>
                  <a:srgbClr val="000000"/>
                </a:solidFill>
                <a:uFill>
                  <a:solidFill>
                    <a:srgbClr val="FFFFFF"/>
                  </a:solidFill>
                </a:uFill>
                <a:latin typeface="Arial"/>
              </a:rPr>
              <a:t>server</a:t>
            </a:r>
          </a:p>
        </p:txBody>
      </p:sp>
      <p:sp>
        <p:nvSpPr>
          <p:cNvPr id="45" name="CustomShape 3"/>
          <p:cNvSpPr/>
          <p:nvPr/>
        </p:nvSpPr>
        <p:spPr>
          <a:xfrm>
            <a:off x="5472000" y="4104000"/>
            <a:ext cx="4032000" cy="24480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z="1800" b="0" strike="noStrike" spc="-1">
                <a:solidFill>
                  <a:srgbClr val="000000"/>
                </a:solidFill>
                <a:uFill>
                  <a:solidFill>
                    <a:srgbClr val="FFFFFF"/>
                  </a:solidFill>
                </a:uFill>
                <a:latin typeface="Arial"/>
              </a:rPr>
              <a:t>Client</a:t>
            </a:r>
          </a:p>
          <a:p>
            <a:pPr algn="ctr"/>
            <a:r>
              <a:rPr lang="en-US" sz="1800" b="0" strike="noStrike" spc="-1">
                <a:solidFill>
                  <a:srgbClr val="000000"/>
                </a:solidFill>
                <a:uFill>
                  <a:solidFill>
                    <a:srgbClr val="FFFFFF"/>
                  </a:solidFill>
                </a:uFill>
                <a:latin typeface="Arial"/>
              </a:rPr>
              <a:t>(browser)</a:t>
            </a:r>
          </a:p>
        </p:txBody>
      </p:sp>
      <p:sp>
        <p:nvSpPr>
          <p:cNvPr id="46" name="Line 4"/>
          <p:cNvSpPr/>
          <p:nvPr/>
        </p:nvSpPr>
        <p:spPr>
          <a:xfrm flipH="1" flipV="1">
            <a:off x="4032000" y="2808000"/>
            <a:ext cx="1800000" cy="1080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47" name="TextShape 5"/>
          <p:cNvSpPr txBox="1"/>
          <p:nvPr/>
        </p:nvSpPr>
        <p:spPr>
          <a:xfrm>
            <a:off x="4752000" y="2893680"/>
            <a:ext cx="3384000" cy="346320"/>
          </a:xfrm>
          <a:prstGeom prst="rect">
            <a:avLst/>
          </a:prstGeom>
          <a:noFill/>
          <a:ln>
            <a:noFill/>
          </a:ln>
        </p:spPr>
        <p:txBody>
          <a:bodyPr lIns="90000" tIns="45000" rIns="90000" bIns="45000"/>
          <a:lstStyle/>
          <a:p>
            <a:r>
              <a:rPr lang="en-US" sz="1800" b="0" strike="noStrike" spc="-1">
                <a:solidFill>
                  <a:srgbClr val="000000"/>
                </a:solidFill>
                <a:uFill>
                  <a:solidFill>
                    <a:srgbClr val="FFFFFF"/>
                  </a:solidFill>
                </a:uFill>
                <a:latin typeface="Arial"/>
              </a:rPr>
              <a:t>Request (get , post, ...)</a:t>
            </a:r>
          </a:p>
        </p:txBody>
      </p:sp>
      <p:sp>
        <p:nvSpPr>
          <p:cNvPr id="48" name="Line 6"/>
          <p:cNvSpPr/>
          <p:nvPr/>
        </p:nvSpPr>
        <p:spPr>
          <a:xfrm>
            <a:off x="2880000" y="3600000"/>
            <a:ext cx="2376000" cy="1728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49" name="TextShape 7"/>
          <p:cNvSpPr txBox="1"/>
          <p:nvPr/>
        </p:nvSpPr>
        <p:spPr>
          <a:xfrm>
            <a:off x="5328000" y="2547360"/>
            <a:ext cx="504000" cy="346320"/>
          </a:xfrm>
          <a:prstGeom prst="rect">
            <a:avLst/>
          </a:prstGeom>
          <a:noFill/>
          <a:ln>
            <a:noFill/>
          </a:ln>
        </p:spPr>
        <p:txBody>
          <a:bodyPr lIns="90000" tIns="45000" rIns="90000" bIns="45000"/>
          <a:lstStyle/>
          <a:p>
            <a:r>
              <a:rPr lang="en-US" sz="1800" b="0" strike="noStrike" spc="-1">
                <a:solidFill>
                  <a:srgbClr val="000000"/>
                </a:solidFill>
                <a:uFill>
                  <a:solidFill>
                    <a:srgbClr val="FFFFFF"/>
                  </a:solidFill>
                </a:uFill>
                <a:latin typeface="Arial"/>
              </a:rPr>
              <a:t>1</a:t>
            </a:r>
          </a:p>
        </p:txBody>
      </p:sp>
      <p:sp>
        <p:nvSpPr>
          <p:cNvPr id="50" name="TextShape 8"/>
          <p:cNvSpPr txBox="1"/>
          <p:nvPr/>
        </p:nvSpPr>
        <p:spPr>
          <a:xfrm>
            <a:off x="3312000" y="4392000"/>
            <a:ext cx="432000" cy="346320"/>
          </a:xfrm>
          <a:prstGeom prst="rect">
            <a:avLst/>
          </a:prstGeom>
          <a:noFill/>
          <a:ln>
            <a:noFill/>
          </a:ln>
        </p:spPr>
        <p:txBody>
          <a:bodyPr lIns="90000" tIns="45000" rIns="90000" bIns="45000"/>
          <a:lstStyle/>
          <a:p>
            <a:r>
              <a:rPr lang="en-US" sz="1800" b="0" strike="noStrike" spc="-1">
                <a:solidFill>
                  <a:srgbClr val="000000"/>
                </a:solidFill>
                <a:uFill>
                  <a:solidFill>
                    <a:srgbClr val="FFFFFF"/>
                  </a:solidFill>
                </a:uFill>
                <a:latin typeface="Arial"/>
              </a:rPr>
              <a:t>2</a:t>
            </a:r>
          </a:p>
        </p:txBody>
      </p:sp>
      <p:sp>
        <p:nvSpPr>
          <p:cNvPr id="51" name="TextShape 9"/>
          <p:cNvSpPr txBox="1"/>
          <p:nvPr/>
        </p:nvSpPr>
        <p:spPr>
          <a:xfrm>
            <a:off x="2880000" y="4752000"/>
            <a:ext cx="1512000" cy="602280"/>
          </a:xfrm>
          <a:prstGeom prst="rect">
            <a:avLst/>
          </a:prstGeom>
          <a:noFill/>
          <a:ln>
            <a:noFill/>
          </a:ln>
        </p:spPr>
        <p:txBody>
          <a:bodyPr lIns="90000" tIns="45000" rIns="90000" bIns="45000"/>
          <a:lstStyle/>
          <a:p>
            <a:r>
              <a:rPr lang="en-US" sz="1800" b="0" strike="noStrike" spc="-1">
                <a:solidFill>
                  <a:srgbClr val="000000"/>
                </a:solidFill>
                <a:uFill>
                  <a:solidFill>
                    <a:srgbClr val="FFFFFF"/>
                  </a:solidFill>
                </a:uFill>
                <a:latin typeface="Arial"/>
              </a:rPr>
              <a:t>Response</a:t>
            </a:r>
          </a:p>
          <a:p>
            <a:r>
              <a:rPr lang="en-US" sz="1800" b="0" strike="noStrike" spc="-1">
                <a:solidFill>
                  <a:srgbClr val="000000"/>
                </a:solidFill>
                <a:uFill>
                  <a:solidFill>
                    <a:srgbClr val="FFFFFF"/>
                  </a:solidFill>
                </a:uFill>
                <a:latin typeface="Arial"/>
              </a:rPr>
              <a:t>(file, text,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0117" y="392176"/>
            <a:ext cx="9225204" cy="4672433"/>
          </a:xfrm>
          <a:prstGeom prst="rect">
            <a:avLst/>
          </a:prstGeom>
        </p:spPr>
        <p:txBody>
          <a:bodyPr wrap="square">
            <a:spAutoFit/>
          </a:bodyPr>
          <a:lstStyle/>
          <a:p>
            <a:r>
              <a:rPr lang="en-US" altLang="zh-CN" sz="1984" b="1" dirty="0"/>
              <a:t>JavaScript </a:t>
            </a:r>
            <a:r>
              <a:rPr lang="zh-CN" altLang="en-US" sz="1984" b="1" dirty="0"/>
              <a:t>变量</a:t>
            </a:r>
          </a:p>
          <a:p>
            <a:r>
              <a:rPr lang="zh-CN" altLang="en-US" sz="1984" dirty="0"/>
              <a:t>与代数一样，</a:t>
            </a:r>
            <a:r>
              <a:rPr lang="en-US" altLang="zh-CN" sz="1984" dirty="0"/>
              <a:t>JavaScript </a:t>
            </a:r>
            <a:r>
              <a:rPr lang="zh-CN" altLang="en-US" sz="1984" dirty="0"/>
              <a:t>变量可用于存放值（比如 </a:t>
            </a:r>
            <a:r>
              <a:rPr lang="en-US" altLang="zh-CN" sz="1984" dirty="0"/>
              <a:t>x=2</a:t>
            </a:r>
            <a:r>
              <a:rPr lang="zh-CN" altLang="en-US" sz="1984" dirty="0"/>
              <a:t>）和表达式（比如 </a:t>
            </a:r>
            <a:r>
              <a:rPr lang="en-US" altLang="zh-CN" sz="1984" dirty="0"/>
              <a:t>z=</a:t>
            </a:r>
            <a:r>
              <a:rPr lang="en-US" altLang="zh-CN" sz="1984" dirty="0" err="1"/>
              <a:t>x+y</a:t>
            </a:r>
            <a:r>
              <a:rPr lang="zh-CN" altLang="en-US" sz="1984" dirty="0"/>
              <a:t>）。</a:t>
            </a:r>
          </a:p>
          <a:p>
            <a:r>
              <a:rPr lang="zh-CN" altLang="en-US" sz="1984" dirty="0"/>
              <a:t>变量可以使用短名称（比如 </a:t>
            </a:r>
            <a:r>
              <a:rPr lang="en-US" altLang="zh-CN" sz="1984" dirty="0"/>
              <a:t>x </a:t>
            </a:r>
            <a:r>
              <a:rPr lang="zh-CN" altLang="en-US" sz="1984" dirty="0"/>
              <a:t>和 </a:t>
            </a:r>
            <a:r>
              <a:rPr lang="en-US" altLang="zh-CN" sz="1984" dirty="0"/>
              <a:t>y</a:t>
            </a:r>
            <a:r>
              <a:rPr lang="zh-CN" altLang="en-US" sz="1984" dirty="0"/>
              <a:t>），也可以使用描述性更好的名称（比如 </a:t>
            </a:r>
            <a:r>
              <a:rPr lang="en-US" altLang="zh-CN" sz="1984" dirty="0"/>
              <a:t>age, sum, </a:t>
            </a:r>
            <a:r>
              <a:rPr lang="en-US" altLang="zh-CN" sz="1984" dirty="0" err="1"/>
              <a:t>totalvolume</a:t>
            </a:r>
            <a:r>
              <a:rPr lang="zh-CN" altLang="en-US" sz="1984" dirty="0"/>
              <a:t>）。</a:t>
            </a:r>
          </a:p>
          <a:p>
            <a:pPr>
              <a:buFont typeface="Arial" panose="020B0604020202020204" pitchFamily="34" charset="0"/>
              <a:buChar char="•"/>
            </a:pPr>
            <a:r>
              <a:rPr lang="zh-CN" altLang="en-US" sz="1984" dirty="0"/>
              <a:t>变量必须以字母开头</a:t>
            </a:r>
          </a:p>
          <a:p>
            <a:pPr>
              <a:buFont typeface="Arial" panose="020B0604020202020204" pitchFamily="34" charset="0"/>
              <a:buChar char="•"/>
            </a:pPr>
            <a:r>
              <a:rPr lang="zh-CN" altLang="en-US" sz="1984" dirty="0"/>
              <a:t>变量也能以 </a:t>
            </a:r>
            <a:r>
              <a:rPr lang="en-US" altLang="zh-CN" sz="1984" dirty="0"/>
              <a:t>$ </a:t>
            </a:r>
            <a:r>
              <a:rPr lang="zh-CN" altLang="en-US" sz="1984" dirty="0"/>
              <a:t>和 </a:t>
            </a:r>
            <a:r>
              <a:rPr lang="en-US" altLang="zh-CN" sz="1984" dirty="0"/>
              <a:t>_ </a:t>
            </a:r>
            <a:r>
              <a:rPr lang="zh-CN" altLang="en-US" sz="1984" dirty="0"/>
              <a:t>符号开头（不过我们不推荐这么做）</a:t>
            </a:r>
          </a:p>
          <a:p>
            <a:pPr>
              <a:buFont typeface="Arial" panose="020B0604020202020204" pitchFamily="34" charset="0"/>
              <a:buChar char="•"/>
            </a:pPr>
            <a:r>
              <a:rPr lang="zh-CN" altLang="en-US" sz="1984" dirty="0"/>
              <a:t>变量名称对大小写敏感（</a:t>
            </a:r>
            <a:r>
              <a:rPr lang="en-US" altLang="zh-CN" sz="1984" dirty="0"/>
              <a:t>y </a:t>
            </a:r>
            <a:r>
              <a:rPr lang="zh-CN" altLang="en-US" sz="1984" dirty="0"/>
              <a:t>和 </a:t>
            </a:r>
            <a:r>
              <a:rPr lang="en-US" altLang="zh-CN" sz="1984" dirty="0"/>
              <a:t>Y </a:t>
            </a:r>
            <a:r>
              <a:rPr lang="zh-CN" altLang="en-US" sz="1984" dirty="0"/>
              <a:t>是不同的变量）</a:t>
            </a:r>
          </a:p>
          <a:p>
            <a:r>
              <a:rPr lang="zh-CN" altLang="en-US" sz="1984" dirty="0"/>
              <a:t>提示：</a:t>
            </a:r>
            <a:r>
              <a:rPr lang="en-US" altLang="zh-CN" sz="1984" dirty="0"/>
              <a:t>JavaScript </a:t>
            </a:r>
            <a:r>
              <a:rPr lang="zh-CN" altLang="en-US" sz="1984" dirty="0"/>
              <a:t>语句和 </a:t>
            </a:r>
            <a:r>
              <a:rPr lang="en-US" altLang="zh-CN" sz="1984" dirty="0"/>
              <a:t>JavaScript </a:t>
            </a:r>
            <a:r>
              <a:rPr lang="zh-CN" altLang="en-US" sz="1984" dirty="0"/>
              <a:t>变量都对大小写敏感。</a:t>
            </a:r>
          </a:p>
          <a:p>
            <a:r>
              <a:rPr lang="en-US" altLang="zh-CN" sz="1984" b="1" dirty="0"/>
              <a:t>JavaScript </a:t>
            </a:r>
            <a:r>
              <a:rPr lang="zh-CN" altLang="en-US" sz="1984" b="1" dirty="0"/>
              <a:t>数据类型</a:t>
            </a:r>
          </a:p>
          <a:p>
            <a:r>
              <a:rPr lang="en-US" altLang="zh-CN" sz="1984" dirty="0"/>
              <a:t>JavaScript </a:t>
            </a:r>
            <a:r>
              <a:rPr lang="zh-CN" altLang="en-US" sz="1984" dirty="0"/>
              <a:t>变量还能保存其他数据类型，比如文本值 </a:t>
            </a:r>
            <a:r>
              <a:rPr lang="en-US" altLang="zh-CN" sz="1984" dirty="0"/>
              <a:t>(name="Bill Gates")</a:t>
            </a:r>
            <a:r>
              <a:rPr lang="zh-CN" altLang="en-US" sz="1984" dirty="0"/>
              <a:t>。</a:t>
            </a:r>
          </a:p>
          <a:p>
            <a:r>
              <a:rPr lang="zh-CN" altLang="en-US" sz="1984" dirty="0"/>
              <a:t>在 </a:t>
            </a:r>
            <a:r>
              <a:rPr lang="en-US" altLang="zh-CN" sz="1984" dirty="0"/>
              <a:t>JavaScript </a:t>
            </a:r>
            <a:r>
              <a:rPr lang="zh-CN" altLang="en-US" sz="1984" dirty="0"/>
              <a:t>中，类似 </a:t>
            </a:r>
            <a:r>
              <a:rPr lang="en-US" altLang="zh-CN" sz="1984" dirty="0"/>
              <a:t>"Bill Gates" </a:t>
            </a:r>
            <a:r>
              <a:rPr lang="zh-CN" altLang="en-US" sz="1984" dirty="0"/>
              <a:t>这样一条文本被称为字符串。</a:t>
            </a:r>
          </a:p>
          <a:p>
            <a:r>
              <a:rPr lang="en-US" altLang="zh-CN" sz="1984" dirty="0"/>
              <a:t>JavaScript </a:t>
            </a:r>
            <a:r>
              <a:rPr lang="zh-CN" altLang="en-US" sz="1984" dirty="0"/>
              <a:t>变量有很多种类型，但是现在，我们只关注数字和字符串。</a:t>
            </a:r>
          </a:p>
          <a:p>
            <a:r>
              <a:rPr lang="zh-CN" altLang="en-US" sz="1984" dirty="0"/>
              <a:t>当您向变量分配文本值时，应该用双引号或单引号包围这个值。</a:t>
            </a:r>
          </a:p>
          <a:p>
            <a:r>
              <a:rPr lang="zh-CN" altLang="en-US" sz="1984" dirty="0"/>
              <a:t>当您向变量赋的值是数值时，不要使用引号。如果您用引号包围数值，该值会被作为文本来处理。</a:t>
            </a:r>
          </a:p>
        </p:txBody>
      </p:sp>
      <p:sp>
        <p:nvSpPr>
          <p:cNvPr id="3" name="矩形 2"/>
          <p:cNvSpPr/>
          <p:nvPr/>
        </p:nvSpPr>
        <p:spPr>
          <a:xfrm>
            <a:off x="250117" y="5296451"/>
            <a:ext cx="5039783" cy="1313693"/>
          </a:xfrm>
          <a:prstGeom prst="rect">
            <a:avLst/>
          </a:prstGeom>
        </p:spPr>
        <p:txBody>
          <a:bodyPr>
            <a:spAutoFit/>
          </a:bodyPr>
          <a:lstStyle/>
          <a:p>
            <a:r>
              <a:rPr lang="zh-CN" altLang="en-US" sz="1984" b="1" dirty="0"/>
              <a:t>声明（创建） </a:t>
            </a:r>
            <a:r>
              <a:rPr lang="en-US" altLang="zh-CN" sz="1984" b="1" dirty="0"/>
              <a:t>JavaScript </a:t>
            </a:r>
            <a:r>
              <a:rPr lang="zh-CN" altLang="en-US" sz="1984" b="1" dirty="0"/>
              <a:t>变量</a:t>
            </a:r>
          </a:p>
          <a:p>
            <a:r>
              <a:rPr lang="zh-CN" altLang="en-US" sz="1984" dirty="0"/>
              <a:t>在 </a:t>
            </a:r>
            <a:r>
              <a:rPr lang="en-US" altLang="zh-CN" sz="1984" dirty="0"/>
              <a:t>JavaScript </a:t>
            </a:r>
            <a:r>
              <a:rPr lang="zh-CN" altLang="en-US" sz="1984" dirty="0"/>
              <a:t>中创建变量通常称为“声明”变量。</a:t>
            </a:r>
          </a:p>
          <a:p>
            <a:r>
              <a:rPr lang="zh-CN" altLang="en-US" sz="1984" dirty="0"/>
              <a:t>我们使用 </a:t>
            </a:r>
            <a:r>
              <a:rPr lang="en-US" altLang="zh-CN" sz="1984" dirty="0" err="1"/>
              <a:t>var</a:t>
            </a:r>
            <a:r>
              <a:rPr lang="en-US" altLang="zh-CN" sz="1984" dirty="0"/>
              <a:t> </a:t>
            </a:r>
            <a:r>
              <a:rPr lang="zh-CN" altLang="en-US" sz="1984" dirty="0"/>
              <a:t>关键词来声明变量：</a:t>
            </a:r>
          </a:p>
        </p:txBody>
      </p:sp>
      <p:sp>
        <p:nvSpPr>
          <p:cNvPr id="4" name="Rectangle 1"/>
          <p:cNvSpPr>
            <a:spLocks noChangeArrowheads="1"/>
          </p:cNvSpPr>
          <p:nvPr/>
        </p:nvSpPr>
        <p:spPr bwMode="auto">
          <a:xfrm>
            <a:off x="338244" y="6669872"/>
            <a:ext cx="2427246" cy="373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0796" tIns="50398" rIns="100796" bIns="50398" numCol="1" anchor="ctr" anchorCtr="0" compatLnSpc="1">
            <a:prstTxWarp prst="textNoShape">
              <a:avLst/>
            </a:prstTxWarp>
            <a:spAutoFit/>
          </a:bodyPr>
          <a:lstStyle/>
          <a:p>
            <a:pPr defTabSz="1007943" eaLnBrk="0" fontAlgn="base" hangingPunct="0">
              <a:spcBef>
                <a:spcPct val="0"/>
              </a:spcBef>
              <a:spcAft>
                <a:spcPct val="0"/>
              </a:spcAft>
            </a:pPr>
            <a:r>
              <a:rPr lang="zh-CN" altLang="zh-CN" sz="1764">
                <a:latin typeface="Arial Unicode MS" panose="020B0604020202020204" pitchFamily="34" charset="-122"/>
              </a:rPr>
              <a:t>var carname="Volvo";</a:t>
            </a:r>
            <a:r>
              <a:rPr lang="zh-CN" altLang="zh-CN" sz="1764"/>
              <a:t> </a:t>
            </a:r>
            <a:endParaRPr lang="zh-CN" altLang="zh-CN" sz="1764">
              <a:latin typeface="Arial" panose="020B0604020202020204" pitchFamily="34" charset="0"/>
            </a:endParaRPr>
          </a:p>
        </p:txBody>
      </p:sp>
      <p:sp>
        <p:nvSpPr>
          <p:cNvPr id="5" name="Rectangle 2"/>
          <p:cNvSpPr>
            <a:spLocks noChangeArrowheads="1"/>
          </p:cNvSpPr>
          <p:nvPr/>
        </p:nvSpPr>
        <p:spPr bwMode="auto">
          <a:xfrm>
            <a:off x="338244" y="7043065"/>
            <a:ext cx="4252746" cy="373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0796" tIns="50398" rIns="100796" bIns="50398" numCol="1" anchor="ctr" anchorCtr="0" compatLnSpc="1">
            <a:prstTxWarp prst="textNoShape">
              <a:avLst/>
            </a:prstTxWarp>
            <a:spAutoFit/>
          </a:bodyPr>
          <a:lstStyle/>
          <a:p>
            <a:pPr defTabSz="1007943" eaLnBrk="0" fontAlgn="base" hangingPunct="0">
              <a:spcBef>
                <a:spcPct val="0"/>
              </a:spcBef>
              <a:spcAft>
                <a:spcPct val="0"/>
              </a:spcAft>
            </a:pPr>
            <a:r>
              <a:rPr lang="zh-CN" altLang="zh-CN" sz="1764">
                <a:latin typeface="Arial Unicode MS" panose="020B0604020202020204" pitchFamily="34" charset="-122"/>
              </a:rPr>
              <a:t>var name="Gates", age=56, job="CEO";</a:t>
            </a:r>
            <a:r>
              <a:rPr lang="zh-CN" altLang="zh-CN" sz="1764"/>
              <a:t> </a:t>
            </a:r>
            <a:endParaRPr lang="zh-CN" altLang="zh-CN" sz="1764">
              <a:latin typeface="Arial" panose="020B0604020202020204" pitchFamily="34" charset="0"/>
            </a:endParaRPr>
          </a:p>
        </p:txBody>
      </p:sp>
    </p:spTree>
    <p:extLst>
      <p:ext uri="{BB962C8B-B14F-4D97-AF65-F5344CB8AC3E}">
        <p14:creationId xmlns:p14="http://schemas.microsoft.com/office/powerpoint/2010/main" val="14393221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34924" y="260209"/>
            <a:ext cx="6971439" cy="173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0796" tIns="50398" rIns="100796" bIns="50398" numCol="1" anchor="ctr" anchorCtr="0" compatLnSpc="1">
            <a:prstTxWarp prst="textNoShape">
              <a:avLst/>
            </a:prstTxWarp>
            <a:spAutoFit/>
          </a:bodyPr>
          <a:lstStyle/>
          <a:p>
            <a:pPr defTabSz="1007943" eaLnBrk="0" fontAlgn="base" hangingPunct="0">
              <a:spcBef>
                <a:spcPct val="0"/>
              </a:spcBef>
              <a:spcAft>
                <a:spcPct val="0"/>
              </a:spcAft>
            </a:pPr>
            <a:r>
              <a:rPr lang="zh-CN" altLang="zh-CN" sz="1764" b="1" dirty="0">
                <a:latin typeface="Arial" panose="020B0604020202020204" pitchFamily="34" charset="0"/>
              </a:rPr>
              <a:t>JavaScript 拥有动态类型</a:t>
            </a:r>
          </a:p>
          <a:p>
            <a:pPr defTabSz="1007943" eaLnBrk="0" fontAlgn="base" hangingPunct="0">
              <a:spcBef>
                <a:spcPct val="0"/>
              </a:spcBef>
              <a:spcAft>
                <a:spcPct val="0"/>
              </a:spcAft>
            </a:pPr>
            <a:r>
              <a:rPr lang="zh-CN" altLang="zh-CN" sz="1764" dirty="0">
                <a:latin typeface="Arial" panose="020B0604020202020204" pitchFamily="34" charset="0"/>
              </a:rPr>
              <a:t>JavaScript 拥有动态类型。这意味着相同的变量可用作不同的类型：</a:t>
            </a:r>
            <a:endParaRPr lang="zh-CN" altLang="zh-CN" sz="1764" b="1" dirty="0">
              <a:latin typeface="Arial" panose="020B0604020202020204" pitchFamily="34" charset="0"/>
            </a:endParaRPr>
          </a:p>
          <a:p>
            <a:pPr defTabSz="1007943" eaLnBrk="0" fontAlgn="base" hangingPunct="0">
              <a:spcBef>
                <a:spcPct val="0"/>
              </a:spcBef>
              <a:spcAft>
                <a:spcPct val="0"/>
              </a:spcAft>
            </a:pPr>
            <a:r>
              <a:rPr lang="zh-CN" altLang="zh-CN" sz="1764" b="1" dirty="0">
                <a:latin typeface="Arial" panose="020B0604020202020204" pitchFamily="34" charset="0"/>
              </a:rPr>
              <a:t>实例</a:t>
            </a:r>
          </a:p>
          <a:p>
            <a:pPr defTabSz="1007943" eaLnBrk="0" fontAlgn="base" hangingPunct="0">
              <a:spcBef>
                <a:spcPct val="0"/>
              </a:spcBef>
              <a:spcAft>
                <a:spcPct val="0"/>
              </a:spcAft>
            </a:pPr>
            <a:r>
              <a:rPr lang="zh-CN" altLang="zh-CN" sz="1764" dirty="0">
                <a:latin typeface="Arial Unicode MS" panose="020B0604020202020204" pitchFamily="34" charset="-122"/>
              </a:rPr>
              <a:t>var x </a:t>
            </a:r>
            <a:r>
              <a:rPr lang="en-US" altLang="zh-CN" sz="1764" dirty="0">
                <a:latin typeface="Arial Unicode MS" panose="020B0604020202020204" pitchFamily="34" charset="-122"/>
              </a:rPr>
              <a:t>;            </a:t>
            </a:r>
            <a:r>
              <a:rPr lang="zh-CN" altLang="zh-CN" sz="1764" dirty="0">
                <a:latin typeface="Arial Unicode MS" panose="020B0604020202020204" pitchFamily="34" charset="-122"/>
              </a:rPr>
              <a:t>// x 为 undefined </a:t>
            </a:r>
            <a:endParaRPr lang="en-US"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var x = 6; </a:t>
            </a:r>
            <a:r>
              <a:rPr lang="en-US" altLang="zh-CN" sz="1764" dirty="0">
                <a:latin typeface="Arial Unicode MS" panose="020B0604020202020204" pitchFamily="34" charset="-122"/>
              </a:rPr>
              <a:t>      </a:t>
            </a:r>
            <a:r>
              <a:rPr lang="zh-CN" altLang="zh-CN" sz="1764" dirty="0">
                <a:latin typeface="Arial Unicode MS" panose="020B0604020202020204" pitchFamily="34" charset="-122"/>
              </a:rPr>
              <a:t>// x 为数字 </a:t>
            </a:r>
            <a:endParaRPr lang="en-US"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var x = "Bill"; </a:t>
            </a:r>
            <a:r>
              <a:rPr lang="en-US" altLang="zh-CN" sz="1764" dirty="0">
                <a:latin typeface="Arial Unicode MS" panose="020B0604020202020204" pitchFamily="34" charset="-122"/>
              </a:rPr>
              <a:t> </a:t>
            </a:r>
            <a:r>
              <a:rPr lang="zh-CN" altLang="zh-CN" sz="1764" dirty="0">
                <a:latin typeface="Arial Unicode MS" panose="020B0604020202020204" pitchFamily="34" charset="-122"/>
              </a:rPr>
              <a:t>// x 为字符串 </a:t>
            </a:r>
            <a:endParaRPr lang="zh-CN" altLang="zh-CN" sz="1764" dirty="0">
              <a:latin typeface="Arial" panose="020B0604020202020204" pitchFamily="34" charset="0"/>
            </a:endParaRPr>
          </a:p>
        </p:txBody>
      </p:sp>
      <p:sp>
        <p:nvSpPr>
          <p:cNvPr id="3" name="Rectangle 2"/>
          <p:cNvSpPr>
            <a:spLocks noChangeArrowheads="1"/>
          </p:cNvSpPr>
          <p:nvPr/>
        </p:nvSpPr>
        <p:spPr bwMode="auto">
          <a:xfrm>
            <a:off x="134924" y="2134988"/>
            <a:ext cx="6758240" cy="3088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0796" tIns="50398" rIns="100796" bIns="50398" numCol="1" anchor="ctr" anchorCtr="0" compatLnSpc="1">
            <a:prstTxWarp prst="textNoShape">
              <a:avLst/>
            </a:prstTxWarp>
            <a:spAutoFit/>
          </a:bodyPr>
          <a:lstStyle/>
          <a:p>
            <a:pPr defTabSz="1007943" eaLnBrk="0" fontAlgn="base" hangingPunct="0">
              <a:spcBef>
                <a:spcPct val="0"/>
              </a:spcBef>
              <a:spcAft>
                <a:spcPct val="0"/>
              </a:spcAft>
            </a:pPr>
            <a:r>
              <a:rPr lang="en-US" altLang="zh-CN" sz="1764" b="1" dirty="0">
                <a:latin typeface="Arial" panose="020B0604020202020204" pitchFamily="34" charset="0"/>
              </a:rPr>
              <a:t>J</a:t>
            </a:r>
            <a:r>
              <a:rPr lang="zh-CN" altLang="zh-CN" sz="1764" b="1" dirty="0">
                <a:latin typeface="Arial" panose="020B0604020202020204" pitchFamily="34" charset="0"/>
              </a:rPr>
              <a:t>avaScript 字符串</a:t>
            </a:r>
          </a:p>
          <a:p>
            <a:pPr defTabSz="1007943" eaLnBrk="0" fontAlgn="base" hangingPunct="0">
              <a:spcBef>
                <a:spcPct val="0"/>
              </a:spcBef>
              <a:spcAft>
                <a:spcPct val="0"/>
              </a:spcAft>
            </a:pPr>
            <a:r>
              <a:rPr lang="zh-CN" altLang="zh-CN" sz="1764" dirty="0">
                <a:latin typeface="Arial" panose="020B0604020202020204" pitchFamily="34" charset="0"/>
              </a:rPr>
              <a:t>字符串是存储字符（比如 "Bill Gates"）的变量。</a:t>
            </a:r>
          </a:p>
          <a:p>
            <a:pPr defTabSz="1007943" eaLnBrk="0" fontAlgn="base" hangingPunct="0">
              <a:spcBef>
                <a:spcPct val="0"/>
              </a:spcBef>
              <a:spcAft>
                <a:spcPct val="0"/>
              </a:spcAft>
            </a:pPr>
            <a:r>
              <a:rPr lang="zh-CN" altLang="zh-CN" sz="1764" dirty="0">
                <a:latin typeface="Arial" panose="020B0604020202020204" pitchFamily="34" charset="0"/>
              </a:rPr>
              <a:t>字符串可以是引号中的任意文本。您可以使用单引号或双引号：</a:t>
            </a:r>
            <a:endParaRPr lang="zh-CN" altLang="zh-CN" sz="1764" b="1" dirty="0">
              <a:latin typeface="Arial" panose="020B0604020202020204" pitchFamily="34" charset="0"/>
            </a:endParaRPr>
          </a:p>
          <a:p>
            <a:pPr defTabSz="1007943" eaLnBrk="0" fontAlgn="base" hangingPunct="0">
              <a:spcBef>
                <a:spcPct val="0"/>
              </a:spcBef>
              <a:spcAft>
                <a:spcPct val="0"/>
              </a:spcAft>
            </a:pPr>
            <a:r>
              <a:rPr lang="zh-CN" altLang="zh-CN" sz="1764" b="1" dirty="0">
                <a:latin typeface="Arial" panose="020B0604020202020204" pitchFamily="34" charset="0"/>
              </a:rPr>
              <a:t>实例</a:t>
            </a:r>
          </a:p>
          <a:p>
            <a:pPr defTabSz="1007943" eaLnBrk="0" fontAlgn="base" hangingPunct="0">
              <a:spcBef>
                <a:spcPct val="0"/>
              </a:spcBef>
              <a:spcAft>
                <a:spcPct val="0"/>
              </a:spcAft>
            </a:pPr>
            <a:r>
              <a:rPr lang="zh-CN" altLang="zh-CN" sz="1764" dirty="0">
                <a:latin typeface="Arial Unicode MS" panose="020B0604020202020204" pitchFamily="34" charset="-122"/>
              </a:rPr>
              <a:t>var carname="Bill Gates"; </a:t>
            </a:r>
            <a:endParaRPr lang="en-US"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var carname='Bill Gates'; </a:t>
            </a:r>
            <a:endParaRPr lang="zh-CN" altLang="zh-CN" sz="1764" dirty="0"/>
          </a:p>
          <a:p>
            <a:pPr defTabSz="1007943" eaLnBrk="0" fontAlgn="base" hangingPunct="0">
              <a:spcBef>
                <a:spcPct val="0"/>
              </a:spcBef>
              <a:spcAft>
                <a:spcPct val="0"/>
              </a:spcAft>
            </a:pPr>
            <a:r>
              <a:rPr lang="zh-CN" altLang="zh-CN" sz="1764" dirty="0">
                <a:latin typeface="Arial" panose="020B0604020202020204" pitchFamily="34" charset="0"/>
              </a:rPr>
              <a:t>您可以在字符串中使用引号，只要不匹配包围字符串的引号即可：</a:t>
            </a:r>
            <a:endParaRPr lang="zh-CN" altLang="zh-CN" sz="1764" b="1" dirty="0">
              <a:latin typeface="Arial" panose="020B0604020202020204" pitchFamily="34" charset="0"/>
            </a:endParaRPr>
          </a:p>
          <a:p>
            <a:pPr defTabSz="1007943" eaLnBrk="0" fontAlgn="base" hangingPunct="0">
              <a:spcBef>
                <a:spcPct val="0"/>
              </a:spcBef>
              <a:spcAft>
                <a:spcPct val="0"/>
              </a:spcAft>
            </a:pPr>
            <a:r>
              <a:rPr lang="zh-CN" altLang="zh-CN" sz="1764" b="1" dirty="0">
                <a:latin typeface="Arial" panose="020B0604020202020204" pitchFamily="34" charset="0"/>
              </a:rPr>
              <a:t>实例</a:t>
            </a:r>
          </a:p>
          <a:p>
            <a:pPr defTabSz="1007943" eaLnBrk="0" fontAlgn="base" hangingPunct="0">
              <a:spcBef>
                <a:spcPct val="0"/>
              </a:spcBef>
              <a:spcAft>
                <a:spcPct val="0"/>
              </a:spcAft>
            </a:pPr>
            <a:r>
              <a:rPr lang="zh-CN" altLang="zh-CN" sz="1764" dirty="0">
                <a:latin typeface="Arial Unicode MS" panose="020B0604020202020204" pitchFamily="34" charset="-122"/>
              </a:rPr>
              <a:t>var answer="Nice to meet you!"; </a:t>
            </a:r>
            <a:endParaRPr lang="en-US"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var answer="He is called 'Bill'"; </a:t>
            </a:r>
            <a:endParaRPr lang="en-US"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var answer='He is called "Bill"'; </a:t>
            </a:r>
            <a:endParaRPr lang="zh-CN" altLang="zh-CN" sz="1764" dirty="0">
              <a:latin typeface="Arial" panose="020B0604020202020204" pitchFamily="34" charset="0"/>
            </a:endParaRPr>
          </a:p>
        </p:txBody>
      </p:sp>
    </p:spTree>
    <p:extLst>
      <p:ext uri="{BB962C8B-B14F-4D97-AF65-F5344CB8AC3E}">
        <p14:creationId xmlns:p14="http://schemas.microsoft.com/office/powerpoint/2010/main" val="7144444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92521" y="361759"/>
            <a:ext cx="6745416" cy="2545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0796" tIns="50398" rIns="100796" bIns="50398" numCol="1" anchor="ctr" anchorCtr="0" compatLnSpc="1">
            <a:prstTxWarp prst="textNoShape">
              <a:avLst/>
            </a:prstTxWarp>
            <a:spAutoFit/>
          </a:bodyPr>
          <a:lstStyle/>
          <a:p>
            <a:pPr defTabSz="1007943" eaLnBrk="0" fontAlgn="base" hangingPunct="0">
              <a:spcBef>
                <a:spcPct val="0"/>
              </a:spcBef>
              <a:spcAft>
                <a:spcPct val="0"/>
              </a:spcAft>
            </a:pPr>
            <a:r>
              <a:rPr lang="zh-CN" altLang="zh-CN" sz="1764" b="1" dirty="0">
                <a:latin typeface="Arial" panose="020B0604020202020204" pitchFamily="34" charset="0"/>
              </a:rPr>
              <a:t>JavaScript 数字</a:t>
            </a:r>
          </a:p>
          <a:p>
            <a:pPr defTabSz="1007943" eaLnBrk="0" fontAlgn="base" hangingPunct="0">
              <a:spcBef>
                <a:spcPct val="0"/>
              </a:spcBef>
              <a:spcAft>
                <a:spcPct val="0"/>
              </a:spcAft>
            </a:pPr>
            <a:r>
              <a:rPr lang="zh-CN" altLang="zh-CN" sz="1764" dirty="0">
                <a:latin typeface="Arial" panose="020B0604020202020204" pitchFamily="34" charset="0"/>
              </a:rPr>
              <a:t>JavaScript 只有一种数字类型。数字可以带小数点，也可以不带：</a:t>
            </a:r>
            <a:endParaRPr lang="zh-CN" altLang="zh-CN" sz="1764" b="1" dirty="0">
              <a:latin typeface="Arial" panose="020B0604020202020204" pitchFamily="34" charset="0"/>
            </a:endParaRPr>
          </a:p>
          <a:p>
            <a:pPr defTabSz="1007943" eaLnBrk="0" fontAlgn="base" hangingPunct="0">
              <a:spcBef>
                <a:spcPct val="0"/>
              </a:spcBef>
              <a:spcAft>
                <a:spcPct val="0"/>
              </a:spcAft>
            </a:pPr>
            <a:r>
              <a:rPr lang="zh-CN" altLang="zh-CN" sz="1764" b="1" dirty="0">
                <a:latin typeface="Arial" panose="020B0604020202020204" pitchFamily="34" charset="0"/>
              </a:rPr>
              <a:t>实例</a:t>
            </a:r>
          </a:p>
          <a:p>
            <a:pPr defTabSz="1007943" eaLnBrk="0" fontAlgn="base" hangingPunct="0">
              <a:spcBef>
                <a:spcPct val="0"/>
              </a:spcBef>
              <a:spcAft>
                <a:spcPct val="0"/>
              </a:spcAft>
            </a:pPr>
            <a:r>
              <a:rPr lang="zh-CN" altLang="zh-CN" sz="1764" dirty="0">
                <a:latin typeface="Arial Unicode MS" panose="020B0604020202020204" pitchFamily="34" charset="-122"/>
              </a:rPr>
              <a:t>var x1=34.00; //使用小数点来写 </a:t>
            </a:r>
            <a:endParaRPr lang="en-US"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var x2=34; //不使用小数点来写 </a:t>
            </a:r>
            <a:endParaRPr lang="zh-CN" altLang="zh-CN" sz="1764" dirty="0"/>
          </a:p>
          <a:p>
            <a:pPr defTabSz="1007943" eaLnBrk="0" fontAlgn="base" hangingPunct="0">
              <a:spcBef>
                <a:spcPct val="0"/>
              </a:spcBef>
              <a:spcAft>
                <a:spcPct val="0"/>
              </a:spcAft>
            </a:pPr>
            <a:r>
              <a:rPr lang="zh-CN" altLang="zh-CN" sz="1764" dirty="0">
                <a:latin typeface="Arial" panose="020B0604020202020204" pitchFamily="34" charset="0"/>
              </a:rPr>
              <a:t>极大或极小的数字可以通过科学（指数）计数法来书写：</a:t>
            </a:r>
            <a:endParaRPr lang="zh-CN" altLang="zh-CN" sz="1764" b="1" dirty="0">
              <a:latin typeface="Arial" panose="020B0604020202020204" pitchFamily="34" charset="0"/>
            </a:endParaRPr>
          </a:p>
          <a:p>
            <a:pPr defTabSz="1007943" eaLnBrk="0" fontAlgn="base" hangingPunct="0">
              <a:spcBef>
                <a:spcPct val="0"/>
              </a:spcBef>
              <a:spcAft>
                <a:spcPct val="0"/>
              </a:spcAft>
            </a:pPr>
            <a:r>
              <a:rPr lang="zh-CN" altLang="zh-CN" sz="1764" b="1" dirty="0">
                <a:latin typeface="Arial" panose="020B0604020202020204" pitchFamily="34" charset="0"/>
              </a:rPr>
              <a:t>实例</a:t>
            </a:r>
          </a:p>
          <a:p>
            <a:pPr defTabSz="1007943" eaLnBrk="0" fontAlgn="base" hangingPunct="0">
              <a:spcBef>
                <a:spcPct val="0"/>
              </a:spcBef>
              <a:spcAft>
                <a:spcPct val="0"/>
              </a:spcAft>
            </a:pPr>
            <a:r>
              <a:rPr lang="zh-CN" altLang="zh-CN" sz="1764" dirty="0">
                <a:latin typeface="Arial Unicode MS" panose="020B0604020202020204" pitchFamily="34" charset="-122"/>
              </a:rPr>
              <a:t>var y=123e5; // 12300000 </a:t>
            </a:r>
            <a:endParaRPr lang="en-US"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var z=123e-5; // 0.00123 </a:t>
            </a:r>
            <a:endParaRPr lang="zh-CN" altLang="zh-CN" sz="1764" dirty="0">
              <a:latin typeface="Arial" panose="020B0604020202020204" pitchFamily="34" charset="0"/>
            </a:endParaRPr>
          </a:p>
        </p:txBody>
      </p:sp>
      <p:sp>
        <p:nvSpPr>
          <p:cNvPr id="3" name="Rectangle 2"/>
          <p:cNvSpPr>
            <a:spLocks noChangeArrowheads="1"/>
          </p:cNvSpPr>
          <p:nvPr/>
        </p:nvSpPr>
        <p:spPr bwMode="auto">
          <a:xfrm>
            <a:off x="192521" y="3267576"/>
            <a:ext cx="4582965" cy="1187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0796" tIns="50398" rIns="100796" bIns="50398" numCol="1" anchor="ctr" anchorCtr="0" compatLnSpc="1">
            <a:prstTxWarp prst="textNoShape">
              <a:avLst/>
            </a:prstTxWarp>
            <a:spAutoFit/>
          </a:bodyPr>
          <a:lstStyle/>
          <a:p>
            <a:pPr defTabSz="1007943" eaLnBrk="0" fontAlgn="base" hangingPunct="0">
              <a:spcBef>
                <a:spcPct val="0"/>
              </a:spcBef>
              <a:spcAft>
                <a:spcPct val="0"/>
              </a:spcAft>
            </a:pPr>
            <a:r>
              <a:rPr lang="zh-CN" altLang="zh-CN" sz="1764" b="1" dirty="0">
                <a:latin typeface="Arial" panose="020B0604020202020204" pitchFamily="34" charset="0"/>
              </a:rPr>
              <a:t>JavaScript 布尔</a:t>
            </a:r>
          </a:p>
          <a:p>
            <a:pPr defTabSz="1007943" eaLnBrk="0" fontAlgn="base" hangingPunct="0">
              <a:spcBef>
                <a:spcPct val="0"/>
              </a:spcBef>
              <a:spcAft>
                <a:spcPct val="0"/>
              </a:spcAft>
            </a:pPr>
            <a:r>
              <a:rPr lang="zh-CN" altLang="zh-CN" sz="1764" dirty="0">
                <a:latin typeface="Arial" panose="020B0604020202020204" pitchFamily="34" charset="0"/>
              </a:rPr>
              <a:t>布尔（逻辑）只能有两个值：true 或 false。</a:t>
            </a:r>
            <a:endParaRPr lang="zh-CN"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var x=true</a:t>
            </a:r>
            <a:r>
              <a:rPr lang="en-US" altLang="zh-CN" sz="1764" dirty="0">
                <a:latin typeface="Arial Unicode MS" panose="020B0604020202020204" pitchFamily="34" charset="-122"/>
              </a:rPr>
              <a:t>;</a:t>
            </a:r>
          </a:p>
          <a:p>
            <a:pPr defTabSz="1007943" eaLnBrk="0" fontAlgn="base" hangingPunct="0">
              <a:spcBef>
                <a:spcPct val="0"/>
              </a:spcBef>
              <a:spcAft>
                <a:spcPct val="0"/>
              </a:spcAft>
            </a:pPr>
            <a:r>
              <a:rPr lang="zh-CN" altLang="zh-CN" sz="1764" dirty="0">
                <a:latin typeface="Arial Unicode MS" panose="020B0604020202020204" pitchFamily="34" charset="-122"/>
              </a:rPr>
              <a:t> var y=false </a:t>
            </a:r>
            <a:r>
              <a:rPr lang="en-US" altLang="zh-CN" sz="1764" dirty="0">
                <a:latin typeface="Arial Unicode MS" panose="020B0604020202020204" pitchFamily="34" charset="-122"/>
              </a:rPr>
              <a:t>;</a:t>
            </a:r>
            <a:endParaRPr lang="zh-CN" altLang="zh-CN" sz="1764" dirty="0">
              <a:latin typeface="Arial" panose="020B0604020202020204" pitchFamily="34" charset="0"/>
            </a:endParaRPr>
          </a:p>
        </p:txBody>
      </p:sp>
      <p:sp>
        <p:nvSpPr>
          <p:cNvPr id="4" name="Rectangle 3"/>
          <p:cNvSpPr>
            <a:spLocks noChangeArrowheads="1"/>
          </p:cNvSpPr>
          <p:nvPr/>
        </p:nvSpPr>
        <p:spPr bwMode="auto">
          <a:xfrm>
            <a:off x="192521" y="4580022"/>
            <a:ext cx="4746471" cy="173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0796" tIns="50398" rIns="100796" bIns="50398" numCol="1" anchor="ctr" anchorCtr="0" compatLnSpc="1">
            <a:prstTxWarp prst="textNoShape">
              <a:avLst/>
            </a:prstTxWarp>
            <a:spAutoFit/>
          </a:bodyPr>
          <a:lstStyle/>
          <a:p>
            <a:pPr defTabSz="1007943" eaLnBrk="0" fontAlgn="base" hangingPunct="0">
              <a:spcBef>
                <a:spcPct val="0"/>
              </a:spcBef>
              <a:spcAft>
                <a:spcPct val="0"/>
              </a:spcAft>
            </a:pPr>
            <a:r>
              <a:rPr lang="zh-CN" altLang="zh-CN" sz="1764" b="1" dirty="0">
                <a:latin typeface="Arial" panose="020B0604020202020204" pitchFamily="34" charset="0"/>
              </a:rPr>
              <a:t>Undefined 和 Null</a:t>
            </a:r>
          </a:p>
          <a:p>
            <a:pPr defTabSz="1007943" eaLnBrk="0" fontAlgn="base" hangingPunct="0">
              <a:spcBef>
                <a:spcPct val="0"/>
              </a:spcBef>
              <a:spcAft>
                <a:spcPct val="0"/>
              </a:spcAft>
            </a:pPr>
            <a:r>
              <a:rPr lang="zh-CN" altLang="zh-CN" sz="1764" dirty="0">
                <a:latin typeface="Arial" panose="020B0604020202020204" pitchFamily="34" charset="0"/>
              </a:rPr>
              <a:t>Undefined 这个值表示变量不含有值。</a:t>
            </a:r>
          </a:p>
          <a:p>
            <a:pPr defTabSz="1007943" eaLnBrk="0" fontAlgn="base" hangingPunct="0">
              <a:spcBef>
                <a:spcPct val="0"/>
              </a:spcBef>
              <a:spcAft>
                <a:spcPct val="0"/>
              </a:spcAft>
            </a:pPr>
            <a:r>
              <a:rPr lang="zh-CN" altLang="zh-CN" sz="1764" dirty="0">
                <a:latin typeface="Arial" panose="020B0604020202020204" pitchFamily="34" charset="0"/>
              </a:rPr>
              <a:t>可以通过将变量的值设置为 null 来清空变量。</a:t>
            </a:r>
            <a:endParaRPr lang="zh-CN" altLang="zh-CN" sz="1764" b="1" dirty="0">
              <a:latin typeface="Arial" panose="020B0604020202020204" pitchFamily="34" charset="0"/>
            </a:endParaRPr>
          </a:p>
          <a:p>
            <a:pPr defTabSz="1007943" eaLnBrk="0" fontAlgn="base" hangingPunct="0">
              <a:spcBef>
                <a:spcPct val="0"/>
              </a:spcBef>
              <a:spcAft>
                <a:spcPct val="0"/>
              </a:spcAft>
            </a:pPr>
            <a:r>
              <a:rPr lang="zh-CN" altLang="zh-CN" sz="1764" b="1" dirty="0">
                <a:latin typeface="Arial" panose="020B0604020202020204" pitchFamily="34" charset="0"/>
              </a:rPr>
              <a:t>实例</a:t>
            </a:r>
          </a:p>
          <a:p>
            <a:pPr defTabSz="1007943" eaLnBrk="0" fontAlgn="base" hangingPunct="0">
              <a:spcBef>
                <a:spcPct val="0"/>
              </a:spcBef>
              <a:spcAft>
                <a:spcPct val="0"/>
              </a:spcAft>
            </a:pPr>
            <a:r>
              <a:rPr lang="zh-CN" altLang="zh-CN" sz="1764" dirty="0">
                <a:latin typeface="Arial Unicode MS" panose="020B0604020202020204" pitchFamily="34" charset="-122"/>
              </a:rPr>
              <a:t>cars=null; </a:t>
            </a:r>
            <a:endParaRPr lang="en-US"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person=null; </a:t>
            </a:r>
            <a:endParaRPr lang="zh-CN" altLang="zh-CN" sz="1764" dirty="0">
              <a:latin typeface="Arial" panose="020B0604020202020204" pitchFamily="34" charset="0"/>
            </a:endParaRPr>
          </a:p>
        </p:txBody>
      </p:sp>
    </p:spTree>
    <p:extLst>
      <p:ext uri="{BB962C8B-B14F-4D97-AF65-F5344CB8AC3E}">
        <p14:creationId xmlns:p14="http://schemas.microsoft.com/office/powerpoint/2010/main" val="9081684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67727" y="166051"/>
            <a:ext cx="9743581" cy="7160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0796" tIns="50398" rIns="100796" bIns="50398" numCol="1" anchor="ctr" anchorCtr="0" compatLnSpc="1">
            <a:prstTxWarp prst="textNoShape">
              <a:avLst/>
            </a:prstTxWarp>
            <a:spAutoFit/>
          </a:bodyPr>
          <a:lstStyle/>
          <a:p>
            <a:pPr defTabSz="1007943" eaLnBrk="0" fontAlgn="base" hangingPunct="0">
              <a:spcBef>
                <a:spcPct val="0"/>
              </a:spcBef>
              <a:spcAft>
                <a:spcPct val="0"/>
              </a:spcAft>
            </a:pPr>
            <a:r>
              <a:rPr lang="zh-CN" altLang="zh-CN" sz="1764" b="1" dirty="0">
                <a:latin typeface="Arial" panose="020B0604020202020204" pitchFamily="34" charset="0"/>
              </a:rPr>
              <a:t>JavaScript 数组</a:t>
            </a:r>
          </a:p>
          <a:p>
            <a:pPr defTabSz="1007943" eaLnBrk="0" fontAlgn="base" hangingPunct="0">
              <a:spcBef>
                <a:spcPct val="0"/>
              </a:spcBef>
              <a:spcAft>
                <a:spcPct val="0"/>
              </a:spcAft>
            </a:pPr>
            <a:r>
              <a:rPr lang="zh-CN" altLang="zh-CN" sz="1764" dirty="0">
                <a:latin typeface="Arial" panose="020B0604020202020204" pitchFamily="34" charset="0"/>
              </a:rPr>
              <a:t>下面的代码创建名为 cars 的数组：</a:t>
            </a:r>
            <a:endParaRPr lang="zh-CN"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var cars=new Array(); </a:t>
            </a:r>
            <a:r>
              <a:rPr lang="en-US" altLang="zh-CN" sz="1764" dirty="0">
                <a:latin typeface="Arial Unicode MS" panose="020B0604020202020204" pitchFamily="34" charset="-122"/>
              </a:rPr>
              <a:t> // </a:t>
            </a:r>
            <a:r>
              <a:rPr lang="zh-CN" altLang="en-US" sz="1764" dirty="0">
                <a:latin typeface="Arial Unicode MS" panose="020B0604020202020204" pitchFamily="34" charset="-122"/>
              </a:rPr>
              <a:t>或者： </a:t>
            </a:r>
            <a:r>
              <a:rPr lang="en-US" altLang="zh-CN" sz="1764" dirty="0" err="1">
                <a:latin typeface="Arial Unicode MS" panose="020B0604020202020204" pitchFamily="34" charset="-122"/>
              </a:rPr>
              <a:t>var</a:t>
            </a:r>
            <a:r>
              <a:rPr lang="en-US" altLang="zh-CN" sz="1764" dirty="0">
                <a:latin typeface="Arial Unicode MS" panose="020B0604020202020204" pitchFamily="34" charset="-122"/>
              </a:rPr>
              <a:t> cars = [ ];</a:t>
            </a:r>
            <a:r>
              <a:rPr lang="zh-CN" altLang="en-US" sz="1764" dirty="0">
                <a:latin typeface="Arial Unicode MS" panose="020B0604020202020204" pitchFamily="34" charset="-122"/>
              </a:rPr>
              <a:t> </a:t>
            </a:r>
            <a:endParaRPr lang="en-US"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cars[0]="Audi"; </a:t>
            </a:r>
            <a:endParaRPr lang="en-US"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cars[1]="BMW"; </a:t>
            </a:r>
            <a:endParaRPr lang="en-US"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cars[2]="Volvo"; </a:t>
            </a:r>
            <a:endParaRPr lang="zh-CN" altLang="zh-CN" sz="1764" dirty="0"/>
          </a:p>
          <a:p>
            <a:pPr defTabSz="1007943" eaLnBrk="0" fontAlgn="base" hangingPunct="0">
              <a:spcBef>
                <a:spcPct val="0"/>
              </a:spcBef>
              <a:spcAft>
                <a:spcPct val="0"/>
              </a:spcAft>
            </a:pPr>
            <a:r>
              <a:rPr lang="zh-CN" altLang="zh-CN" sz="1764" dirty="0">
                <a:latin typeface="Arial" panose="020B0604020202020204" pitchFamily="34" charset="0"/>
              </a:rPr>
              <a:t>或者 (condensed array):</a:t>
            </a:r>
            <a:endParaRPr lang="zh-CN"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var cars=new Array("Audi","BMW","Volvo"); </a:t>
            </a:r>
            <a:endParaRPr lang="zh-CN" altLang="zh-CN" sz="1764" dirty="0"/>
          </a:p>
          <a:p>
            <a:pPr defTabSz="1007943" eaLnBrk="0" fontAlgn="base" hangingPunct="0">
              <a:spcBef>
                <a:spcPct val="0"/>
              </a:spcBef>
              <a:spcAft>
                <a:spcPct val="0"/>
              </a:spcAft>
            </a:pPr>
            <a:r>
              <a:rPr lang="zh-CN" altLang="zh-CN" sz="1764" dirty="0">
                <a:latin typeface="Arial" panose="020B0604020202020204" pitchFamily="34" charset="0"/>
              </a:rPr>
              <a:t>或者 (literal array):</a:t>
            </a:r>
            <a:endParaRPr lang="zh-CN" altLang="zh-CN" sz="1764" b="1" dirty="0">
              <a:latin typeface="Arial" panose="020B0604020202020204" pitchFamily="34" charset="0"/>
            </a:endParaRPr>
          </a:p>
          <a:p>
            <a:pPr defTabSz="1007943" eaLnBrk="0" fontAlgn="base" hangingPunct="0">
              <a:spcBef>
                <a:spcPct val="0"/>
              </a:spcBef>
              <a:spcAft>
                <a:spcPct val="0"/>
              </a:spcAft>
            </a:pPr>
            <a:r>
              <a:rPr lang="zh-CN" altLang="zh-CN" sz="1764" b="1" dirty="0">
                <a:latin typeface="Arial" panose="020B0604020202020204" pitchFamily="34" charset="0"/>
              </a:rPr>
              <a:t>实例</a:t>
            </a:r>
          </a:p>
          <a:p>
            <a:pPr defTabSz="1007943" eaLnBrk="0" fontAlgn="base" hangingPunct="0">
              <a:spcBef>
                <a:spcPct val="0"/>
              </a:spcBef>
              <a:spcAft>
                <a:spcPct val="0"/>
              </a:spcAft>
            </a:pPr>
            <a:r>
              <a:rPr lang="zh-CN" altLang="zh-CN" sz="1764" dirty="0">
                <a:latin typeface="Arial Unicode MS" panose="020B0604020202020204" pitchFamily="34" charset="-122"/>
              </a:rPr>
              <a:t>var cars=["Audi","BMW","Volvo"];</a:t>
            </a:r>
            <a:r>
              <a:rPr lang="zh-CN" altLang="zh-CN" sz="1764" dirty="0"/>
              <a:t> </a:t>
            </a:r>
            <a:endParaRPr lang="zh-CN" altLang="zh-CN" sz="1764" dirty="0">
              <a:latin typeface="Arial" panose="020B0604020202020204" pitchFamily="34" charset="0"/>
            </a:endParaRPr>
          </a:p>
          <a:p>
            <a:pPr defTabSz="1007943" eaLnBrk="0" fontAlgn="base" hangingPunct="0">
              <a:spcBef>
                <a:spcPct val="0"/>
              </a:spcBef>
              <a:spcAft>
                <a:spcPct val="0"/>
              </a:spcAft>
            </a:pPr>
            <a:r>
              <a:rPr lang="zh-CN" altLang="zh-CN" sz="1764" dirty="0">
                <a:latin typeface="Arial" panose="020B0604020202020204" pitchFamily="34" charset="0"/>
              </a:rPr>
              <a:t>数组下标是基于零的，所以第一个项目是 [0]，第二个是 [1]，以此类推。</a:t>
            </a:r>
            <a:endParaRPr lang="en-US" altLang="zh-CN" sz="1764" dirty="0">
              <a:latin typeface="Arial" panose="020B0604020202020204" pitchFamily="34" charset="0"/>
            </a:endParaRPr>
          </a:p>
          <a:p>
            <a:pPr defTabSz="1007943" eaLnBrk="0" fontAlgn="base" hangingPunct="0">
              <a:spcBef>
                <a:spcPct val="0"/>
              </a:spcBef>
              <a:spcAft>
                <a:spcPct val="0"/>
              </a:spcAft>
            </a:pPr>
            <a:endParaRPr lang="zh-CN" altLang="zh-CN" sz="1764" b="1" dirty="0">
              <a:latin typeface="Arial" panose="020B0604020202020204" pitchFamily="34" charset="0"/>
            </a:endParaRPr>
          </a:p>
          <a:p>
            <a:pPr defTabSz="1007943" eaLnBrk="0" fontAlgn="base" hangingPunct="0">
              <a:spcBef>
                <a:spcPct val="0"/>
              </a:spcBef>
              <a:spcAft>
                <a:spcPct val="0"/>
              </a:spcAft>
            </a:pPr>
            <a:r>
              <a:rPr lang="zh-CN" altLang="zh-CN" sz="1764" b="1" dirty="0">
                <a:latin typeface="Arial" panose="020B0604020202020204" pitchFamily="34" charset="0"/>
              </a:rPr>
              <a:t>JavaScript 对象</a:t>
            </a:r>
          </a:p>
          <a:p>
            <a:pPr defTabSz="1007943" eaLnBrk="0" fontAlgn="base" hangingPunct="0">
              <a:spcBef>
                <a:spcPct val="0"/>
              </a:spcBef>
              <a:spcAft>
                <a:spcPct val="0"/>
              </a:spcAft>
            </a:pPr>
            <a:r>
              <a:rPr lang="zh-CN" altLang="zh-CN" sz="1764" dirty="0">
                <a:latin typeface="Arial" panose="020B0604020202020204" pitchFamily="34" charset="0"/>
              </a:rPr>
              <a:t>对象由花括号分隔。在括号内部，对象的属性以名称和值对的形式 (name : value) 来定义。属性由逗号分隔：</a:t>
            </a:r>
            <a:endParaRPr lang="zh-CN"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var person={firstname:"Bill", lastname:"Gates", id:5566};</a:t>
            </a:r>
            <a:r>
              <a:rPr lang="zh-CN" altLang="zh-CN" sz="1764" dirty="0"/>
              <a:t> </a:t>
            </a:r>
            <a:endParaRPr lang="zh-CN" altLang="zh-CN" sz="1764" dirty="0">
              <a:latin typeface="Arial" panose="020B0604020202020204" pitchFamily="34" charset="0"/>
            </a:endParaRPr>
          </a:p>
          <a:p>
            <a:pPr defTabSz="1007943" eaLnBrk="0" fontAlgn="base" hangingPunct="0">
              <a:spcBef>
                <a:spcPct val="0"/>
              </a:spcBef>
              <a:spcAft>
                <a:spcPct val="0"/>
              </a:spcAft>
            </a:pPr>
            <a:r>
              <a:rPr lang="zh-CN" altLang="zh-CN" sz="1764" dirty="0">
                <a:latin typeface="Arial" panose="020B0604020202020204" pitchFamily="34" charset="0"/>
              </a:rPr>
              <a:t>上面例子中的对象 (person) 有三个属性：firstname、lastname 以及 id。</a:t>
            </a:r>
          </a:p>
          <a:p>
            <a:pPr defTabSz="1007943" eaLnBrk="0" fontAlgn="base" hangingPunct="0">
              <a:spcBef>
                <a:spcPct val="0"/>
              </a:spcBef>
              <a:spcAft>
                <a:spcPct val="0"/>
              </a:spcAft>
            </a:pPr>
            <a:r>
              <a:rPr lang="zh-CN" altLang="zh-CN" sz="1764" dirty="0">
                <a:latin typeface="Arial" panose="020B0604020202020204" pitchFamily="34" charset="0"/>
              </a:rPr>
              <a:t>空格和折行无关紧要。声明可横跨多行：</a:t>
            </a:r>
            <a:endParaRPr lang="zh-CN"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var person={ firstname : "Bill", </a:t>
            </a:r>
            <a:endParaRPr lang="en-US"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lastname : "Gates",</a:t>
            </a:r>
            <a:endParaRPr lang="en-US"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 id : 5566 }; </a:t>
            </a:r>
            <a:endParaRPr lang="zh-CN" altLang="zh-CN" sz="1764" dirty="0"/>
          </a:p>
          <a:p>
            <a:pPr defTabSz="1007943" eaLnBrk="0" fontAlgn="base" hangingPunct="0">
              <a:spcBef>
                <a:spcPct val="0"/>
              </a:spcBef>
              <a:spcAft>
                <a:spcPct val="0"/>
              </a:spcAft>
            </a:pPr>
            <a:r>
              <a:rPr lang="zh-CN" altLang="zh-CN" sz="1764" dirty="0">
                <a:latin typeface="Arial" panose="020B0604020202020204" pitchFamily="34" charset="0"/>
              </a:rPr>
              <a:t>对象属性有两种寻址方式：</a:t>
            </a:r>
            <a:endParaRPr lang="zh-CN" altLang="zh-CN" sz="1764" b="1" dirty="0">
              <a:latin typeface="Arial" panose="020B0604020202020204" pitchFamily="34" charset="0"/>
            </a:endParaRPr>
          </a:p>
          <a:p>
            <a:pPr defTabSz="1007943" eaLnBrk="0" fontAlgn="base" hangingPunct="0">
              <a:spcBef>
                <a:spcPct val="0"/>
              </a:spcBef>
              <a:spcAft>
                <a:spcPct val="0"/>
              </a:spcAft>
            </a:pPr>
            <a:r>
              <a:rPr lang="zh-CN" altLang="zh-CN" sz="1764" b="1" dirty="0">
                <a:latin typeface="Arial" panose="020B0604020202020204" pitchFamily="34" charset="0"/>
              </a:rPr>
              <a:t>实例</a:t>
            </a:r>
          </a:p>
          <a:p>
            <a:pPr defTabSz="1007943" eaLnBrk="0" fontAlgn="base" hangingPunct="0">
              <a:spcBef>
                <a:spcPct val="0"/>
              </a:spcBef>
              <a:spcAft>
                <a:spcPct val="0"/>
              </a:spcAft>
            </a:pPr>
            <a:r>
              <a:rPr lang="zh-CN" altLang="zh-CN" sz="1764" dirty="0">
                <a:latin typeface="Arial Unicode MS" panose="020B0604020202020204" pitchFamily="34" charset="-122"/>
              </a:rPr>
              <a:t>name=person.lastname; </a:t>
            </a:r>
            <a:endParaRPr lang="en-US"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name=person["lastname"]; </a:t>
            </a:r>
            <a:endParaRPr lang="zh-CN" altLang="zh-CN" sz="1764" dirty="0">
              <a:latin typeface="Arial" panose="020B0604020202020204" pitchFamily="34" charset="0"/>
            </a:endParaRPr>
          </a:p>
        </p:txBody>
      </p:sp>
    </p:spTree>
    <p:extLst>
      <p:ext uri="{BB962C8B-B14F-4D97-AF65-F5344CB8AC3E}">
        <p14:creationId xmlns:p14="http://schemas.microsoft.com/office/powerpoint/2010/main" val="28756867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564511" y="1056403"/>
            <a:ext cx="3958330" cy="1837421"/>
          </a:xfrm>
          <a:prstGeom prst="rect">
            <a:avLst/>
          </a:prstGeom>
        </p:spPr>
        <p:style>
          <a:lnRef idx="2">
            <a:schemeClr val="dk1"/>
          </a:lnRef>
          <a:fillRef idx="1">
            <a:schemeClr val="lt1"/>
          </a:fillRef>
          <a:effectRef idx="0">
            <a:schemeClr val="dk1"/>
          </a:effectRef>
          <a:fontRef idx="minor">
            <a:schemeClr val="dk1"/>
          </a:fontRef>
        </p:style>
      </p:pic>
      <p:pic>
        <p:nvPicPr>
          <p:cNvPr id="3" name="图片 2"/>
          <p:cNvPicPr>
            <a:picLocks noChangeAspect="1"/>
          </p:cNvPicPr>
          <p:nvPr/>
        </p:nvPicPr>
        <p:blipFill>
          <a:blip r:embed="rId3"/>
          <a:stretch>
            <a:fillRect/>
          </a:stretch>
        </p:blipFill>
        <p:spPr>
          <a:xfrm>
            <a:off x="6794336" y="2421795"/>
            <a:ext cx="2078911" cy="2792880"/>
          </a:xfrm>
          <a:prstGeom prst="rect">
            <a:avLst/>
          </a:prstGeom>
        </p:spPr>
        <p:style>
          <a:lnRef idx="2">
            <a:schemeClr val="dk1"/>
          </a:lnRef>
          <a:fillRef idx="1">
            <a:schemeClr val="lt1"/>
          </a:fillRef>
          <a:effectRef idx="0">
            <a:schemeClr val="dk1"/>
          </a:effectRef>
          <a:fontRef idx="minor">
            <a:schemeClr val="dk1"/>
          </a:fontRef>
        </p:style>
      </p:pic>
      <p:pic>
        <p:nvPicPr>
          <p:cNvPr id="4" name="图片 3"/>
          <p:cNvPicPr>
            <a:picLocks noChangeAspect="1"/>
          </p:cNvPicPr>
          <p:nvPr/>
        </p:nvPicPr>
        <p:blipFill>
          <a:blip r:embed="rId4"/>
          <a:stretch>
            <a:fillRect/>
          </a:stretch>
        </p:blipFill>
        <p:spPr>
          <a:xfrm>
            <a:off x="2662239" y="4703197"/>
            <a:ext cx="2330900" cy="197391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3023962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06125" y="293050"/>
            <a:ext cx="6705341" cy="916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0796" tIns="50398" rIns="100796" bIns="50398" numCol="1" anchor="ctr" anchorCtr="0" compatLnSpc="1">
            <a:prstTxWarp prst="textNoShape">
              <a:avLst/>
            </a:prstTxWarp>
            <a:spAutoFit/>
          </a:bodyPr>
          <a:lstStyle/>
          <a:p>
            <a:pPr defTabSz="1007943" eaLnBrk="0" fontAlgn="base" hangingPunct="0">
              <a:spcBef>
                <a:spcPct val="0"/>
              </a:spcBef>
              <a:spcAft>
                <a:spcPct val="0"/>
              </a:spcAft>
            </a:pPr>
            <a:r>
              <a:rPr lang="zh-CN" altLang="zh-CN" sz="1764" b="1" dirty="0">
                <a:latin typeface="Arial" panose="020B0604020202020204" pitchFamily="34" charset="0"/>
              </a:rPr>
              <a:t>JavaScript 函数语法</a:t>
            </a:r>
          </a:p>
          <a:p>
            <a:pPr defTabSz="1007943" eaLnBrk="0" fontAlgn="base" hangingPunct="0">
              <a:spcBef>
                <a:spcPct val="0"/>
              </a:spcBef>
              <a:spcAft>
                <a:spcPct val="0"/>
              </a:spcAft>
            </a:pPr>
            <a:r>
              <a:rPr lang="zh-CN" altLang="zh-CN" sz="1764" dirty="0">
                <a:latin typeface="Arial" panose="020B0604020202020204" pitchFamily="34" charset="0"/>
              </a:rPr>
              <a:t>函数就是包裹在花括号中的代码块，前面使用了关键词 function：</a:t>
            </a:r>
            <a:endParaRPr lang="zh-CN"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function functionname() { 这里是要执行的代码 } </a:t>
            </a:r>
            <a:endParaRPr lang="zh-CN" altLang="zh-CN" sz="1764" dirty="0">
              <a:latin typeface="Arial" panose="020B0604020202020204" pitchFamily="34" charset="0"/>
            </a:endParaRPr>
          </a:p>
        </p:txBody>
      </p:sp>
      <p:sp>
        <p:nvSpPr>
          <p:cNvPr id="3" name="Rectangle 2"/>
          <p:cNvSpPr>
            <a:spLocks noChangeArrowheads="1"/>
          </p:cNvSpPr>
          <p:nvPr/>
        </p:nvSpPr>
        <p:spPr bwMode="auto">
          <a:xfrm>
            <a:off x="106126" y="2238673"/>
            <a:ext cx="9922568" cy="2273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0796" tIns="50398" rIns="100796" bIns="50398" numCol="1" anchor="ctr" anchorCtr="0" compatLnSpc="1">
            <a:prstTxWarp prst="textNoShape">
              <a:avLst/>
            </a:prstTxWarp>
            <a:spAutoFit/>
          </a:bodyPr>
          <a:lstStyle/>
          <a:p>
            <a:pPr defTabSz="1007943" eaLnBrk="0" fontAlgn="base" hangingPunct="0">
              <a:spcBef>
                <a:spcPct val="0"/>
              </a:spcBef>
              <a:spcAft>
                <a:spcPct val="0"/>
              </a:spcAft>
            </a:pPr>
            <a:r>
              <a:rPr lang="zh-CN" altLang="zh-CN" sz="1764" b="1" dirty="0">
                <a:latin typeface="Arial" panose="020B0604020202020204" pitchFamily="34" charset="0"/>
              </a:rPr>
              <a:t>调用带参数的函数</a:t>
            </a:r>
          </a:p>
          <a:p>
            <a:pPr defTabSz="1007943" eaLnBrk="0" fontAlgn="base" hangingPunct="0">
              <a:spcBef>
                <a:spcPct val="0"/>
              </a:spcBef>
              <a:spcAft>
                <a:spcPct val="0"/>
              </a:spcAft>
            </a:pPr>
            <a:r>
              <a:rPr lang="zh-CN" altLang="zh-CN" sz="1764" dirty="0">
                <a:latin typeface="Arial" panose="020B0604020202020204" pitchFamily="34" charset="0"/>
              </a:rPr>
              <a:t>在调用函数时，您可以向其传递值，这些值被称为参数。</a:t>
            </a:r>
          </a:p>
          <a:p>
            <a:pPr defTabSz="1007943" eaLnBrk="0" fontAlgn="base" hangingPunct="0">
              <a:spcBef>
                <a:spcPct val="0"/>
              </a:spcBef>
              <a:spcAft>
                <a:spcPct val="0"/>
              </a:spcAft>
            </a:pPr>
            <a:r>
              <a:rPr lang="zh-CN" altLang="zh-CN" sz="1764" dirty="0">
                <a:latin typeface="Arial" panose="020B0604020202020204" pitchFamily="34" charset="0"/>
              </a:rPr>
              <a:t>这些参数可以在函数中使用。</a:t>
            </a:r>
          </a:p>
          <a:p>
            <a:pPr defTabSz="1007943" eaLnBrk="0" fontAlgn="base" hangingPunct="0">
              <a:spcBef>
                <a:spcPct val="0"/>
              </a:spcBef>
              <a:spcAft>
                <a:spcPct val="0"/>
              </a:spcAft>
            </a:pPr>
            <a:r>
              <a:rPr lang="zh-CN" altLang="zh-CN" sz="1764" dirty="0">
                <a:latin typeface="Arial" panose="020B0604020202020204" pitchFamily="34" charset="0"/>
              </a:rPr>
              <a:t>您可以发送任意多的参数，由逗号 (,) 分隔：</a:t>
            </a:r>
            <a:endParaRPr lang="zh-CN"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myFunction(</a:t>
            </a:r>
            <a:r>
              <a:rPr lang="zh-CN" altLang="zh-CN" sz="1764" i="1" dirty="0">
                <a:latin typeface="Arial Unicode MS" panose="020B0604020202020204" pitchFamily="34" charset="-122"/>
              </a:rPr>
              <a:t>argument1</a:t>
            </a:r>
            <a:r>
              <a:rPr lang="zh-CN" altLang="zh-CN" sz="1764" dirty="0">
                <a:latin typeface="Arial Unicode MS" panose="020B0604020202020204" pitchFamily="34" charset="-122"/>
              </a:rPr>
              <a:t>,</a:t>
            </a:r>
            <a:r>
              <a:rPr lang="zh-CN" altLang="zh-CN" sz="1764" i="1" dirty="0">
                <a:latin typeface="Arial Unicode MS" panose="020B0604020202020204" pitchFamily="34" charset="-122"/>
              </a:rPr>
              <a:t>argument2</a:t>
            </a:r>
            <a:r>
              <a:rPr lang="zh-CN" altLang="zh-CN" sz="1764" dirty="0">
                <a:latin typeface="Arial Unicode MS" panose="020B0604020202020204" pitchFamily="34" charset="-122"/>
              </a:rPr>
              <a:t>)</a:t>
            </a:r>
            <a:r>
              <a:rPr lang="zh-CN" altLang="zh-CN" sz="1764" dirty="0"/>
              <a:t> </a:t>
            </a:r>
            <a:endParaRPr lang="zh-CN" altLang="zh-CN" sz="1764" dirty="0">
              <a:latin typeface="Arial" panose="020B0604020202020204" pitchFamily="34" charset="0"/>
            </a:endParaRPr>
          </a:p>
          <a:p>
            <a:pPr defTabSz="1007943" eaLnBrk="0" fontAlgn="base" hangingPunct="0">
              <a:spcBef>
                <a:spcPct val="0"/>
              </a:spcBef>
              <a:spcAft>
                <a:spcPct val="0"/>
              </a:spcAft>
            </a:pPr>
            <a:r>
              <a:rPr lang="zh-CN" altLang="zh-CN" sz="1764" dirty="0">
                <a:latin typeface="Arial" panose="020B0604020202020204" pitchFamily="34" charset="0"/>
              </a:rPr>
              <a:t>当您声明函数时，请把参数作为变量来声明：</a:t>
            </a:r>
          </a:p>
          <a:p>
            <a:pPr defTabSz="1007943" eaLnBrk="0" fontAlgn="base" hangingPunct="0">
              <a:spcBef>
                <a:spcPct val="0"/>
              </a:spcBef>
              <a:spcAft>
                <a:spcPct val="0"/>
              </a:spcAft>
            </a:pPr>
            <a:r>
              <a:rPr lang="zh-CN" altLang="zh-CN" sz="1764" dirty="0">
                <a:latin typeface="Arial Unicode MS" panose="020B0604020202020204" pitchFamily="34" charset="-122"/>
              </a:rPr>
              <a:t>function myFunction(var1,var2) { 这里是要执行的代码 } </a:t>
            </a:r>
            <a:endParaRPr lang="zh-CN" altLang="zh-CN" sz="1764" dirty="0"/>
          </a:p>
          <a:p>
            <a:pPr defTabSz="1007943" eaLnBrk="0" fontAlgn="base" hangingPunct="0">
              <a:spcBef>
                <a:spcPct val="0"/>
              </a:spcBef>
              <a:spcAft>
                <a:spcPct val="0"/>
              </a:spcAft>
            </a:pPr>
            <a:r>
              <a:rPr lang="zh-CN" altLang="zh-CN" sz="1764" dirty="0">
                <a:latin typeface="Arial" panose="020B0604020202020204" pitchFamily="34" charset="0"/>
              </a:rPr>
              <a:t>变量和参数必须以一致的顺序出现。第一个变量就是第一个被传递的参数的给定的值，以此类推。</a:t>
            </a:r>
            <a:endParaRPr lang="zh-CN" altLang="zh-CN" sz="1764" b="1" dirty="0">
              <a:latin typeface="Arial" panose="020B0604020202020204" pitchFamily="34" charset="0"/>
            </a:endParaRPr>
          </a:p>
        </p:txBody>
      </p:sp>
    </p:spTree>
    <p:extLst>
      <p:ext uri="{BB962C8B-B14F-4D97-AF65-F5344CB8AC3E}">
        <p14:creationId xmlns:p14="http://schemas.microsoft.com/office/powerpoint/2010/main" val="9371151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2922" y="477651"/>
            <a:ext cx="7151693" cy="711515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CN" altLang="en-US" sz="1984" dirty="0"/>
              <a:t>&lt;!DOCTYPE html&gt;</a:t>
            </a:r>
          </a:p>
          <a:p>
            <a:r>
              <a:rPr lang="zh-CN" altLang="en-US" sz="1984" dirty="0"/>
              <a:t>&lt;html&gt;</a:t>
            </a:r>
          </a:p>
          <a:p>
            <a:endParaRPr lang="zh-CN" altLang="en-US" sz="1984" dirty="0"/>
          </a:p>
          <a:p>
            <a:r>
              <a:rPr lang="zh-CN" altLang="en-US" sz="1984" dirty="0"/>
              <a:t>&lt;head&gt;</a:t>
            </a:r>
          </a:p>
          <a:p>
            <a:r>
              <a:rPr lang="zh-CN" altLang="en-US" sz="1984" dirty="0"/>
              <a:t>    &lt;title&gt;demo 1&lt;/title&gt;</a:t>
            </a:r>
          </a:p>
          <a:p>
            <a:r>
              <a:rPr lang="zh-CN" altLang="en-US" sz="1984" dirty="0"/>
              <a:t>&lt;/head&gt;</a:t>
            </a:r>
          </a:p>
          <a:p>
            <a:endParaRPr lang="zh-CN" altLang="en-US" sz="1984" dirty="0"/>
          </a:p>
          <a:p>
            <a:r>
              <a:rPr lang="zh-CN" altLang="en-US" sz="1984" dirty="0"/>
              <a:t>&lt;body&gt;</a:t>
            </a:r>
          </a:p>
          <a:p>
            <a:r>
              <a:rPr lang="zh-CN" altLang="en-US" sz="1984" dirty="0"/>
              <a:t>    &lt;h1&gt;标题1&lt;/h1&gt; 请输入姓名：</a:t>
            </a:r>
          </a:p>
          <a:p>
            <a:r>
              <a:rPr lang="zh-CN" altLang="en-US" sz="1984" dirty="0"/>
              <a:t>    &lt;input type='text' id="name_text"&gt;&lt;br/&gt;</a:t>
            </a:r>
          </a:p>
          <a:p>
            <a:r>
              <a:rPr lang="zh-CN" altLang="en-US" sz="1984" dirty="0"/>
              <a:t>    &lt;input type="button" value='say hello' onclick='showHello()' /&gt;</a:t>
            </a:r>
          </a:p>
          <a:p>
            <a:endParaRPr lang="zh-CN" altLang="en-US" sz="1984" dirty="0"/>
          </a:p>
          <a:p>
            <a:endParaRPr lang="zh-CN" altLang="en-US" sz="1984" dirty="0"/>
          </a:p>
          <a:p>
            <a:r>
              <a:rPr lang="zh-CN" altLang="en-US" sz="1984" dirty="0"/>
              <a:t>    &lt;script&gt;</a:t>
            </a:r>
          </a:p>
          <a:p>
            <a:r>
              <a:rPr lang="zh-CN" altLang="en-US" sz="1984" dirty="0"/>
              <a:t>        function showHello() {</a:t>
            </a:r>
          </a:p>
          <a:p>
            <a:r>
              <a:rPr lang="zh-CN" altLang="en-US" sz="1984" dirty="0"/>
              <a:t>            var str = document.getElementById('name_text').value;</a:t>
            </a:r>
          </a:p>
          <a:p>
            <a:r>
              <a:rPr lang="zh-CN" altLang="en-US" sz="1984" dirty="0"/>
              <a:t>            alert("你好 " + str);</a:t>
            </a:r>
          </a:p>
          <a:p>
            <a:r>
              <a:rPr lang="zh-CN" altLang="en-US" sz="1984" dirty="0"/>
              <a:t>        }</a:t>
            </a:r>
          </a:p>
          <a:p>
            <a:r>
              <a:rPr lang="zh-CN" altLang="en-US" sz="1984" dirty="0"/>
              <a:t>    &lt;/script&gt;</a:t>
            </a:r>
          </a:p>
          <a:p>
            <a:r>
              <a:rPr lang="zh-CN" altLang="en-US" sz="1984" dirty="0"/>
              <a:t>&lt;/body&gt;</a:t>
            </a:r>
          </a:p>
          <a:p>
            <a:endParaRPr lang="zh-CN" altLang="en-US" sz="1984" dirty="0"/>
          </a:p>
          <a:p>
            <a:r>
              <a:rPr lang="zh-CN" altLang="en-US" sz="1984" dirty="0"/>
              <a:t>&lt;/html&gt;</a:t>
            </a:r>
          </a:p>
        </p:txBody>
      </p:sp>
      <p:pic>
        <p:nvPicPr>
          <p:cNvPr id="3" name="图片 2"/>
          <p:cNvPicPr>
            <a:picLocks noChangeAspect="1"/>
          </p:cNvPicPr>
          <p:nvPr/>
        </p:nvPicPr>
        <p:blipFill>
          <a:blip r:embed="rId2"/>
          <a:stretch>
            <a:fillRect/>
          </a:stretch>
        </p:blipFill>
        <p:spPr>
          <a:xfrm>
            <a:off x="5942674" y="111744"/>
            <a:ext cx="3885584" cy="324753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863935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44523" y="182064"/>
            <a:ext cx="6115435" cy="2002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0796" tIns="50398" rIns="100796" bIns="50398" numCol="1" anchor="ctr" anchorCtr="0" compatLnSpc="1">
            <a:prstTxWarp prst="textNoShape">
              <a:avLst/>
            </a:prstTxWarp>
            <a:spAutoFit/>
          </a:bodyPr>
          <a:lstStyle/>
          <a:p>
            <a:pPr defTabSz="1007943" eaLnBrk="0" fontAlgn="base" hangingPunct="0">
              <a:spcBef>
                <a:spcPct val="0"/>
              </a:spcBef>
              <a:spcAft>
                <a:spcPct val="0"/>
              </a:spcAft>
            </a:pPr>
            <a:r>
              <a:rPr lang="zh-CN" altLang="zh-CN" sz="1764" b="1" dirty="0">
                <a:latin typeface="Arial" panose="020B0604020202020204" pitchFamily="34" charset="0"/>
              </a:rPr>
              <a:t>带有返回值的函数</a:t>
            </a:r>
          </a:p>
          <a:p>
            <a:pPr defTabSz="1007943" eaLnBrk="0" fontAlgn="base" hangingPunct="0">
              <a:spcBef>
                <a:spcPct val="0"/>
              </a:spcBef>
              <a:spcAft>
                <a:spcPct val="0"/>
              </a:spcAft>
            </a:pPr>
            <a:r>
              <a:rPr lang="zh-CN" altLang="zh-CN" sz="1764" dirty="0">
                <a:latin typeface="Arial" panose="020B0604020202020204" pitchFamily="34" charset="0"/>
              </a:rPr>
              <a:t>有时，我们会希望函数将值返回调用它的地方。</a:t>
            </a:r>
          </a:p>
          <a:p>
            <a:pPr defTabSz="1007943" eaLnBrk="0" fontAlgn="base" hangingPunct="0">
              <a:spcBef>
                <a:spcPct val="0"/>
              </a:spcBef>
              <a:spcAft>
                <a:spcPct val="0"/>
              </a:spcAft>
            </a:pPr>
            <a:r>
              <a:rPr lang="zh-CN" altLang="zh-CN" sz="1764" dirty="0">
                <a:latin typeface="Arial" panose="020B0604020202020204" pitchFamily="34" charset="0"/>
              </a:rPr>
              <a:t>通过使用 return 语句就可以实现。</a:t>
            </a:r>
          </a:p>
          <a:p>
            <a:pPr defTabSz="1007943" eaLnBrk="0" fontAlgn="base" hangingPunct="0">
              <a:spcBef>
                <a:spcPct val="0"/>
              </a:spcBef>
              <a:spcAft>
                <a:spcPct val="0"/>
              </a:spcAft>
            </a:pPr>
            <a:r>
              <a:rPr lang="zh-CN" altLang="zh-CN" sz="1764" dirty="0">
                <a:latin typeface="Arial" panose="020B0604020202020204" pitchFamily="34" charset="0"/>
              </a:rPr>
              <a:t>在使用 return 语句时，函数会停止执行，并返回指定的值。</a:t>
            </a:r>
            <a:endParaRPr lang="zh-CN" altLang="zh-CN" sz="1764" b="1" dirty="0">
              <a:latin typeface="Arial" panose="020B0604020202020204" pitchFamily="34" charset="0"/>
            </a:endParaRPr>
          </a:p>
          <a:p>
            <a:pPr defTabSz="1007943" eaLnBrk="0" fontAlgn="base" hangingPunct="0">
              <a:spcBef>
                <a:spcPct val="0"/>
              </a:spcBef>
              <a:spcAft>
                <a:spcPct val="0"/>
              </a:spcAft>
            </a:pPr>
            <a:r>
              <a:rPr lang="zh-CN" altLang="zh-CN" sz="1764" b="1" dirty="0">
                <a:latin typeface="Arial" panose="020B0604020202020204" pitchFamily="34" charset="0"/>
              </a:rPr>
              <a:t>语法</a:t>
            </a:r>
          </a:p>
          <a:p>
            <a:pPr defTabSz="1007943" eaLnBrk="0" fontAlgn="base" hangingPunct="0">
              <a:spcBef>
                <a:spcPct val="0"/>
              </a:spcBef>
              <a:spcAft>
                <a:spcPct val="0"/>
              </a:spcAft>
            </a:pPr>
            <a:r>
              <a:rPr lang="zh-CN" altLang="zh-CN" sz="1764" dirty="0">
                <a:latin typeface="Arial Unicode MS" panose="020B0604020202020204" pitchFamily="34" charset="-122"/>
              </a:rPr>
              <a:t>function myFunction() { var x=5; return x; } </a:t>
            </a:r>
            <a:endParaRPr lang="zh-CN" altLang="zh-CN" sz="1764" dirty="0"/>
          </a:p>
          <a:p>
            <a:pPr defTabSz="1007943" eaLnBrk="0" fontAlgn="base" hangingPunct="0">
              <a:spcBef>
                <a:spcPct val="0"/>
              </a:spcBef>
              <a:spcAft>
                <a:spcPct val="0"/>
              </a:spcAft>
            </a:pPr>
            <a:r>
              <a:rPr lang="zh-CN" altLang="zh-CN" sz="1764" dirty="0">
                <a:latin typeface="Arial" panose="020B0604020202020204" pitchFamily="34" charset="0"/>
              </a:rPr>
              <a:t>上面的函数会返回值 5。</a:t>
            </a:r>
          </a:p>
        </p:txBody>
      </p:sp>
      <p:sp>
        <p:nvSpPr>
          <p:cNvPr id="3" name="矩形 2"/>
          <p:cNvSpPr/>
          <p:nvPr/>
        </p:nvSpPr>
        <p:spPr>
          <a:xfrm>
            <a:off x="144522" y="2322984"/>
            <a:ext cx="9316399" cy="3756413"/>
          </a:xfrm>
          <a:prstGeom prst="rect">
            <a:avLst/>
          </a:prstGeom>
        </p:spPr>
        <p:txBody>
          <a:bodyPr wrap="square">
            <a:spAutoFit/>
          </a:bodyPr>
          <a:lstStyle/>
          <a:p>
            <a:r>
              <a:rPr lang="zh-CN" altLang="en-US" sz="1984" b="1" dirty="0"/>
              <a:t>局部 </a:t>
            </a:r>
            <a:r>
              <a:rPr lang="en-US" altLang="zh-CN" sz="1984" b="1" dirty="0"/>
              <a:t>JavaScript </a:t>
            </a:r>
            <a:r>
              <a:rPr lang="zh-CN" altLang="en-US" sz="1984" b="1" dirty="0"/>
              <a:t>变量</a:t>
            </a:r>
          </a:p>
          <a:p>
            <a:r>
              <a:rPr lang="zh-CN" altLang="en-US" sz="1984" dirty="0"/>
              <a:t>在 </a:t>
            </a:r>
            <a:r>
              <a:rPr lang="en-US" altLang="zh-CN" sz="1984" dirty="0"/>
              <a:t>JavaScript </a:t>
            </a:r>
            <a:r>
              <a:rPr lang="zh-CN" altLang="en-US" sz="1984" dirty="0"/>
              <a:t>函数内部声明的变量（使用 </a:t>
            </a:r>
            <a:r>
              <a:rPr lang="en-US" altLang="zh-CN" sz="1984" dirty="0" err="1"/>
              <a:t>var</a:t>
            </a:r>
            <a:r>
              <a:rPr lang="zh-CN" altLang="en-US" sz="1984" dirty="0"/>
              <a:t>）是</a:t>
            </a:r>
            <a:r>
              <a:rPr lang="zh-CN" altLang="en-US" sz="1984" i="1" dirty="0"/>
              <a:t>局部</a:t>
            </a:r>
            <a:r>
              <a:rPr lang="zh-CN" altLang="en-US" sz="1984" dirty="0"/>
              <a:t>变量，所以只能在函数内部访问它。（该变量的作用域是局部的）。</a:t>
            </a:r>
          </a:p>
          <a:p>
            <a:r>
              <a:rPr lang="zh-CN" altLang="en-US" sz="1984" dirty="0"/>
              <a:t>您可以在不同的函数中使用名称相同的局部变量，因为只有声明过该变量的函数才能识别出该变量。</a:t>
            </a:r>
          </a:p>
          <a:p>
            <a:r>
              <a:rPr lang="zh-CN" altLang="en-US" sz="1984" dirty="0"/>
              <a:t>只要函数运行完毕，本地变量就会被删除。</a:t>
            </a:r>
          </a:p>
          <a:p>
            <a:r>
              <a:rPr lang="zh-CN" altLang="en-US" sz="1984" b="1" dirty="0"/>
              <a:t>全局 </a:t>
            </a:r>
            <a:r>
              <a:rPr lang="en-US" altLang="zh-CN" sz="1984" b="1" dirty="0"/>
              <a:t>JavaScript </a:t>
            </a:r>
            <a:r>
              <a:rPr lang="zh-CN" altLang="en-US" sz="1984" b="1" dirty="0"/>
              <a:t>变量</a:t>
            </a:r>
          </a:p>
          <a:p>
            <a:r>
              <a:rPr lang="zh-CN" altLang="en-US" sz="1984" dirty="0"/>
              <a:t>在函数外声明的变量是</a:t>
            </a:r>
            <a:r>
              <a:rPr lang="zh-CN" altLang="en-US" sz="1984" i="1" dirty="0"/>
              <a:t>全局</a:t>
            </a:r>
            <a:r>
              <a:rPr lang="zh-CN" altLang="en-US" sz="1984" dirty="0"/>
              <a:t>变量，网页上的所有脚本和函数都能访问它。</a:t>
            </a:r>
          </a:p>
          <a:p>
            <a:r>
              <a:rPr lang="en-US" altLang="zh-CN" sz="1984" b="1" dirty="0"/>
              <a:t>JavaScript </a:t>
            </a:r>
            <a:r>
              <a:rPr lang="zh-CN" altLang="en-US" sz="1984" b="1" dirty="0"/>
              <a:t>变量的生存期</a:t>
            </a:r>
          </a:p>
          <a:p>
            <a:r>
              <a:rPr lang="en-US" altLang="zh-CN" sz="1984" dirty="0"/>
              <a:t>JavaScript </a:t>
            </a:r>
            <a:r>
              <a:rPr lang="zh-CN" altLang="en-US" sz="1984" dirty="0"/>
              <a:t>变量的生命期从它们被声明的时间开始。</a:t>
            </a:r>
          </a:p>
          <a:p>
            <a:r>
              <a:rPr lang="zh-CN" altLang="en-US" sz="1984" dirty="0"/>
              <a:t>局部变量会在函数运行以后被删除。</a:t>
            </a:r>
          </a:p>
          <a:p>
            <a:r>
              <a:rPr lang="zh-CN" altLang="en-US" sz="1984" dirty="0"/>
              <a:t>全局变量会在页面关闭后被删除。</a:t>
            </a:r>
          </a:p>
        </p:txBody>
      </p:sp>
    </p:spTree>
    <p:extLst>
      <p:ext uri="{BB962C8B-B14F-4D97-AF65-F5344CB8AC3E}">
        <p14:creationId xmlns:p14="http://schemas.microsoft.com/office/powerpoint/2010/main" val="39409653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8010" y="398814"/>
            <a:ext cx="2305439" cy="397673"/>
          </a:xfrm>
          <a:prstGeom prst="rect">
            <a:avLst/>
          </a:prstGeom>
        </p:spPr>
        <p:txBody>
          <a:bodyPr wrap="none">
            <a:spAutoFit/>
          </a:bodyPr>
          <a:lstStyle/>
          <a:p>
            <a:r>
              <a:rPr lang="en-US" altLang="zh-CN" sz="1984" b="1" dirty="0"/>
              <a:t>JavaScript </a:t>
            </a:r>
            <a:r>
              <a:rPr lang="zh-CN" altLang="en-US" sz="1984" b="1" dirty="0"/>
              <a:t>运算符</a:t>
            </a:r>
          </a:p>
        </p:txBody>
      </p:sp>
      <p:graphicFrame>
        <p:nvGraphicFramePr>
          <p:cNvPr id="3" name="表格 2"/>
          <p:cNvGraphicFramePr>
            <a:graphicFrameLocks noGrp="1"/>
          </p:cNvGraphicFramePr>
          <p:nvPr>
            <p:extLst/>
          </p:nvPr>
        </p:nvGraphicFramePr>
        <p:xfrm>
          <a:off x="693499" y="2797955"/>
          <a:ext cx="8693626" cy="3225461"/>
        </p:xfrm>
        <a:graphic>
          <a:graphicData uri="http://schemas.openxmlformats.org/drawingml/2006/table">
            <a:tbl>
              <a:tblPr/>
              <a:tblGrid>
                <a:gridCol w="2173407">
                  <a:extLst>
                    <a:ext uri="{9D8B030D-6E8A-4147-A177-3AD203B41FA5}">
                      <a16:colId xmlns:a16="http://schemas.microsoft.com/office/drawing/2014/main" val="2341212137"/>
                    </a:ext>
                  </a:extLst>
                </a:gridCol>
                <a:gridCol w="2173407">
                  <a:extLst>
                    <a:ext uri="{9D8B030D-6E8A-4147-A177-3AD203B41FA5}">
                      <a16:colId xmlns:a16="http://schemas.microsoft.com/office/drawing/2014/main" val="817329669"/>
                    </a:ext>
                  </a:extLst>
                </a:gridCol>
                <a:gridCol w="2173407">
                  <a:extLst>
                    <a:ext uri="{9D8B030D-6E8A-4147-A177-3AD203B41FA5}">
                      <a16:colId xmlns:a16="http://schemas.microsoft.com/office/drawing/2014/main" val="3809973908"/>
                    </a:ext>
                  </a:extLst>
                </a:gridCol>
                <a:gridCol w="2173407">
                  <a:extLst>
                    <a:ext uri="{9D8B030D-6E8A-4147-A177-3AD203B41FA5}">
                      <a16:colId xmlns:a16="http://schemas.microsoft.com/office/drawing/2014/main" val="2034065020"/>
                    </a:ext>
                  </a:extLst>
                </a:gridCol>
              </a:tblGrid>
              <a:tr h="403183">
                <a:tc>
                  <a:txBody>
                    <a:bodyPr/>
                    <a:lstStyle/>
                    <a:p>
                      <a:r>
                        <a:rPr lang="zh-CN" altLang="en-US" sz="2000"/>
                        <a:t>运算符</a:t>
                      </a:r>
                    </a:p>
                  </a:txBody>
                  <a:tcPr marL="100796" marR="100796" marT="50398" marB="50398" anchor="ctr">
                    <a:lnL>
                      <a:noFill/>
                    </a:lnL>
                    <a:lnR>
                      <a:noFill/>
                    </a:lnR>
                    <a:lnT>
                      <a:noFill/>
                    </a:lnT>
                    <a:lnB>
                      <a:noFill/>
                    </a:lnB>
                  </a:tcPr>
                </a:tc>
                <a:tc>
                  <a:txBody>
                    <a:bodyPr/>
                    <a:lstStyle/>
                    <a:p>
                      <a:r>
                        <a:rPr lang="zh-CN" altLang="en-US" sz="2000"/>
                        <a:t>描述</a:t>
                      </a:r>
                    </a:p>
                  </a:txBody>
                  <a:tcPr marL="100796" marR="100796" marT="50398" marB="50398" anchor="ctr">
                    <a:lnL>
                      <a:noFill/>
                    </a:lnL>
                    <a:lnR>
                      <a:noFill/>
                    </a:lnR>
                    <a:lnT>
                      <a:noFill/>
                    </a:lnT>
                    <a:lnB>
                      <a:noFill/>
                    </a:lnB>
                  </a:tcPr>
                </a:tc>
                <a:tc>
                  <a:txBody>
                    <a:bodyPr/>
                    <a:lstStyle/>
                    <a:p>
                      <a:r>
                        <a:rPr lang="zh-CN" altLang="en-US" sz="2000"/>
                        <a:t>例子</a:t>
                      </a:r>
                    </a:p>
                  </a:txBody>
                  <a:tcPr marL="100796" marR="100796" marT="50398" marB="50398" anchor="ctr">
                    <a:lnL>
                      <a:noFill/>
                    </a:lnL>
                    <a:lnR>
                      <a:noFill/>
                    </a:lnR>
                    <a:lnT>
                      <a:noFill/>
                    </a:lnT>
                    <a:lnB>
                      <a:noFill/>
                    </a:lnB>
                  </a:tcPr>
                </a:tc>
                <a:tc>
                  <a:txBody>
                    <a:bodyPr/>
                    <a:lstStyle/>
                    <a:p>
                      <a:r>
                        <a:rPr lang="zh-CN" altLang="en-US" sz="2000"/>
                        <a:t>结果</a:t>
                      </a:r>
                    </a:p>
                  </a:txBody>
                  <a:tcPr marL="100796" marR="100796" marT="50398" marB="50398" anchor="ctr">
                    <a:lnL>
                      <a:noFill/>
                    </a:lnL>
                    <a:lnR>
                      <a:noFill/>
                    </a:lnR>
                    <a:lnT>
                      <a:noFill/>
                    </a:lnT>
                    <a:lnB>
                      <a:noFill/>
                    </a:lnB>
                  </a:tcPr>
                </a:tc>
                <a:extLst>
                  <a:ext uri="{0D108BD9-81ED-4DB2-BD59-A6C34878D82A}">
                    <a16:rowId xmlns:a16="http://schemas.microsoft.com/office/drawing/2014/main" val="2465694427"/>
                  </a:ext>
                </a:extLst>
              </a:tr>
              <a:tr h="403183">
                <a:tc>
                  <a:txBody>
                    <a:bodyPr/>
                    <a:lstStyle/>
                    <a:p>
                      <a:r>
                        <a:rPr lang="en-US" altLang="zh-CN" sz="2000"/>
                        <a:t>+</a:t>
                      </a:r>
                    </a:p>
                  </a:txBody>
                  <a:tcPr marL="100796" marR="100796" marT="50398" marB="50398" anchor="ctr">
                    <a:lnL>
                      <a:noFill/>
                    </a:lnL>
                    <a:lnR>
                      <a:noFill/>
                    </a:lnR>
                    <a:lnT>
                      <a:noFill/>
                    </a:lnT>
                    <a:lnB>
                      <a:noFill/>
                    </a:lnB>
                  </a:tcPr>
                </a:tc>
                <a:tc>
                  <a:txBody>
                    <a:bodyPr/>
                    <a:lstStyle/>
                    <a:p>
                      <a:r>
                        <a:rPr lang="zh-CN" altLang="en-US" sz="2000"/>
                        <a:t>加</a:t>
                      </a:r>
                    </a:p>
                  </a:txBody>
                  <a:tcPr marL="100796" marR="100796" marT="50398" marB="50398" anchor="ctr">
                    <a:lnL>
                      <a:noFill/>
                    </a:lnL>
                    <a:lnR>
                      <a:noFill/>
                    </a:lnR>
                    <a:lnT>
                      <a:noFill/>
                    </a:lnT>
                    <a:lnB>
                      <a:noFill/>
                    </a:lnB>
                  </a:tcPr>
                </a:tc>
                <a:tc>
                  <a:txBody>
                    <a:bodyPr/>
                    <a:lstStyle/>
                    <a:p>
                      <a:r>
                        <a:rPr lang="en-US" sz="2000"/>
                        <a:t>x=y+2 </a:t>
                      </a:r>
                    </a:p>
                  </a:txBody>
                  <a:tcPr marL="100796" marR="100796" marT="50398" marB="50398" anchor="ctr">
                    <a:lnL>
                      <a:noFill/>
                    </a:lnL>
                    <a:lnR>
                      <a:noFill/>
                    </a:lnR>
                    <a:lnT>
                      <a:noFill/>
                    </a:lnT>
                    <a:lnB>
                      <a:noFill/>
                    </a:lnB>
                  </a:tcPr>
                </a:tc>
                <a:tc>
                  <a:txBody>
                    <a:bodyPr/>
                    <a:lstStyle/>
                    <a:p>
                      <a:r>
                        <a:rPr lang="en-US" sz="2000"/>
                        <a:t>x=7 </a:t>
                      </a:r>
                    </a:p>
                  </a:txBody>
                  <a:tcPr marL="100796" marR="100796" marT="50398" marB="50398" anchor="ctr">
                    <a:lnL>
                      <a:noFill/>
                    </a:lnL>
                    <a:lnR>
                      <a:noFill/>
                    </a:lnR>
                    <a:lnT>
                      <a:noFill/>
                    </a:lnT>
                    <a:lnB>
                      <a:noFill/>
                    </a:lnB>
                  </a:tcPr>
                </a:tc>
                <a:extLst>
                  <a:ext uri="{0D108BD9-81ED-4DB2-BD59-A6C34878D82A}">
                    <a16:rowId xmlns:a16="http://schemas.microsoft.com/office/drawing/2014/main" val="3471801888"/>
                  </a:ext>
                </a:extLst>
              </a:tr>
              <a:tr h="403183">
                <a:tc>
                  <a:txBody>
                    <a:bodyPr/>
                    <a:lstStyle/>
                    <a:p>
                      <a:r>
                        <a:rPr lang="en-US" altLang="zh-CN" sz="2000"/>
                        <a:t>-</a:t>
                      </a:r>
                    </a:p>
                  </a:txBody>
                  <a:tcPr marL="100796" marR="100796" marT="50398" marB="50398" anchor="ctr">
                    <a:lnL>
                      <a:noFill/>
                    </a:lnL>
                    <a:lnR>
                      <a:noFill/>
                    </a:lnR>
                    <a:lnT>
                      <a:noFill/>
                    </a:lnT>
                    <a:lnB>
                      <a:noFill/>
                    </a:lnB>
                  </a:tcPr>
                </a:tc>
                <a:tc>
                  <a:txBody>
                    <a:bodyPr/>
                    <a:lstStyle/>
                    <a:p>
                      <a:r>
                        <a:rPr lang="zh-CN" altLang="en-US" sz="2000"/>
                        <a:t>减</a:t>
                      </a:r>
                    </a:p>
                  </a:txBody>
                  <a:tcPr marL="100796" marR="100796" marT="50398" marB="50398" anchor="ctr">
                    <a:lnL>
                      <a:noFill/>
                    </a:lnL>
                    <a:lnR>
                      <a:noFill/>
                    </a:lnR>
                    <a:lnT>
                      <a:noFill/>
                    </a:lnT>
                    <a:lnB>
                      <a:noFill/>
                    </a:lnB>
                  </a:tcPr>
                </a:tc>
                <a:tc>
                  <a:txBody>
                    <a:bodyPr/>
                    <a:lstStyle/>
                    <a:p>
                      <a:r>
                        <a:rPr lang="en-US" sz="2000"/>
                        <a:t>x=y-2</a:t>
                      </a:r>
                    </a:p>
                  </a:txBody>
                  <a:tcPr marL="100796" marR="100796" marT="50398" marB="50398" anchor="ctr">
                    <a:lnL>
                      <a:noFill/>
                    </a:lnL>
                    <a:lnR>
                      <a:noFill/>
                    </a:lnR>
                    <a:lnT>
                      <a:noFill/>
                    </a:lnT>
                    <a:lnB>
                      <a:noFill/>
                    </a:lnB>
                  </a:tcPr>
                </a:tc>
                <a:tc>
                  <a:txBody>
                    <a:bodyPr/>
                    <a:lstStyle/>
                    <a:p>
                      <a:r>
                        <a:rPr lang="en-US" sz="2000"/>
                        <a:t>x=3</a:t>
                      </a:r>
                    </a:p>
                  </a:txBody>
                  <a:tcPr marL="100796" marR="100796" marT="50398" marB="50398" anchor="ctr">
                    <a:lnL>
                      <a:noFill/>
                    </a:lnL>
                    <a:lnR>
                      <a:noFill/>
                    </a:lnR>
                    <a:lnT>
                      <a:noFill/>
                    </a:lnT>
                    <a:lnB>
                      <a:noFill/>
                    </a:lnB>
                  </a:tcPr>
                </a:tc>
                <a:extLst>
                  <a:ext uri="{0D108BD9-81ED-4DB2-BD59-A6C34878D82A}">
                    <a16:rowId xmlns:a16="http://schemas.microsoft.com/office/drawing/2014/main" val="160611750"/>
                  </a:ext>
                </a:extLst>
              </a:tr>
              <a:tr h="403183">
                <a:tc>
                  <a:txBody>
                    <a:bodyPr/>
                    <a:lstStyle/>
                    <a:p>
                      <a:r>
                        <a:rPr lang="zh-CN" altLang="en-US" sz="2000"/>
                        <a:t>*</a:t>
                      </a:r>
                    </a:p>
                  </a:txBody>
                  <a:tcPr marL="100796" marR="100796" marT="50398" marB="50398" anchor="ctr">
                    <a:lnL>
                      <a:noFill/>
                    </a:lnL>
                    <a:lnR>
                      <a:noFill/>
                    </a:lnR>
                    <a:lnT>
                      <a:noFill/>
                    </a:lnT>
                    <a:lnB>
                      <a:noFill/>
                    </a:lnB>
                  </a:tcPr>
                </a:tc>
                <a:tc>
                  <a:txBody>
                    <a:bodyPr/>
                    <a:lstStyle/>
                    <a:p>
                      <a:r>
                        <a:rPr lang="zh-CN" altLang="en-US" sz="2000"/>
                        <a:t>乘</a:t>
                      </a:r>
                    </a:p>
                  </a:txBody>
                  <a:tcPr marL="100796" marR="100796" marT="50398" marB="50398" anchor="ctr">
                    <a:lnL>
                      <a:noFill/>
                    </a:lnL>
                    <a:lnR>
                      <a:noFill/>
                    </a:lnR>
                    <a:lnT>
                      <a:noFill/>
                    </a:lnT>
                    <a:lnB>
                      <a:noFill/>
                    </a:lnB>
                  </a:tcPr>
                </a:tc>
                <a:tc>
                  <a:txBody>
                    <a:bodyPr/>
                    <a:lstStyle/>
                    <a:p>
                      <a:r>
                        <a:rPr lang="en-US" sz="2000"/>
                        <a:t>x=y*2</a:t>
                      </a:r>
                    </a:p>
                  </a:txBody>
                  <a:tcPr marL="100796" marR="100796" marT="50398" marB="50398" anchor="ctr">
                    <a:lnL>
                      <a:noFill/>
                    </a:lnL>
                    <a:lnR>
                      <a:noFill/>
                    </a:lnR>
                    <a:lnT>
                      <a:noFill/>
                    </a:lnT>
                    <a:lnB>
                      <a:noFill/>
                    </a:lnB>
                  </a:tcPr>
                </a:tc>
                <a:tc>
                  <a:txBody>
                    <a:bodyPr/>
                    <a:lstStyle/>
                    <a:p>
                      <a:r>
                        <a:rPr lang="en-US" sz="2000"/>
                        <a:t>x=10</a:t>
                      </a:r>
                    </a:p>
                  </a:txBody>
                  <a:tcPr marL="100796" marR="100796" marT="50398" marB="50398" anchor="ctr">
                    <a:lnL>
                      <a:noFill/>
                    </a:lnL>
                    <a:lnR>
                      <a:noFill/>
                    </a:lnR>
                    <a:lnT>
                      <a:noFill/>
                    </a:lnT>
                    <a:lnB>
                      <a:noFill/>
                    </a:lnB>
                  </a:tcPr>
                </a:tc>
                <a:extLst>
                  <a:ext uri="{0D108BD9-81ED-4DB2-BD59-A6C34878D82A}">
                    <a16:rowId xmlns:a16="http://schemas.microsoft.com/office/drawing/2014/main" val="153955279"/>
                  </a:ext>
                </a:extLst>
              </a:tr>
              <a:tr h="403183">
                <a:tc>
                  <a:txBody>
                    <a:bodyPr/>
                    <a:lstStyle/>
                    <a:p>
                      <a:r>
                        <a:rPr lang="en-US" altLang="zh-CN" sz="2000"/>
                        <a:t>/</a:t>
                      </a:r>
                    </a:p>
                  </a:txBody>
                  <a:tcPr marL="100796" marR="100796" marT="50398" marB="50398" anchor="ctr">
                    <a:lnL>
                      <a:noFill/>
                    </a:lnL>
                    <a:lnR>
                      <a:noFill/>
                    </a:lnR>
                    <a:lnT>
                      <a:noFill/>
                    </a:lnT>
                    <a:lnB>
                      <a:noFill/>
                    </a:lnB>
                  </a:tcPr>
                </a:tc>
                <a:tc>
                  <a:txBody>
                    <a:bodyPr/>
                    <a:lstStyle/>
                    <a:p>
                      <a:r>
                        <a:rPr lang="zh-CN" altLang="en-US" sz="2000"/>
                        <a:t>除</a:t>
                      </a:r>
                    </a:p>
                  </a:txBody>
                  <a:tcPr marL="100796" marR="100796" marT="50398" marB="50398" anchor="ctr">
                    <a:lnL>
                      <a:noFill/>
                    </a:lnL>
                    <a:lnR>
                      <a:noFill/>
                    </a:lnR>
                    <a:lnT>
                      <a:noFill/>
                    </a:lnT>
                    <a:lnB>
                      <a:noFill/>
                    </a:lnB>
                  </a:tcPr>
                </a:tc>
                <a:tc>
                  <a:txBody>
                    <a:bodyPr/>
                    <a:lstStyle/>
                    <a:p>
                      <a:r>
                        <a:rPr lang="en-US" sz="2000"/>
                        <a:t>x=y/2</a:t>
                      </a:r>
                    </a:p>
                  </a:txBody>
                  <a:tcPr marL="100796" marR="100796" marT="50398" marB="50398" anchor="ctr">
                    <a:lnL>
                      <a:noFill/>
                    </a:lnL>
                    <a:lnR>
                      <a:noFill/>
                    </a:lnR>
                    <a:lnT>
                      <a:noFill/>
                    </a:lnT>
                    <a:lnB>
                      <a:noFill/>
                    </a:lnB>
                  </a:tcPr>
                </a:tc>
                <a:tc>
                  <a:txBody>
                    <a:bodyPr/>
                    <a:lstStyle/>
                    <a:p>
                      <a:r>
                        <a:rPr lang="en-US" sz="2000"/>
                        <a:t>x=2.5</a:t>
                      </a:r>
                    </a:p>
                  </a:txBody>
                  <a:tcPr marL="100796" marR="100796" marT="50398" marB="50398" anchor="ctr">
                    <a:lnL>
                      <a:noFill/>
                    </a:lnL>
                    <a:lnR>
                      <a:noFill/>
                    </a:lnR>
                    <a:lnT>
                      <a:noFill/>
                    </a:lnT>
                    <a:lnB>
                      <a:noFill/>
                    </a:lnB>
                  </a:tcPr>
                </a:tc>
                <a:extLst>
                  <a:ext uri="{0D108BD9-81ED-4DB2-BD59-A6C34878D82A}">
                    <a16:rowId xmlns:a16="http://schemas.microsoft.com/office/drawing/2014/main" val="1901251400"/>
                  </a:ext>
                </a:extLst>
              </a:tr>
              <a:tr h="403183">
                <a:tc>
                  <a:txBody>
                    <a:bodyPr/>
                    <a:lstStyle/>
                    <a:p>
                      <a:r>
                        <a:rPr lang="en-US" altLang="zh-CN" sz="2000"/>
                        <a:t>%</a:t>
                      </a:r>
                    </a:p>
                  </a:txBody>
                  <a:tcPr marL="100796" marR="100796" marT="50398" marB="50398" anchor="ctr">
                    <a:lnL>
                      <a:noFill/>
                    </a:lnL>
                    <a:lnR>
                      <a:noFill/>
                    </a:lnR>
                    <a:lnT>
                      <a:noFill/>
                    </a:lnT>
                    <a:lnB>
                      <a:noFill/>
                    </a:lnB>
                  </a:tcPr>
                </a:tc>
                <a:tc>
                  <a:txBody>
                    <a:bodyPr/>
                    <a:lstStyle/>
                    <a:p>
                      <a:r>
                        <a:rPr lang="zh-CN" altLang="en-US" sz="2000"/>
                        <a:t>求余数 </a:t>
                      </a:r>
                      <a:r>
                        <a:rPr lang="en-US" altLang="zh-CN" sz="2000"/>
                        <a:t>(</a:t>
                      </a:r>
                      <a:r>
                        <a:rPr lang="zh-CN" altLang="en-US" sz="2000"/>
                        <a:t>保留整数</a:t>
                      </a:r>
                      <a:r>
                        <a:rPr lang="en-US" altLang="zh-CN" sz="2000"/>
                        <a:t>)</a:t>
                      </a:r>
                    </a:p>
                  </a:txBody>
                  <a:tcPr marL="100796" marR="100796" marT="50398" marB="50398" anchor="ctr">
                    <a:lnL>
                      <a:noFill/>
                    </a:lnL>
                    <a:lnR>
                      <a:noFill/>
                    </a:lnR>
                    <a:lnT>
                      <a:noFill/>
                    </a:lnT>
                    <a:lnB>
                      <a:noFill/>
                    </a:lnB>
                  </a:tcPr>
                </a:tc>
                <a:tc>
                  <a:txBody>
                    <a:bodyPr/>
                    <a:lstStyle/>
                    <a:p>
                      <a:r>
                        <a:rPr lang="en-US" sz="2000"/>
                        <a:t>x=y%2</a:t>
                      </a:r>
                    </a:p>
                  </a:txBody>
                  <a:tcPr marL="100796" marR="100796" marT="50398" marB="50398" anchor="ctr">
                    <a:lnL>
                      <a:noFill/>
                    </a:lnL>
                    <a:lnR>
                      <a:noFill/>
                    </a:lnR>
                    <a:lnT>
                      <a:noFill/>
                    </a:lnT>
                    <a:lnB>
                      <a:noFill/>
                    </a:lnB>
                  </a:tcPr>
                </a:tc>
                <a:tc>
                  <a:txBody>
                    <a:bodyPr/>
                    <a:lstStyle/>
                    <a:p>
                      <a:r>
                        <a:rPr lang="en-US" sz="2000"/>
                        <a:t>x=1</a:t>
                      </a:r>
                    </a:p>
                  </a:txBody>
                  <a:tcPr marL="100796" marR="100796" marT="50398" marB="50398" anchor="ctr">
                    <a:lnL>
                      <a:noFill/>
                    </a:lnL>
                    <a:lnR>
                      <a:noFill/>
                    </a:lnR>
                    <a:lnT>
                      <a:noFill/>
                    </a:lnT>
                    <a:lnB>
                      <a:noFill/>
                    </a:lnB>
                  </a:tcPr>
                </a:tc>
                <a:extLst>
                  <a:ext uri="{0D108BD9-81ED-4DB2-BD59-A6C34878D82A}">
                    <a16:rowId xmlns:a16="http://schemas.microsoft.com/office/drawing/2014/main" val="1361902277"/>
                  </a:ext>
                </a:extLst>
              </a:tr>
              <a:tr h="403183">
                <a:tc>
                  <a:txBody>
                    <a:bodyPr/>
                    <a:lstStyle/>
                    <a:p>
                      <a:r>
                        <a:rPr lang="en-US" altLang="zh-CN" sz="2000"/>
                        <a:t>++</a:t>
                      </a:r>
                    </a:p>
                  </a:txBody>
                  <a:tcPr marL="100796" marR="100796" marT="50398" marB="50398" anchor="ctr">
                    <a:lnL>
                      <a:noFill/>
                    </a:lnL>
                    <a:lnR>
                      <a:noFill/>
                    </a:lnR>
                    <a:lnT>
                      <a:noFill/>
                    </a:lnT>
                    <a:lnB>
                      <a:noFill/>
                    </a:lnB>
                  </a:tcPr>
                </a:tc>
                <a:tc>
                  <a:txBody>
                    <a:bodyPr/>
                    <a:lstStyle/>
                    <a:p>
                      <a:r>
                        <a:rPr lang="zh-CN" altLang="en-US" sz="2000"/>
                        <a:t>累加</a:t>
                      </a:r>
                    </a:p>
                  </a:txBody>
                  <a:tcPr marL="100796" marR="100796" marT="50398" marB="50398" anchor="ctr">
                    <a:lnL>
                      <a:noFill/>
                    </a:lnL>
                    <a:lnR>
                      <a:noFill/>
                    </a:lnR>
                    <a:lnT>
                      <a:noFill/>
                    </a:lnT>
                    <a:lnB>
                      <a:noFill/>
                    </a:lnB>
                  </a:tcPr>
                </a:tc>
                <a:tc>
                  <a:txBody>
                    <a:bodyPr/>
                    <a:lstStyle/>
                    <a:p>
                      <a:r>
                        <a:rPr lang="en-US" sz="2000" dirty="0"/>
                        <a:t>x=++y</a:t>
                      </a:r>
                    </a:p>
                  </a:txBody>
                  <a:tcPr marL="100796" marR="100796" marT="50398" marB="50398" anchor="ctr">
                    <a:lnL>
                      <a:noFill/>
                    </a:lnL>
                    <a:lnR>
                      <a:noFill/>
                    </a:lnR>
                    <a:lnT>
                      <a:noFill/>
                    </a:lnT>
                    <a:lnB>
                      <a:noFill/>
                    </a:lnB>
                  </a:tcPr>
                </a:tc>
                <a:tc>
                  <a:txBody>
                    <a:bodyPr/>
                    <a:lstStyle/>
                    <a:p>
                      <a:r>
                        <a:rPr lang="en-US" sz="2000"/>
                        <a:t>x=6 </a:t>
                      </a:r>
                    </a:p>
                  </a:txBody>
                  <a:tcPr marL="100796" marR="100796" marT="50398" marB="50398" anchor="ctr">
                    <a:lnL>
                      <a:noFill/>
                    </a:lnL>
                    <a:lnR>
                      <a:noFill/>
                    </a:lnR>
                    <a:lnT>
                      <a:noFill/>
                    </a:lnT>
                    <a:lnB>
                      <a:noFill/>
                    </a:lnB>
                  </a:tcPr>
                </a:tc>
                <a:extLst>
                  <a:ext uri="{0D108BD9-81ED-4DB2-BD59-A6C34878D82A}">
                    <a16:rowId xmlns:a16="http://schemas.microsoft.com/office/drawing/2014/main" val="3479169608"/>
                  </a:ext>
                </a:extLst>
              </a:tr>
              <a:tr h="403183">
                <a:tc>
                  <a:txBody>
                    <a:bodyPr/>
                    <a:lstStyle/>
                    <a:p>
                      <a:r>
                        <a:rPr lang="en-US" altLang="zh-CN" sz="2000"/>
                        <a:t>--</a:t>
                      </a:r>
                    </a:p>
                  </a:txBody>
                  <a:tcPr marL="100796" marR="100796" marT="50398" marB="50398" anchor="ctr">
                    <a:lnL>
                      <a:noFill/>
                    </a:lnL>
                    <a:lnR>
                      <a:noFill/>
                    </a:lnR>
                    <a:lnT>
                      <a:noFill/>
                    </a:lnT>
                    <a:lnB>
                      <a:noFill/>
                    </a:lnB>
                  </a:tcPr>
                </a:tc>
                <a:tc>
                  <a:txBody>
                    <a:bodyPr/>
                    <a:lstStyle/>
                    <a:p>
                      <a:r>
                        <a:rPr lang="zh-CN" altLang="en-US" sz="2000"/>
                        <a:t>递减</a:t>
                      </a:r>
                    </a:p>
                  </a:txBody>
                  <a:tcPr marL="100796" marR="100796" marT="50398" marB="50398" anchor="ctr">
                    <a:lnL>
                      <a:noFill/>
                    </a:lnL>
                    <a:lnR>
                      <a:noFill/>
                    </a:lnR>
                    <a:lnT>
                      <a:noFill/>
                    </a:lnT>
                    <a:lnB>
                      <a:noFill/>
                    </a:lnB>
                  </a:tcPr>
                </a:tc>
                <a:tc>
                  <a:txBody>
                    <a:bodyPr/>
                    <a:lstStyle/>
                    <a:p>
                      <a:r>
                        <a:rPr lang="en-US" sz="2000"/>
                        <a:t>x=--y</a:t>
                      </a:r>
                    </a:p>
                  </a:txBody>
                  <a:tcPr marL="100796" marR="100796" marT="50398" marB="50398" anchor="ctr">
                    <a:lnL>
                      <a:noFill/>
                    </a:lnL>
                    <a:lnR>
                      <a:noFill/>
                    </a:lnR>
                    <a:lnT>
                      <a:noFill/>
                    </a:lnT>
                    <a:lnB>
                      <a:noFill/>
                    </a:lnB>
                  </a:tcPr>
                </a:tc>
                <a:tc>
                  <a:txBody>
                    <a:bodyPr/>
                    <a:lstStyle/>
                    <a:p>
                      <a:r>
                        <a:rPr lang="en-US" sz="2000" dirty="0"/>
                        <a:t>x=4 </a:t>
                      </a:r>
                    </a:p>
                  </a:txBody>
                  <a:tcPr marL="100796" marR="100796" marT="50398" marB="50398" anchor="ctr">
                    <a:lnL>
                      <a:noFill/>
                    </a:lnL>
                    <a:lnR>
                      <a:noFill/>
                    </a:lnR>
                    <a:lnT>
                      <a:noFill/>
                    </a:lnT>
                    <a:lnB>
                      <a:noFill/>
                    </a:lnB>
                  </a:tcPr>
                </a:tc>
                <a:extLst>
                  <a:ext uri="{0D108BD9-81ED-4DB2-BD59-A6C34878D82A}">
                    <a16:rowId xmlns:a16="http://schemas.microsoft.com/office/drawing/2014/main" val="2017212340"/>
                  </a:ext>
                </a:extLst>
              </a:tr>
            </a:tbl>
          </a:graphicData>
        </a:graphic>
      </p:graphicFrame>
      <p:sp>
        <p:nvSpPr>
          <p:cNvPr id="4" name="Rectangle 1"/>
          <p:cNvSpPr>
            <a:spLocks noChangeArrowheads="1"/>
          </p:cNvSpPr>
          <p:nvPr/>
        </p:nvSpPr>
        <p:spPr bwMode="auto">
          <a:xfrm>
            <a:off x="491908" y="1343827"/>
            <a:ext cx="5238593" cy="916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0796" tIns="50398" rIns="100796" bIns="50398" numCol="1" anchor="ctr" anchorCtr="0" compatLnSpc="1">
            <a:prstTxWarp prst="textNoShape">
              <a:avLst/>
            </a:prstTxWarp>
            <a:spAutoFit/>
          </a:bodyPr>
          <a:lstStyle/>
          <a:p>
            <a:pPr defTabSz="1007943" eaLnBrk="0" fontAlgn="base" hangingPunct="0">
              <a:spcBef>
                <a:spcPct val="0"/>
              </a:spcBef>
              <a:spcAft>
                <a:spcPct val="0"/>
              </a:spcAft>
            </a:pPr>
            <a:r>
              <a:rPr lang="zh-CN" altLang="zh-CN" sz="1764" b="1" dirty="0">
                <a:latin typeface="Arial" panose="020B0604020202020204" pitchFamily="34" charset="0"/>
              </a:rPr>
              <a:t>JavaScript 算术运算符</a:t>
            </a:r>
          </a:p>
          <a:p>
            <a:pPr defTabSz="1007943" eaLnBrk="0" fontAlgn="base" hangingPunct="0">
              <a:spcBef>
                <a:spcPct val="0"/>
              </a:spcBef>
              <a:spcAft>
                <a:spcPct val="0"/>
              </a:spcAft>
            </a:pPr>
            <a:r>
              <a:rPr lang="zh-CN" altLang="zh-CN" sz="1764" dirty="0">
                <a:latin typeface="Arial" panose="020B0604020202020204" pitchFamily="34" charset="0"/>
              </a:rPr>
              <a:t>算术运算符用于执行变量与/或值之间的算术运算。</a:t>
            </a:r>
          </a:p>
          <a:p>
            <a:pPr defTabSz="1007943" eaLnBrk="0" fontAlgn="base" hangingPunct="0">
              <a:spcBef>
                <a:spcPct val="0"/>
              </a:spcBef>
              <a:spcAft>
                <a:spcPct val="0"/>
              </a:spcAft>
            </a:pPr>
            <a:r>
              <a:rPr lang="zh-CN" altLang="zh-CN" sz="1764" dirty="0">
                <a:latin typeface="Arial" panose="020B0604020202020204" pitchFamily="34" charset="0"/>
              </a:rPr>
              <a:t>给定 </a:t>
            </a:r>
            <a:r>
              <a:rPr lang="zh-CN" altLang="zh-CN" sz="1764" i="1" dirty="0">
                <a:latin typeface="Arial" panose="020B0604020202020204" pitchFamily="34" charset="0"/>
              </a:rPr>
              <a:t>y=5</a:t>
            </a:r>
            <a:r>
              <a:rPr lang="zh-CN" altLang="zh-CN" sz="1764" dirty="0">
                <a:latin typeface="Arial" panose="020B0604020202020204" pitchFamily="34" charset="0"/>
              </a:rPr>
              <a:t>，下面的表格解释了这些算术运算符：</a:t>
            </a:r>
          </a:p>
        </p:txBody>
      </p:sp>
    </p:spTree>
    <p:extLst>
      <p:ext uri="{BB962C8B-B14F-4D97-AF65-F5344CB8AC3E}">
        <p14:creationId xmlns:p14="http://schemas.microsoft.com/office/powerpoint/2010/main" val="14176761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nvPr>
        </p:nvGraphicFramePr>
        <p:xfrm>
          <a:off x="693499" y="2999546"/>
          <a:ext cx="8693626" cy="2822279"/>
        </p:xfrm>
        <a:graphic>
          <a:graphicData uri="http://schemas.openxmlformats.org/drawingml/2006/table">
            <a:tbl>
              <a:tblPr/>
              <a:tblGrid>
                <a:gridCol w="2173407">
                  <a:extLst>
                    <a:ext uri="{9D8B030D-6E8A-4147-A177-3AD203B41FA5}">
                      <a16:colId xmlns:a16="http://schemas.microsoft.com/office/drawing/2014/main" val="3743935429"/>
                    </a:ext>
                  </a:extLst>
                </a:gridCol>
                <a:gridCol w="2173407">
                  <a:extLst>
                    <a:ext uri="{9D8B030D-6E8A-4147-A177-3AD203B41FA5}">
                      <a16:colId xmlns:a16="http://schemas.microsoft.com/office/drawing/2014/main" val="3098951981"/>
                    </a:ext>
                  </a:extLst>
                </a:gridCol>
                <a:gridCol w="2173407">
                  <a:extLst>
                    <a:ext uri="{9D8B030D-6E8A-4147-A177-3AD203B41FA5}">
                      <a16:colId xmlns:a16="http://schemas.microsoft.com/office/drawing/2014/main" val="1957370920"/>
                    </a:ext>
                  </a:extLst>
                </a:gridCol>
                <a:gridCol w="2173407">
                  <a:extLst>
                    <a:ext uri="{9D8B030D-6E8A-4147-A177-3AD203B41FA5}">
                      <a16:colId xmlns:a16="http://schemas.microsoft.com/office/drawing/2014/main" val="3107039954"/>
                    </a:ext>
                  </a:extLst>
                </a:gridCol>
              </a:tblGrid>
              <a:tr h="403183">
                <a:tc>
                  <a:txBody>
                    <a:bodyPr/>
                    <a:lstStyle/>
                    <a:p>
                      <a:r>
                        <a:rPr lang="zh-CN" altLang="en-US" sz="2000"/>
                        <a:t>运算符</a:t>
                      </a:r>
                    </a:p>
                  </a:txBody>
                  <a:tcPr marL="100796" marR="100796" marT="50398" marB="50398" anchor="ctr">
                    <a:lnL>
                      <a:noFill/>
                    </a:lnL>
                    <a:lnR>
                      <a:noFill/>
                    </a:lnR>
                    <a:lnT>
                      <a:noFill/>
                    </a:lnT>
                    <a:lnB>
                      <a:noFill/>
                    </a:lnB>
                  </a:tcPr>
                </a:tc>
                <a:tc>
                  <a:txBody>
                    <a:bodyPr/>
                    <a:lstStyle/>
                    <a:p>
                      <a:r>
                        <a:rPr lang="zh-CN" altLang="en-US" sz="2000"/>
                        <a:t>例子</a:t>
                      </a:r>
                    </a:p>
                  </a:txBody>
                  <a:tcPr marL="100796" marR="100796" marT="50398" marB="50398" anchor="ctr">
                    <a:lnL>
                      <a:noFill/>
                    </a:lnL>
                    <a:lnR>
                      <a:noFill/>
                    </a:lnR>
                    <a:lnT>
                      <a:noFill/>
                    </a:lnT>
                    <a:lnB>
                      <a:noFill/>
                    </a:lnB>
                  </a:tcPr>
                </a:tc>
                <a:tc>
                  <a:txBody>
                    <a:bodyPr/>
                    <a:lstStyle/>
                    <a:p>
                      <a:r>
                        <a:rPr lang="zh-CN" altLang="en-US" sz="2000"/>
                        <a:t>等价于</a:t>
                      </a:r>
                    </a:p>
                  </a:txBody>
                  <a:tcPr marL="100796" marR="100796" marT="50398" marB="50398" anchor="ctr">
                    <a:lnL>
                      <a:noFill/>
                    </a:lnL>
                    <a:lnR>
                      <a:noFill/>
                    </a:lnR>
                    <a:lnT>
                      <a:noFill/>
                    </a:lnT>
                    <a:lnB>
                      <a:noFill/>
                    </a:lnB>
                  </a:tcPr>
                </a:tc>
                <a:tc>
                  <a:txBody>
                    <a:bodyPr/>
                    <a:lstStyle/>
                    <a:p>
                      <a:r>
                        <a:rPr lang="zh-CN" altLang="en-US" sz="2000"/>
                        <a:t>结果</a:t>
                      </a:r>
                    </a:p>
                  </a:txBody>
                  <a:tcPr marL="100796" marR="100796" marT="50398" marB="50398" anchor="ctr">
                    <a:lnL>
                      <a:noFill/>
                    </a:lnL>
                    <a:lnR>
                      <a:noFill/>
                    </a:lnR>
                    <a:lnT>
                      <a:noFill/>
                    </a:lnT>
                    <a:lnB>
                      <a:noFill/>
                    </a:lnB>
                  </a:tcPr>
                </a:tc>
                <a:extLst>
                  <a:ext uri="{0D108BD9-81ED-4DB2-BD59-A6C34878D82A}">
                    <a16:rowId xmlns:a16="http://schemas.microsoft.com/office/drawing/2014/main" val="466412401"/>
                  </a:ext>
                </a:extLst>
              </a:tr>
              <a:tr h="403183">
                <a:tc>
                  <a:txBody>
                    <a:bodyPr/>
                    <a:lstStyle/>
                    <a:p>
                      <a:r>
                        <a:rPr lang="en-US" altLang="zh-CN" sz="2000"/>
                        <a:t>=</a:t>
                      </a:r>
                    </a:p>
                  </a:txBody>
                  <a:tcPr marL="100796" marR="100796" marT="50398" marB="50398" anchor="ctr">
                    <a:lnL>
                      <a:noFill/>
                    </a:lnL>
                    <a:lnR>
                      <a:noFill/>
                    </a:lnR>
                    <a:lnT>
                      <a:noFill/>
                    </a:lnT>
                    <a:lnB>
                      <a:noFill/>
                    </a:lnB>
                  </a:tcPr>
                </a:tc>
                <a:tc>
                  <a:txBody>
                    <a:bodyPr/>
                    <a:lstStyle/>
                    <a:p>
                      <a:r>
                        <a:rPr lang="en-US" sz="2000"/>
                        <a:t>x=y</a:t>
                      </a:r>
                    </a:p>
                  </a:txBody>
                  <a:tcPr marL="100796" marR="100796" marT="50398" marB="50398" anchor="ctr">
                    <a:lnL>
                      <a:noFill/>
                    </a:lnL>
                    <a:lnR>
                      <a:noFill/>
                    </a:lnR>
                    <a:lnT>
                      <a:noFill/>
                    </a:lnT>
                    <a:lnB>
                      <a:noFill/>
                    </a:lnB>
                  </a:tcPr>
                </a:tc>
                <a:tc>
                  <a:txBody>
                    <a:bodyPr/>
                    <a:lstStyle/>
                    <a:p>
                      <a:r>
                        <a:rPr lang="zh-CN" altLang="en-US" sz="2000"/>
                        <a:t> </a:t>
                      </a:r>
                    </a:p>
                  </a:txBody>
                  <a:tcPr marL="100796" marR="100796" marT="50398" marB="50398" anchor="ctr">
                    <a:lnL>
                      <a:noFill/>
                    </a:lnL>
                    <a:lnR>
                      <a:noFill/>
                    </a:lnR>
                    <a:lnT>
                      <a:noFill/>
                    </a:lnT>
                    <a:lnB>
                      <a:noFill/>
                    </a:lnB>
                  </a:tcPr>
                </a:tc>
                <a:tc>
                  <a:txBody>
                    <a:bodyPr/>
                    <a:lstStyle/>
                    <a:p>
                      <a:r>
                        <a:rPr lang="en-US" sz="2000"/>
                        <a:t>x=5</a:t>
                      </a:r>
                    </a:p>
                  </a:txBody>
                  <a:tcPr marL="100796" marR="100796" marT="50398" marB="50398" anchor="ctr">
                    <a:lnL>
                      <a:noFill/>
                    </a:lnL>
                    <a:lnR>
                      <a:noFill/>
                    </a:lnR>
                    <a:lnT>
                      <a:noFill/>
                    </a:lnT>
                    <a:lnB>
                      <a:noFill/>
                    </a:lnB>
                  </a:tcPr>
                </a:tc>
                <a:extLst>
                  <a:ext uri="{0D108BD9-81ED-4DB2-BD59-A6C34878D82A}">
                    <a16:rowId xmlns:a16="http://schemas.microsoft.com/office/drawing/2014/main" val="1101718540"/>
                  </a:ext>
                </a:extLst>
              </a:tr>
              <a:tr h="403183">
                <a:tc>
                  <a:txBody>
                    <a:bodyPr/>
                    <a:lstStyle/>
                    <a:p>
                      <a:r>
                        <a:rPr lang="en-US" altLang="zh-CN" sz="2000"/>
                        <a:t>+=</a:t>
                      </a:r>
                    </a:p>
                  </a:txBody>
                  <a:tcPr marL="100796" marR="100796" marT="50398" marB="50398" anchor="ctr">
                    <a:lnL>
                      <a:noFill/>
                    </a:lnL>
                    <a:lnR>
                      <a:noFill/>
                    </a:lnR>
                    <a:lnT>
                      <a:noFill/>
                    </a:lnT>
                    <a:lnB>
                      <a:noFill/>
                    </a:lnB>
                  </a:tcPr>
                </a:tc>
                <a:tc>
                  <a:txBody>
                    <a:bodyPr/>
                    <a:lstStyle/>
                    <a:p>
                      <a:r>
                        <a:rPr lang="en-US" sz="2000"/>
                        <a:t>x+=y</a:t>
                      </a:r>
                    </a:p>
                  </a:txBody>
                  <a:tcPr marL="100796" marR="100796" marT="50398" marB="50398" anchor="ctr">
                    <a:lnL>
                      <a:noFill/>
                    </a:lnL>
                    <a:lnR>
                      <a:noFill/>
                    </a:lnR>
                    <a:lnT>
                      <a:noFill/>
                    </a:lnT>
                    <a:lnB>
                      <a:noFill/>
                    </a:lnB>
                  </a:tcPr>
                </a:tc>
                <a:tc>
                  <a:txBody>
                    <a:bodyPr/>
                    <a:lstStyle/>
                    <a:p>
                      <a:r>
                        <a:rPr lang="en-US" sz="2000"/>
                        <a:t>x=x+y</a:t>
                      </a:r>
                    </a:p>
                  </a:txBody>
                  <a:tcPr marL="100796" marR="100796" marT="50398" marB="50398" anchor="ctr">
                    <a:lnL>
                      <a:noFill/>
                    </a:lnL>
                    <a:lnR>
                      <a:noFill/>
                    </a:lnR>
                    <a:lnT>
                      <a:noFill/>
                    </a:lnT>
                    <a:lnB>
                      <a:noFill/>
                    </a:lnB>
                  </a:tcPr>
                </a:tc>
                <a:tc>
                  <a:txBody>
                    <a:bodyPr/>
                    <a:lstStyle/>
                    <a:p>
                      <a:r>
                        <a:rPr lang="en-US" sz="2000"/>
                        <a:t>x=15</a:t>
                      </a:r>
                    </a:p>
                  </a:txBody>
                  <a:tcPr marL="100796" marR="100796" marT="50398" marB="50398" anchor="ctr">
                    <a:lnL>
                      <a:noFill/>
                    </a:lnL>
                    <a:lnR>
                      <a:noFill/>
                    </a:lnR>
                    <a:lnT>
                      <a:noFill/>
                    </a:lnT>
                    <a:lnB>
                      <a:noFill/>
                    </a:lnB>
                  </a:tcPr>
                </a:tc>
                <a:extLst>
                  <a:ext uri="{0D108BD9-81ED-4DB2-BD59-A6C34878D82A}">
                    <a16:rowId xmlns:a16="http://schemas.microsoft.com/office/drawing/2014/main" val="2824276028"/>
                  </a:ext>
                </a:extLst>
              </a:tr>
              <a:tr h="403183">
                <a:tc>
                  <a:txBody>
                    <a:bodyPr/>
                    <a:lstStyle/>
                    <a:p>
                      <a:r>
                        <a:rPr lang="en-US" altLang="zh-CN" sz="2000"/>
                        <a:t>-=</a:t>
                      </a:r>
                    </a:p>
                  </a:txBody>
                  <a:tcPr marL="100796" marR="100796" marT="50398" marB="50398" anchor="ctr">
                    <a:lnL>
                      <a:noFill/>
                    </a:lnL>
                    <a:lnR>
                      <a:noFill/>
                    </a:lnR>
                    <a:lnT>
                      <a:noFill/>
                    </a:lnT>
                    <a:lnB>
                      <a:noFill/>
                    </a:lnB>
                  </a:tcPr>
                </a:tc>
                <a:tc>
                  <a:txBody>
                    <a:bodyPr/>
                    <a:lstStyle/>
                    <a:p>
                      <a:r>
                        <a:rPr lang="en-US" sz="2000"/>
                        <a:t>x-=y</a:t>
                      </a:r>
                    </a:p>
                  </a:txBody>
                  <a:tcPr marL="100796" marR="100796" marT="50398" marB="50398" anchor="ctr">
                    <a:lnL>
                      <a:noFill/>
                    </a:lnL>
                    <a:lnR>
                      <a:noFill/>
                    </a:lnR>
                    <a:lnT>
                      <a:noFill/>
                    </a:lnT>
                    <a:lnB>
                      <a:noFill/>
                    </a:lnB>
                  </a:tcPr>
                </a:tc>
                <a:tc>
                  <a:txBody>
                    <a:bodyPr/>
                    <a:lstStyle/>
                    <a:p>
                      <a:r>
                        <a:rPr lang="en-US" sz="2000"/>
                        <a:t>x=x-y</a:t>
                      </a:r>
                    </a:p>
                  </a:txBody>
                  <a:tcPr marL="100796" marR="100796" marT="50398" marB="50398" anchor="ctr">
                    <a:lnL>
                      <a:noFill/>
                    </a:lnL>
                    <a:lnR>
                      <a:noFill/>
                    </a:lnR>
                    <a:lnT>
                      <a:noFill/>
                    </a:lnT>
                    <a:lnB>
                      <a:noFill/>
                    </a:lnB>
                  </a:tcPr>
                </a:tc>
                <a:tc>
                  <a:txBody>
                    <a:bodyPr/>
                    <a:lstStyle/>
                    <a:p>
                      <a:r>
                        <a:rPr lang="en-US" sz="2000"/>
                        <a:t>x=5</a:t>
                      </a:r>
                    </a:p>
                  </a:txBody>
                  <a:tcPr marL="100796" marR="100796" marT="50398" marB="50398" anchor="ctr">
                    <a:lnL>
                      <a:noFill/>
                    </a:lnL>
                    <a:lnR>
                      <a:noFill/>
                    </a:lnR>
                    <a:lnT>
                      <a:noFill/>
                    </a:lnT>
                    <a:lnB>
                      <a:noFill/>
                    </a:lnB>
                  </a:tcPr>
                </a:tc>
                <a:extLst>
                  <a:ext uri="{0D108BD9-81ED-4DB2-BD59-A6C34878D82A}">
                    <a16:rowId xmlns:a16="http://schemas.microsoft.com/office/drawing/2014/main" val="3173770434"/>
                  </a:ext>
                </a:extLst>
              </a:tr>
              <a:tr h="403183">
                <a:tc>
                  <a:txBody>
                    <a:bodyPr/>
                    <a:lstStyle/>
                    <a:p>
                      <a:r>
                        <a:rPr lang="zh-CN" altLang="en-US" sz="2000"/>
                        <a:t>*</a:t>
                      </a:r>
                      <a:r>
                        <a:rPr lang="en-US" altLang="zh-CN" sz="2000"/>
                        <a:t>=</a:t>
                      </a:r>
                    </a:p>
                  </a:txBody>
                  <a:tcPr marL="100796" marR="100796" marT="50398" marB="50398" anchor="ctr">
                    <a:lnL>
                      <a:noFill/>
                    </a:lnL>
                    <a:lnR>
                      <a:noFill/>
                    </a:lnR>
                    <a:lnT>
                      <a:noFill/>
                    </a:lnT>
                    <a:lnB>
                      <a:noFill/>
                    </a:lnB>
                  </a:tcPr>
                </a:tc>
                <a:tc>
                  <a:txBody>
                    <a:bodyPr/>
                    <a:lstStyle/>
                    <a:p>
                      <a:r>
                        <a:rPr lang="en-US" sz="2000"/>
                        <a:t>x*=y</a:t>
                      </a:r>
                    </a:p>
                  </a:txBody>
                  <a:tcPr marL="100796" marR="100796" marT="50398" marB="50398" anchor="ctr">
                    <a:lnL>
                      <a:noFill/>
                    </a:lnL>
                    <a:lnR>
                      <a:noFill/>
                    </a:lnR>
                    <a:lnT>
                      <a:noFill/>
                    </a:lnT>
                    <a:lnB>
                      <a:noFill/>
                    </a:lnB>
                  </a:tcPr>
                </a:tc>
                <a:tc>
                  <a:txBody>
                    <a:bodyPr/>
                    <a:lstStyle/>
                    <a:p>
                      <a:r>
                        <a:rPr lang="en-US" sz="2000"/>
                        <a:t>x=x*y</a:t>
                      </a:r>
                    </a:p>
                  </a:txBody>
                  <a:tcPr marL="100796" marR="100796" marT="50398" marB="50398" anchor="ctr">
                    <a:lnL>
                      <a:noFill/>
                    </a:lnL>
                    <a:lnR>
                      <a:noFill/>
                    </a:lnR>
                    <a:lnT>
                      <a:noFill/>
                    </a:lnT>
                    <a:lnB>
                      <a:noFill/>
                    </a:lnB>
                  </a:tcPr>
                </a:tc>
                <a:tc>
                  <a:txBody>
                    <a:bodyPr/>
                    <a:lstStyle/>
                    <a:p>
                      <a:r>
                        <a:rPr lang="en-US" sz="2000"/>
                        <a:t>x=50</a:t>
                      </a:r>
                    </a:p>
                  </a:txBody>
                  <a:tcPr marL="100796" marR="100796" marT="50398" marB="50398" anchor="ctr">
                    <a:lnL>
                      <a:noFill/>
                    </a:lnL>
                    <a:lnR>
                      <a:noFill/>
                    </a:lnR>
                    <a:lnT>
                      <a:noFill/>
                    </a:lnT>
                    <a:lnB>
                      <a:noFill/>
                    </a:lnB>
                  </a:tcPr>
                </a:tc>
                <a:extLst>
                  <a:ext uri="{0D108BD9-81ED-4DB2-BD59-A6C34878D82A}">
                    <a16:rowId xmlns:a16="http://schemas.microsoft.com/office/drawing/2014/main" val="1335914359"/>
                  </a:ext>
                </a:extLst>
              </a:tr>
              <a:tr h="403183">
                <a:tc>
                  <a:txBody>
                    <a:bodyPr/>
                    <a:lstStyle/>
                    <a:p>
                      <a:r>
                        <a:rPr lang="en-US" altLang="zh-CN" sz="2000"/>
                        <a:t>/=</a:t>
                      </a:r>
                    </a:p>
                  </a:txBody>
                  <a:tcPr marL="100796" marR="100796" marT="50398" marB="50398" anchor="ctr">
                    <a:lnL>
                      <a:noFill/>
                    </a:lnL>
                    <a:lnR>
                      <a:noFill/>
                    </a:lnR>
                    <a:lnT>
                      <a:noFill/>
                    </a:lnT>
                    <a:lnB>
                      <a:noFill/>
                    </a:lnB>
                  </a:tcPr>
                </a:tc>
                <a:tc>
                  <a:txBody>
                    <a:bodyPr/>
                    <a:lstStyle/>
                    <a:p>
                      <a:r>
                        <a:rPr lang="en-US" sz="2000"/>
                        <a:t>x/=y</a:t>
                      </a:r>
                    </a:p>
                  </a:txBody>
                  <a:tcPr marL="100796" marR="100796" marT="50398" marB="50398" anchor="ctr">
                    <a:lnL>
                      <a:noFill/>
                    </a:lnL>
                    <a:lnR>
                      <a:noFill/>
                    </a:lnR>
                    <a:lnT>
                      <a:noFill/>
                    </a:lnT>
                    <a:lnB>
                      <a:noFill/>
                    </a:lnB>
                  </a:tcPr>
                </a:tc>
                <a:tc>
                  <a:txBody>
                    <a:bodyPr/>
                    <a:lstStyle/>
                    <a:p>
                      <a:r>
                        <a:rPr lang="en-US" sz="2000"/>
                        <a:t>x=x/y</a:t>
                      </a:r>
                    </a:p>
                  </a:txBody>
                  <a:tcPr marL="100796" marR="100796" marT="50398" marB="50398" anchor="ctr">
                    <a:lnL>
                      <a:noFill/>
                    </a:lnL>
                    <a:lnR>
                      <a:noFill/>
                    </a:lnR>
                    <a:lnT>
                      <a:noFill/>
                    </a:lnT>
                    <a:lnB>
                      <a:noFill/>
                    </a:lnB>
                  </a:tcPr>
                </a:tc>
                <a:tc>
                  <a:txBody>
                    <a:bodyPr/>
                    <a:lstStyle/>
                    <a:p>
                      <a:r>
                        <a:rPr lang="en-US" sz="2000"/>
                        <a:t>x=2</a:t>
                      </a:r>
                    </a:p>
                  </a:txBody>
                  <a:tcPr marL="100796" marR="100796" marT="50398" marB="50398" anchor="ctr">
                    <a:lnL>
                      <a:noFill/>
                    </a:lnL>
                    <a:lnR>
                      <a:noFill/>
                    </a:lnR>
                    <a:lnT>
                      <a:noFill/>
                    </a:lnT>
                    <a:lnB>
                      <a:noFill/>
                    </a:lnB>
                  </a:tcPr>
                </a:tc>
                <a:extLst>
                  <a:ext uri="{0D108BD9-81ED-4DB2-BD59-A6C34878D82A}">
                    <a16:rowId xmlns:a16="http://schemas.microsoft.com/office/drawing/2014/main" val="4257530526"/>
                  </a:ext>
                </a:extLst>
              </a:tr>
              <a:tr h="403183">
                <a:tc>
                  <a:txBody>
                    <a:bodyPr/>
                    <a:lstStyle/>
                    <a:p>
                      <a:r>
                        <a:rPr lang="en-US" altLang="zh-CN" sz="2000"/>
                        <a:t>%=</a:t>
                      </a:r>
                    </a:p>
                  </a:txBody>
                  <a:tcPr marL="100796" marR="100796" marT="50398" marB="50398" anchor="ctr">
                    <a:lnL>
                      <a:noFill/>
                    </a:lnL>
                    <a:lnR>
                      <a:noFill/>
                    </a:lnR>
                    <a:lnT>
                      <a:noFill/>
                    </a:lnT>
                    <a:lnB>
                      <a:noFill/>
                    </a:lnB>
                  </a:tcPr>
                </a:tc>
                <a:tc>
                  <a:txBody>
                    <a:bodyPr/>
                    <a:lstStyle/>
                    <a:p>
                      <a:r>
                        <a:rPr lang="en-US" sz="2000"/>
                        <a:t>x%=y</a:t>
                      </a:r>
                    </a:p>
                  </a:txBody>
                  <a:tcPr marL="100796" marR="100796" marT="50398" marB="50398" anchor="ctr">
                    <a:lnL>
                      <a:noFill/>
                    </a:lnL>
                    <a:lnR>
                      <a:noFill/>
                    </a:lnR>
                    <a:lnT>
                      <a:noFill/>
                    </a:lnT>
                    <a:lnB>
                      <a:noFill/>
                    </a:lnB>
                  </a:tcPr>
                </a:tc>
                <a:tc>
                  <a:txBody>
                    <a:bodyPr/>
                    <a:lstStyle/>
                    <a:p>
                      <a:r>
                        <a:rPr lang="en-US" sz="2000"/>
                        <a:t>x=x%y</a:t>
                      </a:r>
                    </a:p>
                  </a:txBody>
                  <a:tcPr marL="100796" marR="100796" marT="50398" marB="50398" anchor="ctr">
                    <a:lnL>
                      <a:noFill/>
                    </a:lnL>
                    <a:lnR>
                      <a:noFill/>
                    </a:lnR>
                    <a:lnT>
                      <a:noFill/>
                    </a:lnT>
                    <a:lnB>
                      <a:noFill/>
                    </a:lnB>
                  </a:tcPr>
                </a:tc>
                <a:tc>
                  <a:txBody>
                    <a:bodyPr/>
                    <a:lstStyle/>
                    <a:p>
                      <a:r>
                        <a:rPr lang="en-US" sz="2000" dirty="0"/>
                        <a:t>x=0</a:t>
                      </a:r>
                    </a:p>
                  </a:txBody>
                  <a:tcPr marL="100796" marR="100796" marT="50398" marB="50398" anchor="ctr">
                    <a:lnL>
                      <a:noFill/>
                    </a:lnL>
                    <a:lnR>
                      <a:noFill/>
                    </a:lnR>
                    <a:lnT>
                      <a:noFill/>
                    </a:lnT>
                    <a:lnB>
                      <a:noFill/>
                    </a:lnB>
                  </a:tcPr>
                </a:tc>
                <a:extLst>
                  <a:ext uri="{0D108BD9-81ED-4DB2-BD59-A6C34878D82A}">
                    <a16:rowId xmlns:a16="http://schemas.microsoft.com/office/drawing/2014/main" val="3358993169"/>
                  </a:ext>
                </a:extLst>
              </a:tr>
            </a:tbl>
          </a:graphicData>
        </a:graphic>
      </p:graphicFrame>
      <p:sp>
        <p:nvSpPr>
          <p:cNvPr id="3" name="Rectangle 1"/>
          <p:cNvSpPr>
            <a:spLocks noChangeArrowheads="1"/>
          </p:cNvSpPr>
          <p:nvPr/>
        </p:nvSpPr>
        <p:spPr bwMode="auto">
          <a:xfrm>
            <a:off x="597503" y="1602894"/>
            <a:ext cx="5325156" cy="916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0796" tIns="50398" rIns="100796" bIns="50398" numCol="1" anchor="ctr" anchorCtr="0" compatLnSpc="1">
            <a:prstTxWarp prst="textNoShape">
              <a:avLst/>
            </a:prstTxWarp>
            <a:spAutoFit/>
          </a:bodyPr>
          <a:lstStyle/>
          <a:p>
            <a:pPr defTabSz="1007943" eaLnBrk="0" fontAlgn="base" hangingPunct="0">
              <a:spcBef>
                <a:spcPct val="0"/>
              </a:spcBef>
              <a:spcAft>
                <a:spcPct val="0"/>
              </a:spcAft>
            </a:pPr>
            <a:r>
              <a:rPr lang="zh-CN" altLang="zh-CN" sz="1764" b="1" dirty="0">
                <a:latin typeface="Arial" panose="020B0604020202020204" pitchFamily="34" charset="0"/>
              </a:rPr>
              <a:t>JavaScript 赋值运算符</a:t>
            </a:r>
          </a:p>
          <a:p>
            <a:pPr defTabSz="1007943" eaLnBrk="0" fontAlgn="base" hangingPunct="0">
              <a:spcBef>
                <a:spcPct val="0"/>
              </a:spcBef>
              <a:spcAft>
                <a:spcPct val="0"/>
              </a:spcAft>
            </a:pPr>
            <a:r>
              <a:rPr lang="zh-CN" altLang="zh-CN" sz="1764" dirty="0">
                <a:latin typeface="Arial" panose="020B0604020202020204" pitchFamily="34" charset="0"/>
              </a:rPr>
              <a:t>赋值运算符用于给 JavaScript 变量赋值。</a:t>
            </a:r>
          </a:p>
          <a:p>
            <a:pPr defTabSz="1007943" eaLnBrk="0" fontAlgn="base" hangingPunct="0">
              <a:spcBef>
                <a:spcPct val="0"/>
              </a:spcBef>
              <a:spcAft>
                <a:spcPct val="0"/>
              </a:spcAft>
            </a:pPr>
            <a:r>
              <a:rPr lang="zh-CN" altLang="zh-CN" sz="1764" dirty="0">
                <a:latin typeface="Arial" panose="020B0604020202020204" pitchFamily="34" charset="0"/>
              </a:rPr>
              <a:t>给定 </a:t>
            </a:r>
            <a:r>
              <a:rPr lang="zh-CN" altLang="zh-CN" sz="1764" i="1" dirty="0">
                <a:latin typeface="Arial" panose="020B0604020202020204" pitchFamily="34" charset="0"/>
              </a:rPr>
              <a:t>x=10</a:t>
            </a:r>
            <a:r>
              <a:rPr lang="zh-CN" altLang="zh-CN" sz="1764" dirty="0">
                <a:latin typeface="Arial" panose="020B0604020202020204" pitchFamily="34" charset="0"/>
              </a:rPr>
              <a:t> 和 </a:t>
            </a:r>
            <a:r>
              <a:rPr lang="zh-CN" altLang="zh-CN" sz="1764" i="1" dirty="0">
                <a:latin typeface="Arial" panose="020B0604020202020204" pitchFamily="34" charset="0"/>
              </a:rPr>
              <a:t>y=5</a:t>
            </a:r>
            <a:r>
              <a:rPr lang="zh-CN" altLang="zh-CN" sz="1764" dirty="0">
                <a:latin typeface="Arial" panose="020B0604020202020204" pitchFamily="34" charset="0"/>
              </a:rPr>
              <a:t>，下面的表格解释了赋值运算符：</a:t>
            </a:r>
          </a:p>
        </p:txBody>
      </p:sp>
    </p:spTree>
    <p:extLst>
      <p:ext uri="{BB962C8B-B14F-4D97-AF65-F5344CB8AC3E}">
        <p14:creationId xmlns:p14="http://schemas.microsoft.com/office/powerpoint/2010/main" val="2641792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Shape 1"/>
          <p:cNvSpPr txBox="1"/>
          <p:nvPr/>
        </p:nvSpPr>
        <p:spPr>
          <a:xfrm>
            <a:off x="504000" y="301320"/>
            <a:ext cx="9071640" cy="1262160"/>
          </a:xfrm>
          <a:prstGeom prst="rect">
            <a:avLst/>
          </a:prstGeom>
          <a:noFill/>
          <a:ln>
            <a:noFill/>
          </a:ln>
        </p:spPr>
        <p:txBody>
          <a:bodyPr lIns="0" tIns="0" rIns="0" bIns="0" anchor="ctr"/>
          <a:lstStyle/>
          <a:p>
            <a:r>
              <a:rPr lang="en-US" sz="2600" b="0" strike="noStrike" spc="-1">
                <a:solidFill>
                  <a:srgbClr val="000000"/>
                </a:solidFill>
                <a:uFill>
                  <a:solidFill>
                    <a:srgbClr val="FFFFFF"/>
                  </a:solidFill>
                </a:uFill>
                <a:latin typeface="Noto Sans CJK KR Medium"/>
                <a:ea typeface="Noto Sans CJK JP DemiLight"/>
              </a:rPr>
              <a:t>1.1.1</a:t>
            </a:r>
            <a:r>
              <a:rPr lang="en-US" sz="2600" b="0" strike="noStrike" spc="-1">
                <a:solidFill>
                  <a:srgbClr val="000000"/>
                </a:solidFill>
                <a:uFill>
                  <a:solidFill>
                    <a:srgbClr val="FFFFFF"/>
                  </a:solidFill>
                </a:uFill>
                <a:latin typeface="Arial"/>
                <a:ea typeface="Noto Sans CJK JP DemiLight"/>
              </a:rPr>
              <a:t> HTTP session</a:t>
            </a:r>
            <a:endParaRPr lang="en-US" sz="4400" b="0" strike="noStrike" spc="-1">
              <a:solidFill>
                <a:srgbClr val="000000"/>
              </a:solidFill>
              <a:uFill>
                <a:solidFill>
                  <a:srgbClr val="FFFFFF"/>
                </a:solidFill>
              </a:uFill>
              <a:latin typeface="Arial"/>
            </a:endParaRPr>
          </a:p>
        </p:txBody>
      </p:sp>
      <p:sp>
        <p:nvSpPr>
          <p:cNvPr id="53"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(client)Request-(server)response</a:t>
            </a:r>
          </a:p>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IP Address:  202.193.64.34</a:t>
            </a:r>
          </a:p>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Port: 202.193.64.34: 8080</a:t>
            </a:r>
          </a:p>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URL: Uniform Resource Locater, exam: </a:t>
            </a:r>
            <a:r>
              <a:rPr lang="en-US" sz="3200" b="0" strike="noStrike" spc="-1">
                <a:solidFill>
                  <a:srgbClr val="000000"/>
                </a:solidFill>
                <a:uFill>
                  <a:solidFill>
                    <a:srgbClr val="FFFFFF"/>
                  </a:solidFill>
                </a:uFill>
                <a:latin typeface="Arial"/>
                <a:hlinkClick r:id="rId2"/>
              </a:rPr>
              <a:t>http://news.sina.com.cn</a:t>
            </a:r>
            <a:endParaRPr lang="en-US" sz="3200" b="0" strike="noStrike" spc="-1">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Status info: exam</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HTTP/1.1 200 OK</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Others: 404:not found, 304: not modified, and so on…</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nvPr>
        </p:nvGraphicFramePr>
        <p:xfrm>
          <a:off x="731575" y="2646761"/>
          <a:ext cx="8655551" cy="3527848"/>
        </p:xfrm>
        <a:graphic>
          <a:graphicData uri="http://schemas.openxmlformats.org/drawingml/2006/table">
            <a:tbl>
              <a:tblPr/>
              <a:tblGrid>
                <a:gridCol w="2859800">
                  <a:extLst>
                    <a:ext uri="{9D8B030D-6E8A-4147-A177-3AD203B41FA5}">
                      <a16:colId xmlns:a16="http://schemas.microsoft.com/office/drawing/2014/main" val="1355919263"/>
                    </a:ext>
                  </a:extLst>
                </a:gridCol>
                <a:gridCol w="2897875">
                  <a:extLst>
                    <a:ext uri="{9D8B030D-6E8A-4147-A177-3AD203B41FA5}">
                      <a16:colId xmlns:a16="http://schemas.microsoft.com/office/drawing/2014/main" val="3865959165"/>
                    </a:ext>
                  </a:extLst>
                </a:gridCol>
                <a:gridCol w="2897875">
                  <a:extLst>
                    <a:ext uri="{9D8B030D-6E8A-4147-A177-3AD203B41FA5}">
                      <a16:colId xmlns:a16="http://schemas.microsoft.com/office/drawing/2014/main" val="144254492"/>
                    </a:ext>
                  </a:extLst>
                </a:gridCol>
              </a:tblGrid>
              <a:tr h="403183">
                <a:tc>
                  <a:txBody>
                    <a:bodyPr/>
                    <a:lstStyle/>
                    <a:p>
                      <a:r>
                        <a:rPr lang="zh-CN" altLang="en-US" sz="2000"/>
                        <a:t>运算符</a:t>
                      </a:r>
                    </a:p>
                  </a:txBody>
                  <a:tcPr marL="100796" marR="100796" marT="50398" marB="50398" anchor="ctr">
                    <a:lnL>
                      <a:noFill/>
                    </a:lnL>
                    <a:lnR>
                      <a:noFill/>
                    </a:lnR>
                    <a:lnT>
                      <a:noFill/>
                    </a:lnT>
                    <a:lnB>
                      <a:noFill/>
                    </a:lnB>
                  </a:tcPr>
                </a:tc>
                <a:tc>
                  <a:txBody>
                    <a:bodyPr/>
                    <a:lstStyle/>
                    <a:p>
                      <a:r>
                        <a:rPr lang="zh-CN" altLang="en-US" sz="2000"/>
                        <a:t>描述</a:t>
                      </a:r>
                    </a:p>
                  </a:txBody>
                  <a:tcPr marL="100796" marR="100796" marT="50398" marB="50398" anchor="ctr">
                    <a:lnL>
                      <a:noFill/>
                    </a:lnL>
                    <a:lnR>
                      <a:noFill/>
                    </a:lnR>
                    <a:lnT>
                      <a:noFill/>
                    </a:lnT>
                    <a:lnB>
                      <a:noFill/>
                    </a:lnB>
                  </a:tcPr>
                </a:tc>
                <a:tc>
                  <a:txBody>
                    <a:bodyPr/>
                    <a:lstStyle/>
                    <a:p>
                      <a:r>
                        <a:rPr lang="zh-CN" altLang="en-US" sz="2000"/>
                        <a:t>例子</a:t>
                      </a:r>
                    </a:p>
                  </a:txBody>
                  <a:tcPr marL="100796" marR="100796" marT="50398" marB="50398" anchor="ctr">
                    <a:lnL>
                      <a:noFill/>
                    </a:lnL>
                    <a:lnR>
                      <a:noFill/>
                    </a:lnR>
                    <a:lnT>
                      <a:noFill/>
                    </a:lnT>
                    <a:lnB>
                      <a:noFill/>
                    </a:lnB>
                  </a:tcPr>
                </a:tc>
                <a:extLst>
                  <a:ext uri="{0D108BD9-81ED-4DB2-BD59-A6C34878D82A}">
                    <a16:rowId xmlns:a16="http://schemas.microsoft.com/office/drawing/2014/main" val="2520853753"/>
                  </a:ext>
                </a:extLst>
              </a:tr>
              <a:tr h="403183">
                <a:tc>
                  <a:txBody>
                    <a:bodyPr/>
                    <a:lstStyle/>
                    <a:p>
                      <a:r>
                        <a:rPr lang="en-US" altLang="zh-CN" sz="2000"/>
                        <a:t>==</a:t>
                      </a:r>
                    </a:p>
                  </a:txBody>
                  <a:tcPr marL="100796" marR="100796" marT="50398" marB="50398" anchor="ctr">
                    <a:lnL>
                      <a:noFill/>
                    </a:lnL>
                    <a:lnR>
                      <a:noFill/>
                    </a:lnR>
                    <a:lnT>
                      <a:noFill/>
                    </a:lnT>
                    <a:lnB>
                      <a:noFill/>
                    </a:lnB>
                  </a:tcPr>
                </a:tc>
                <a:tc>
                  <a:txBody>
                    <a:bodyPr/>
                    <a:lstStyle/>
                    <a:p>
                      <a:r>
                        <a:rPr lang="zh-CN" altLang="en-US" sz="2000"/>
                        <a:t>等于</a:t>
                      </a:r>
                    </a:p>
                  </a:txBody>
                  <a:tcPr marL="100796" marR="100796" marT="50398" marB="50398" anchor="ctr">
                    <a:lnL>
                      <a:noFill/>
                    </a:lnL>
                    <a:lnR>
                      <a:noFill/>
                    </a:lnR>
                    <a:lnT>
                      <a:noFill/>
                    </a:lnT>
                    <a:lnB>
                      <a:noFill/>
                    </a:lnB>
                  </a:tcPr>
                </a:tc>
                <a:tc>
                  <a:txBody>
                    <a:bodyPr/>
                    <a:lstStyle/>
                    <a:p>
                      <a:r>
                        <a:rPr lang="en-US" sz="2000"/>
                        <a:t>x==8 </a:t>
                      </a:r>
                      <a:r>
                        <a:rPr lang="zh-CN" altLang="en-US" sz="2000"/>
                        <a:t>为 </a:t>
                      </a:r>
                      <a:r>
                        <a:rPr lang="en-US" sz="2000"/>
                        <a:t>false</a:t>
                      </a:r>
                    </a:p>
                  </a:txBody>
                  <a:tcPr marL="100796" marR="100796" marT="50398" marB="50398" anchor="ctr">
                    <a:lnL>
                      <a:noFill/>
                    </a:lnL>
                    <a:lnR>
                      <a:noFill/>
                    </a:lnR>
                    <a:lnT>
                      <a:noFill/>
                    </a:lnT>
                    <a:lnB>
                      <a:noFill/>
                    </a:lnB>
                  </a:tcPr>
                </a:tc>
                <a:extLst>
                  <a:ext uri="{0D108BD9-81ED-4DB2-BD59-A6C34878D82A}">
                    <a16:rowId xmlns:a16="http://schemas.microsoft.com/office/drawing/2014/main" val="1889654430"/>
                  </a:ext>
                </a:extLst>
              </a:tr>
              <a:tr h="705570">
                <a:tc>
                  <a:txBody>
                    <a:bodyPr/>
                    <a:lstStyle/>
                    <a:p>
                      <a:r>
                        <a:rPr lang="en-US" altLang="zh-CN" sz="2000" dirty="0"/>
                        <a:t>===</a:t>
                      </a:r>
                    </a:p>
                  </a:txBody>
                  <a:tcPr marL="100796" marR="100796" marT="50398" marB="50398" anchor="ctr">
                    <a:lnL>
                      <a:noFill/>
                    </a:lnL>
                    <a:lnR>
                      <a:noFill/>
                    </a:lnR>
                    <a:lnT>
                      <a:noFill/>
                    </a:lnT>
                    <a:lnB>
                      <a:noFill/>
                    </a:lnB>
                  </a:tcPr>
                </a:tc>
                <a:tc>
                  <a:txBody>
                    <a:bodyPr/>
                    <a:lstStyle/>
                    <a:p>
                      <a:r>
                        <a:rPr lang="zh-CN" altLang="en-US" sz="2000" dirty="0"/>
                        <a:t>全等（值和类型）</a:t>
                      </a:r>
                    </a:p>
                  </a:txBody>
                  <a:tcPr marL="100796" marR="100796" marT="50398" marB="50398" anchor="ctr">
                    <a:lnL>
                      <a:noFill/>
                    </a:lnL>
                    <a:lnR>
                      <a:noFill/>
                    </a:lnR>
                    <a:lnT>
                      <a:noFill/>
                    </a:lnT>
                    <a:lnB>
                      <a:noFill/>
                    </a:lnB>
                  </a:tcPr>
                </a:tc>
                <a:tc>
                  <a:txBody>
                    <a:bodyPr/>
                    <a:lstStyle/>
                    <a:p>
                      <a:r>
                        <a:rPr lang="en-US" sz="2000"/>
                        <a:t>x===5 </a:t>
                      </a:r>
                      <a:r>
                        <a:rPr lang="zh-CN" altLang="en-US" sz="2000"/>
                        <a:t>为 </a:t>
                      </a:r>
                      <a:r>
                        <a:rPr lang="en-US" sz="2000"/>
                        <a:t>true；x==="5" </a:t>
                      </a:r>
                      <a:r>
                        <a:rPr lang="zh-CN" altLang="en-US" sz="2000"/>
                        <a:t>为 </a:t>
                      </a:r>
                      <a:r>
                        <a:rPr lang="en-US" sz="2000"/>
                        <a:t>false</a:t>
                      </a:r>
                    </a:p>
                  </a:txBody>
                  <a:tcPr marL="100796" marR="100796" marT="50398" marB="50398" anchor="ctr">
                    <a:lnL>
                      <a:noFill/>
                    </a:lnL>
                    <a:lnR>
                      <a:noFill/>
                    </a:lnR>
                    <a:lnT>
                      <a:noFill/>
                    </a:lnT>
                    <a:lnB>
                      <a:noFill/>
                    </a:lnB>
                  </a:tcPr>
                </a:tc>
                <a:extLst>
                  <a:ext uri="{0D108BD9-81ED-4DB2-BD59-A6C34878D82A}">
                    <a16:rowId xmlns:a16="http://schemas.microsoft.com/office/drawing/2014/main" val="1567675137"/>
                  </a:ext>
                </a:extLst>
              </a:tr>
              <a:tr h="403183">
                <a:tc>
                  <a:txBody>
                    <a:bodyPr/>
                    <a:lstStyle/>
                    <a:p>
                      <a:r>
                        <a:rPr lang="en-US" altLang="zh-CN" sz="2000"/>
                        <a:t>!=</a:t>
                      </a:r>
                    </a:p>
                  </a:txBody>
                  <a:tcPr marL="100796" marR="100796" marT="50398" marB="50398" anchor="ctr">
                    <a:lnL>
                      <a:noFill/>
                    </a:lnL>
                    <a:lnR>
                      <a:noFill/>
                    </a:lnR>
                    <a:lnT>
                      <a:noFill/>
                    </a:lnT>
                    <a:lnB>
                      <a:noFill/>
                    </a:lnB>
                  </a:tcPr>
                </a:tc>
                <a:tc>
                  <a:txBody>
                    <a:bodyPr/>
                    <a:lstStyle/>
                    <a:p>
                      <a:r>
                        <a:rPr lang="zh-CN" altLang="en-US" sz="2000"/>
                        <a:t>不等于</a:t>
                      </a:r>
                    </a:p>
                  </a:txBody>
                  <a:tcPr marL="100796" marR="100796" marT="50398" marB="50398" anchor="ctr">
                    <a:lnL>
                      <a:noFill/>
                    </a:lnL>
                    <a:lnR>
                      <a:noFill/>
                    </a:lnR>
                    <a:lnT>
                      <a:noFill/>
                    </a:lnT>
                    <a:lnB>
                      <a:noFill/>
                    </a:lnB>
                  </a:tcPr>
                </a:tc>
                <a:tc>
                  <a:txBody>
                    <a:bodyPr/>
                    <a:lstStyle/>
                    <a:p>
                      <a:r>
                        <a:rPr lang="en-US" sz="2000"/>
                        <a:t>x!=8 </a:t>
                      </a:r>
                      <a:r>
                        <a:rPr lang="zh-CN" altLang="en-US" sz="2000"/>
                        <a:t>为 </a:t>
                      </a:r>
                      <a:r>
                        <a:rPr lang="en-US" sz="2000"/>
                        <a:t>true</a:t>
                      </a:r>
                    </a:p>
                  </a:txBody>
                  <a:tcPr marL="100796" marR="100796" marT="50398" marB="50398" anchor="ctr">
                    <a:lnL>
                      <a:noFill/>
                    </a:lnL>
                    <a:lnR>
                      <a:noFill/>
                    </a:lnR>
                    <a:lnT>
                      <a:noFill/>
                    </a:lnT>
                    <a:lnB>
                      <a:noFill/>
                    </a:lnB>
                  </a:tcPr>
                </a:tc>
                <a:extLst>
                  <a:ext uri="{0D108BD9-81ED-4DB2-BD59-A6C34878D82A}">
                    <a16:rowId xmlns:a16="http://schemas.microsoft.com/office/drawing/2014/main" val="3574276596"/>
                  </a:ext>
                </a:extLst>
              </a:tr>
              <a:tr h="403183">
                <a:tc>
                  <a:txBody>
                    <a:bodyPr/>
                    <a:lstStyle/>
                    <a:p>
                      <a:r>
                        <a:rPr lang="en-US" altLang="zh-CN" sz="2000"/>
                        <a:t>&gt;</a:t>
                      </a:r>
                    </a:p>
                  </a:txBody>
                  <a:tcPr marL="100796" marR="100796" marT="50398" marB="50398" anchor="ctr">
                    <a:lnL>
                      <a:noFill/>
                    </a:lnL>
                    <a:lnR>
                      <a:noFill/>
                    </a:lnR>
                    <a:lnT>
                      <a:noFill/>
                    </a:lnT>
                    <a:lnB>
                      <a:noFill/>
                    </a:lnB>
                  </a:tcPr>
                </a:tc>
                <a:tc>
                  <a:txBody>
                    <a:bodyPr/>
                    <a:lstStyle/>
                    <a:p>
                      <a:r>
                        <a:rPr lang="zh-CN" altLang="en-US" sz="2000"/>
                        <a:t>大于</a:t>
                      </a:r>
                    </a:p>
                  </a:txBody>
                  <a:tcPr marL="100796" marR="100796" marT="50398" marB="50398" anchor="ctr">
                    <a:lnL>
                      <a:noFill/>
                    </a:lnL>
                    <a:lnR>
                      <a:noFill/>
                    </a:lnR>
                    <a:lnT>
                      <a:noFill/>
                    </a:lnT>
                    <a:lnB>
                      <a:noFill/>
                    </a:lnB>
                  </a:tcPr>
                </a:tc>
                <a:tc>
                  <a:txBody>
                    <a:bodyPr/>
                    <a:lstStyle/>
                    <a:p>
                      <a:r>
                        <a:rPr lang="en-US" sz="2000"/>
                        <a:t>x&gt;8 </a:t>
                      </a:r>
                      <a:r>
                        <a:rPr lang="zh-CN" altLang="en-US" sz="2000"/>
                        <a:t>为 </a:t>
                      </a:r>
                      <a:r>
                        <a:rPr lang="en-US" sz="2000"/>
                        <a:t>false</a:t>
                      </a:r>
                    </a:p>
                  </a:txBody>
                  <a:tcPr marL="100796" marR="100796" marT="50398" marB="50398" anchor="ctr">
                    <a:lnL>
                      <a:noFill/>
                    </a:lnL>
                    <a:lnR>
                      <a:noFill/>
                    </a:lnR>
                    <a:lnT>
                      <a:noFill/>
                    </a:lnT>
                    <a:lnB>
                      <a:noFill/>
                    </a:lnB>
                  </a:tcPr>
                </a:tc>
                <a:extLst>
                  <a:ext uri="{0D108BD9-81ED-4DB2-BD59-A6C34878D82A}">
                    <a16:rowId xmlns:a16="http://schemas.microsoft.com/office/drawing/2014/main" val="1308367251"/>
                  </a:ext>
                </a:extLst>
              </a:tr>
              <a:tr h="403183">
                <a:tc>
                  <a:txBody>
                    <a:bodyPr/>
                    <a:lstStyle/>
                    <a:p>
                      <a:r>
                        <a:rPr lang="en-US" altLang="zh-CN" sz="2000"/>
                        <a:t>&lt;</a:t>
                      </a:r>
                    </a:p>
                  </a:txBody>
                  <a:tcPr marL="100796" marR="100796" marT="50398" marB="50398" anchor="ctr">
                    <a:lnL>
                      <a:noFill/>
                    </a:lnL>
                    <a:lnR>
                      <a:noFill/>
                    </a:lnR>
                    <a:lnT>
                      <a:noFill/>
                    </a:lnT>
                    <a:lnB>
                      <a:noFill/>
                    </a:lnB>
                  </a:tcPr>
                </a:tc>
                <a:tc>
                  <a:txBody>
                    <a:bodyPr/>
                    <a:lstStyle/>
                    <a:p>
                      <a:r>
                        <a:rPr lang="zh-CN" altLang="en-US" sz="2000"/>
                        <a:t>小于</a:t>
                      </a:r>
                    </a:p>
                  </a:txBody>
                  <a:tcPr marL="100796" marR="100796" marT="50398" marB="50398" anchor="ctr">
                    <a:lnL>
                      <a:noFill/>
                    </a:lnL>
                    <a:lnR>
                      <a:noFill/>
                    </a:lnR>
                    <a:lnT>
                      <a:noFill/>
                    </a:lnT>
                    <a:lnB>
                      <a:noFill/>
                    </a:lnB>
                  </a:tcPr>
                </a:tc>
                <a:tc>
                  <a:txBody>
                    <a:bodyPr/>
                    <a:lstStyle/>
                    <a:p>
                      <a:r>
                        <a:rPr lang="en-US" sz="2000"/>
                        <a:t>x&lt;8 </a:t>
                      </a:r>
                      <a:r>
                        <a:rPr lang="zh-CN" altLang="en-US" sz="2000"/>
                        <a:t>为 </a:t>
                      </a:r>
                      <a:r>
                        <a:rPr lang="en-US" sz="2000"/>
                        <a:t>true</a:t>
                      </a:r>
                    </a:p>
                  </a:txBody>
                  <a:tcPr marL="100796" marR="100796" marT="50398" marB="50398" anchor="ctr">
                    <a:lnL>
                      <a:noFill/>
                    </a:lnL>
                    <a:lnR>
                      <a:noFill/>
                    </a:lnR>
                    <a:lnT>
                      <a:noFill/>
                    </a:lnT>
                    <a:lnB>
                      <a:noFill/>
                    </a:lnB>
                  </a:tcPr>
                </a:tc>
                <a:extLst>
                  <a:ext uri="{0D108BD9-81ED-4DB2-BD59-A6C34878D82A}">
                    <a16:rowId xmlns:a16="http://schemas.microsoft.com/office/drawing/2014/main" val="3395663036"/>
                  </a:ext>
                </a:extLst>
              </a:tr>
              <a:tr h="403183">
                <a:tc>
                  <a:txBody>
                    <a:bodyPr/>
                    <a:lstStyle/>
                    <a:p>
                      <a:r>
                        <a:rPr lang="en-US" altLang="zh-CN" sz="2000"/>
                        <a:t>&gt;=</a:t>
                      </a:r>
                    </a:p>
                  </a:txBody>
                  <a:tcPr marL="100796" marR="100796" marT="50398" marB="50398" anchor="ctr">
                    <a:lnL>
                      <a:noFill/>
                    </a:lnL>
                    <a:lnR>
                      <a:noFill/>
                    </a:lnR>
                    <a:lnT>
                      <a:noFill/>
                    </a:lnT>
                    <a:lnB>
                      <a:noFill/>
                    </a:lnB>
                  </a:tcPr>
                </a:tc>
                <a:tc>
                  <a:txBody>
                    <a:bodyPr/>
                    <a:lstStyle/>
                    <a:p>
                      <a:r>
                        <a:rPr lang="zh-CN" altLang="en-US" sz="2000"/>
                        <a:t>大于或等于</a:t>
                      </a:r>
                    </a:p>
                  </a:txBody>
                  <a:tcPr marL="100796" marR="100796" marT="50398" marB="50398" anchor="ctr">
                    <a:lnL>
                      <a:noFill/>
                    </a:lnL>
                    <a:lnR>
                      <a:noFill/>
                    </a:lnR>
                    <a:lnT>
                      <a:noFill/>
                    </a:lnT>
                    <a:lnB>
                      <a:noFill/>
                    </a:lnB>
                  </a:tcPr>
                </a:tc>
                <a:tc>
                  <a:txBody>
                    <a:bodyPr/>
                    <a:lstStyle/>
                    <a:p>
                      <a:r>
                        <a:rPr lang="en-US" sz="2000"/>
                        <a:t>x&gt;=8 </a:t>
                      </a:r>
                      <a:r>
                        <a:rPr lang="zh-CN" altLang="en-US" sz="2000"/>
                        <a:t>为 </a:t>
                      </a:r>
                      <a:r>
                        <a:rPr lang="en-US" sz="2000"/>
                        <a:t>false</a:t>
                      </a:r>
                    </a:p>
                  </a:txBody>
                  <a:tcPr marL="100796" marR="100796" marT="50398" marB="50398" anchor="ctr">
                    <a:lnL>
                      <a:noFill/>
                    </a:lnL>
                    <a:lnR>
                      <a:noFill/>
                    </a:lnR>
                    <a:lnT>
                      <a:noFill/>
                    </a:lnT>
                    <a:lnB>
                      <a:noFill/>
                    </a:lnB>
                  </a:tcPr>
                </a:tc>
                <a:extLst>
                  <a:ext uri="{0D108BD9-81ED-4DB2-BD59-A6C34878D82A}">
                    <a16:rowId xmlns:a16="http://schemas.microsoft.com/office/drawing/2014/main" val="1379720692"/>
                  </a:ext>
                </a:extLst>
              </a:tr>
              <a:tr h="403183">
                <a:tc>
                  <a:txBody>
                    <a:bodyPr/>
                    <a:lstStyle/>
                    <a:p>
                      <a:r>
                        <a:rPr lang="en-US" altLang="zh-CN" sz="2000"/>
                        <a:t>&lt;=</a:t>
                      </a:r>
                    </a:p>
                  </a:txBody>
                  <a:tcPr marL="100796" marR="100796" marT="50398" marB="50398" anchor="ctr">
                    <a:lnL>
                      <a:noFill/>
                    </a:lnL>
                    <a:lnR>
                      <a:noFill/>
                    </a:lnR>
                    <a:lnT>
                      <a:noFill/>
                    </a:lnT>
                    <a:lnB>
                      <a:noFill/>
                    </a:lnB>
                  </a:tcPr>
                </a:tc>
                <a:tc>
                  <a:txBody>
                    <a:bodyPr/>
                    <a:lstStyle/>
                    <a:p>
                      <a:r>
                        <a:rPr lang="zh-CN" altLang="en-US" sz="2000"/>
                        <a:t>小于或等于</a:t>
                      </a:r>
                    </a:p>
                  </a:txBody>
                  <a:tcPr marL="100796" marR="100796" marT="50398" marB="50398" anchor="ctr">
                    <a:lnL>
                      <a:noFill/>
                    </a:lnL>
                    <a:lnR>
                      <a:noFill/>
                    </a:lnR>
                    <a:lnT>
                      <a:noFill/>
                    </a:lnT>
                    <a:lnB>
                      <a:noFill/>
                    </a:lnB>
                  </a:tcPr>
                </a:tc>
                <a:tc>
                  <a:txBody>
                    <a:bodyPr/>
                    <a:lstStyle/>
                    <a:p>
                      <a:r>
                        <a:rPr lang="en-US" sz="2000" dirty="0"/>
                        <a:t>x&lt;=8 </a:t>
                      </a:r>
                      <a:r>
                        <a:rPr lang="zh-CN" altLang="en-US" sz="2000" dirty="0"/>
                        <a:t>为 </a:t>
                      </a:r>
                      <a:r>
                        <a:rPr lang="en-US" sz="2000" dirty="0"/>
                        <a:t>true</a:t>
                      </a:r>
                    </a:p>
                  </a:txBody>
                  <a:tcPr marL="100796" marR="100796" marT="50398" marB="50398" anchor="ctr">
                    <a:lnL>
                      <a:noFill/>
                    </a:lnL>
                    <a:lnR>
                      <a:noFill/>
                    </a:lnR>
                    <a:lnT>
                      <a:noFill/>
                    </a:lnT>
                    <a:lnB>
                      <a:noFill/>
                    </a:lnB>
                  </a:tcPr>
                </a:tc>
                <a:extLst>
                  <a:ext uri="{0D108BD9-81ED-4DB2-BD59-A6C34878D82A}">
                    <a16:rowId xmlns:a16="http://schemas.microsoft.com/office/drawing/2014/main" val="3922347799"/>
                  </a:ext>
                </a:extLst>
              </a:tr>
            </a:tbl>
          </a:graphicData>
        </a:graphic>
      </p:graphicFrame>
      <p:sp>
        <p:nvSpPr>
          <p:cNvPr id="3" name="Rectangle 1"/>
          <p:cNvSpPr>
            <a:spLocks noChangeArrowheads="1"/>
          </p:cNvSpPr>
          <p:nvPr/>
        </p:nvSpPr>
        <p:spPr bwMode="auto">
          <a:xfrm>
            <a:off x="693500" y="653289"/>
            <a:ext cx="6080169" cy="1459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0796" tIns="50398" rIns="100796" bIns="50398" numCol="1" anchor="ctr" anchorCtr="0" compatLnSpc="1">
            <a:prstTxWarp prst="textNoShape">
              <a:avLst/>
            </a:prstTxWarp>
            <a:spAutoFit/>
          </a:bodyPr>
          <a:lstStyle/>
          <a:p>
            <a:pPr defTabSz="1007943" eaLnBrk="0" fontAlgn="base" hangingPunct="0">
              <a:spcBef>
                <a:spcPct val="0"/>
              </a:spcBef>
              <a:spcAft>
                <a:spcPct val="0"/>
              </a:spcAft>
            </a:pPr>
            <a:r>
              <a:rPr lang="zh-CN" altLang="zh-CN" sz="1764" b="1" dirty="0">
                <a:latin typeface="Arial" panose="020B0604020202020204" pitchFamily="34" charset="0"/>
              </a:rPr>
              <a:t>比较和逻辑运算符用于测试 true 或 false。</a:t>
            </a:r>
            <a:endParaRPr lang="zh-CN" altLang="zh-CN" sz="1764" dirty="0">
              <a:latin typeface="Arial" panose="020B0604020202020204" pitchFamily="34" charset="0"/>
            </a:endParaRPr>
          </a:p>
          <a:p>
            <a:pPr defTabSz="1007943" eaLnBrk="0" fontAlgn="base" hangingPunct="0">
              <a:spcBef>
                <a:spcPct val="0"/>
              </a:spcBef>
              <a:spcAft>
                <a:spcPct val="0"/>
              </a:spcAft>
            </a:pPr>
            <a:endParaRPr lang="zh-CN" altLang="zh-CN" sz="1764" b="1" dirty="0">
              <a:latin typeface="Arial" panose="020B0604020202020204" pitchFamily="34" charset="0"/>
            </a:endParaRPr>
          </a:p>
          <a:p>
            <a:pPr defTabSz="1007943" eaLnBrk="0" fontAlgn="base" hangingPunct="0">
              <a:spcBef>
                <a:spcPct val="0"/>
              </a:spcBef>
              <a:spcAft>
                <a:spcPct val="0"/>
              </a:spcAft>
            </a:pPr>
            <a:r>
              <a:rPr lang="zh-CN" altLang="zh-CN" sz="1764" b="1" dirty="0">
                <a:latin typeface="Arial" panose="020B0604020202020204" pitchFamily="34" charset="0"/>
              </a:rPr>
              <a:t>比较运算符</a:t>
            </a:r>
          </a:p>
          <a:p>
            <a:pPr defTabSz="1007943" eaLnBrk="0" fontAlgn="base" hangingPunct="0">
              <a:spcBef>
                <a:spcPct val="0"/>
              </a:spcBef>
              <a:spcAft>
                <a:spcPct val="0"/>
              </a:spcAft>
            </a:pPr>
            <a:r>
              <a:rPr lang="zh-CN" altLang="zh-CN" sz="1764" dirty="0">
                <a:latin typeface="Arial" panose="020B0604020202020204" pitchFamily="34" charset="0"/>
              </a:rPr>
              <a:t>比较运算符在逻辑语句中使用，以测定变量或值是否相等。</a:t>
            </a:r>
          </a:p>
          <a:p>
            <a:pPr defTabSz="1007943" eaLnBrk="0" fontAlgn="base" hangingPunct="0">
              <a:spcBef>
                <a:spcPct val="0"/>
              </a:spcBef>
              <a:spcAft>
                <a:spcPct val="0"/>
              </a:spcAft>
            </a:pPr>
            <a:r>
              <a:rPr lang="zh-CN" altLang="zh-CN" sz="1764" dirty="0">
                <a:latin typeface="Arial" panose="020B0604020202020204" pitchFamily="34" charset="0"/>
              </a:rPr>
              <a:t>给定 x=5，下面的表格解释了比较运算符：</a:t>
            </a:r>
          </a:p>
        </p:txBody>
      </p:sp>
    </p:spTree>
    <p:extLst>
      <p:ext uri="{BB962C8B-B14F-4D97-AF65-F5344CB8AC3E}">
        <p14:creationId xmlns:p14="http://schemas.microsoft.com/office/powerpoint/2010/main" val="3726012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nvPr>
        </p:nvGraphicFramePr>
        <p:xfrm>
          <a:off x="539906" y="2135583"/>
          <a:ext cx="8693626" cy="1612731"/>
        </p:xfrm>
        <a:graphic>
          <a:graphicData uri="http://schemas.openxmlformats.org/drawingml/2006/table">
            <a:tbl>
              <a:tblPr/>
              <a:tblGrid>
                <a:gridCol w="2897875">
                  <a:extLst>
                    <a:ext uri="{9D8B030D-6E8A-4147-A177-3AD203B41FA5}">
                      <a16:colId xmlns:a16="http://schemas.microsoft.com/office/drawing/2014/main" val="972251891"/>
                    </a:ext>
                  </a:extLst>
                </a:gridCol>
                <a:gridCol w="2897875">
                  <a:extLst>
                    <a:ext uri="{9D8B030D-6E8A-4147-A177-3AD203B41FA5}">
                      <a16:colId xmlns:a16="http://schemas.microsoft.com/office/drawing/2014/main" val="1747275333"/>
                    </a:ext>
                  </a:extLst>
                </a:gridCol>
                <a:gridCol w="2897875">
                  <a:extLst>
                    <a:ext uri="{9D8B030D-6E8A-4147-A177-3AD203B41FA5}">
                      <a16:colId xmlns:a16="http://schemas.microsoft.com/office/drawing/2014/main" val="3242638473"/>
                    </a:ext>
                  </a:extLst>
                </a:gridCol>
              </a:tblGrid>
              <a:tr h="403183">
                <a:tc>
                  <a:txBody>
                    <a:bodyPr/>
                    <a:lstStyle/>
                    <a:p>
                      <a:r>
                        <a:rPr lang="zh-CN" altLang="en-US" sz="2000" dirty="0"/>
                        <a:t>运算符</a:t>
                      </a:r>
                    </a:p>
                  </a:txBody>
                  <a:tcPr marL="100796" marR="100796" marT="50398" marB="50398" anchor="ctr">
                    <a:lnL>
                      <a:noFill/>
                    </a:lnL>
                    <a:lnR>
                      <a:noFill/>
                    </a:lnR>
                    <a:lnT>
                      <a:noFill/>
                    </a:lnT>
                    <a:lnB>
                      <a:noFill/>
                    </a:lnB>
                  </a:tcPr>
                </a:tc>
                <a:tc>
                  <a:txBody>
                    <a:bodyPr/>
                    <a:lstStyle/>
                    <a:p>
                      <a:r>
                        <a:rPr lang="zh-CN" altLang="en-US" sz="2000"/>
                        <a:t>描述</a:t>
                      </a:r>
                    </a:p>
                  </a:txBody>
                  <a:tcPr marL="100796" marR="100796" marT="50398" marB="50398" anchor="ctr">
                    <a:lnL>
                      <a:noFill/>
                    </a:lnL>
                    <a:lnR>
                      <a:noFill/>
                    </a:lnR>
                    <a:lnT>
                      <a:noFill/>
                    </a:lnT>
                    <a:lnB>
                      <a:noFill/>
                    </a:lnB>
                  </a:tcPr>
                </a:tc>
                <a:tc>
                  <a:txBody>
                    <a:bodyPr/>
                    <a:lstStyle/>
                    <a:p>
                      <a:r>
                        <a:rPr lang="zh-CN" altLang="en-US" sz="2000"/>
                        <a:t>例子</a:t>
                      </a:r>
                    </a:p>
                  </a:txBody>
                  <a:tcPr marL="100796" marR="100796" marT="50398" marB="50398" anchor="ctr">
                    <a:lnL>
                      <a:noFill/>
                    </a:lnL>
                    <a:lnR>
                      <a:noFill/>
                    </a:lnR>
                    <a:lnT>
                      <a:noFill/>
                    </a:lnT>
                    <a:lnB>
                      <a:noFill/>
                    </a:lnB>
                  </a:tcPr>
                </a:tc>
                <a:extLst>
                  <a:ext uri="{0D108BD9-81ED-4DB2-BD59-A6C34878D82A}">
                    <a16:rowId xmlns:a16="http://schemas.microsoft.com/office/drawing/2014/main" val="4139346835"/>
                  </a:ext>
                </a:extLst>
              </a:tr>
              <a:tr h="705570">
                <a:tc>
                  <a:txBody>
                    <a:bodyPr/>
                    <a:lstStyle/>
                    <a:p>
                      <a:r>
                        <a:rPr lang="en-US" altLang="zh-CN" sz="2000" dirty="0"/>
                        <a:t>&amp;&amp;</a:t>
                      </a:r>
                    </a:p>
                  </a:txBody>
                  <a:tcPr marL="100796" marR="100796" marT="50398" marB="50398" anchor="ctr">
                    <a:lnL>
                      <a:noFill/>
                    </a:lnL>
                    <a:lnR>
                      <a:noFill/>
                    </a:lnR>
                    <a:lnT>
                      <a:noFill/>
                    </a:lnT>
                    <a:lnB>
                      <a:noFill/>
                    </a:lnB>
                  </a:tcPr>
                </a:tc>
                <a:tc>
                  <a:txBody>
                    <a:bodyPr/>
                    <a:lstStyle/>
                    <a:p>
                      <a:r>
                        <a:rPr lang="en-US" sz="2000"/>
                        <a:t>and</a:t>
                      </a:r>
                    </a:p>
                  </a:txBody>
                  <a:tcPr marL="100796" marR="100796" marT="50398" marB="50398" anchor="ctr">
                    <a:lnL>
                      <a:noFill/>
                    </a:lnL>
                    <a:lnR>
                      <a:noFill/>
                    </a:lnR>
                    <a:lnT>
                      <a:noFill/>
                    </a:lnT>
                    <a:lnB>
                      <a:noFill/>
                    </a:lnB>
                  </a:tcPr>
                </a:tc>
                <a:tc>
                  <a:txBody>
                    <a:bodyPr/>
                    <a:lstStyle/>
                    <a:p>
                      <a:r>
                        <a:rPr lang="en-US" sz="2000" dirty="0"/>
                        <a:t>(x &lt; 10 &amp;&amp; y &gt; 1) </a:t>
                      </a:r>
                      <a:r>
                        <a:rPr lang="zh-CN" altLang="en-US" sz="2000" dirty="0"/>
                        <a:t>为 </a:t>
                      </a:r>
                      <a:r>
                        <a:rPr lang="en-US" sz="2000" dirty="0"/>
                        <a:t>true</a:t>
                      </a:r>
                    </a:p>
                  </a:txBody>
                  <a:tcPr marL="100796" marR="100796" marT="50398" marB="50398" anchor="ctr">
                    <a:lnL>
                      <a:noFill/>
                    </a:lnL>
                    <a:lnR>
                      <a:noFill/>
                    </a:lnR>
                    <a:lnT>
                      <a:noFill/>
                    </a:lnT>
                    <a:lnB>
                      <a:noFill/>
                    </a:lnB>
                  </a:tcPr>
                </a:tc>
                <a:extLst>
                  <a:ext uri="{0D108BD9-81ED-4DB2-BD59-A6C34878D82A}">
                    <a16:rowId xmlns:a16="http://schemas.microsoft.com/office/drawing/2014/main" val="1349758673"/>
                  </a:ext>
                </a:extLst>
              </a:tr>
              <a:tr h="403183">
                <a:tc>
                  <a:txBody>
                    <a:bodyPr/>
                    <a:lstStyle/>
                    <a:p>
                      <a:r>
                        <a:rPr lang="en-US" altLang="zh-CN" sz="2000"/>
                        <a:t>||</a:t>
                      </a:r>
                    </a:p>
                  </a:txBody>
                  <a:tcPr marL="100796" marR="100796" marT="50398" marB="50398" anchor="ctr">
                    <a:lnL>
                      <a:noFill/>
                    </a:lnL>
                    <a:lnR>
                      <a:noFill/>
                    </a:lnR>
                    <a:lnT>
                      <a:noFill/>
                    </a:lnT>
                    <a:lnB>
                      <a:noFill/>
                    </a:lnB>
                  </a:tcPr>
                </a:tc>
                <a:tc>
                  <a:txBody>
                    <a:bodyPr/>
                    <a:lstStyle/>
                    <a:p>
                      <a:r>
                        <a:rPr lang="en-US" sz="2000"/>
                        <a:t>or</a:t>
                      </a:r>
                    </a:p>
                  </a:txBody>
                  <a:tcPr marL="100796" marR="100796" marT="50398" marB="50398" anchor="ctr">
                    <a:lnL>
                      <a:noFill/>
                    </a:lnL>
                    <a:lnR>
                      <a:noFill/>
                    </a:lnR>
                    <a:lnT>
                      <a:noFill/>
                    </a:lnT>
                    <a:lnB>
                      <a:noFill/>
                    </a:lnB>
                  </a:tcPr>
                </a:tc>
                <a:tc>
                  <a:txBody>
                    <a:bodyPr/>
                    <a:lstStyle/>
                    <a:p>
                      <a:r>
                        <a:rPr lang="en-US" sz="2000"/>
                        <a:t>(x==5 || y==5) </a:t>
                      </a:r>
                      <a:r>
                        <a:rPr lang="zh-CN" altLang="en-US" sz="2000"/>
                        <a:t>为 </a:t>
                      </a:r>
                      <a:r>
                        <a:rPr lang="en-US" sz="2000"/>
                        <a:t>false</a:t>
                      </a:r>
                    </a:p>
                  </a:txBody>
                  <a:tcPr marL="100796" marR="100796" marT="50398" marB="50398" anchor="ctr">
                    <a:lnL>
                      <a:noFill/>
                    </a:lnL>
                    <a:lnR>
                      <a:noFill/>
                    </a:lnR>
                    <a:lnT>
                      <a:noFill/>
                    </a:lnT>
                    <a:lnB>
                      <a:noFill/>
                    </a:lnB>
                  </a:tcPr>
                </a:tc>
                <a:extLst>
                  <a:ext uri="{0D108BD9-81ED-4DB2-BD59-A6C34878D82A}">
                    <a16:rowId xmlns:a16="http://schemas.microsoft.com/office/drawing/2014/main" val="3010531396"/>
                  </a:ext>
                </a:extLst>
              </a:tr>
              <a:tr h="403183">
                <a:tc>
                  <a:txBody>
                    <a:bodyPr/>
                    <a:lstStyle/>
                    <a:p>
                      <a:r>
                        <a:rPr lang="en-US" altLang="zh-CN" sz="2000"/>
                        <a:t>!</a:t>
                      </a:r>
                    </a:p>
                  </a:txBody>
                  <a:tcPr marL="100796" marR="100796" marT="50398" marB="50398" anchor="ctr">
                    <a:lnL>
                      <a:noFill/>
                    </a:lnL>
                    <a:lnR>
                      <a:noFill/>
                    </a:lnR>
                    <a:lnT>
                      <a:noFill/>
                    </a:lnT>
                    <a:lnB>
                      <a:noFill/>
                    </a:lnB>
                  </a:tcPr>
                </a:tc>
                <a:tc>
                  <a:txBody>
                    <a:bodyPr/>
                    <a:lstStyle/>
                    <a:p>
                      <a:r>
                        <a:rPr lang="en-US" sz="2000"/>
                        <a:t>not</a:t>
                      </a:r>
                    </a:p>
                  </a:txBody>
                  <a:tcPr marL="100796" marR="100796" marT="50398" marB="50398" anchor="ctr">
                    <a:lnL>
                      <a:noFill/>
                    </a:lnL>
                    <a:lnR>
                      <a:noFill/>
                    </a:lnR>
                    <a:lnT>
                      <a:noFill/>
                    </a:lnT>
                    <a:lnB>
                      <a:noFill/>
                    </a:lnB>
                  </a:tcPr>
                </a:tc>
                <a:tc>
                  <a:txBody>
                    <a:bodyPr/>
                    <a:lstStyle/>
                    <a:p>
                      <a:r>
                        <a:rPr lang="en-US" sz="2000" dirty="0"/>
                        <a:t>!(x==y) </a:t>
                      </a:r>
                      <a:r>
                        <a:rPr lang="zh-CN" altLang="en-US" sz="2000" dirty="0"/>
                        <a:t>为 </a:t>
                      </a:r>
                      <a:r>
                        <a:rPr lang="en-US" sz="2000" dirty="0"/>
                        <a:t>true</a:t>
                      </a:r>
                    </a:p>
                  </a:txBody>
                  <a:tcPr marL="100796" marR="100796" marT="50398" marB="50398" anchor="ctr">
                    <a:lnL>
                      <a:noFill/>
                    </a:lnL>
                    <a:lnR>
                      <a:noFill/>
                    </a:lnR>
                    <a:lnT>
                      <a:noFill/>
                    </a:lnT>
                    <a:lnB>
                      <a:noFill/>
                    </a:lnB>
                  </a:tcPr>
                </a:tc>
                <a:extLst>
                  <a:ext uri="{0D108BD9-81ED-4DB2-BD59-A6C34878D82A}">
                    <a16:rowId xmlns:a16="http://schemas.microsoft.com/office/drawing/2014/main" val="550825035"/>
                  </a:ext>
                </a:extLst>
              </a:tr>
            </a:tbl>
          </a:graphicData>
        </a:graphic>
      </p:graphicFrame>
      <p:sp>
        <p:nvSpPr>
          <p:cNvPr id="3" name="Rectangle 1"/>
          <p:cNvSpPr>
            <a:spLocks noChangeArrowheads="1"/>
          </p:cNvSpPr>
          <p:nvPr/>
        </p:nvSpPr>
        <p:spPr bwMode="auto">
          <a:xfrm>
            <a:off x="539906" y="883626"/>
            <a:ext cx="4748074" cy="916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0796" tIns="50398" rIns="100796" bIns="50398" numCol="1" anchor="ctr" anchorCtr="0" compatLnSpc="1">
            <a:prstTxWarp prst="textNoShape">
              <a:avLst/>
            </a:prstTxWarp>
            <a:spAutoFit/>
          </a:bodyPr>
          <a:lstStyle/>
          <a:p>
            <a:pPr defTabSz="1007943" eaLnBrk="0" fontAlgn="base" hangingPunct="0">
              <a:spcBef>
                <a:spcPct val="0"/>
              </a:spcBef>
              <a:spcAft>
                <a:spcPct val="0"/>
              </a:spcAft>
            </a:pPr>
            <a:r>
              <a:rPr lang="zh-CN" altLang="zh-CN" sz="1764" b="1" dirty="0">
                <a:latin typeface="Arial" panose="020B0604020202020204" pitchFamily="34" charset="0"/>
              </a:rPr>
              <a:t>逻辑运算符</a:t>
            </a:r>
          </a:p>
          <a:p>
            <a:pPr defTabSz="1007943" eaLnBrk="0" fontAlgn="base" hangingPunct="0">
              <a:spcBef>
                <a:spcPct val="0"/>
              </a:spcBef>
              <a:spcAft>
                <a:spcPct val="0"/>
              </a:spcAft>
            </a:pPr>
            <a:r>
              <a:rPr lang="zh-CN" altLang="zh-CN" sz="1764" dirty="0">
                <a:latin typeface="Arial" panose="020B0604020202020204" pitchFamily="34" charset="0"/>
              </a:rPr>
              <a:t>逻辑运算符用于测定变量或值之间的逻辑。</a:t>
            </a:r>
          </a:p>
          <a:p>
            <a:pPr defTabSz="1007943" eaLnBrk="0" fontAlgn="base" hangingPunct="0">
              <a:spcBef>
                <a:spcPct val="0"/>
              </a:spcBef>
              <a:spcAft>
                <a:spcPct val="0"/>
              </a:spcAft>
            </a:pPr>
            <a:r>
              <a:rPr lang="zh-CN" altLang="zh-CN" sz="1764" dirty="0">
                <a:latin typeface="Arial" panose="020B0604020202020204" pitchFamily="34" charset="0"/>
              </a:rPr>
              <a:t>给定 x=6 以及 y=3，下表解释了逻辑运算符：</a:t>
            </a:r>
          </a:p>
        </p:txBody>
      </p:sp>
    </p:spTree>
    <p:extLst>
      <p:ext uri="{BB962C8B-B14F-4D97-AF65-F5344CB8AC3E}">
        <p14:creationId xmlns:p14="http://schemas.microsoft.com/office/powerpoint/2010/main" val="1327745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92520" y="493294"/>
            <a:ext cx="6110627" cy="1187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0796" tIns="50398" rIns="100796" bIns="50398" numCol="1" anchor="ctr" anchorCtr="0" compatLnSpc="1">
            <a:prstTxWarp prst="textNoShape">
              <a:avLst/>
            </a:prstTxWarp>
            <a:spAutoFit/>
          </a:bodyPr>
          <a:lstStyle/>
          <a:p>
            <a:pPr defTabSz="1007943" eaLnBrk="0" fontAlgn="base" hangingPunct="0">
              <a:spcBef>
                <a:spcPct val="0"/>
              </a:spcBef>
              <a:spcAft>
                <a:spcPct val="0"/>
              </a:spcAft>
            </a:pPr>
            <a:r>
              <a:rPr lang="zh-CN" altLang="zh-CN" sz="1764" b="1" dirty="0">
                <a:latin typeface="Arial" panose="020B0604020202020204" pitchFamily="34" charset="0"/>
              </a:rPr>
              <a:t>用于字符串的 + 运算符</a:t>
            </a:r>
          </a:p>
          <a:p>
            <a:pPr defTabSz="1007943" eaLnBrk="0" fontAlgn="base" hangingPunct="0">
              <a:spcBef>
                <a:spcPct val="0"/>
              </a:spcBef>
              <a:spcAft>
                <a:spcPct val="0"/>
              </a:spcAft>
            </a:pPr>
            <a:r>
              <a:rPr lang="zh-CN" altLang="zh-CN" sz="1764" dirty="0">
                <a:latin typeface="Arial" panose="020B0604020202020204" pitchFamily="34" charset="0"/>
              </a:rPr>
              <a:t>+ 运算符用于把文本值或字符串变量加起来（连接起来）。</a:t>
            </a:r>
          </a:p>
          <a:p>
            <a:pPr defTabSz="1007943" eaLnBrk="0" fontAlgn="base" hangingPunct="0">
              <a:spcBef>
                <a:spcPct val="0"/>
              </a:spcBef>
              <a:spcAft>
                <a:spcPct val="0"/>
              </a:spcAft>
            </a:pPr>
            <a:r>
              <a:rPr lang="zh-CN" altLang="zh-CN" sz="1764" dirty="0">
                <a:latin typeface="Arial" panose="020B0604020202020204" pitchFamily="34" charset="0"/>
              </a:rPr>
              <a:t>如需把两个或多个字符串变量连接起来，请使用 + 运算符。</a:t>
            </a:r>
            <a:endParaRPr lang="zh-CN"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txt1="What a very"; txt2="nice day"; txt3=txt1+txt2; </a:t>
            </a:r>
            <a:endParaRPr lang="zh-CN" altLang="zh-CN" sz="1764" dirty="0">
              <a:latin typeface="Arial" panose="020B0604020202020204" pitchFamily="34" charset="0"/>
            </a:endParaRPr>
          </a:p>
        </p:txBody>
      </p:sp>
      <p:sp>
        <p:nvSpPr>
          <p:cNvPr id="3" name="Rectangle 2"/>
          <p:cNvSpPr>
            <a:spLocks noChangeArrowheads="1"/>
          </p:cNvSpPr>
          <p:nvPr/>
        </p:nvSpPr>
        <p:spPr bwMode="auto">
          <a:xfrm>
            <a:off x="192520" y="2205545"/>
            <a:ext cx="9551590" cy="4174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0796" tIns="50398" rIns="100796" bIns="50398" numCol="1" anchor="ctr" anchorCtr="0" compatLnSpc="1">
            <a:prstTxWarp prst="textNoShape">
              <a:avLst/>
            </a:prstTxWarp>
            <a:spAutoFit/>
          </a:bodyPr>
          <a:lstStyle/>
          <a:p>
            <a:pPr defTabSz="1007943" eaLnBrk="0" fontAlgn="base" hangingPunct="0">
              <a:spcBef>
                <a:spcPct val="0"/>
              </a:spcBef>
              <a:spcAft>
                <a:spcPct val="0"/>
              </a:spcAft>
            </a:pPr>
            <a:r>
              <a:rPr lang="zh-CN" altLang="zh-CN" sz="1764" b="1" dirty="0">
                <a:latin typeface="Arial" panose="020B0604020202020204" pitchFamily="34" charset="0"/>
              </a:rPr>
              <a:t>关系运算符执行的是比较运算。每个关系运算符都返回一个布尔值。</a:t>
            </a:r>
            <a:endParaRPr lang="zh-CN" altLang="zh-CN" sz="1764" dirty="0">
              <a:latin typeface="Arial" panose="020B0604020202020204" pitchFamily="34" charset="0"/>
            </a:endParaRPr>
          </a:p>
          <a:p>
            <a:pPr defTabSz="1007943" eaLnBrk="0" fontAlgn="base" hangingPunct="0">
              <a:spcBef>
                <a:spcPct val="0"/>
              </a:spcBef>
              <a:spcAft>
                <a:spcPct val="0"/>
              </a:spcAft>
            </a:pPr>
            <a:endParaRPr lang="zh-CN" altLang="zh-CN" sz="1764" b="1" dirty="0">
              <a:latin typeface="Arial" panose="020B0604020202020204" pitchFamily="34" charset="0"/>
            </a:endParaRPr>
          </a:p>
          <a:p>
            <a:pPr defTabSz="1007943" eaLnBrk="0" fontAlgn="base" hangingPunct="0">
              <a:spcBef>
                <a:spcPct val="0"/>
              </a:spcBef>
              <a:spcAft>
                <a:spcPct val="0"/>
              </a:spcAft>
            </a:pPr>
            <a:r>
              <a:rPr lang="zh-CN" altLang="zh-CN" sz="1764" b="1" dirty="0">
                <a:latin typeface="Arial" panose="020B0604020202020204" pitchFamily="34" charset="0"/>
              </a:rPr>
              <a:t>常规比较方式</a:t>
            </a:r>
          </a:p>
          <a:p>
            <a:pPr defTabSz="1007943" eaLnBrk="0" fontAlgn="base" hangingPunct="0">
              <a:spcBef>
                <a:spcPct val="0"/>
              </a:spcBef>
              <a:spcAft>
                <a:spcPct val="0"/>
              </a:spcAft>
            </a:pPr>
            <a:r>
              <a:rPr lang="zh-CN" altLang="zh-CN" sz="1764" dirty="0">
                <a:latin typeface="Arial" panose="020B0604020202020204" pitchFamily="34" charset="0"/>
              </a:rPr>
              <a:t>关系运算符小于、大于、小于等于和大于等于执行的是两个数的比较运算，比较方式与算术比较运算相同。</a:t>
            </a:r>
          </a:p>
          <a:p>
            <a:pPr defTabSz="1007943" eaLnBrk="0" fontAlgn="base" hangingPunct="0">
              <a:spcBef>
                <a:spcPct val="0"/>
              </a:spcBef>
              <a:spcAft>
                <a:spcPct val="0"/>
              </a:spcAft>
            </a:pPr>
            <a:r>
              <a:rPr lang="zh-CN" altLang="zh-CN" sz="1764" dirty="0">
                <a:latin typeface="Arial" panose="020B0604020202020204" pitchFamily="34" charset="0"/>
              </a:rPr>
              <a:t>每个关系运算符都返回一个布尔值：</a:t>
            </a:r>
            <a:endParaRPr lang="zh-CN"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var bResult1 = 2 &gt; 1 //true </a:t>
            </a:r>
            <a:endParaRPr lang="en-US"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var bResult2 = 2 &lt; 1 //false </a:t>
            </a:r>
            <a:endParaRPr lang="zh-CN" altLang="zh-CN" sz="1764" dirty="0"/>
          </a:p>
          <a:p>
            <a:pPr defTabSz="1007943" eaLnBrk="0" fontAlgn="base" hangingPunct="0">
              <a:spcBef>
                <a:spcPct val="0"/>
              </a:spcBef>
              <a:spcAft>
                <a:spcPct val="0"/>
              </a:spcAft>
            </a:pPr>
            <a:r>
              <a:rPr lang="zh-CN" altLang="zh-CN" sz="1764" dirty="0">
                <a:latin typeface="Arial" panose="020B0604020202020204" pitchFamily="34" charset="0"/>
              </a:rPr>
              <a:t>不过，对两个字符串应用关系运算符，它们的行为则不同。许多人认为小于表示“在字母顺序上靠前”，大于表示“在字母顺序上靠后”，但事实并非如此。 对于字符串，第一个字符串中每个字符的代码都与会第二个字符串中对应位置的字符的代码进行数值比较。完成这种比较操作后，返回一个 Boolean 值。问题在于大写字母的代码都小于小写字母的代码，这意味这着可能会遇到下列情况：</a:t>
            </a:r>
            <a:endParaRPr lang="zh-CN"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var bResult = "Blue" &lt; "alpha"; </a:t>
            </a:r>
            <a:endParaRPr lang="en-US"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alert(bResult); //输出 true </a:t>
            </a:r>
            <a:endParaRPr lang="zh-CN" altLang="zh-CN" sz="1764" dirty="0">
              <a:latin typeface="Arial" panose="020B0604020202020204" pitchFamily="34" charset="0"/>
            </a:endParaRPr>
          </a:p>
        </p:txBody>
      </p:sp>
    </p:spTree>
    <p:extLst>
      <p:ext uri="{BB962C8B-B14F-4D97-AF65-F5344CB8AC3E}">
        <p14:creationId xmlns:p14="http://schemas.microsoft.com/office/powerpoint/2010/main" val="33813398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25324" y="294564"/>
            <a:ext cx="9599587" cy="2545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0796" tIns="50398" rIns="100796" bIns="50398" numCol="1" anchor="ctr" anchorCtr="0" compatLnSpc="1">
            <a:prstTxWarp prst="textNoShape">
              <a:avLst/>
            </a:prstTxWarp>
            <a:spAutoFit/>
          </a:bodyPr>
          <a:lstStyle/>
          <a:p>
            <a:pPr defTabSz="1007943" eaLnBrk="0" fontAlgn="base" hangingPunct="0">
              <a:spcBef>
                <a:spcPct val="0"/>
              </a:spcBef>
              <a:spcAft>
                <a:spcPct val="0"/>
              </a:spcAft>
            </a:pPr>
            <a:r>
              <a:rPr lang="zh-CN" altLang="zh-CN" sz="1764" b="1" dirty="0">
                <a:latin typeface="Arial" panose="020B0604020202020204" pitchFamily="34" charset="0"/>
              </a:rPr>
              <a:t>全等号和非全等号</a:t>
            </a:r>
          </a:p>
          <a:p>
            <a:pPr defTabSz="1007943" eaLnBrk="0" fontAlgn="base" hangingPunct="0">
              <a:spcBef>
                <a:spcPct val="0"/>
              </a:spcBef>
              <a:spcAft>
                <a:spcPct val="0"/>
              </a:spcAft>
            </a:pPr>
            <a:r>
              <a:rPr lang="zh-CN" altLang="zh-CN" sz="1764" dirty="0">
                <a:latin typeface="Arial" panose="020B0604020202020204" pitchFamily="34" charset="0"/>
              </a:rPr>
              <a:t>等号和非等号的同类运算符是全等号和非全等号。这两个运算符所做的与等号和非等号相同，只是它们在检查相等性前，不执行类型转换。</a:t>
            </a:r>
          </a:p>
          <a:p>
            <a:pPr defTabSz="1007943" eaLnBrk="0" fontAlgn="base" hangingPunct="0">
              <a:spcBef>
                <a:spcPct val="0"/>
              </a:spcBef>
              <a:spcAft>
                <a:spcPct val="0"/>
              </a:spcAft>
            </a:pPr>
            <a:r>
              <a:rPr lang="zh-CN" altLang="zh-CN" sz="1764" dirty="0">
                <a:latin typeface="Arial" panose="020B0604020202020204" pitchFamily="34" charset="0"/>
              </a:rPr>
              <a:t>全等号由三个等号表示（===），只有在无需类型转换运算数就相等的情况下，才返回 true。</a:t>
            </a:r>
          </a:p>
          <a:p>
            <a:pPr defTabSz="1007943" eaLnBrk="0" fontAlgn="base" hangingPunct="0">
              <a:spcBef>
                <a:spcPct val="0"/>
              </a:spcBef>
              <a:spcAft>
                <a:spcPct val="0"/>
              </a:spcAft>
            </a:pPr>
            <a:r>
              <a:rPr lang="zh-CN" altLang="zh-CN" sz="1764" dirty="0">
                <a:latin typeface="Arial" panose="020B0604020202020204" pitchFamily="34" charset="0"/>
              </a:rPr>
              <a:t>例如：</a:t>
            </a:r>
            <a:endParaRPr lang="zh-CN"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var sNum = "66"; </a:t>
            </a:r>
            <a:endParaRPr lang="en-US"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var iNum = 66; </a:t>
            </a:r>
            <a:endParaRPr lang="en-US"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alert(sNum == iNum); //输出 "true" </a:t>
            </a:r>
            <a:endParaRPr lang="en-US"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alert(sNum === iNum); //输出 "false" </a:t>
            </a:r>
            <a:endParaRPr lang="zh-CN" altLang="zh-CN" sz="1764" dirty="0">
              <a:latin typeface="Arial" panose="020B0604020202020204" pitchFamily="34" charset="0"/>
            </a:endParaRPr>
          </a:p>
        </p:txBody>
      </p:sp>
      <p:sp>
        <p:nvSpPr>
          <p:cNvPr id="3" name="Rectangle 2"/>
          <p:cNvSpPr>
            <a:spLocks noChangeArrowheads="1"/>
          </p:cNvSpPr>
          <p:nvPr/>
        </p:nvSpPr>
        <p:spPr bwMode="auto">
          <a:xfrm>
            <a:off x="125324" y="3388327"/>
            <a:ext cx="9705182" cy="2002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0796" tIns="50398" rIns="100796" bIns="50398" numCol="1" anchor="ctr" anchorCtr="0" compatLnSpc="1">
            <a:prstTxWarp prst="textNoShape">
              <a:avLst/>
            </a:prstTxWarp>
            <a:spAutoFit/>
          </a:bodyPr>
          <a:lstStyle/>
          <a:p>
            <a:pPr defTabSz="1007943" eaLnBrk="0" fontAlgn="base" hangingPunct="0">
              <a:spcBef>
                <a:spcPct val="0"/>
              </a:spcBef>
              <a:spcAft>
                <a:spcPct val="0"/>
              </a:spcAft>
            </a:pPr>
            <a:r>
              <a:rPr lang="zh-CN" altLang="zh-CN" sz="1764" dirty="0">
                <a:latin typeface="Arial" panose="020B0604020202020204" pitchFamily="34" charset="0"/>
              </a:rPr>
              <a:t>非全等号由感叹号加两个等号（!==）表示，只有在无需类型转换运算数不相等的情况下，才返回 true。</a:t>
            </a:r>
          </a:p>
          <a:p>
            <a:pPr defTabSz="1007943" eaLnBrk="0" fontAlgn="base" hangingPunct="0">
              <a:spcBef>
                <a:spcPct val="0"/>
              </a:spcBef>
              <a:spcAft>
                <a:spcPct val="0"/>
              </a:spcAft>
            </a:pPr>
            <a:r>
              <a:rPr lang="zh-CN" altLang="zh-CN" sz="1764" dirty="0">
                <a:latin typeface="Arial" panose="020B0604020202020204" pitchFamily="34" charset="0"/>
              </a:rPr>
              <a:t>例如：</a:t>
            </a:r>
            <a:endParaRPr lang="zh-CN"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var sNum = "66";</a:t>
            </a:r>
            <a:endParaRPr lang="en-US"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 var iNum = 66; </a:t>
            </a:r>
            <a:endParaRPr lang="en-US"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alert(sNum != iNum); //输出 "false“</a:t>
            </a:r>
            <a:endParaRPr lang="en-US"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alert(sNum !== iNum); //输出 "true" </a:t>
            </a:r>
            <a:endParaRPr lang="zh-CN" altLang="zh-CN" sz="1764" dirty="0">
              <a:latin typeface="Arial" panose="020B0604020202020204" pitchFamily="34" charset="0"/>
            </a:endParaRPr>
          </a:p>
        </p:txBody>
      </p:sp>
    </p:spTree>
    <p:extLst>
      <p:ext uri="{BB962C8B-B14F-4D97-AF65-F5344CB8AC3E}">
        <p14:creationId xmlns:p14="http://schemas.microsoft.com/office/powerpoint/2010/main" val="10115155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4918" y="162153"/>
            <a:ext cx="9546788" cy="2840393"/>
          </a:xfrm>
          <a:prstGeom prst="rect">
            <a:avLst/>
          </a:prstGeom>
        </p:spPr>
        <p:txBody>
          <a:bodyPr wrap="square">
            <a:spAutoFit/>
          </a:bodyPr>
          <a:lstStyle/>
          <a:p>
            <a:r>
              <a:rPr lang="zh-CN" altLang="en-US" sz="1984" b="1" dirty="0"/>
              <a:t>条件语句用于基于不同的条件来执行不同的动作。</a:t>
            </a:r>
            <a:endParaRPr lang="zh-CN" altLang="en-US" sz="1984" dirty="0"/>
          </a:p>
          <a:p>
            <a:r>
              <a:rPr lang="zh-CN" altLang="en-US" sz="1984" b="1" dirty="0"/>
              <a:t>条件语句</a:t>
            </a:r>
          </a:p>
          <a:p>
            <a:r>
              <a:rPr lang="zh-CN" altLang="en-US" sz="1984" dirty="0"/>
              <a:t>通常在写代码时，您总是需要为不同的决定来执行不同的动作。您可以在代码中使用条件语句来完成该任务。</a:t>
            </a:r>
          </a:p>
          <a:p>
            <a:r>
              <a:rPr lang="zh-CN" altLang="en-US" sz="1984" dirty="0"/>
              <a:t>在 </a:t>
            </a:r>
            <a:r>
              <a:rPr lang="en-US" altLang="zh-CN" sz="1984" dirty="0"/>
              <a:t>JavaScript </a:t>
            </a:r>
            <a:r>
              <a:rPr lang="zh-CN" altLang="en-US" sz="1984" dirty="0"/>
              <a:t>中，我们可使用以下条件语句：</a:t>
            </a:r>
          </a:p>
          <a:p>
            <a:pPr>
              <a:buFont typeface="Arial" panose="020B0604020202020204" pitchFamily="34" charset="0"/>
              <a:buChar char="•"/>
            </a:pPr>
            <a:r>
              <a:rPr lang="en-US" altLang="zh-CN" sz="1984" i="1" dirty="0"/>
              <a:t>if </a:t>
            </a:r>
            <a:r>
              <a:rPr lang="zh-CN" altLang="en-US" sz="1984" i="1" dirty="0"/>
              <a:t>语句</a:t>
            </a:r>
            <a:r>
              <a:rPr lang="zh-CN" altLang="en-US" sz="1984" dirty="0"/>
              <a:t> </a:t>
            </a:r>
            <a:r>
              <a:rPr lang="en-US" altLang="zh-CN" sz="1984" dirty="0"/>
              <a:t>- </a:t>
            </a:r>
            <a:r>
              <a:rPr lang="zh-CN" altLang="en-US" sz="1984" dirty="0"/>
              <a:t>只有当指定条件为 </a:t>
            </a:r>
            <a:r>
              <a:rPr lang="en-US" altLang="zh-CN" sz="1984" dirty="0"/>
              <a:t>true </a:t>
            </a:r>
            <a:r>
              <a:rPr lang="zh-CN" altLang="en-US" sz="1984" dirty="0"/>
              <a:t>时，使用该语句来执行代码</a:t>
            </a:r>
          </a:p>
          <a:p>
            <a:pPr>
              <a:buFont typeface="Arial" panose="020B0604020202020204" pitchFamily="34" charset="0"/>
              <a:buChar char="•"/>
            </a:pPr>
            <a:r>
              <a:rPr lang="en-US" altLang="zh-CN" sz="1984" i="1" dirty="0"/>
              <a:t>if...else </a:t>
            </a:r>
            <a:r>
              <a:rPr lang="zh-CN" altLang="en-US" sz="1984" i="1" dirty="0"/>
              <a:t>语句</a:t>
            </a:r>
            <a:r>
              <a:rPr lang="zh-CN" altLang="en-US" sz="1984" dirty="0"/>
              <a:t> </a:t>
            </a:r>
            <a:r>
              <a:rPr lang="en-US" altLang="zh-CN" sz="1984" dirty="0"/>
              <a:t>- </a:t>
            </a:r>
            <a:r>
              <a:rPr lang="zh-CN" altLang="en-US" sz="1984" dirty="0"/>
              <a:t>当条件为 </a:t>
            </a:r>
            <a:r>
              <a:rPr lang="en-US" altLang="zh-CN" sz="1984" dirty="0"/>
              <a:t>true </a:t>
            </a:r>
            <a:r>
              <a:rPr lang="zh-CN" altLang="en-US" sz="1984" dirty="0"/>
              <a:t>时执行代码，当条件为 </a:t>
            </a:r>
            <a:r>
              <a:rPr lang="en-US" altLang="zh-CN" sz="1984" dirty="0"/>
              <a:t>false </a:t>
            </a:r>
            <a:r>
              <a:rPr lang="zh-CN" altLang="en-US" sz="1984" dirty="0"/>
              <a:t>时执行其他代码</a:t>
            </a:r>
          </a:p>
          <a:p>
            <a:pPr>
              <a:buFont typeface="Arial" panose="020B0604020202020204" pitchFamily="34" charset="0"/>
              <a:buChar char="•"/>
            </a:pPr>
            <a:r>
              <a:rPr lang="en-US" altLang="zh-CN" sz="1984" i="1" dirty="0"/>
              <a:t>if...else if....else </a:t>
            </a:r>
            <a:r>
              <a:rPr lang="zh-CN" altLang="en-US" sz="1984" i="1" dirty="0"/>
              <a:t>语句</a:t>
            </a:r>
            <a:r>
              <a:rPr lang="zh-CN" altLang="en-US" sz="1984" dirty="0"/>
              <a:t> </a:t>
            </a:r>
            <a:r>
              <a:rPr lang="en-US" altLang="zh-CN" sz="1984" dirty="0"/>
              <a:t>- </a:t>
            </a:r>
            <a:r>
              <a:rPr lang="zh-CN" altLang="en-US" sz="1984" dirty="0"/>
              <a:t>使用该语句来选择多个代码块之一来执行</a:t>
            </a:r>
          </a:p>
          <a:p>
            <a:pPr>
              <a:buFont typeface="Arial" panose="020B0604020202020204" pitchFamily="34" charset="0"/>
              <a:buChar char="•"/>
            </a:pPr>
            <a:r>
              <a:rPr lang="en-US" altLang="zh-CN" sz="1984" i="1" dirty="0"/>
              <a:t>switch </a:t>
            </a:r>
            <a:r>
              <a:rPr lang="zh-CN" altLang="en-US" sz="1984" i="1" dirty="0"/>
              <a:t>语句</a:t>
            </a:r>
            <a:r>
              <a:rPr lang="zh-CN" altLang="en-US" sz="1984" dirty="0"/>
              <a:t> </a:t>
            </a:r>
            <a:r>
              <a:rPr lang="en-US" altLang="zh-CN" sz="1984" dirty="0"/>
              <a:t>- </a:t>
            </a:r>
            <a:r>
              <a:rPr lang="zh-CN" altLang="en-US" sz="1984" dirty="0"/>
              <a:t>使用该语句来选择多个代码块之一来执行</a:t>
            </a:r>
          </a:p>
        </p:txBody>
      </p:sp>
      <p:sp>
        <p:nvSpPr>
          <p:cNvPr id="3" name="Rectangle 1"/>
          <p:cNvSpPr>
            <a:spLocks noChangeArrowheads="1"/>
          </p:cNvSpPr>
          <p:nvPr/>
        </p:nvSpPr>
        <p:spPr bwMode="auto">
          <a:xfrm>
            <a:off x="196049" y="3156752"/>
            <a:ext cx="9664525" cy="4174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0796" tIns="50398" rIns="100796" bIns="50398" numCol="1" anchor="ctr" anchorCtr="0" compatLnSpc="1">
            <a:prstTxWarp prst="textNoShape">
              <a:avLst/>
            </a:prstTxWarp>
            <a:spAutoFit/>
          </a:bodyPr>
          <a:lstStyle/>
          <a:p>
            <a:pPr defTabSz="1007943" eaLnBrk="0" fontAlgn="base" hangingPunct="0">
              <a:spcBef>
                <a:spcPct val="0"/>
              </a:spcBef>
              <a:spcAft>
                <a:spcPct val="0"/>
              </a:spcAft>
            </a:pPr>
            <a:r>
              <a:rPr lang="zh-CN" altLang="zh-CN" sz="1764" b="1" dirty="0">
                <a:latin typeface="Arial" panose="020B0604020202020204" pitchFamily="34" charset="0"/>
              </a:rPr>
              <a:t>循环可以将代码块执行指定的次数。</a:t>
            </a:r>
            <a:endParaRPr lang="zh-CN" altLang="zh-CN" sz="1764" dirty="0">
              <a:latin typeface="Arial" panose="020B0604020202020204" pitchFamily="34" charset="0"/>
            </a:endParaRPr>
          </a:p>
          <a:p>
            <a:pPr defTabSz="1007943" eaLnBrk="0" fontAlgn="base" hangingPunct="0">
              <a:spcBef>
                <a:spcPct val="0"/>
              </a:spcBef>
              <a:spcAft>
                <a:spcPct val="0"/>
              </a:spcAft>
            </a:pPr>
            <a:endParaRPr lang="zh-CN" altLang="zh-CN" sz="1764" b="1" dirty="0">
              <a:latin typeface="Arial" panose="020B0604020202020204" pitchFamily="34" charset="0"/>
            </a:endParaRPr>
          </a:p>
          <a:p>
            <a:pPr defTabSz="1007943" eaLnBrk="0" fontAlgn="base" hangingPunct="0">
              <a:spcBef>
                <a:spcPct val="0"/>
              </a:spcBef>
              <a:spcAft>
                <a:spcPct val="0"/>
              </a:spcAft>
            </a:pPr>
            <a:r>
              <a:rPr lang="zh-CN" altLang="zh-CN" sz="1764" b="1" dirty="0">
                <a:latin typeface="Arial" panose="020B0604020202020204" pitchFamily="34" charset="0"/>
              </a:rPr>
              <a:t>JavaScript 循环</a:t>
            </a:r>
          </a:p>
          <a:p>
            <a:pPr defTabSz="1007943" eaLnBrk="0" fontAlgn="base" hangingPunct="0">
              <a:spcBef>
                <a:spcPct val="0"/>
              </a:spcBef>
              <a:spcAft>
                <a:spcPct val="0"/>
              </a:spcAft>
            </a:pPr>
            <a:r>
              <a:rPr lang="zh-CN" altLang="zh-CN" sz="1764" dirty="0">
                <a:latin typeface="Arial" panose="020B0604020202020204" pitchFamily="34" charset="0"/>
              </a:rPr>
              <a:t>如果您希望一遍又一遍地运行相同的代码，并且每次的值都不同，那么使用循环是很方便的。</a:t>
            </a:r>
          </a:p>
          <a:p>
            <a:pPr defTabSz="1007943" eaLnBrk="0" fontAlgn="base" hangingPunct="0">
              <a:spcBef>
                <a:spcPct val="0"/>
              </a:spcBef>
              <a:spcAft>
                <a:spcPct val="0"/>
              </a:spcAft>
            </a:pPr>
            <a:r>
              <a:rPr lang="zh-CN" altLang="zh-CN" sz="1764" dirty="0">
                <a:latin typeface="Arial" panose="020B0604020202020204" pitchFamily="34" charset="0"/>
              </a:rPr>
              <a:t>我们可以这样输出数组的值：</a:t>
            </a:r>
            <a:endParaRPr lang="zh-CN"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document.write(cars[0] + "&lt;br&gt;"); </a:t>
            </a:r>
            <a:endParaRPr lang="en-US"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document.write(cars[1] + "&lt;br&gt;");</a:t>
            </a:r>
            <a:endParaRPr lang="en-US"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 document.write(cars[2] + "&lt;br&gt;"); </a:t>
            </a:r>
            <a:endParaRPr lang="en-US"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document.write(cars[3] + "&lt;br&gt;"); </a:t>
            </a:r>
            <a:endParaRPr lang="en-US"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document.write(cars[4] + "&lt;br&gt;");</a:t>
            </a:r>
            <a:endParaRPr lang="en-US"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 document.write(cars[5] + "&lt;br&gt;"); </a:t>
            </a:r>
            <a:endParaRPr lang="zh-CN" altLang="zh-CN" sz="1764" dirty="0"/>
          </a:p>
          <a:p>
            <a:pPr defTabSz="1007943" eaLnBrk="0" fontAlgn="base" hangingPunct="0">
              <a:spcBef>
                <a:spcPct val="0"/>
              </a:spcBef>
              <a:spcAft>
                <a:spcPct val="0"/>
              </a:spcAft>
            </a:pPr>
            <a:r>
              <a:rPr lang="zh-CN" altLang="zh-CN" sz="1764" dirty="0">
                <a:latin typeface="Arial" panose="020B0604020202020204" pitchFamily="34" charset="0"/>
              </a:rPr>
              <a:t>不过通常我们这样写：</a:t>
            </a:r>
            <a:endParaRPr lang="zh-CN"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for (var i=0;i&lt;cars.length;i++) { </a:t>
            </a:r>
            <a:endParaRPr lang="en-US"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document.write(cars[i] + "&lt;br&gt;");</a:t>
            </a:r>
            <a:endParaRPr lang="en-US"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 } </a:t>
            </a:r>
            <a:endParaRPr lang="zh-CN" altLang="zh-CN" sz="1764" dirty="0">
              <a:latin typeface="Arial" panose="020B0604020202020204" pitchFamily="34" charset="0"/>
            </a:endParaRPr>
          </a:p>
        </p:txBody>
      </p:sp>
    </p:spTree>
    <p:extLst>
      <p:ext uri="{BB962C8B-B14F-4D97-AF65-F5344CB8AC3E}">
        <p14:creationId xmlns:p14="http://schemas.microsoft.com/office/powerpoint/2010/main" val="1379343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6514" y="921561"/>
            <a:ext cx="9359597" cy="589379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CN" altLang="en-US" sz="1984" dirty="0"/>
              <a:t>    &lt;h1&gt;动态生成表格&lt;/h1&gt;</a:t>
            </a:r>
          </a:p>
          <a:p>
            <a:r>
              <a:rPr lang="zh-CN" altLang="en-US" sz="1984" dirty="0"/>
              <a:t>    &lt;input type='button' onclick="createTable()" value="create table" /&gt;</a:t>
            </a:r>
          </a:p>
          <a:p>
            <a:r>
              <a:rPr lang="zh-CN" altLang="en-US" sz="1984" dirty="0"/>
              <a:t>    &lt;div id="table_div"&gt;&lt;/div&gt;</a:t>
            </a:r>
          </a:p>
          <a:p>
            <a:endParaRPr lang="zh-CN" altLang="en-US" sz="1984" dirty="0"/>
          </a:p>
          <a:p>
            <a:r>
              <a:rPr lang="zh-CN" altLang="en-US" sz="1984" dirty="0"/>
              <a:t>    &lt;script&gt;</a:t>
            </a:r>
          </a:p>
          <a:p>
            <a:r>
              <a:rPr lang="zh-CN" altLang="en-US" sz="1984" dirty="0"/>
              <a:t>        function createTable() {</a:t>
            </a:r>
          </a:p>
          <a:p>
            <a:r>
              <a:rPr lang="zh-CN" altLang="en-US" sz="1984" dirty="0"/>
              <a:t>            var div = document.getElementById('table_div');</a:t>
            </a:r>
          </a:p>
          <a:p>
            <a:r>
              <a:rPr lang="zh-CN" altLang="en-US" sz="1984" dirty="0"/>
              <a:t>            var str = "&lt;table border='1'&gt;";</a:t>
            </a:r>
          </a:p>
          <a:p>
            <a:r>
              <a:rPr lang="zh-CN" altLang="en-US" sz="1984" dirty="0"/>
              <a:t>            var data = [20, 30, 40];</a:t>
            </a:r>
          </a:p>
          <a:p>
            <a:endParaRPr lang="zh-CN" altLang="en-US" sz="1984" dirty="0"/>
          </a:p>
          <a:p>
            <a:r>
              <a:rPr lang="zh-CN" altLang="en-US" sz="1984" dirty="0"/>
              <a:t>            str += "&lt;tr&gt;&lt;td&gt;序号&lt;/td&gt;&lt;td&gt;标准长度&lt;/td&gt;&lt;/tr&gt;";</a:t>
            </a:r>
          </a:p>
          <a:p>
            <a:r>
              <a:rPr lang="zh-CN" altLang="en-US" sz="1984" dirty="0"/>
              <a:t>            for (var i = 0; i &lt; data.length; i++) {</a:t>
            </a:r>
          </a:p>
          <a:p>
            <a:r>
              <a:rPr lang="zh-CN" altLang="en-US" sz="1984" dirty="0"/>
              <a:t>                str += "&lt;tr&gt;" + "&lt;td&gt;" + i + "&lt;/td&gt;&lt;td&gt;" + data[i] + "&lt;/td&gt;&lt;/tr&gt;";</a:t>
            </a:r>
          </a:p>
          <a:p>
            <a:r>
              <a:rPr lang="zh-CN" altLang="en-US" sz="1984" dirty="0"/>
              <a:t>            }</a:t>
            </a:r>
          </a:p>
          <a:p>
            <a:r>
              <a:rPr lang="zh-CN" altLang="en-US" sz="1984" dirty="0"/>
              <a:t>            str += "&lt;/table&gt;";</a:t>
            </a:r>
          </a:p>
          <a:p>
            <a:endParaRPr lang="zh-CN" altLang="en-US" sz="1984" dirty="0"/>
          </a:p>
          <a:p>
            <a:r>
              <a:rPr lang="zh-CN" altLang="en-US" sz="1984" dirty="0"/>
              <a:t>            div.innerHTML = str;</a:t>
            </a:r>
          </a:p>
          <a:p>
            <a:r>
              <a:rPr lang="zh-CN" altLang="en-US" sz="1984" dirty="0"/>
              <a:t>        }</a:t>
            </a:r>
          </a:p>
          <a:p>
            <a:r>
              <a:rPr lang="zh-CN" altLang="en-US" sz="1984" dirty="0"/>
              <a:t>    &lt;/script&gt;</a:t>
            </a:r>
          </a:p>
        </p:txBody>
      </p:sp>
    </p:spTree>
    <p:extLst>
      <p:ext uri="{BB962C8B-B14F-4D97-AF65-F5344CB8AC3E}">
        <p14:creationId xmlns:p14="http://schemas.microsoft.com/office/powerpoint/2010/main" val="36667660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46113" y="467426"/>
            <a:ext cx="5078293" cy="2002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0796" tIns="50398" rIns="100796" bIns="50398" numCol="1" anchor="ctr" anchorCtr="0" compatLnSpc="1">
            <a:prstTxWarp prst="textNoShape">
              <a:avLst/>
            </a:prstTxWarp>
            <a:spAutoFit/>
          </a:bodyPr>
          <a:lstStyle/>
          <a:p>
            <a:pPr defTabSz="1007943" eaLnBrk="0" fontAlgn="base" hangingPunct="0">
              <a:spcBef>
                <a:spcPct val="0"/>
              </a:spcBef>
              <a:spcAft>
                <a:spcPct val="0"/>
              </a:spcAft>
            </a:pPr>
            <a:r>
              <a:rPr lang="zh-CN" altLang="zh-CN" sz="1764" b="1" dirty="0">
                <a:latin typeface="Arial" panose="020B0604020202020204" pitchFamily="34" charset="0"/>
              </a:rPr>
              <a:t>For/In 循环</a:t>
            </a:r>
          </a:p>
          <a:p>
            <a:pPr defTabSz="1007943" eaLnBrk="0" fontAlgn="base" hangingPunct="0">
              <a:spcBef>
                <a:spcPct val="0"/>
              </a:spcBef>
              <a:spcAft>
                <a:spcPct val="0"/>
              </a:spcAft>
            </a:pPr>
            <a:r>
              <a:rPr lang="zh-CN" altLang="zh-CN" sz="1764" dirty="0">
                <a:latin typeface="Arial" panose="020B0604020202020204" pitchFamily="34" charset="0"/>
              </a:rPr>
              <a:t>JavaScript for/in 语句循环遍历对象的属性：</a:t>
            </a:r>
            <a:endParaRPr lang="zh-CN" altLang="zh-CN" sz="1764" b="1" dirty="0">
              <a:latin typeface="Arial" panose="020B0604020202020204" pitchFamily="34" charset="0"/>
            </a:endParaRPr>
          </a:p>
          <a:p>
            <a:pPr defTabSz="1007943" eaLnBrk="0" fontAlgn="base" hangingPunct="0">
              <a:spcBef>
                <a:spcPct val="0"/>
              </a:spcBef>
              <a:spcAft>
                <a:spcPct val="0"/>
              </a:spcAft>
            </a:pPr>
            <a:r>
              <a:rPr lang="zh-CN" altLang="zh-CN" sz="1764" b="1" dirty="0">
                <a:latin typeface="Arial" panose="020B0604020202020204" pitchFamily="34" charset="0"/>
              </a:rPr>
              <a:t>实例</a:t>
            </a:r>
          </a:p>
          <a:p>
            <a:pPr defTabSz="1007943" eaLnBrk="0" fontAlgn="base" hangingPunct="0">
              <a:spcBef>
                <a:spcPct val="0"/>
              </a:spcBef>
              <a:spcAft>
                <a:spcPct val="0"/>
              </a:spcAft>
            </a:pPr>
            <a:r>
              <a:rPr lang="zh-CN" altLang="zh-CN" sz="1764" dirty="0">
                <a:latin typeface="Arial Unicode MS" panose="020B0604020202020204" pitchFamily="34" charset="-122"/>
              </a:rPr>
              <a:t>var person={fname:"John",lname:"Doe",age:25}; </a:t>
            </a:r>
            <a:endParaRPr lang="en-US"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for (x in person) { </a:t>
            </a:r>
            <a:endParaRPr lang="en-US" altLang="zh-CN" sz="1764" dirty="0">
              <a:latin typeface="Arial Unicode MS" panose="020B0604020202020204" pitchFamily="34" charset="-122"/>
            </a:endParaRPr>
          </a:p>
          <a:p>
            <a:pPr defTabSz="1007943" eaLnBrk="0" fontAlgn="base" hangingPunct="0">
              <a:spcBef>
                <a:spcPct val="0"/>
              </a:spcBef>
              <a:spcAft>
                <a:spcPct val="0"/>
              </a:spcAft>
            </a:pPr>
            <a:r>
              <a:rPr lang="en-US" altLang="zh-CN" sz="1764" dirty="0">
                <a:latin typeface="Arial Unicode MS" panose="020B0604020202020204" pitchFamily="34" charset="-122"/>
              </a:rPr>
              <a:t>      </a:t>
            </a:r>
            <a:r>
              <a:rPr lang="zh-CN" altLang="zh-CN" sz="1764" dirty="0">
                <a:latin typeface="Arial Unicode MS" panose="020B0604020202020204" pitchFamily="34" charset="-122"/>
              </a:rPr>
              <a:t>txt=txt + person[x]; </a:t>
            </a:r>
            <a:endParaRPr lang="en-US"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 </a:t>
            </a:r>
            <a:endParaRPr lang="zh-CN" altLang="zh-CN" sz="1764" dirty="0">
              <a:latin typeface="Arial" panose="020B0604020202020204" pitchFamily="34" charset="0"/>
            </a:endParaRPr>
          </a:p>
        </p:txBody>
      </p:sp>
      <p:sp>
        <p:nvSpPr>
          <p:cNvPr id="3" name="Rectangle 2"/>
          <p:cNvSpPr>
            <a:spLocks noChangeArrowheads="1"/>
          </p:cNvSpPr>
          <p:nvPr/>
        </p:nvSpPr>
        <p:spPr bwMode="auto">
          <a:xfrm>
            <a:off x="202119" y="2643602"/>
            <a:ext cx="5123177" cy="1187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0796" tIns="50398" rIns="100796" bIns="50398" numCol="1" anchor="ctr" anchorCtr="0" compatLnSpc="1">
            <a:prstTxWarp prst="textNoShape">
              <a:avLst/>
            </a:prstTxWarp>
            <a:spAutoFit/>
          </a:bodyPr>
          <a:lstStyle/>
          <a:p>
            <a:pPr defTabSz="1007943" eaLnBrk="0" fontAlgn="base" hangingPunct="0">
              <a:spcBef>
                <a:spcPct val="0"/>
              </a:spcBef>
              <a:spcAft>
                <a:spcPct val="0"/>
              </a:spcAft>
            </a:pPr>
            <a:r>
              <a:rPr lang="zh-CN" altLang="zh-CN" sz="1764" b="1" dirty="0">
                <a:latin typeface="Arial" panose="020B0604020202020204" pitchFamily="34" charset="0"/>
              </a:rPr>
              <a:t>while 循环</a:t>
            </a:r>
          </a:p>
          <a:p>
            <a:pPr defTabSz="1007943" eaLnBrk="0" fontAlgn="base" hangingPunct="0">
              <a:spcBef>
                <a:spcPct val="0"/>
              </a:spcBef>
              <a:spcAft>
                <a:spcPct val="0"/>
              </a:spcAft>
            </a:pPr>
            <a:r>
              <a:rPr lang="zh-CN" altLang="zh-CN" sz="1764" dirty="0">
                <a:latin typeface="Arial" panose="020B0604020202020204" pitchFamily="34" charset="0"/>
              </a:rPr>
              <a:t>While 循环会在指定条件为真时循环执行代码块。</a:t>
            </a:r>
            <a:endParaRPr lang="zh-CN" altLang="zh-CN" sz="1764" b="1" dirty="0">
              <a:latin typeface="Arial" panose="020B0604020202020204" pitchFamily="34" charset="0"/>
            </a:endParaRPr>
          </a:p>
          <a:p>
            <a:pPr defTabSz="1007943" eaLnBrk="0" fontAlgn="base" hangingPunct="0">
              <a:spcBef>
                <a:spcPct val="0"/>
              </a:spcBef>
              <a:spcAft>
                <a:spcPct val="0"/>
              </a:spcAft>
            </a:pPr>
            <a:r>
              <a:rPr lang="zh-CN" altLang="zh-CN" sz="1764" b="1" dirty="0">
                <a:latin typeface="Arial" panose="020B0604020202020204" pitchFamily="34" charset="0"/>
              </a:rPr>
              <a:t>语法</a:t>
            </a:r>
          </a:p>
          <a:p>
            <a:pPr defTabSz="1007943" eaLnBrk="0" fontAlgn="base" hangingPunct="0">
              <a:spcBef>
                <a:spcPct val="0"/>
              </a:spcBef>
              <a:spcAft>
                <a:spcPct val="0"/>
              </a:spcAft>
            </a:pPr>
            <a:r>
              <a:rPr lang="zh-CN" altLang="zh-CN" sz="1764" dirty="0">
                <a:latin typeface="Arial Unicode MS" panose="020B0604020202020204" pitchFamily="34" charset="-122"/>
              </a:rPr>
              <a:t>while (条件) { 需要执行的代码 } </a:t>
            </a:r>
            <a:endParaRPr lang="zh-CN" altLang="zh-CN" sz="1764" dirty="0">
              <a:latin typeface="Arial" panose="020B0604020202020204" pitchFamily="34" charset="0"/>
            </a:endParaRPr>
          </a:p>
        </p:txBody>
      </p:sp>
      <p:sp>
        <p:nvSpPr>
          <p:cNvPr id="4" name="Rectangle 3"/>
          <p:cNvSpPr>
            <a:spLocks noChangeArrowheads="1"/>
          </p:cNvSpPr>
          <p:nvPr/>
        </p:nvSpPr>
        <p:spPr bwMode="auto">
          <a:xfrm>
            <a:off x="202120" y="4005395"/>
            <a:ext cx="9743582" cy="1459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0796" tIns="50398" rIns="100796" bIns="50398" numCol="1" anchor="ctr" anchorCtr="0" compatLnSpc="1">
            <a:prstTxWarp prst="textNoShape">
              <a:avLst/>
            </a:prstTxWarp>
            <a:spAutoFit/>
          </a:bodyPr>
          <a:lstStyle/>
          <a:p>
            <a:pPr defTabSz="1007943" eaLnBrk="0" fontAlgn="base" hangingPunct="0">
              <a:spcBef>
                <a:spcPct val="0"/>
              </a:spcBef>
              <a:spcAft>
                <a:spcPct val="0"/>
              </a:spcAft>
            </a:pPr>
            <a:r>
              <a:rPr lang="zh-CN" altLang="zh-CN" sz="1764" b="1" dirty="0">
                <a:latin typeface="Arial" panose="020B0604020202020204" pitchFamily="34" charset="0"/>
              </a:rPr>
              <a:t>do/while 循环</a:t>
            </a:r>
          </a:p>
          <a:p>
            <a:pPr defTabSz="1007943" eaLnBrk="0" fontAlgn="base" hangingPunct="0">
              <a:spcBef>
                <a:spcPct val="0"/>
              </a:spcBef>
              <a:spcAft>
                <a:spcPct val="0"/>
              </a:spcAft>
            </a:pPr>
            <a:r>
              <a:rPr lang="zh-CN" altLang="zh-CN" sz="1764" dirty="0">
                <a:latin typeface="Arial" panose="020B0604020202020204" pitchFamily="34" charset="0"/>
              </a:rPr>
              <a:t>do/while 循环是 while 循环的变体。该循环会执行一次代码块，在检查条件是否为真之前，然后如果条件为真的话，就会重复这个循环。</a:t>
            </a:r>
            <a:endParaRPr lang="zh-CN" altLang="zh-CN" sz="1764" b="1" dirty="0">
              <a:latin typeface="Arial" panose="020B0604020202020204" pitchFamily="34" charset="0"/>
            </a:endParaRPr>
          </a:p>
          <a:p>
            <a:pPr defTabSz="1007943" eaLnBrk="0" fontAlgn="base" hangingPunct="0">
              <a:spcBef>
                <a:spcPct val="0"/>
              </a:spcBef>
              <a:spcAft>
                <a:spcPct val="0"/>
              </a:spcAft>
            </a:pPr>
            <a:r>
              <a:rPr lang="zh-CN" altLang="zh-CN" sz="1764" b="1" dirty="0">
                <a:latin typeface="Arial" panose="020B0604020202020204" pitchFamily="34" charset="0"/>
              </a:rPr>
              <a:t>语法</a:t>
            </a:r>
          </a:p>
          <a:p>
            <a:pPr defTabSz="1007943" eaLnBrk="0" fontAlgn="base" hangingPunct="0">
              <a:spcBef>
                <a:spcPct val="0"/>
              </a:spcBef>
              <a:spcAft>
                <a:spcPct val="0"/>
              </a:spcAft>
            </a:pPr>
            <a:r>
              <a:rPr lang="zh-CN" altLang="zh-CN" sz="1764" dirty="0">
                <a:latin typeface="Arial Unicode MS" panose="020B0604020202020204" pitchFamily="34" charset="-122"/>
              </a:rPr>
              <a:t>do { 需要执行的代码 } while (条件); </a:t>
            </a:r>
            <a:endParaRPr lang="zh-CN" altLang="zh-CN" sz="1764" dirty="0">
              <a:latin typeface="Arial" panose="020B0604020202020204" pitchFamily="34" charset="0"/>
            </a:endParaRPr>
          </a:p>
        </p:txBody>
      </p:sp>
    </p:spTree>
    <p:extLst>
      <p:ext uri="{BB962C8B-B14F-4D97-AF65-F5344CB8AC3E}">
        <p14:creationId xmlns:p14="http://schemas.microsoft.com/office/powerpoint/2010/main" val="16668852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8917" y="133551"/>
            <a:ext cx="9340398" cy="4061753"/>
          </a:xfrm>
          <a:prstGeom prst="rect">
            <a:avLst/>
          </a:prstGeom>
        </p:spPr>
        <p:txBody>
          <a:bodyPr wrap="square">
            <a:spAutoFit/>
          </a:bodyPr>
          <a:lstStyle/>
          <a:p>
            <a:r>
              <a:rPr lang="en-US" altLang="zh-CN" sz="1984" i="1" dirty="0"/>
              <a:t>try</a:t>
            </a:r>
            <a:r>
              <a:rPr lang="zh-CN" altLang="en-US" sz="1984" dirty="0"/>
              <a:t> 语句测试代码块的错误。</a:t>
            </a:r>
          </a:p>
          <a:p>
            <a:r>
              <a:rPr lang="en-US" altLang="zh-CN" sz="1984" i="1" dirty="0"/>
              <a:t>catch</a:t>
            </a:r>
            <a:r>
              <a:rPr lang="zh-CN" altLang="en-US" sz="1984" dirty="0"/>
              <a:t> 语句处理错误。</a:t>
            </a:r>
          </a:p>
          <a:p>
            <a:r>
              <a:rPr lang="en-US" altLang="zh-CN" sz="1984" i="1" dirty="0"/>
              <a:t>throw</a:t>
            </a:r>
            <a:r>
              <a:rPr lang="zh-CN" altLang="en-US" sz="1984" dirty="0"/>
              <a:t> 语句创建自定义错误。</a:t>
            </a:r>
          </a:p>
          <a:p>
            <a:r>
              <a:rPr lang="zh-CN" altLang="en-US" sz="1984" b="1" dirty="0"/>
              <a:t>错误一定会发生</a:t>
            </a:r>
          </a:p>
          <a:p>
            <a:r>
              <a:rPr lang="zh-CN" altLang="en-US" sz="1984" dirty="0"/>
              <a:t>当 </a:t>
            </a:r>
            <a:r>
              <a:rPr lang="en-US" altLang="zh-CN" sz="1984" dirty="0"/>
              <a:t>JavaScript </a:t>
            </a:r>
            <a:r>
              <a:rPr lang="zh-CN" altLang="en-US" sz="1984" dirty="0"/>
              <a:t>引擎执行 </a:t>
            </a:r>
            <a:r>
              <a:rPr lang="en-US" altLang="zh-CN" sz="1984" dirty="0"/>
              <a:t>JavaScript </a:t>
            </a:r>
            <a:r>
              <a:rPr lang="zh-CN" altLang="en-US" sz="1984" dirty="0"/>
              <a:t>代码时，会发生各种错误：</a:t>
            </a:r>
          </a:p>
          <a:p>
            <a:r>
              <a:rPr lang="zh-CN" altLang="en-US" sz="1984" dirty="0"/>
              <a:t>可能是语法错误，通常是程序员造成的编码错误或错别字。</a:t>
            </a:r>
          </a:p>
          <a:p>
            <a:r>
              <a:rPr lang="zh-CN" altLang="en-US" sz="1984" dirty="0"/>
              <a:t>可能是拼写错误或语言中缺少的功能（可能由于浏览器差异）。</a:t>
            </a:r>
          </a:p>
          <a:p>
            <a:r>
              <a:rPr lang="zh-CN" altLang="en-US" sz="1984" dirty="0"/>
              <a:t>可能是由于来自服务器或用户的错误输出而导致的错误。</a:t>
            </a:r>
          </a:p>
          <a:p>
            <a:r>
              <a:rPr lang="zh-CN" altLang="en-US" sz="1984" dirty="0"/>
              <a:t>当然，也可能是由于许多其他不可预知的因素。</a:t>
            </a:r>
          </a:p>
          <a:p>
            <a:r>
              <a:rPr lang="en-US" altLang="zh-CN" sz="1984" b="1" dirty="0"/>
              <a:t>JavaScript </a:t>
            </a:r>
            <a:r>
              <a:rPr lang="zh-CN" altLang="en-US" sz="1984" b="1" dirty="0"/>
              <a:t>抛出错误</a:t>
            </a:r>
          </a:p>
          <a:p>
            <a:r>
              <a:rPr lang="zh-CN" altLang="en-US" sz="1984" dirty="0"/>
              <a:t>当错误发生时，当事情出问题时，</a:t>
            </a:r>
            <a:r>
              <a:rPr lang="en-US" altLang="zh-CN" sz="1984" dirty="0"/>
              <a:t>JavaScript </a:t>
            </a:r>
            <a:r>
              <a:rPr lang="zh-CN" altLang="en-US" sz="1984" dirty="0"/>
              <a:t>引擎通常会停止，并生成一个错误消息。</a:t>
            </a:r>
          </a:p>
          <a:p>
            <a:r>
              <a:rPr lang="zh-CN" altLang="en-US" sz="1984" dirty="0"/>
              <a:t>描述这种情况的技术术语是：</a:t>
            </a:r>
            <a:r>
              <a:rPr lang="en-US" altLang="zh-CN" sz="1984" dirty="0"/>
              <a:t>JavaScript </a:t>
            </a:r>
            <a:r>
              <a:rPr lang="zh-CN" altLang="en-US" sz="1984" dirty="0"/>
              <a:t>将</a:t>
            </a:r>
            <a:r>
              <a:rPr lang="zh-CN" altLang="en-US" sz="1984" i="1" dirty="0"/>
              <a:t>抛出</a:t>
            </a:r>
            <a:r>
              <a:rPr lang="zh-CN" altLang="en-US" sz="1984" dirty="0"/>
              <a:t>一个错误。</a:t>
            </a:r>
          </a:p>
        </p:txBody>
      </p:sp>
      <p:sp>
        <p:nvSpPr>
          <p:cNvPr id="3" name="Rectangle 1"/>
          <p:cNvSpPr>
            <a:spLocks noChangeArrowheads="1"/>
          </p:cNvSpPr>
          <p:nvPr/>
        </p:nvSpPr>
        <p:spPr bwMode="auto">
          <a:xfrm>
            <a:off x="278917" y="4027487"/>
            <a:ext cx="7059605" cy="173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0796" tIns="50398" rIns="100796" bIns="50398" numCol="1" anchor="ctr" anchorCtr="0" compatLnSpc="1">
            <a:prstTxWarp prst="textNoShape">
              <a:avLst/>
            </a:prstTxWarp>
            <a:spAutoFit/>
          </a:bodyPr>
          <a:lstStyle/>
          <a:p>
            <a:pPr defTabSz="1007943" eaLnBrk="0" fontAlgn="base" hangingPunct="0">
              <a:spcBef>
                <a:spcPct val="0"/>
              </a:spcBef>
              <a:spcAft>
                <a:spcPct val="0"/>
              </a:spcAft>
            </a:pPr>
            <a:r>
              <a:rPr lang="zh-CN" altLang="zh-CN" sz="1764" b="1" dirty="0">
                <a:latin typeface="Arial" panose="020B0604020202020204" pitchFamily="34" charset="0"/>
              </a:rPr>
              <a:t>JavaScript 测试和捕捉</a:t>
            </a:r>
          </a:p>
          <a:p>
            <a:pPr defTabSz="1007943" eaLnBrk="0" fontAlgn="base" hangingPunct="0">
              <a:spcBef>
                <a:spcPct val="0"/>
              </a:spcBef>
              <a:spcAft>
                <a:spcPct val="0"/>
              </a:spcAft>
            </a:pPr>
            <a:r>
              <a:rPr lang="zh-CN" altLang="zh-CN" sz="1764" i="1" dirty="0">
                <a:latin typeface="Arial" panose="020B0604020202020204" pitchFamily="34" charset="0"/>
              </a:rPr>
              <a:t>try</a:t>
            </a:r>
            <a:r>
              <a:rPr lang="zh-CN" altLang="zh-CN" sz="1764" dirty="0">
                <a:latin typeface="Arial" panose="020B0604020202020204" pitchFamily="34" charset="0"/>
              </a:rPr>
              <a:t> 语句允许我们定义在执行时进行错误测试的代码块。</a:t>
            </a:r>
          </a:p>
          <a:p>
            <a:pPr defTabSz="1007943" eaLnBrk="0" fontAlgn="base" hangingPunct="0">
              <a:spcBef>
                <a:spcPct val="0"/>
              </a:spcBef>
              <a:spcAft>
                <a:spcPct val="0"/>
              </a:spcAft>
            </a:pPr>
            <a:r>
              <a:rPr lang="zh-CN" altLang="zh-CN" sz="1764" i="1" dirty="0">
                <a:latin typeface="Arial" panose="020B0604020202020204" pitchFamily="34" charset="0"/>
              </a:rPr>
              <a:t>catch</a:t>
            </a:r>
            <a:r>
              <a:rPr lang="zh-CN" altLang="zh-CN" sz="1764" dirty="0">
                <a:latin typeface="Arial" panose="020B0604020202020204" pitchFamily="34" charset="0"/>
              </a:rPr>
              <a:t> 语句允许我们定义当 try 代码块发生错误时，所执行的代码块。</a:t>
            </a:r>
          </a:p>
          <a:p>
            <a:pPr defTabSz="1007943" eaLnBrk="0" fontAlgn="base" hangingPunct="0">
              <a:spcBef>
                <a:spcPct val="0"/>
              </a:spcBef>
              <a:spcAft>
                <a:spcPct val="0"/>
              </a:spcAft>
            </a:pPr>
            <a:r>
              <a:rPr lang="zh-CN" altLang="zh-CN" sz="1764" dirty="0">
                <a:latin typeface="Arial" panose="020B0604020202020204" pitchFamily="34" charset="0"/>
              </a:rPr>
              <a:t>JavaScript 语句 </a:t>
            </a:r>
            <a:r>
              <a:rPr lang="zh-CN" altLang="zh-CN" sz="1764" i="1" dirty="0">
                <a:latin typeface="Arial" panose="020B0604020202020204" pitchFamily="34" charset="0"/>
              </a:rPr>
              <a:t>try</a:t>
            </a:r>
            <a:r>
              <a:rPr lang="zh-CN" altLang="zh-CN" sz="1764" dirty="0">
                <a:latin typeface="Arial" panose="020B0604020202020204" pitchFamily="34" charset="0"/>
              </a:rPr>
              <a:t> 和 </a:t>
            </a:r>
            <a:r>
              <a:rPr lang="zh-CN" altLang="zh-CN" sz="1764" i="1" dirty="0">
                <a:latin typeface="Arial" panose="020B0604020202020204" pitchFamily="34" charset="0"/>
              </a:rPr>
              <a:t>catch</a:t>
            </a:r>
            <a:r>
              <a:rPr lang="zh-CN" altLang="zh-CN" sz="1764" dirty="0">
                <a:latin typeface="Arial" panose="020B0604020202020204" pitchFamily="34" charset="0"/>
              </a:rPr>
              <a:t> 是成对出现的。</a:t>
            </a:r>
            <a:endParaRPr lang="zh-CN" altLang="zh-CN" sz="1764" b="1" dirty="0">
              <a:latin typeface="Arial" panose="020B0604020202020204" pitchFamily="34" charset="0"/>
            </a:endParaRPr>
          </a:p>
          <a:p>
            <a:pPr defTabSz="1007943" eaLnBrk="0" fontAlgn="base" hangingPunct="0">
              <a:spcBef>
                <a:spcPct val="0"/>
              </a:spcBef>
              <a:spcAft>
                <a:spcPct val="0"/>
              </a:spcAft>
            </a:pPr>
            <a:r>
              <a:rPr lang="zh-CN" altLang="zh-CN" sz="1764" b="1" dirty="0">
                <a:latin typeface="Arial" panose="020B0604020202020204" pitchFamily="34" charset="0"/>
              </a:rPr>
              <a:t>语法</a:t>
            </a:r>
          </a:p>
          <a:p>
            <a:pPr defTabSz="1007943" eaLnBrk="0" fontAlgn="base" hangingPunct="0">
              <a:spcBef>
                <a:spcPct val="0"/>
              </a:spcBef>
              <a:spcAft>
                <a:spcPct val="0"/>
              </a:spcAft>
            </a:pPr>
            <a:r>
              <a:rPr lang="zh-CN" altLang="zh-CN" sz="1764" dirty="0">
                <a:latin typeface="Arial Unicode MS" panose="020B0604020202020204" pitchFamily="34" charset="-122"/>
              </a:rPr>
              <a:t>try { //在这里运行代码 } catch(err) { //在这里处理错误 } </a:t>
            </a:r>
            <a:endParaRPr lang="zh-CN" altLang="zh-CN" sz="1764" dirty="0">
              <a:latin typeface="Arial" panose="020B0604020202020204" pitchFamily="34" charset="0"/>
            </a:endParaRPr>
          </a:p>
        </p:txBody>
      </p:sp>
      <p:sp>
        <p:nvSpPr>
          <p:cNvPr id="4" name="Rectangle 2"/>
          <p:cNvSpPr>
            <a:spLocks noChangeArrowheads="1"/>
          </p:cNvSpPr>
          <p:nvPr/>
        </p:nvSpPr>
        <p:spPr bwMode="auto">
          <a:xfrm>
            <a:off x="278917" y="5649404"/>
            <a:ext cx="9380753" cy="2273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0796" tIns="50398" rIns="100796" bIns="50398" numCol="1" anchor="ctr" anchorCtr="0" compatLnSpc="1">
            <a:prstTxWarp prst="textNoShape">
              <a:avLst/>
            </a:prstTxWarp>
            <a:spAutoFit/>
          </a:bodyPr>
          <a:lstStyle/>
          <a:p>
            <a:pPr defTabSz="1007943" eaLnBrk="0" fontAlgn="base" hangingPunct="0">
              <a:spcBef>
                <a:spcPct val="0"/>
              </a:spcBef>
              <a:spcAft>
                <a:spcPct val="0"/>
              </a:spcAft>
            </a:pPr>
            <a:r>
              <a:rPr lang="zh-CN" altLang="zh-CN" sz="1764" b="1" dirty="0">
                <a:latin typeface="Arial" panose="020B0604020202020204" pitchFamily="34" charset="0"/>
              </a:rPr>
              <a:t>Throw 语句</a:t>
            </a:r>
          </a:p>
          <a:p>
            <a:pPr defTabSz="1007943" eaLnBrk="0" fontAlgn="base" hangingPunct="0">
              <a:spcBef>
                <a:spcPct val="0"/>
              </a:spcBef>
              <a:spcAft>
                <a:spcPct val="0"/>
              </a:spcAft>
            </a:pPr>
            <a:r>
              <a:rPr lang="zh-CN" altLang="zh-CN" sz="1764" dirty="0">
                <a:latin typeface="Arial" panose="020B0604020202020204" pitchFamily="34" charset="0"/>
              </a:rPr>
              <a:t>throw 语句允许我们创建自定义错误。</a:t>
            </a:r>
          </a:p>
          <a:p>
            <a:pPr defTabSz="1007943" eaLnBrk="0" fontAlgn="base" hangingPunct="0">
              <a:spcBef>
                <a:spcPct val="0"/>
              </a:spcBef>
              <a:spcAft>
                <a:spcPct val="0"/>
              </a:spcAft>
            </a:pPr>
            <a:r>
              <a:rPr lang="zh-CN" altLang="zh-CN" sz="1764" dirty="0">
                <a:latin typeface="Arial" panose="020B0604020202020204" pitchFamily="34" charset="0"/>
              </a:rPr>
              <a:t>正确的技术术语是：创建或</a:t>
            </a:r>
            <a:r>
              <a:rPr lang="zh-CN" altLang="zh-CN" sz="1764" i="1" dirty="0">
                <a:latin typeface="Arial" panose="020B0604020202020204" pitchFamily="34" charset="0"/>
              </a:rPr>
              <a:t>抛出异常</a:t>
            </a:r>
            <a:r>
              <a:rPr lang="zh-CN" altLang="zh-CN" sz="1764" dirty="0">
                <a:latin typeface="Arial" panose="020B0604020202020204" pitchFamily="34" charset="0"/>
              </a:rPr>
              <a:t>（exception）。</a:t>
            </a:r>
          </a:p>
          <a:p>
            <a:pPr defTabSz="1007943" eaLnBrk="0" fontAlgn="base" hangingPunct="0">
              <a:spcBef>
                <a:spcPct val="0"/>
              </a:spcBef>
              <a:spcAft>
                <a:spcPct val="0"/>
              </a:spcAft>
            </a:pPr>
            <a:r>
              <a:rPr lang="zh-CN" altLang="zh-CN" sz="1764" dirty="0">
                <a:latin typeface="Arial" panose="020B0604020202020204" pitchFamily="34" charset="0"/>
              </a:rPr>
              <a:t>如果把 throw 与 try 和 catch 一起使用，那么您能够控制程序流，并生成自定义的错误消息。</a:t>
            </a:r>
            <a:endParaRPr lang="zh-CN" altLang="zh-CN" sz="1764" b="1" dirty="0">
              <a:latin typeface="Arial" panose="020B0604020202020204" pitchFamily="34" charset="0"/>
            </a:endParaRPr>
          </a:p>
          <a:p>
            <a:pPr defTabSz="1007943" eaLnBrk="0" fontAlgn="base" hangingPunct="0">
              <a:spcBef>
                <a:spcPct val="0"/>
              </a:spcBef>
              <a:spcAft>
                <a:spcPct val="0"/>
              </a:spcAft>
            </a:pPr>
            <a:r>
              <a:rPr lang="zh-CN" altLang="zh-CN" sz="1764" b="1" dirty="0">
                <a:latin typeface="Arial" panose="020B0604020202020204" pitchFamily="34" charset="0"/>
              </a:rPr>
              <a:t>语法</a:t>
            </a:r>
          </a:p>
          <a:p>
            <a:pPr defTabSz="1007943" eaLnBrk="0" fontAlgn="base" hangingPunct="0">
              <a:spcBef>
                <a:spcPct val="0"/>
              </a:spcBef>
              <a:spcAft>
                <a:spcPct val="0"/>
              </a:spcAft>
            </a:pPr>
            <a:r>
              <a:rPr lang="zh-CN" altLang="zh-CN" sz="1764" dirty="0">
                <a:latin typeface="Arial Unicode MS" panose="020B0604020202020204" pitchFamily="34" charset="-122"/>
              </a:rPr>
              <a:t>throw </a:t>
            </a:r>
            <a:r>
              <a:rPr lang="zh-CN" altLang="zh-CN" sz="1764" i="1" dirty="0">
                <a:latin typeface="Arial Unicode MS" panose="020B0604020202020204" pitchFamily="34" charset="-122"/>
              </a:rPr>
              <a:t>exception</a:t>
            </a:r>
            <a:r>
              <a:rPr lang="zh-CN" altLang="zh-CN" sz="1764" dirty="0"/>
              <a:t> </a:t>
            </a:r>
            <a:endParaRPr lang="zh-CN" altLang="zh-CN" sz="1764" dirty="0">
              <a:latin typeface="Arial" panose="020B0604020202020204" pitchFamily="34" charset="0"/>
            </a:endParaRPr>
          </a:p>
          <a:p>
            <a:pPr defTabSz="1007943" eaLnBrk="0" fontAlgn="base" hangingPunct="0">
              <a:spcBef>
                <a:spcPct val="0"/>
              </a:spcBef>
              <a:spcAft>
                <a:spcPct val="0"/>
              </a:spcAft>
            </a:pPr>
            <a:r>
              <a:rPr lang="zh-CN" altLang="zh-CN" sz="1764" dirty="0">
                <a:latin typeface="Arial" panose="020B0604020202020204" pitchFamily="34" charset="0"/>
              </a:rPr>
              <a:t>异常可以是 JavaScript 字符串、数字、逻辑值或对象。</a:t>
            </a:r>
          </a:p>
          <a:p>
            <a:pPr defTabSz="1007943" eaLnBrk="0" fontAlgn="base" hangingPunct="0">
              <a:spcBef>
                <a:spcPct val="0"/>
              </a:spcBef>
              <a:spcAft>
                <a:spcPct val="0"/>
              </a:spcAft>
            </a:pPr>
            <a:endParaRPr lang="zh-CN" altLang="zh-CN" sz="1764" dirty="0">
              <a:latin typeface="Arial" panose="020B0604020202020204" pitchFamily="34" charset="0"/>
            </a:endParaRPr>
          </a:p>
        </p:txBody>
      </p:sp>
    </p:spTree>
    <p:extLst>
      <p:ext uri="{BB962C8B-B14F-4D97-AF65-F5344CB8AC3E}">
        <p14:creationId xmlns:p14="http://schemas.microsoft.com/office/powerpoint/2010/main" val="38275411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nvPr>
        </p:nvGraphicFramePr>
        <p:xfrm>
          <a:off x="520707" y="628448"/>
          <a:ext cx="8693626" cy="2419096"/>
        </p:xfrm>
        <a:graphic>
          <a:graphicData uri="http://schemas.openxmlformats.org/drawingml/2006/table">
            <a:tbl>
              <a:tblPr/>
              <a:tblGrid>
                <a:gridCol w="4346813">
                  <a:extLst>
                    <a:ext uri="{9D8B030D-6E8A-4147-A177-3AD203B41FA5}">
                      <a16:colId xmlns:a16="http://schemas.microsoft.com/office/drawing/2014/main" val="1537756425"/>
                    </a:ext>
                  </a:extLst>
                </a:gridCol>
                <a:gridCol w="4346813">
                  <a:extLst>
                    <a:ext uri="{9D8B030D-6E8A-4147-A177-3AD203B41FA5}">
                      <a16:colId xmlns:a16="http://schemas.microsoft.com/office/drawing/2014/main" val="3563429481"/>
                    </a:ext>
                  </a:extLst>
                </a:gridCol>
              </a:tblGrid>
              <a:tr h="403183">
                <a:tc>
                  <a:txBody>
                    <a:bodyPr/>
                    <a:lstStyle/>
                    <a:p>
                      <a:r>
                        <a:rPr lang="en-US" sz="2000">
                          <a:hlinkClick r:id="rId2"/>
                        </a:rPr>
                        <a:t>isFinite()</a:t>
                      </a:r>
                      <a:endParaRPr lang="en-US" sz="2000"/>
                    </a:p>
                  </a:txBody>
                  <a:tcPr marL="100796" marR="100796" marT="50398" marB="50398" anchor="ctr">
                    <a:lnL>
                      <a:noFill/>
                    </a:lnL>
                    <a:lnR>
                      <a:noFill/>
                    </a:lnR>
                    <a:lnT>
                      <a:noFill/>
                    </a:lnT>
                    <a:lnB>
                      <a:noFill/>
                    </a:lnB>
                  </a:tcPr>
                </a:tc>
                <a:tc>
                  <a:txBody>
                    <a:bodyPr/>
                    <a:lstStyle/>
                    <a:p>
                      <a:r>
                        <a:rPr lang="zh-CN" altLang="en-US" sz="2000"/>
                        <a:t>检查某个值是否为有穷大的数。</a:t>
                      </a:r>
                    </a:p>
                  </a:txBody>
                  <a:tcPr marL="100796" marR="100796" marT="50398" marB="50398" anchor="ctr">
                    <a:lnL>
                      <a:noFill/>
                    </a:lnL>
                    <a:lnR>
                      <a:noFill/>
                    </a:lnR>
                    <a:lnT>
                      <a:noFill/>
                    </a:lnT>
                    <a:lnB>
                      <a:noFill/>
                    </a:lnB>
                  </a:tcPr>
                </a:tc>
                <a:extLst>
                  <a:ext uri="{0D108BD9-81ED-4DB2-BD59-A6C34878D82A}">
                    <a16:rowId xmlns:a16="http://schemas.microsoft.com/office/drawing/2014/main" val="693396808"/>
                  </a:ext>
                </a:extLst>
              </a:tr>
              <a:tr h="403183">
                <a:tc>
                  <a:txBody>
                    <a:bodyPr/>
                    <a:lstStyle/>
                    <a:p>
                      <a:r>
                        <a:rPr lang="en-US" sz="2000">
                          <a:hlinkClick r:id="rId3"/>
                        </a:rPr>
                        <a:t>isNaN()</a:t>
                      </a:r>
                      <a:endParaRPr lang="en-US" sz="2000"/>
                    </a:p>
                  </a:txBody>
                  <a:tcPr marL="100796" marR="100796" marT="50398" marB="50398" anchor="ctr">
                    <a:lnL>
                      <a:noFill/>
                    </a:lnL>
                    <a:lnR>
                      <a:noFill/>
                    </a:lnR>
                    <a:lnT>
                      <a:noFill/>
                    </a:lnT>
                    <a:lnB>
                      <a:noFill/>
                    </a:lnB>
                  </a:tcPr>
                </a:tc>
                <a:tc>
                  <a:txBody>
                    <a:bodyPr/>
                    <a:lstStyle/>
                    <a:p>
                      <a:r>
                        <a:rPr lang="zh-CN" altLang="en-US" sz="2000"/>
                        <a:t>检查某个值是否是数字。</a:t>
                      </a:r>
                    </a:p>
                  </a:txBody>
                  <a:tcPr marL="100796" marR="100796" marT="50398" marB="50398" anchor="ctr">
                    <a:lnL>
                      <a:noFill/>
                    </a:lnL>
                    <a:lnR>
                      <a:noFill/>
                    </a:lnR>
                    <a:lnT>
                      <a:noFill/>
                    </a:lnT>
                    <a:lnB>
                      <a:noFill/>
                    </a:lnB>
                  </a:tcPr>
                </a:tc>
                <a:extLst>
                  <a:ext uri="{0D108BD9-81ED-4DB2-BD59-A6C34878D82A}">
                    <a16:rowId xmlns:a16="http://schemas.microsoft.com/office/drawing/2014/main" val="155270151"/>
                  </a:ext>
                </a:extLst>
              </a:tr>
              <a:tr h="403183">
                <a:tc>
                  <a:txBody>
                    <a:bodyPr/>
                    <a:lstStyle/>
                    <a:p>
                      <a:r>
                        <a:rPr lang="en-US" sz="2000" dirty="0">
                          <a:hlinkClick r:id="rId4"/>
                        </a:rPr>
                        <a:t>Number()</a:t>
                      </a:r>
                      <a:endParaRPr lang="en-US" sz="2000" dirty="0"/>
                    </a:p>
                  </a:txBody>
                  <a:tcPr marL="100796" marR="100796" marT="50398" marB="50398" anchor="ctr">
                    <a:lnL>
                      <a:noFill/>
                    </a:lnL>
                    <a:lnR>
                      <a:noFill/>
                    </a:lnR>
                    <a:lnT>
                      <a:noFill/>
                    </a:lnT>
                    <a:lnB>
                      <a:noFill/>
                    </a:lnB>
                  </a:tcPr>
                </a:tc>
                <a:tc>
                  <a:txBody>
                    <a:bodyPr/>
                    <a:lstStyle/>
                    <a:p>
                      <a:r>
                        <a:rPr lang="zh-CN" altLang="en-US" sz="2000"/>
                        <a:t>把对象的值转换为数字。</a:t>
                      </a:r>
                    </a:p>
                  </a:txBody>
                  <a:tcPr marL="100796" marR="100796" marT="50398" marB="50398" anchor="ctr">
                    <a:lnL>
                      <a:noFill/>
                    </a:lnL>
                    <a:lnR>
                      <a:noFill/>
                    </a:lnR>
                    <a:lnT>
                      <a:noFill/>
                    </a:lnT>
                    <a:lnB>
                      <a:noFill/>
                    </a:lnB>
                  </a:tcPr>
                </a:tc>
                <a:extLst>
                  <a:ext uri="{0D108BD9-81ED-4DB2-BD59-A6C34878D82A}">
                    <a16:rowId xmlns:a16="http://schemas.microsoft.com/office/drawing/2014/main" val="3992790162"/>
                  </a:ext>
                </a:extLst>
              </a:tr>
              <a:tr h="403183">
                <a:tc>
                  <a:txBody>
                    <a:bodyPr/>
                    <a:lstStyle/>
                    <a:p>
                      <a:r>
                        <a:rPr lang="en-US" sz="2000">
                          <a:hlinkClick r:id="rId5"/>
                        </a:rPr>
                        <a:t>parseFloat()</a:t>
                      </a:r>
                      <a:endParaRPr lang="en-US" sz="2000"/>
                    </a:p>
                  </a:txBody>
                  <a:tcPr marL="100796" marR="100796" marT="50398" marB="50398" anchor="ctr">
                    <a:lnL>
                      <a:noFill/>
                    </a:lnL>
                    <a:lnR>
                      <a:noFill/>
                    </a:lnR>
                    <a:lnT>
                      <a:noFill/>
                    </a:lnT>
                    <a:lnB>
                      <a:noFill/>
                    </a:lnB>
                  </a:tcPr>
                </a:tc>
                <a:tc>
                  <a:txBody>
                    <a:bodyPr/>
                    <a:lstStyle/>
                    <a:p>
                      <a:r>
                        <a:rPr lang="zh-CN" altLang="en-US" sz="2000"/>
                        <a:t>解析一个字符串并返回一个浮点数。</a:t>
                      </a:r>
                    </a:p>
                  </a:txBody>
                  <a:tcPr marL="100796" marR="100796" marT="50398" marB="50398" anchor="ctr">
                    <a:lnL>
                      <a:noFill/>
                    </a:lnL>
                    <a:lnR>
                      <a:noFill/>
                    </a:lnR>
                    <a:lnT>
                      <a:noFill/>
                    </a:lnT>
                    <a:lnB>
                      <a:noFill/>
                    </a:lnB>
                  </a:tcPr>
                </a:tc>
                <a:extLst>
                  <a:ext uri="{0D108BD9-81ED-4DB2-BD59-A6C34878D82A}">
                    <a16:rowId xmlns:a16="http://schemas.microsoft.com/office/drawing/2014/main" val="1201228581"/>
                  </a:ext>
                </a:extLst>
              </a:tr>
              <a:tr h="403183">
                <a:tc>
                  <a:txBody>
                    <a:bodyPr/>
                    <a:lstStyle/>
                    <a:p>
                      <a:r>
                        <a:rPr lang="en-US" sz="2000" dirty="0" err="1">
                          <a:hlinkClick r:id="rId6"/>
                        </a:rPr>
                        <a:t>parseInt</a:t>
                      </a:r>
                      <a:r>
                        <a:rPr lang="en-US" sz="2000" dirty="0">
                          <a:hlinkClick r:id="rId6"/>
                        </a:rPr>
                        <a:t>()</a:t>
                      </a:r>
                      <a:endParaRPr lang="en-US" sz="2000" dirty="0"/>
                    </a:p>
                  </a:txBody>
                  <a:tcPr marL="100796" marR="100796" marT="50398" marB="50398" anchor="ctr">
                    <a:lnL>
                      <a:noFill/>
                    </a:lnL>
                    <a:lnR>
                      <a:noFill/>
                    </a:lnR>
                    <a:lnT>
                      <a:noFill/>
                    </a:lnT>
                    <a:lnB>
                      <a:noFill/>
                    </a:lnB>
                  </a:tcPr>
                </a:tc>
                <a:tc>
                  <a:txBody>
                    <a:bodyPr/>
                    <a:lstStyle/>
                    <a:p>
                      <a:r>
                        <a:rPr lang="zh-CN" altLang="en-US" sz="2000"/>
                        <a:t>解析一个字符串并返回一个整数。</a:t>
                      </a:r>
                    </a:p>
                  </a:txBody>
                  <a:tcPr marL="100796" marR="100796" marT="50398" marB="50398" anchor="ctr">
                    <a:lnL>
                      <a:noFill/>
                    </a:lnL>
                    <a:lnR>
                      <a:noFill/>
                    </a:lnR>
                    <a:lnT>
                      <a:noFill/>
                    </a:lnT>
                    <a:lnB>
                      <a:noFill/>
                    </a:lnB>
                  </a:tcPr>
                </a:tc>
                <a:extLst>
                  <a:ext uri="{0D108BD9-81ED-4DB2-BD59-A6C34878D82A}">
                    <a16:rowId xmlns:a16="http://schemas.microsoft.com/office/drawing/2014/main" val="2554319000"/>
                  </a:ext>
                </a:extLst>
              </a:tr>
              <a:tr h="403183">
                <a:tc>
                  <a:txBody>
                    <a:bodyPr/>
                    <a:lstStyle/>
                    <a:p>
                      <a:r>
                        <a:rPr lang="en-US" sz="2000">
                          <a:hlinkClick r:id="rId7"/>
                        </a:rPr>
                        <a:t>String()</a:t>
                      </a:r>
                      <a:endParaRPr lang="en-US" sz="2000"/>
                    </a:p>
                  </a:txBody>
                  <a:tcPr marL="100796" marR="100796" marT="50398" marB="50398" anchor="ctr">
                    <a:lnL>
                      <a:noFill/>
                    </a:lnL>
                    <a:lnR>
                      <a:noFill/>
                    </a:lnR>
                    <a:lnT>
                      <a:noFill/>
                    </a:lnT>
                    <a:lnB>
                      <a:noFill/>
                    </a:lnB>
                  </a:tcPr>
                </a:tc>
                <a:tc>
                  <a:txBody>
                    <a:bodyPr/>
                    <a:lstStyle/>
                    <a:p>
                      <a:r>
                        <a:rPr lang="zh-CN" altLang="en-US" sz="2000" dirty="0"/>
                        <a:t>把对象的值转换为字符串。</a:t>
                      </a:r>
                    </a:p>
                  </a:txBody>
                  <a:tcPr marL="100796" marR="100796" marT="50398" marB="50398" anchor="ctr">
                    <a:lnL>
                      <a:noFill/>
                    </a:lnL>
                    <a:lnR>
                      <a:noFill/>
                    </a:lnR>
                    <a:lnT>
                      <a:noFill/>
                    </a:lnT>
                    <a:lnB>
                      <a:noFill/>
                    </a:lnB>
                  </a:tcPr>
                </a:tc>
                <a:extLst>
                  <a:ext uri="{0D108BD9-81ED-4DB2-BD59-A6C34878D82A}">
                    <a16:rowId xmlns:a16="http://schemas.microsoft.com/office/drawing/2014/main" val="2418553952"/>
                  </a:ext>
                </a:extLst>
              </a:tr>
            </a:tbl>
          </a:graphicData>
        </a:graphic>
      </p:graphicFrame>
    </p:spTree>
    <p:extLst>
      <p:ext uri="{BB962C8B-B14F-4D97-AF65-F5344CB8AC3E}">
        <p14:creationId xmlns:p14="http://schemas.microsoft.com/office/powerpoint/2010/main" val="29712593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03685" y="701019"/>
            <a:ext cx="7550075" cy="1619033"/>
          </a:xfrm>
          <a:prstGeom prst="rect">
            <a:avLst/>
          </a:prstGeom>
        </p:spPr>
        <p:txBody>
          <a:bodyPr wrap="square">
            <a:spAutoFit/>
          </a:bodyPr>
          <a:lstStyle/>
          <a:p>
            <a:r>
              <a:rPr lang="zh-CN" altLang="en-US" sz="1984" dirty="0"/>
              <a:t>&lt;h1&gt;标题1&lt;/h1&gt; 请输入出生年：</a:t>
            </a:r>
          </a:p>
          <a:p>
            <a:r>
              <a:rPr lang="zh-CN" altLang="en-US" sz="1984" dirty="0"/>
              <a:t>    &lt;input type='text' id="age_text"&gt;&lt;br/&gt;</a:t>
            </a:r>
          </a:p>
          <a:p>
            <a:r>
              <a:rPr lang="zh-CN" altLang="en-US" sz="1984" dirty="0"/>
              <a:t>    &lt;input type="button" value='say age' onclick='showAge()' /&gt;</a:t>
            </a:r>
          </a:p>
          <a:p>
            <a:endParaRPr lang="zh-CN" altLang="en-US" sz="1984" dirty="0"/>
          </a:p>
          <a:p>
            <a:r>
              <a:rPr lang="zh-CN" altLang="en-US" sz="1984" dirty="0"/>
              <a:t>    &lt;hr/&gt;</a:t>
            </a:r>
          </a:p>
        </p:txBody>
      </p:sp>
      <p:sp>
        <p:nvSpPr>
          <p:cNvPr id="3" name="矩形 2"/>
          <p:cNvSpPr/>
          <p:nvPr/>
        </p:nvSpPr>
        <p:spPr>
          <a:xfrm>
            <a:off x="1195677" y="2737054"/>
            <a:ext cx="7790065" cy="1619033"/>
          </a:xfrm>
          <a:prstGeom prst="rect">
            <a:avLst/>
          </a:prstGeom>
        </p:spPr>
        <p:txBody>
          <a:bodyPr wrap="square">
            <a:spAutoFit/>
          </a:bodyPr>
          <a:lstStyle/>
          <a:p>
            <a:r>
              <a:rPr lang="zh-CN" altLang="en-US" sz="1984" dirty="0"/>
              <a:t>function showAge() {</a:t>
            </a:r>
          </a:p>
          <a:p>
            <a:r>
              <a:rPr lang="zh-CN" altLang="en-US" sz="1984" dirty="0"/>
              <a:t>            var year = parseInt(document.getElementById('age_text').value);</a:t>
            </a:r>
          </a:p>
          <a:p>
            <a:r>
              <a:rPr lang="zh-CN" altLang="en-US" sz="1984" dirty="0"/>
              <a:t>            alert("你已经" + (2016 - year) + "岁了 ！");</a:t>
            </a:r>
          </a:p>
          <a:p>
            <a:r>
              <a:rPr lang="zh-CN" altLang="en-US" sz="1984" dirty="0"/>
              <a:t>        }</a:t>
            </a:r>
          </a:p>
        </p:txBody>
      </p:sp>
    </p:spTree>
    <p:extLst>
      <p:ext uri="{BB962C8B-B14F-4D97-AF65-F5344CB8AC3E}">
        <p14:creationId xmlns:p14="http://schemas.microsoft.com/office/powerpoint/2010/main" val="4100002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Shape 1"/>
          <p:cNvSpPr txBox="1"/>
          <p:nvPr/>
        </p:nvSpPr>
        <p:spPr>
          <a:xfrm>
            <a:off x="504000" y="301320"/>
            <a:ext cx="9071640" cy="1262160"/>
          </a:xfrm>
          <a:prstGeom prst="rect">
            <a:avLst/>
          </a:prstGeom>
          <a:noFill/>
          <a:ln>
            <a:noFill/>
          </a:ln>
        </p:spPr>
        <p:txBody>
          <a:bodyPr lIns="0" tIns="0" rIns="0" bIns="0" anchor="ctr"/>
          <a:lstStyle/>
          <a:p>
            <a:r>
              <a:rPr lang="en-US" sz="4400" b="0" strike="noStrike" spc="-1">
                <a:solidFill>
                  <a:srgbClr val="000000"/>
                </a:solidFill>
                <a:uFill>
                  <a:solidFill>
                    <a:srgbClr val="FFFFFF"/>
                  </a:solidFill>
                </a:uFill>
                <a:latin typeface="Arial"/>
              </a:rPr>
              <a:t>1.1.2 HTTP authentication</a:t>
            </a:r>
          </a:p>
        </p:txBody>
      </p:sp>
      <p:pic>
        <p:nvPicPr>
          <p:cNvPr id="55" name="图片 54"/>
          <p:cNvPicPr/>
          <p:nvPr/>
        </p:nvPicPr>
        <p:blipFill>
          <a:blip r:embed="rId2"/>
          <a:stretch/>
        </p:blipFill>
        <p:spPr>
          <a:xfrm>
            <a:off x="3312000" y="2559960"/>
            <a:ext cx="1409400" cy="1112040"/>
          </a:xfrm>
          <a:prstGeom prst="rect">
            <a:avLst/>
          </a:prstGeom>
          <a:ln>
            <a:noFill/>
          </a:ln>
        </p:spPr>
      </p:pic>
      <p:sp>
        <p:nvSpPr>
          <p:cNvPr id="56" name="TextShape 2"/>
          <p:cNvSpPr txBox="1"/>
          <p:nvPr/>
        </p:nvSpPr>
        <p:spPr>
          <a:xfrm>
            <a:off x="2376000" y="1728000"/>
            <a:ext cx="3888000" cy="602280"/>
          </a:xfrm>
          <a:prstGeom prst="rect">
            <a:avLst/>
          </a:prstGeom>
          <a:noFill/>
          <a:ln>
            <a:noFill/>
          </a:ln>
        </p:spPr>
        <p:txBody>
          <a:bodyPr lIns="90000" tIns="45000" rIns="90000" bIns="45000"/>
          <a:lstStyle/>
          <a:p>
            <a:r>
              <a:rPr lang="en-US" sz="1800" b="0" strike="noStrike" spc="-1">
                <a:solidFill>
                  <a:srgbClr val="000000"/>
                </a:solidFill>
                <a:uFill>
                  <a:solidFill>
                    <a:srgbClr val="FFFFFF"/>
                  </a:solidFill>
                </a:uFill>
                <a:latin typeface="Arial"/>
              </a:rPr>
              <a:t>Server:</a:t>
            </a:r>
          </a:p>
          <a:p>
            <a:r>
              <a:rPr lang="en-US" sz="1800" b="0" strike="noStrike" spc="-1">
                <a:solidFill>
                  <a:srgbClr val="000000"/>
                </a:solidFill>
                <a:uFill>
                  <a:solidFill>
                    <a:srgbClr val="FFFFFF"/>
                  </a:solidFill>
                </a:uFill>
                <a:latin typeface="Arial"/>
              </a:rPr>
              <a:t>Address URL: http://www.aaaa.com</a:t>
            </a:r>
          </a:p>
        </p:txBody>
      </p:sp>
      <p:sp>
        <p:nvSpPr>
          <p:cNvPr id="57" name="TextShape 3"/>
          <p:cNvSpPr txBox="1"/>
          <p:nvPr/>
        </p:nvSpPr>
        <p:spPr>
          <a:xfrm>
            <a:off x="5688000" y="2592000"/>
            <a:ext cx="1656000" cy="602280"/>
          </a:xfrm>
          <a:prstGeom prst="rect">
            <a:avLst/>
          </a:prstGeom>
          <a:noFill/>
          <a:ln>
            <a:noFill/>
          </a:ln>
        </p:spPr>
        <p:txBody>
          <a:bodyPr lIns="90000" tIns="45000" rIns="90000" bIns="45000"/>
          <a:lstStyle/>
          <a:p>
            <a:r>
              <a:rPr lang="en-US" sz="1800" b="0" strike="noStrike" spc="-1">
                <a:solidFill>
                  <a:srgbClr val="000000"/>
                </a:solidFill>
                <a:uFill>
                  <a:solidFill>
                    <a:srgbClr val="FFFFFF"/>
                  </a:solidFill>
                </a:uFill>
                <a:latin typeface="Arial"/>
              </a:rPr>
              <a:t>ROOT URL</a:t>
            </a:r>
          </a:p>
        </p:txBody>
      </p:sp>
      <p:sp>
        <p:nvSpPr>
          <p:cNvPr id="58" name="Line 4"/>
          <p:cNvSpPr/>
          <p:nvPr/>
        </p:nvSpPr>
        <p:spPr>
          <a:xfrm flipH="1" flipV="1">
            <a:off x="4464000" y="2330280"/>
            <a:ext cx="1080000" cy="47772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59" name="Line 5"/>
          <p:cNvSpPr/>
          <p:nvPr/>
        </p:nvSpPr>
        <p:spPr>
          <a:xfrm flipH="1">
            <a:off x="4320000" y="2880000"/>
            <a:ext cx="1224000" cy="720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60" name="CustomShape 6"/>
          <p:cNvSpPr/>
          <p:nvPr/>
        </p:nvSpPr>
        <p:spPr>
          <a:xfrm>
            <a:off x="3744000" y="4248000"/>
            <a:ext cx="5544000" cy="25920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r>
              <a:rPr lang="en-US" sz="1800" b="0" strike="noStrike" spc="-1">
                <a:solidFill>
                  <a:srgbClr val="000000"/>
                </a:solidFill>
                <a:uFill>
                  <a:solidFill>
                    <a:srgbClr val="FFFFFF"/>
                  </a:solidFill>
                </a:uFill>
                <a:latin typeface="Arial"/>
              </a:rPr>
              <a:t>&lt;html&gt;</a:t>
            </a:r>
          </a:p>
          <a:p>
            <a:r>
              <a:rPr lang="en-US" sz="1800" b="0" strike="noStrike" spc="-1">
                <a:solidFill>
                  <a:srgbClr val="000000"/>
                </a:solidFill>
                <a:uFill>
                  <a:solidFill>
                    <a:srgbClr val="FFFFFF"/>
                  </a:solidFill>
                </a:uFill>
                <a:latin typeface="Arial"/>
              </a:rPr>
              <a:t>&lt;head&gt; ...&lt;/head&gt;</a:t>
            </a:r>
          </a:p>
          <a:p>
            <a:r>
              <a:rPr lang="en-US" sz="1800" b="0" strike="noStrike" spc="-1">
                <a:solidFill>
                  <a:srgbClr val="000000"/>
                </a:solidFill>
                <a:uFill>
                  <a:solidFill>
                    <a:srgbClr val="FFFFFF"/>
                  </a:solidFill>
                </a:uFill>
                <a:latin typeface="Arial"/>
              </a:rPr>
              <a:t>&lt;body&gt; ...&lt;/body&gt;</a:t>
            </a:r>
          </a:p>
          <a:p>
            <a:r>
              <a:rPr lang="en-US" sz="1800" b="0" strike="noStrike" spc="-1">
                <a:solidFill>
                  <a:srgbClr val="000000"/>
                </a:solidFill>
                <a:uFill>
                  <a:solidFill>
                    <a:srgbClr val="FFFFFF"/>
                  </a:solidFill>
                </a:uFill>
                <a:latin typeface="Arial"/>
              </a:rPr>
              <a:t>&lt;/html&gt;</a:t>
            </a:r>
          </a:p>
        </p:txBody>
      </p:sp>
      <p:sp>
        <p:nvSpPr>
          <p:cNvPr id="61" name="TextShape 7"/>
          <p:cNvSpPr txBox="1"/>
          <p:nvPr/>
        </p:nvSpPr>
        <p:spPr>
          <a:xfrm>
            <a:off x="720000" y="3672000"/>
            <a:ext cx="1728000" cy="602280"/>
          </a:xfrm>
          <a:prstGeom prst="rect">
            <a:avLst/>
          </a:prstGeom>
          <a:noFill/>
          <a:ln>
            <a:solidFill>
              <a:srgbClr val="000000"/>
            </a:solidFill>
          </a:ln>
        </p:spPr>
        <p:txBody>
          <a:bodyPr lIns="90000" tIns="45000" rIns="90000" bIns="45000"/>
          <a:lstStyle/>
          <a:p>
            <a:r>
              <a:rPr lang="en-US" sz="1800" b="0" strike="noStrike" spc="-1">
                <a:solidFill>
                  <a:srgbClr val="000000"/>
                </a:solidFill>
                <a:uFill>
                  <a:solidFill>
                    <a:srgbClr val="FFFFFF"/>
                  </a:solidFill>
                </a:uFill>
                <a:latin typeface="Arial"/>
              </a:rPr>
              <a:t>Cross-site error</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7319" y="161595"/>
            <a:ext cx="8654029" cy="703013"/>
          </a:xfrm>
          <a:prstGeom prst="rect">
            <a:avLst/>
          </a:prstGeom>
        </p:spPr>
        <p:txBody>
          <a:bodyPr wrap="square">
            <a:spAutoFit/>
          </a:bodyPr>
          <a:lstStyle/>
          <a:p>
            <a:r>
              <a:rPr lang="en-US" altLang="zh-CN" sz="1984" b="1" dirty="0"/>
              <a:t>JavaScript </a:t>
            </a:r>
            <a:r>
              <a:rPr lang="zh-CN" altLang="en-US" sz="1984" b="1" dirty="0"/>
              <a:t>中的所有事物都是对象：字符串、数字、数组、日期，等等。</a:t>
            </a:r>
            <a:endParaRPr lang="zh-CN" altLang="en-US" sz="1984" dirty="0"/>
          </a:p>
          <a:p>
            <a:r>
              <a:rPr lang="zh-CN" altLang="en-US" sz="1984" b="1" dirty="0"/>
              <a:t>在 </a:t>
            </a:r>
            <a:r>
              <a:rPr lang="en-US" altLang="zh-CN" sz="1984" b="1" dirty="0"/>
              <a:t>JavaScript </a:t>
            </a:r>
            <a:r>
              <a:rPr lang="zh-CN" altLang="en-US" sz="1984" b="1" dirty="0"/>
              <a:t>中，对象是拥有属性和方法的数据。</a:t>
            </a:r>
            <a:endParaRPr lang="zh-CN" altLang="en-US" sz="1984" dirty="0"/>
          </a:p>
        </p:txBody>
      </p:sp>
      <p:sp>
        <p:nvSpPr>
          <p:cNvPr id="4" name="Rectangle 1"/>
          <p:cNvSpPr>
            <a:spLocks noChangeArrowheads="1"/>
          </p:cNvSpPr>
          <p:nvPr/>
        </p:nvSpPr>
        <p:spPr bwMode="auto">
          <a:xfrm>
            <a:off x="71327" y="1043251"/>
            <a:ext cx="1822594" cy="644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0796" tIns="50398" rIns="100796" bIns="50398" numCol="1" anchor="ctr" anchorCtr="0" compatLnSpc="1">
            <a:prstTxWarp prst="textNoShape">
              <a:avLst/>
            </a:prstTxWarp>
            <a:spAutoFit/>
          </a:bodyPr>
          <a:lstStyle/>
          <a:p>
            <a:pPr defTabSz="1007943" eaLnBrk="0" fontAlgn="base" hangingPunct="0">
              <a:spcBef>
                <a:spcPct val="0"/>
              </a:spcBef>
              <a:spcAft>
                <a:spcPct val="0"/>
              </a:spcAft>
            </a:pPr>
            <a:r>
              <a:rPr lang="zh-CN" altLang="zh-CN" sz="1764" b="1" dirty="0">
                <a:latin typeface="Arial" panose="020B0604020202020204" pitchFamily="34" charset="0"/>
              </a:rPr>
              <a:t>String 对象属性</a:t>
            </a:r>
          </a:p>
          <a:p>
            <a:pPr defTabSz="1007943" eaLnBrk="0" fontAlgn="base" hangingPunct="0">
              <a:spcBef>
                <a:spcPct val="0"/>
              </a:spcBef>
              <a:spcAft>
                <a:spcPct val="0"/>
              </a:spcAft>
            </a:pPr>
            <a:endParaRPr lang="zh-CN" altLang="zh-CN" sz="1764" dirty="0">
              <a:latin typeface="Arial" panose="020B0604020202020204" pitchFamily="34" charset="0"/>
            </a:endParaRPr>
          </a:p>
        </p:txBody>
      </p:sp>
      <p:sp>
        <p:nvSpPr>
          <p:cNvPr id="5" name="Rectangle 2"/>
          <p:cNvSpPr>
            <a:spLocks noChangeArrowheads="1"/>
          </p:cNvSpPr>
          <p:nvPr/>
        </p:nvSpPr>
        <p:spPr bwMode="auto">
          <a:xfrm>
            <a:off x="197320" y="1434180"/>
            <a:ext cx="2922254" cy="644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0796" tIns="50398" rIns="100796" bIns="50398" numCol="1" anchor="ctr" anchorCtr="0" compatLnSpc="1">
            <a:prstTxWarp prst="textNoShape">
              <a:avLst/>
            </a:prstTxWarp>
            <a:spAutoFit/>
          </a:bodyPr>
          <a:lstStyle/>
          <a:p>
            <a:pPr defTabSz="1007943" eaLnBrk="0" fontAlgn="base" hangingPunct="0">
              <a:spcBef>
                <a:spcPct val="0"/>
              </a:spcBef>
              <a:spcAft>
                <a:spcPct val="0"/>
              </a:spcAft>
            </a:pPr>
            <a:r>
              <a:rPr lang="zh-CN" altLang="zh-CN" sz="1764" dirty="0">
                <a:latin typeface="Arial Unicode MS" panose="020B0604020202020204" pitchFamily="34" charset="-122"/>
              </a:rPr>
              <a:t>var txt="Hello World!" </a:t>
            </a:r>
            <a:r>
              <a:rPr lang="en-US" altLang="zh-CN" sz="1764" dirty="0">
                <a:latin typeface="Arial Unicode MS" panose="020B0604020202020204" pitchFamily="34" charset="-122"/>
              </a:rPr>
              <a:t>;</a:t>
            </a:r>
          </a:p>
          <a:p>
            <a:pPr defTabSz="1007943" eaLnBrk="0" fontAlgn="base" hangingPunct="0">
              <a:spcBef>
                <a:spcPct val="0"/>
              </a:spcBef>
              <a:spcAft>
                <a:spcPct val="0"/>
              </a:spcAft>
            </a:pPr>
            <a:r>
              <a:rPr lang="zh-CN" altLang="zh-CN" sz="1764" dirty="0">
                <a:latin typeface="Arial Unicode MS" panose="020B0604020202020204" pitchFamily="34" charset="-122"/>
              </a:rPr>
              <a:t>document.write(txt.length)</a:t>
            </a:r>
            <a:r>
              <a:rPr lang="en-US" altLang="zh-CN" sz="1764" dirty="0">
                <a:latin typeface="Arial Unicode MS" panose="020B0604020202020204" pitchFamily="34" charset="-122"/>
              </a:rPr>
              <a:t>;</a:t>
            </a:r>
            <a:r>
              <a:rPr lang="zh-CN" altLang="zh-CN" sz="1764" dirty="0"/>
              <a:t> </a:t>
            </a:r>
            <a:endParaRPr lang="zh-CN" altLang="zh-CN" sz="1764" dirty="0">
              <a:latin typeface="Arial" panose="020B0604020202020204" pitchFamily="34" charset="0"/>
            </a:endParaRPr>
          </a:p>
        </p:txBody>
      </p:sp>
      <p:sp>
        <p:nvSpPr>
          <p:cNvPr id="6" name="Rectangle 3"/>
          <p:cNvSpPr>
            <a:spLocks noChangeArrowheads="1"/>
          </p:cNvSpPr>
          <p:nvPr/>
        </p:nvSpPr>
        <p:spPr bwMode="auto">
          <a:xfrm>
            <a:off x="71326" y="3135279"/>
            <a:ext cx="6411992" cy="2545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0796" tIns="50398" rIns="100796" bIns="50398" numCol="1" anchor="ctr" anchorCtr="0" compatLnSpc="1">
            <a:prstTxWarp prst="textNoShape">
              <a:avLst/>
            </a:prstTxWarp>
            <a:spAutoFit/>
          </a:bodyPr>
          <a:lstStyle/>
          <a:p>
            <a:pPr defTabSz="1007943" eaLnBrk="0" fontAlgn="base" hangingPunct="0">
              <a:spcBef>
                <a:spcPct val="0"/>
              </a:spcBef>
              <a:spcAft>
                <a:spcPct val="0"/>
              </a:spcAft>
            </a:pPr>
            <a:r>
              <a:rPr lang="zh-CN" altLang="zh-CN" sz="1764" dirty="0">
                <a:latin typeface="Arial" panose="020B0604020202020204" pitchFamily="34" charset="0"/>
              </a:rPr>
              <a:t>在本例中，我们将在 "Hello world!" 字符串内进行不同的检索：</a:t>
            </a:r>
            <a:endParaRPr lang="zh-CN"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var str="Hello world!" </a:t>
            </a:r>
            <a:r>
              <a:rPr lang="en-US" altLang="zh-CN" sz="1764" dirty="0">
                <a:latin typeface="Arial Unicode MS" panose="020B0604020202020204" pitchFamily="34" charset="-122"/>
              </a:rPr>
              <a:t>;</a:t>
            </a:r>
          </a:p>
          <a:p>
            <a:pPr defTabSz="1007943" eaLnBrk="0" fontAlgn="base" hangingPunct="0">
              <a:spcBef>
                <a:spcPct val="0"/>
              </a:spcBef>
              <a:spcAft>
                <a:spcPct val="0"/>
              </a:spcAft>
            </a:pPr>
            <a:r>
              <a:rPr lang="zh-CN" altLang="zh-CN" sz="1764" dirty="0">
                <a:latin typeface="Arial Unicode MS" panose="020B0604020202020204" pitchFamily="34" charset="-122"/>
              </a:rPr>
              <a:t>document.write(str.indexOf("Hello") + "&lt;br /&gt;") </a:t>
            </a:r>
            <a:r>
              <a:rPr lang="en-US" altLang="zh-CN" sz="1764" dirty="0">
                <a:latin typeface="Arial Unicode MS" panose="020B0604020202020204" pitchFamily="34" charset="-122"/>
              </a:rPr>
              <a:t>;</a:t>
            </a:r>
          </a:p>
          <a:p>
            <a:pPr defTabSz="1007943" eaLnBrk="0" fontAlgn="base" hangingPunct="0">
              <a:spcBef>
                <a:spcPct val="0"/>
              </a:spcBef>
              <a:spcAft>
                <a:spcPct val="0"/>
              </a:spcAft>
            </a:pPr>
            <a:r>
              <a:rPr lang="zh-CN" altLang="zh-CN" sz="1764" dirty="0">
                <a:latin typeface="Arial Unicode MS" panose="020B0604020202020204" pitchFamily="34" charset="-122"/>
              </a:rPr>
              <a:t>document.write(str.indexOf("World") + "&lt;br /&gt;") </a:t>
            </a:r>
            <a:r>
              <a:rPr lang="en-US" altLang="zh-CN" sz="1764" dirty="0">
                <a:latin typeface="Arial Unicode MS" panose="020B0604020202020204" pitchFamily="34" charset="-122"/>
              </a:rPr>
              <a:t>;</a:t>
            </a:r>
          </a:p>
          <a:p>
            <a:pPr defTabSz="1007943" eaLnBrk="0" fontAlgn="base" hangingPunct="0">
              <a:spcBef>
                <a:spcPct val="0"/>
              </a:spcBef>
              <a:spcAft>
                <a:spcPct val="0"/>
              </a:spcAft>
            </a:pPr>
            <a:r>
              <a:rPr lang="zh-CN" altLang="zh-CN" sz="1764" dirty="0">
                <a:latin typeface="Arial Unicode MS" panose="020B0604020202020204" pitchFamily="34" charset="-122"/>
              </a:rPr>
              <a:t>document.write(str.indexOf("world")) &lt;/script&gt; </a:t>
            </a:r>
            <a:endParaRPr lang="zh-CN" altLang="zh-CN" sz="1764" dirty="0"/>
          </a:p>
          <a:p>
            <a:pPr defTabSz="1007943" eaLnBrk="0" fontAlgn="base" hangingPunct="0">
              <a:spcBef>
                <a:spcPct val="0"/>
              </a:spcBef>
              <a:spcAft>
                <a:spcPct val="0"/>
              </a:spcAft>
            </a:pPr>
            <a:r>
              <a:rPr lang="zh-CN" altLang="zh-CN" sz="1764" dirty="0">
                <a:latin typeface="Arial" panose="020B0604020202020204" pitchFamily="34" charset="0"/>
              </a:rPr>
              <a:t>以上代码的输出：</a:t>
            </a:r>
            <a:endParaRPr lang="zh-CN"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0</a:t>
            </a:r>
            <a:endParaRPr lang="en-US"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 -1 </a:t>
            </a:r>
            <a:endParaRPr lang="en-US" altLang="zh-CN" sz="1764" dirty="0">
              <a:latin typeface="Arial Unicode MS" panose="020B0604020202020204" pitchFamily="34" charset="-122"/>
            </a:endParaRPr>
          </a:p>
          <a:p>
            <a:pPr defTabSz="1007943" eaLnBrk="0" fontAlgn="base" hangingPunct="0">
              <a:spcBef>
                <a:spcPct val="0"/>
              </a:spcBef>
              <a:spcAft>
                <a:spcPct val="0"/>
              </a:spcAft>
            </a:pPr>
            <a:r>
              <a:rPr lang="zh-CN" altLang="zh-CN" sz="1764" dirty="0">
                <a:latin typeface="Arial Unicode MS" panose="020B0604020202020204" pitchFamily="34" charset="-122"/>
              </a:rPr>
              <a:t>6 </a:t>
            </a:r>
            <a:endParaRPr lang="zh-CN" altLang="zh-CN" sz="1764" dirty="0">
              <a:latin typeface="Arial" panose="020B0604020202020204" pitchFamily="34" charset="0"/>
            </a:endParaRPr>
          </a:p>
        </p:txBody>
      </p:sp>
      <p:sp>
        <p:nvSpPr>
          <p:cNvPr id="7" name="矩形 6"/>
          <p:cNvSpPr/>
          <p:nvPr/>
        </p:nvSpPr>
        <p:spPr>
          <a:xfrm>
            <a:off x="71326" y="2423140"/>
            <a:ext cx="8031254" cy="703013"/>
          </a:xfrm>
          <a:prstGeom prst="rect">
            <a:avLst/>
          </a:prstGeom>
        </p:spPr>
        <p:txBody>
          <a:bodyPr wrap="square">
            <a:spAutoFit/>
          </a:bodyPr>
          <a:lstStyle/>
          <a:p>
            <a:r>
              <a:rPr lang="en-US" altLang="zh-CN" sz="1984" dirty="0" err="1"/>
              <a:t>indexOf</a:t>
            </a:r>
            <a:r>
              <a:rPr lang="en-US" altLang="zh-CN" sz="1984" dirty="0"/>
              <a:t>(n, </a:t>
            </a:r>
            <a:r>
              <a:rPr lang="en-US" altLang="zh-CN" sz="1984" dirty="0" err="1"/>
              <a:t>startpos</a:t>
            </a:r>
            <a:r>
              <a:rPr lang="en-US" altLang="zh-CN" sz="1984" dirty="0"/>
              <a:t>) </a:t>
            </a:r>
            <a:r>
              <a:rPr lang="zh-CN" altLang="en-US" sz="1984" dirty="0"/>
              <a:t>方法可返回某个指定的字符串值在字符串中首次出现的位置</a:t>
            </a:r>
            <a:r>
              <a:rPr lang="en-US" altLang="zh-CN" sz="1984" dirty="0"/>
              <a:t>,</a:t>
            </a:r>
            <a:r>
              <a:rPr lang="zh-CN" altLang="en-US" sz="1984" dirty="0"/>
              <a:t>没找到则返回</a:t>
            </a:r>
            <a:r>
              <a:rPr lang="en-US" altLang="zh-CN" sz="1984" dirty="0"/>
              <a:t>-1</a:t>
            </a:r>
            <a:r>
              <a:rPr lang="zh-CN" altLang="en-US" sz="1984" dirty="0"/>
              <a:t>。</a:t>
            </a:r>
          </a:p>
        </p:txBody>
      </p:sp>
      <p:sp>
        <p:nvSpPr>
          <p:cNvPr id="8" name="矩形 7"/>
          <p:cNvSpPr/>
          <p:nvPr/>
        </p:nvSpPr>
        <p:spPr>
          <a:xfrm>
            <a:off x="71326" y="2129726"/>
            <a:ext cx="2010487" cy="397673"/>
          </a:xfrm>
          <a:prstGeom prst="rect">
            <a:avLst/>
          </a:prstGeom>
        </p:spPr>
        <p:txBody>
          <a:bodyPr wrap="none">
            <a:spAutoFit/>
          </a:bodyPr>
          <a:lstStyle/>
          <a:p>
            <a:r>
              <a:rPr lang="en-US" altLang="zh-CN" sz="1984" b="1" dirty="0"/>
              <a:t>String </a:t>
            </a:r>
            <a:r>
              <a:rPr lang="zh-CN" altLang="en-US" sz="1984" b="1" dirty="0"/>
              <a:t>对象方法</a:t>
            </a:r>
          </a:p>
        </p:txBody>
      </p:sp>
      <p:sp>
        <p:nvSpPr>
          <p:cNvPr id="9" name="矩形 8"/>
          <p:cNvSpPr/>
          <p:nvPr/>
        </p:nvSpPr>
        <p:spPr>
          <a:xfrm>
            <a:off x="197320" y="5871734"/>
            <a:ext cx="9815579" cy="703013"/>
          </a:xfrm>
          <a:prstGeom prst="rect">
            <a:avLst/>
          </a:prstGeom>
        </p:spPr>
        <p:txBody>
          <a:bodyPr wrap="square">
            <a:spAutoFit/>
          </a:bodyPr>
          <a:lstStyle/>
          <a:p>
            <a:r>
              <a:rPr lang="en-US" altLang="zh-CN" sz="1984" dirty="0" err="1"/>
              <a:t>charAt</a:t>
            </a:r>
            <a:r>
              <a:rPr lang="en-US" altLang="zh-CN" sz="1984" dirty="0"/>
              <a:t>(n) </a:t>
            </a:r>
            <a:r>
              <a:rPr lang="zh-CN" altLang="en-US" sz="1984" dirty="0"/>
              <a:t>方法可返回指定位置的字符。</a:t>
            </a:r>
            <a:r>
              <a:rPr lang="en-US" altLang="zh-CN" sz="1984" dirty="0"/>
              <a:t>N</a:t>
            </a:r>
            <a:r>
              <a:rPr lang="zh-CN" altLang="en-US" sz="1984" dirty="0"/>
              <a:t>必须在</a:t>
            </a:r>
            <a:r>
              <a:rPr lang="en-US" altLang="zh-CN" sz="1984" dirty="0"/>
              <a:t>0—length-1 </a:t>
            </a:r>
            <a:r>
              <a:rPr lang="zh-CN" altLang="en-US" sz="1984" dirty="0"/>
              <a:t>之间，否则返回一个空字符串</a:t>
            </a:r>
          </a:p>
        </p:txBody>
      </p:sp>
    </p:spTree>
    <p:extLst>
      <p:ext uri="{BB962C8B-B14F-4D97-AF65-F5344CB8AC3E}">
        <p14:creationId xmlns:p14="http://schemas.microsoft.com/office/powerpoint/2010/main" val="4272922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6915" y="316787"/>
            <a:ext cx="1919918" cy="397673"/>
          </a:xfrm>
          <a:prstGeom prst="rect">
            <a:avLst/>
          </a:prstGeom>
          <a:noFill/>
        </p:spPr>
        <p:txBody>
          <a:bodyPr wrap="square" rtlCol="0">
            <a:spAutoFit/>
          </a:bodyPr>
          <a:lstStyle/>
          <a:p>
            <a:r>
              <a:rPr lang="zh-CN" altLang="en-US" sz="1984" dirty="0"/>
              <a:t>练习：</a:t>
            </a:r>
          </a:p>
        </p:txBody>
      </p:sp>
      <p:pic>
        <p:nvPicPr>
          <p:cNvPr id="3" name="图片 2"/>
          <p:cNvPicPr>
            <a:picLocks noChangeAspect="1"/>
          </p:cNvPicPr>
          <p:nvPr/>
        </p:nvPicPr>
        <p:blipFill>
          <a:blip r:embed="rId2"/>
          <a:stretch>
            <a:fillRect/>
          </a:stretch>
        </p:blipFill>
        <p:spPr>
          <a:xfrm>
            <a:off x="2661114" y="880012"/>
            <a:ext cx="5564761" cy="5281273"/>
          </a:xfrm>
          <a:prstGeom prst="rect">
            <a:avLst/>
          </a:prstGeom>
        </p:spPr>
      </p:pic>
    </p:spTree>
    <p:extLst>
      <p:ext uri="{BB962C8B-B14F-4D97-AF65-F5344CB8AC3E}">
        <p14:creationId xmlns:p14="http://schemas.microsoft.com/office/powerpoint/2010/main" val="38332069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8923" y="383983"/>
            <a:ext cx="6225332" cy="76903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543" dirty="0"/>
              <a:t>&lt;!DOCTYPE html&gt;</a:t>
            </a:r>
          </a:p>
          <a:p>
            <a:r>
              <a:rPr lang="en-US" altLang="zh-CN" sz="1543" dirty="0"/>
              <a:t>&lt;html&gt;</a:t>
            </a:r>
          </a:p>
          <a:p>
            <a:r>
              <a:rPr lang="en-US" altLang="zh-CN" sz="1543" dirty="0"/>
              <a:t>&lt;head&gt;</a:t>
            </a:r>
          </a:p>
          <a:p>
            <a:r>
              <a:rPr lang="en-US" altLang="zh-CN" sz="1543" dirty="0"/>
              <a:t>    &lt;title&gt;Test1&lt;/title&gt;</a:t>
            </a:r>
          </a:p>
          <a:p>
            <a:r>
              <a:rPr lang="en-US" altLang="zh-CN" sz="1543" dirty="0"/>
              <a:t>    &lt;link </a:t>
            </a:r>
            <a:r>
              <a:rPr lang="en-US" altLang="zh-CN" sz="1543" dirty="0" err="1"/>
              <a:t>href</a:t>
            </a:r>
            <a:r>
              <a:rPr lang="en-US" altLang="zh-CN" sz="1543" dirty="0"/>
              <a:t>="</a:t>
            </a:r>
            <a:r>
              <a:rPr lang="en-US" altLang="zh-CN" sz="1543" dirty="0" err="1"/>
              <a:t>css</a:t>
            </a:r>
            <a:r>
              <a:rPr lang="en-US" altLang="zh-CN" sz="1543" dirty="0"/>
              <a:t>/style.css" </a:t>
            </a:r>
            <a:r>
              <a:rPr lang="en-US" altLang="zh-CN" sz="1543" dirty="0" err="1"/>
              <a:t>rel</a:t>
            </a:r>
            <a:r>
              <a:rPr lang="en-US" altLang="zh-CN" sz="1543" dirty="0"/>
              <a:t>="stylesheet"&gt;</a:t>
            </a:r>
          </a:p>
          <a:p>
            <a:r>
              <a:rPr lang="en-US" altLang="zh-CN" sz="1543" dirty="0"/>
              <a:t>&lt;/head&gt;</a:t>
            </a:r>
          </a:p>
          <a:p>
            <a:r>
              <a:rPr lang="en-US" altLang="zh-CN" sz="1543" dirty="0"/>
              <a:t>&lt;body&gt;</a:t>
            </a:r>
          </a:p>
          <a:p>
            <a:r>
              <a:rPr lang="en-US" altLang="zh-CN" sz="1543" dirty="0"/>
              <a:t>    &lt;h1&gt;</a:t>
            </a:r>
            <a:r>
              <a:rPr lang="zh-CN" altLang="en-US" sz="1543" dirty="0"/>
              <a:t>打印奇数</a:t>
            </a:r>
            <a:r>
              <a:rPr lang="en-US" altLang="zh-CN" sz="1543" dirty="0"/>
              <a:t>&lt;/h1&gt; </a:t>
            </a:r>
            <a:r>
              <a:rPr lang="zh-CN" altLang="en-US" sz="1543" dirty="0"/>
              <a:t>请输入最小值：</a:t>
            </a:r>
          </a:p>
          <a:p>
            <a:r>
              <a:rPr lang="zh-CN" altLang="en-US" sz="1543" dirty="0"/>
              <a:t>    </a:t>
            </a:r>
            <a:r>
              <a:rPr lang="en-US" altLang="zh-CN" sz="1543" dirty="0"/>
              <a:t>&lt;input type="text" id="</a:t>
            </a:r>
            <a:r>
              <a:rPr lang="en-US" altLang="zh-CN" sz="1543" dirty="0" err="1"/>
              <a:t>min_input</a:t>
            </a:r>
            <a:r>
              <a:rPr lang="en-US" altLang="zh-CN" sz="1543" dirty="0"/>
              <a:t>" /&gt;&lt;</a:t>
            </a:r>
            <a:r>
              <a:rPr lang="en-US" altLang="zh-CN" sz="1543" dirty="0" err="1"/>
              <a:t>br</a:t>
            </a:r>
            <a:r>
              <a:rPr lang="en-US" altLang="zh-CN" sz="1543" dirty="0"/>
              <a:t>&gt; </a:t>
            </a:r>
            <a:r>
              <a:rPr lang="zh-CN" altLang="en-US" sz="1543" dirty="0"/>
              <a:t>请输入最大值：</a:t>
            </a:r>
          </a:p>
          <a:p>
            <a:r>
              <a:rPr lang="zh-CN" altLang="en-US" sz="1543" dirty="0"/>
              <a:t>    </a:t>
            </a:r>
            <a:r>
              <a:rPr lang="en-US" altLang="zh-CN" sz="1543" dirty="0"/>
              <a:t>&lt;input type="text" id="</a:t>
            </a:r>
            <a:r>
              <a:rPr lang="en-US" altLang="zh-CN" sz="1543" dirty="0" err="1"/>
              <a:t>max_input</a:t>
            </a:r>
            <a:r>
              <a:rPr lang="en-US" altLang="zh-CN" sz="1543" dirty="0"/>
              <a:t>" /&gt;&lt;</a:t>
            </a:r>
            <a:r>
              <a:rPr lang="en-US" altLang="zh-CN" sz="1543" dirty="0" err="1"/>
              <a:t>br</a:t>
            </a:r>
            <a:r>
              <a:rPr lang="en-US" altLang="zh-CN" sz="1543" dirty="0"/>
              <a:t>&gt;</a:t>
            </a:r>
          </a:p>
          <a:p>
            <a:r>
              <a:rPr lang="en-US" altLang="zh-CN" sz="1543" dirty="0"/>
              <a:t>    &lt;input type="button" value="</a:t>
            </a:r>
            <a:r>
              <a:rPr lang="zh-CN" altLang="en-US" sz="1543" dirty="0"/>
              <a:t>制表</a:t>
            </a:r>
            <a:r>
              <a:rPr lang="en-US" altLang="zh-CN" sz="1543" dirty="0"/>
              <a:t>" </a:t>
            </a:r>
            <a:r>
              <a:rPr lang="en-US" altLang="zh-CN" sz="1543" dirty="0" err="1"/>
              <a:t>onclick</a:t>
            </a:r>
            <a:r>
              <a:rPr lang="en-US" altLang="zh-CN" sz="1543" dirty="0"/>
              <a:t>="</a:t>
            </a:r>
            <a:r>
              <a:rPr lang="en-US" altLang="zh-CN" sz="1543" dirty="0" err="1"/>
              <a:t>find_and_create</a:t>
            </a:r>
            <a:r>
              <a:rPr lang="en-US" altLang="zh-CN" sz="1543" dirty="0"/>
              <a:t>()"&gt;&lt;</a:t>
            </a:r>
            <a:r>
              <a:rPr lang="en-US" altLang="zh-CN" sz="1543" dirty="0" err="1"/>
              <a:t>br</a:t>
            </a:r>
            <a:r>
              <a:rPr lang="en-US" altLang="zh-CN" sz="1543" dirty="0"/>
              <a:t>&gt;</a:t>
            </a:r>
          </a:p>
          <a:p>
            <a:r>
              <a:rPr lang="en-US" altLang="zh-CN" sz="1543" dirty="0"/>
              <a:t>    &lt;div id="</a:t>
            </a:r>
            <a:r>
              <a:rPr lang="en-US" altLang="zh-CN" sz="1543" dirty="0" err="1"/>
              <a:t>odd_table</a:t>
            </a:r>
            <a:r>
              <a:rPr lang="en-US" altLang="zh-CN" sz="1543" dirty="0"/>
              <a:t>"&gt;&lt;/div&gt;</a:t>
            </a:r>
          </a:p>
          <a:p>
            <a:endParaRPr lang="en-US" altLang="zh-CN" sz="1543" dirty="0"/>
          </a:p>
          <a:p>
            <a:r>
              <a:rPr lang="en-US" altLang="zh-CN" sz="1543" dirty="0"/>
              <a:t>    &lt;script&gt;</a:t>
            </a:r>
          </a:p>
          <a:p>
            <a:r>
              <a:rPr lang="en-US" altLang="zh-CN" sz="1543" dirty="0"/>
              <a:t>        function </a:t>
            </a:r>
            <a:r>
              <a:rPr lang="en-US" altLang="zh-CN" sz="1543" dirty="0" err="1"/>
              <a:t>find_and_create</a:t>
            </a:r>
            <a:r>
              <a:rPr lang="en-US" altLang="zh-CN" sz="1543" dirty="0"/>
              <a:t>() {</a:t>
            </a:r>
          </a:p>
          <a:p>
            <a:r>
              <a:rPr lang="en-US" altLang="zh-CN" sz="1543" dirty="0"/>
              <a:t>            </a:t>
            </a:r>
            <a:r>
              <a:rPr lang="en-US" altLang="zh-CN" sz="1543" dirty="0" err="1"/>
              <a:t>var</a:t>
            </a:r>
            <a:r>
              <a:rPr lang="en-US" altLang="zh-CN" sz="1543" dirty="0"/>
              <a:t> min = </a:t>
            </a:r>
            <a:r>
              <a:rPr lang="en-US" altLang="zh-CN" sz="1543" dirty="0" err="1"/>
              <a:t>parseInt</a:t>
            </a:r>
            <a:r>
              <a:rPr lang="en-US" altLang="zh-CN" sz="1543" dirty="0"/>
              <a:t>(</a:t>
            </a:r>
            <a:r>
              <a:rPr lang="en-US" altLang="zh-CN" sz="1543" dirty="0" err="1"/>
              <a:t>document.getElementById</a:t>
            </a:r>
            <a:r>
              <a:rPr lang="en-US" altLang="zh-CN" sz="1543" dirty="0"/>
              <a:t>("</a:t>
            </a:r>
            <a:r>
              <a:rPr lang="en-US" altLang="zh-CN" sz="1543" dirty="0" err="1"/>
              <a:t>min_input</a:t>
            </a:r>
            <a:r>
              <a:rPr lang="en-US" altLang="zh-CN" sz="1543" dirty="0"/>
              <a:t>").value);</a:t>
            </a:r>
          </a:p>
          <a:p>
            <a:r>
              <a:rPr lang="en-US" altLang="zh-CN" sz="1543" dirty="0"/>
              <a:t>            </a:t>
            </a:r>
            <a:r>
              <a:rPr lang="en-US" altLang="zh-CN" sz="1543" dirty="0" err="1"/>
              <a:t>var</a:t>
            </a:r>
            <a:r>
              <a:rPr lang="en-US" altLang="zh-CN" sz="1543" dirty="0"/>
              <a:t> max = </a:t>
            </a:r>
            <a:r>
              <a:rPr lang="en-US" altLang="zh-CN" sz="1543" dirty="0" err="1"/>
              <a:t>parseInt</a:t>
            </a:r>
            <a:r>
              <a:rPr lang="en-US" altLang="zh-CN" sz="1543" dirty="0"/>
              <a:t>(</a:t>
            </a:r>
            <a:r>
              <a:rPr lang="en-US" altLang="zh-CN" sz="1543" dirty="0" err="1"/>
              <a:t>document.getElementById</a:t>
            </a:r>
            <a:r>
              <a:rPr lang="en-US" altLang="zh-CN" sz="1543" dirty="0"/>
              <a:t>("</a:t>
            </a:r>
            <a:r>
              <a:rPr lang="en-US" altLang="zh-CN" sz="1543" dirty="0" err="1"/>
              <a:t>max_input</a:t>
            </a:r>
            <a:r>
              <a:rPr lang="en-US" altLang="zh-CN" sz="1543" dirty="0"/>
              <a:t>").value);</a:t>
            </a:r>
          </a:p>
          <a:p>
            <a:r>
              <a:rPr lang="en-US" altLang="zh-CN" sz="1543" dirty="0"/>
              <a:t>            </a:t>
            </a:r>
            <a:r>
              <a:rPr lang="en-US" altLang="zh-CN" sz="1543" dirty="0" err="1"/>
              <a:t>var</a:t>
            </a:r>
            <a:r>
              <a:rPr lang="en-US" altLang="zh-CN" sz="1543" dirty="0"/>
              <a:t> </a:t>
            </a:r>
            <a:r>
              <a:rPr lang="en-US" altLang="zh-CN" sz="1543" dirty="0" err="1"/>
              <a:t>str</a:t>
            </a:r>
            <a:r>
              <a:rPr lang="en-US" altLang="zh-CN" sz="1543" dirty="0"/>
              <a:t> = "&lt;table border='1'&gt;";</a:t>
            </a:r>
          </a:p>
          <a:p>
            <a:r>
              <a:rPr lang="en-US" altLang="zh-CN" sz="1543" dirty="0"/>
              <a:t>            for (</a:t>
            </a:r>
            <a:r>
              <a:rPr lang="en-US" altLang="zh-CN" sz="1543" dirty="0" err="1"/>
              <a:t>var</a:t>
            </a:r>
            <a:r>
              <a:rPr lang="en-US" altLang="zh-CN" sz="1543" dirty="0"/>
              <a:t> </a:t>
            </a:r>
            <a:r>
              <a:rPr lang="en-US" altLang="zh-CN" sz="1543" dirty="0" err="1"/>
              <a:t>i</a:t>
            </a:r>
            <a:r>
              <a:rPr lang="en-US" altLang="zh-CN" sz="1543" dirty="0"/>
              <a:t> = min; </a:t>
            </a:r>
            <a:r>
              <a:rPr lang="en-US" altLang="zh-CN" sz="1543" dirty="0" err="1"/>
              <a:t>i</a:t>
            </a:r>
            <a:r>
              <a:rPr lang="en-US" altLang="zh-CN" sz="1543" dirty="0"/>
              <a:t> &lt;= max; </a:t>
            </a:r>
            <a:r>
              <a:rPr lang="en-US" altLang="zh-CN" sz="1543" dirty="0" err="1"/>
              <a:t>i</a:t>
            </a:r>
            <a:r>
              <a:rPr lang="en-US" altLang="zh-CN" sz="1543" dirty="0"/>
              <a:t>++) {</a:t>
            </a:r>
          </a:p>
          <a:p>
            <a:r>
              <a:rPr lang="en-US" altLang="zh-CN" sz="1543" dirty="0"/>
              <a:t>                if (</a:t>
            </a:r>
            <a:r>
              <a:rPr lang="en-US" altLang="zh-CN" sz="1543" dirty="0" err="1"/>
              <a:t>i</a:t>
            </a:r>
            <a:r>
              <a:rPr lang="en-US" altLang="zh-CN" sz="1543" dirty="0"/>
              <a:t> % 2 !== 0) {</a:t>
            </a:r>
          </a:p>
          <a:p>
            <a:r>
              <a:rPr lang="en-US" altLang="zh-CN" sz="1543" dirty="0"/>
              <a:t>                    </a:t>
            </a:r>
            <a:r>
              <a:rPr lang="en-US" altLang="zh-CN" sz="1543" dirty="0" err="1"/>
              <a:t>str</a:t>
            </a:r>
            <a:r>
              <a:rPr lang="en-US" altLang="zh-CN" sz="1543" dirty="0"/>
              <a:t> += "&lt;</a:t>
            </a:r>
            <a:r>
              <a:rPr lang="en-US" altLang="zh-CN" sz="1543" dirty="0" err="1"/>
              <a:t>tr</a:t>
            </a:r>
            <a:r>
              <a:rPr lang="en-US" altLang="zh-CN" sz="1543" dirty="0"/>
              <a:t>&gt;&lt;td&gt;" + </a:t>
            </a:r>
            <a:r>
              <a:rPr lang="en-US" altLang="zh-CN" sz="1543" dirty="0" err="1"/>
              <a:t>i</a:t>
            </a:r>
            <a:r>
              <a:rPr lang="en-US" altLang="zh-CN" sz="1543" dirty="0"/>
              <a:t> + "&lt;/td&gt;&lt;/</a:t>
            </a:r>
            <a:r>
              <a:rPr lang="en-US" altLang="zh-CN" sz="1543" dirty="0" err="1"/>
              <a:t>tr</a:t>
            </a:r>
            <a:r>
              <a:rPr lang="en-US" altLang="zh-CN" sz="1543" dirty="0"/>
              <a:t>&gt;";</a:t>
            </a:r>
          </a:p>
          <a:p>
            <a:r>
              <a:rPr lang="en-US" altLang="zh-CN" sz="1543" dirty="0"/>
              <a:t>                }</a:t>
            </a:r>
          </a:p>
          <a:p>
            <a:r>
              <a:rPr lang="en-US" altLang="zh-CN" sz="1543" dirty="0"/>
              <a:t>            }</a:t>
            </a:r>
          </a:p>
          <a:p>
            <a:r>
              <a:rPr lang="en-US" altLang="zh-CN" sz="1543" dirty="0"/>
              <a:t>            </a:t>
            </a:r>
            <a:r>
              <a:rPr lang="en-US" altLang="zh-CN" sz="1543" dirty="0" err="1"/>
              <a:t>str</a:t>
            </a:r>
            <a:r>
              <a:rPr lang="en-US" altLang="zh-CN" sz="1543" dirty="0"/>
              <a:t> += "&lt;/table&gt;";</a:t>
            </a:r>
          </a:p>
          <a:p>
            <a:r>
              <a:rPr lang="en-US" altLang="zh-CN" sz="1543" dirty="0"/>
              <a:t>            </a:t>
            </a:r>
            <a:r>
              <a:rPr lang="en-US" altLang="zh-CN" sz="1543" dirty="0" err="1"/>
              <a:t>document.getElementById</a:t>
            </a:r>
            <a:r>
              <a:rPr lang="en-US" altLang="zh-CN" sz="1543" dirty="0"/>
              <a:t>("</a:t>
            </a:r>
            <a:r>
              <a:rPr lang="en-US" altLang="zh-CN" sz="1543" dirty="0" err="1"/>
              <a:t>odd_table</a:t>
            </a:r>
            <a:r>
              <a:rPr lang="en-US" altLang="zh-CN" sz="1543" dirty="0"/>
              <a:t>").</a:t>
            </a:r>
            <a:r>
              <a:rPr lang="en-US" altLang="zh-CN" sz="1543" dirty="0" err="1"/>
              <a:t>innerHTML</a:t>
            </a:r>
            <a:r>
              <a:rPr lang="en-US" altLang="zh-CN" sz="1543" dirty="0"/>
              <a:t> = </a:t>
            </a:r>
            <a:r>
              <a:rPr lang="en-US" altLang="zh-CN" sz="1543" dirty="0" err="1"/>
              <a:t>str</a:t>
            </a:r>
            <a:r>
              <a:rPr lang="en-US" altLang="zh-CN" sz="1543" dirty="0"/>
              <a:t>;</a:t>
            </a:r>
          </a:p>
          <a:p>
            <a:r>
              <a:rPr lang="en-US" altLang="zh-CN" sz="1543" dirty="0"/>
              <a:t>        }</a:t>
            </a:r>
          </a:p>
          <a:p>
            <a:r>
              <a:rPr lang="en-US" altLang="zh-CN" sz="1543" dirty="0"/>
              <a:t>    &lt;/script&gt;</a:t>
            </a:r>
          </a:p>
          <a:p>
            <a:r>
              <a:rPr lang="en-US" altLang="zh-CN" sz="1543" dirty="0"/>
              <a:t>&lt;/body&gt;</a:t>
            </a:r>
          </a:p>
          <a:p>
            <a:r>
              <a:rPr lang="en-US" altLang="zh-CN" sz="1543" dirty="0"/>
              <a:t>&lt;/html&gt;</a:t>
            </a:r>
            <a:endParaRPr lang="zh-CN" altLang="en-US" sz="1543" dirty="0"/>
          </a:p>
        </p:txBody>
      </p:sp>
      <p:sp>
        <p:nvSpPr>
          <p:cNvPr id="3" name="矩形 2"/>
          <p:cNvSpPr/>
          <p:nvPr/>
        </p:nvSpPr>
        <p:spPr>
          <a:xfrm>
            <a:off x="5822678" y="651174"/>
            <a:ext cx="3998228" cy="1313693"/>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zh-CN" altLang="en-US" sz="1984" dirty="0"/>
              <a:t>body {</a:t>
            </a:r>
          </a:p>
          <a:p>
            <a:r>
              <a:rPr lang="zh-CN" altLang="en-US" sz="1984" dirty="0"/>
              <a:t>    background-color: darkblue;</a:t>
            </a:r>
          </a:p>
          <a:p>
            <a:r>
              <a:rPr lang="zh-CN" altLang="en-US" sz="1984" dirty="0"/>
              <a:t>    color: yellow</a:t>
            </a:r>
          </a:p>
          <a:p>
            <a:r>
              <a:rPr lang="zh-CN" altLang="en-US" sz="1984" dirty="0"/>
              <a:t>}</a:t>
            </a:r>
          </a:p>
        </p:txBody>
      </p:sp>
      <p:sp>
        <p:nvSpPr>
          <p:cNvPr id="4" name="文本框 3"/>
          <p:cNvSpPr txBox="1"/>
          <p:nvPr/>
        </p:nvSpPr>
        <p:spPr>
          <a:xfrm>
            <a:off x="6566647" y="182392"/>
            <a:ext cx="3177463" cy="39767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1984" dirty="0" err="1"/>
              <a:t>Css</a:t>
            </a:r>
            <a:r>
              <a:rPr lang="en-US" altLang="zh-CN" sz="1984" dirty="0"/>
              <a:t>/style.css</a:t>
            </a:r>
            <a:endParaRPr lang="zh-CN" altLang="en-US" sz="1984" dirty="0"/>
          </a:p>
        </p:txBody>
      </p:sp>
    </p:spTree>
    <p:extLst>
      <p:ext uri="{BB962C8B-B14F-4D97-AF65-F5344CB8AC3E}">
        <p14:creationId xmlns:p14="http://schemas.microsoft.com/office/powerpoint/2010/main" val="3023157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Shape 1"/>
          <p:cNvSpPr txBox="1"/>
          <p:nvPr/>
        </p:nvSpPr>
        <p:spPr>
          <a:xfrm>
            <a:off x="504000" y="301320"/>
            <a:ext cx="9071640" cy="1262160"/>
          </a:xfrm>
          <a:prstGeom prst="rect">
            <a:avLst/>
          </a:prstGeom>
          <a:noFill/>
          <a:ln>
            <a:noFill/>
          </a:ln>
        </p:spPr>
        <p:txBody>
          <a:bodyPr lIns="0" tIns="0" rIns="0" bIns="0" anchor="ctr"/>
          <a:lstStyle/>
          <a:p>
            <a:r>
              <a:rPr lang="en-US" sz="4400" b="0" strike="noStrike" spc="-1">
                <a:solidFill>
                  <a:srgbClr val="000000"/>
                </a:solidFill>
                <a:uFill>
                  <a:solidFill>
                    <a:srgbClr val="FFFFFF"/>
                  </a:solidFill>
                </a:uFill>
                <a:latin typeface="Arial"/>
              </a:rPr>
              <a:t>1.1.3 Request methods</a:t>
            </a:r>
          </a:p>
        </p:txBody>
      </p:sp>
      <p:sp>
        <p:nvSpPr>
          <p:cNvPr id="63" name="TextShape 2"/>
          <p:cNvSpPr txBox="1"/>
          <p:nvPr/>
        </p:nvSpPr>
        <p:spPr>
          <a:xfrm>
            <a:off x="720000" y="1631520"/>
            <a:ext cx="8352000" cy="5817960"/>
          </a:xfrm>
          <a:prstGeom prst="rect">
            <a:avLst/>
          </a:prstGeom>
          <a:noFill/>
          <a:ln>
            <a:noFill/>
          </a:ln>
        </p:spPr>
        <p:txBody>
          <a:bodyPr lIns="90000" tIns="45000" rIns="90000" bIns="45000"/>
          <a:lstStyle/>
          <a:p>
            <a:r>
              <a:rPr lang="en-US" sz="1300" b="0" strike="noStrike" spc="-1" dirty="0">
                <a:solidFill>
                  <a:srgbClr val="FF0000"/>
                </a:solidFill>
                <a:uFill>
                  <a:solidFill>
                    <a:srgbClr val="FFFFFF"/>
                  </a:solidFill>
                </a:uFill>
                <a:latin typeface="Arial"/>
              </a:rPr>
              <a:t>GET</a:t>
            </a:r>
            <a:endParaRPr lang="en-US" sz="1000" b="0" strike="noStrike" spc="-1" dirty="0">
              <a:solidFill>
                <a:srgbClr val="FF0000"/>
              </a:solidFill>
              <a:uFill>
                <a:solidFill>
                  <a:srgbClr val="FFFFFF"/>
                </a:solidFill>
              </a:uFill>
              <a:latin typeface="Arial"/>
            </a:endParaRPr>
          </a:p>
          <a:p>
            <a:r>
              <a:rPr lang="en-US" sz="1300" b="0" strike="noStrike" spc="-1" dirty="0">
                <a:solidFill>
                  <a:srgbClr val="000000"/>
                </a:solidFill>
                <a:uFill>
                  <a:solidFill>
                    <a:srgbClr val="FFFFFF"/>
                  </a:solidFill>
                </a:uFill>
                <a:latin typeface="Arial"/>
              </a:rPr>
              <a:t>The GET method requests a representation of the specified resource. Requests using GET should only </a:t>
            </a:r>
            <a:r>
              <a:rPr lang="en-US" sz="1300" b="0" strike="noStrike" spc="-1" dirty="0">
                <a:solidFill>
                  <a:srgbClr val="000000"/>
                </a:solidFill>
                <a:uFill>
                  <a:solidFill>
                    <a:srgbClr val="FFFFFF"/>
                  </a:solidFill>
                </a:uFill>
                <a:latin typeface="Arial"/>
                <a:hlinkClick r:id="rId2"/>
              </a:rPr>
              <a:t>retrieve data</a:t>
            </a:r>
            <a:r>
              <a:rPr lang="en-US" sz="1300" b="0" strike="noStrike" spc="-1" dirty="0">
                <a:solidFill>
                  <a:srgbClr val="000000"/>
                </a:solidFill>
                <a:uFill>
                  <a:solidFill>
                    <a:srgbClr val="FFFFFF"/>
                  </a:solidFill>
                </a:uFill>
                <a:latin typeface="Arial"/>
              </a:rPr>
              <a:t> and should have no other effect. (This is also true of some other HTTP methods.)</a:t>
            </a:r>
            <a:r>
              <a:rPr lang="en-US" sz="1300" b="0" strike="noStrike" spc="-1" dirty="0">
                <a:solidFill>
                  <a:srgbClr val="000000"/>
                </a:solidFill>
                <a:uFill>
                  <a:solidFill>
                    <a:srgbClr val="FFFFFF"/>
                  </a:solidFill>
                </a:uFill>
                <a:latin typeface="Arial"/>
                <a:hlinkClick r:id="rId3"/>
              </a:rPr>
              <a:t>[1]</a:t>
            </a:r>
            <a:r>
              <a:rPr lang="en-US" sz="1300" b="0" strike="noStrike" spc="-1" dirty="0">
                <a:solidFill>
                  <a:srgbClr val="000000"/>
                </a:solidFill>
                <a:uFill>
                  <a:solidFill>
                    <a:srgbClr val="FFFFFF"/>
                  </a:solidFill>
                </a:uFill>
                <a:latin typeface="Arial"/>
              </a:rPr>
              <a:t> The </a:t>
            </a:r>
            <a:r>
              <a:rPr lang="en-US" sz="1300" b="0" strike="noStrike" spc="-1" dirty="0">
                <a:solidFill>
                  <a:srgbClr val="000000"/>
                </a:solidFill>
                <a:uFill>
                  <a:solidFill>
                    <a:srgbClr val="FFFFFF"/>
                  </a:solidFill>
                </a:uFill>
                <a:latin typeface="Arial"/>
                <a:hlinkClick r:id="rId4"/>
              </a:rPr>
              <a:t>W3C</a:t>
            </a:r>
            <a:r>
              <a:rPr lang="en-US" sz="1300" b="0" strike="noStrike" spc="-1" dirty="0">
                <a:solidFill>
                  <a:srgbClr val="000000"/>
                </a:solidFill>
                <a:uFill>
                  <a:solidFill>
                    <a:srgbClr val="FFFFFF"/>
                  </a:solidFill>
                </a:uFill>
                <a:latin typeface="Arial"/>
              </a:rPr>
              <a:t> has published guidance principles on this distinction, saying, "</a:t>
            </a:r>
            <a:r>
              <a:rPr lang="en-US" sz="1300" b="0" strike="noStrike" spc="-1" dirty="0">
                <a:solidFill>
                  <a:srgbClr val="000000"/>
                </a:solidFill>
                <a:uFill>
                  <a:solidFill>
                    <a:srgbClr val="FFFFFF"/>
                  </a:solidFill>
                </a:uFill>
                <a:latin typeface="Arial"/>
                <a:hlinkClick r:id="rId5"/>
              </a:rPr>
              <a:t>Web application</a:t>
            </a:r>
            <a:r>
              <a:rPr lang="en-US" sz="1300" b="0" strike="noStrike" spc="-1" dirty="0">
                <a:solidFill>
                  <a:srgbClr val="000000"/>
                </a:solidFill>
                <a:uFill>
                  <a:solidFill>
                    <a:srgbClr val="FFFFFF"/>
                  </a:solidFill>
                </a:uFill>
                <a:latin typeface="Arial"/>
              </a:rPr>
              <a:t> design should be informed by the above principles, but also by the relevant limitations."</a:t>
            </a:r>
            <a:r>
              <a:rPr lang="en-US" sz="1300" b="0" strike="noStrike" spc="-1" dirty="0">
                <a:solidFill>
                  <a:srgbClr val="000000"/>
                </a:solidFill>
                <a:uFill>
                  <a:solidFill>
                    <a:srgbClr val="FFFFFF"/>
                  </a:solidFill>
                </a:uFill>
                <a:latin typeface="Arial"/>
                <a:hlinkClick r:id="rId6"/>
              </a:rPr>
              <a:t>[13]</a:t>
            </a:r>
            <a:r>
              <a:rPr lang="en-US" sz="1300" b="0" strike="noStrike" spc="-1" dirty="0">
                <a:solidFill>
                  <a:srgbClr val="000000"/>
                </a:solidFill>
                <a:uFill>
                  <a:solidFill>
                    <a:srgbClr val="FFFFFF"/>
                  </a:solidFill>
                </a:uFill>
                <a:latin typeface="Arial"/>
              </a:rPr>
              <a:t> See </a:t>
            </a:r>
            <a:r>
              <a:rPr lang="en-US" sz="1300" b="0" strike="noStrike" spc="-1" dirty="0">
                <a:solidFill>
                  <a:srgbClr val="000000"/>
                </a:solidFill>
                <a:uFill>
                  <a:solidFill>
                    <a:srgbClr val="FFFFFF"/>
                  </a:solidFill>
                </a:uFill>
                <a:latin typeface="Arial"/>
                <a:hlinkClick r:id="rId7"/>
              </a:rPr>
              <a:t>safe methods</a:t>
            </a:r>
            <a:r>
              <a:rPr lang="en-US" sz="1300" b="0" strike="noStrike" spc="-1" dirty="0">
                <a:solidFill>
                  <a:srgbClr val="000000"/>
                </a:solidFill>
                <a:uFill>
                  <a:solidFill>
                    <a:srgbClr val="FFFFFF"/>
                  </a:solidFill>
                </a:uFill>
                <a:latin typeface="Arial"/>
              </a:rPr>
              <a:t> below.</a:t>
            </a:r>
            <a:endParaRPr lang="en-US" sz="1000" b="0" strike="noStrike" spc="-1" dirty="0">
              <a:solidFill>
                <a:srgbClr val="000000"/>
              </a:solidFill>
              <a:uFill>
                <a:solidFill>
                  <a:srgbClr val="FFFFFF"/>
                </a:solidFill>
              </a:uFill>
              <a:latin typeface="Arial"/>
            </a:endParaRPr>
          </a:p>
          <a:p>
            <a:r>
              <a:rPr lang="en-US" sz="1300" b="0" strike="noStrike" spc="-1" dirty="0">
                <a:solidFill>
                  <a:srgbClr val="FF0000"/>
                </a:solidFill>
                <a:uFill>
                  <a:solidFill>
                    <a:srgbClr val="FFFFFF"/>
                  </a:solidFill>
                </a:uFill>
                <a:latin typeface="Arial"/>
              </a:rPr>
              <a:t>POST</a:t>
            </a:r>
            <a:endParaRPr lang="en-US" sz="1000" b="0" strike="noStrike" spc="-1" dirty="0">
              <a:solidFill>
                <a:srgbClr val="FF0000"/>
              </a:solidFill>
              <a:uFill>
                <a:solidFill>
                  <a:srgbClr val="FFFFFF"/>
                </a:solidFill>
              </a:uFill>
              <a:latin typeface="Arial"/>
            </a:endParaRPr>
          </a:p>
          <a:p>
            <a:r>
              <a:rPr lang="en-US" sz="1300" b="0" strike="noStrike" spc="-1" dirty="0">
                <a:solidFill>
                  <a:srgbClr val="000000"/>
                </a:solidFill>
                <a:uFill>
                  <a:solidFill>
                    <a:srgbClr val="FFFFFF"/>
                  </a:solidFill>
                </a:uFill>
                <a:latin typeface="Arial"/>
              </a:rPr>
              <a:t>The </a:t>
            </a:r>
            <a:r>
              <a:rPr lang="en-US" sz="1300" b="0" strike="noStrike" spc="-1" dirty="0">
                <a:solidFill>
                  <a:srgbClr val="000000"/>
                </a:solidFill>
                <a:uFill>
                  <a:solidFill>
                    <a:srgbClr val="FFFFFF"/>
                  </a:solidFill>
                </a:uFill>
                <a:latin typeface="Arial"/>
                <a:hlinkClick r:id="rId8"/>
              </a:rPr>
              <a:t>POST method</a:t>
            </a:r>
            <a:r>
              <a:rPr lang="en-US" sz="1300" b="0" strike="noStrike" spc="-1" dirty="0">
                <a:solidFill>
                  <a:srgbClr val="000000"/>
                </a:solidFill>
                <a:uFill>
                  <a:solidFill>
                    <a:srgbClr val="FFFFFF"/>
                  </a:solidFill>
                </a:uFill>
                <a:latin typeface="Arial"/>
              </a:rPr>
              <a:t> requests that the server accept the entity enclosed in the request as a new subordinate of the </a:t>
            </a:r>
            <a:r>
              <a:rPr lang="en-US" sz="1300" b="0" strike="noStrike" spc="-1" dirty="0">
                <a:solidFill>
                  <a:srgbClr val="000000"/>
                </a:solidFill>
                <a:uFill>
                  <a:solidFill>
                    <a:srgbClr val="FFFFFF"/>
                  </a:solidFill>
                </a:uFill>
                <a:latin typeface="Arial"/>
                <a:hlinkClick r:id="rId9"/>
              </a:rPr>
              <a:t>web resource</a:t>
            </a:r>
            <a:r>
              <a:rPr lang="en-US" sz="1300" b="0" strike="noStrike" spc="-1" dirty="0">
                <a:solidFill>
                  <a:srgbClr val="000000"/>
                </a:solidFill>
                <a:uFill>
                  <a:solidFill>
                    <a:srgbClr val="FFFFFF"/>
                  </a:solidFill>
                </a:uFill>
                <a:latin typeface="Arial"/>
              </a:rPr>
              <a:t> identified by the URI. The data </a:t>
            </a:r>
            <a:r>
              <a:rPr lang="en-US" sz="1300" b="0" strike="noStrike" spc="-1" dirty="0" err="1">
                <a:solidFill>
                  <a:srgbClr val="000000"/>
                </a:solidFill>
                <a:uFill>
                  <a:solidFill>
                    <a:srgbClr val="FFFFFF"/>
                  </a:solidFill>
                </a:uFill>
                <a:latin typeface="Arial"/>
              </a:rPr>
              <a:t>POSTed</a:t>
            </a:r>
            <a:r>
              <a:rPr lang="en-US" sz="1300" b="0" strike="noStrike" spc="-1" dirty="0">
                <a:solidFill>
                  <a:srgbClr val="000000"/>
                </a:solidFill>
                <a:uFill>
                  <a:solidFill>
                    <a:srgbClr val="FFFFFF"/>
                  </a:solidFill>
                </a:uFill>
                <a:latin typeface="Arial"/>
              </a:rPr>
              <a:t> might be, for example, an annotation for existing resources; a message for a bulletin board, newsgroup, mailing list, or comment thread; a block of data that is the result of submitting a </a:t>
            </a:r>
            <a:r>
              <a:rPr lang="en-US" sz="1300" b="0" strike="noStrike" spc="-1" dirty="0">
                <a:solidFill>
                  <a:srgbClr val="000000"/>
                </a:solidFill>
                <a:uFill>
                  <a:solidFill>
                    <a:srgbClr val="FFFFFF"/>
                  </a:solidFill>
                </a:uFill>
                <a:latin typeface="Arial"/>
                <a:hlinkClick r:id="rId10"/>
              </a:rPr>
              <a:t>web form</a:t>
            </a:r>
            <a:r>
              <a:rPr lang="en-US" sz="1300" b="0" strike="noStrike" spc="-1" dirty="0">
                <a:solidFill>
                  <a:srgbClr val="000000"/>
                </a:solidFill>
                <a:uFill>
                  <a:solidFill>
                    <a:srgbClr val="FFFFFF"/>
                  </a:solidFill>
                </a:uFill>
                <a:latin typeface="Arial"/>
              </a:rPr>
              <a:t> to a data-handling process; or an item to add to a database.</a:t>
            </a:r>
            <a:r>
              <a:rPr lang="en-US" sz="1300" b="0" strike="noStrike" spc="-1" dirty="0">
                <a:solidFill>
                  <a:srgbClr val="000000"/>
                </a:solidFill>
                <a:uFill>
                  <a:solidFill>
                    <a:srgbClr val="FFFFFF"/>
                  </a:solidFill>
                </a:uFill>
                <a:latin typeface="Arial"/>
                <a:hlinkClick r:id="rId11"/>
              </a:rPr>
              <a:t>[14]</a:t>
            </a:r>
            <a:endParaRPr lang="en-US" sz="1000" b="0" strike="noStrike" spc="-1" dirty="0">
              <a:solidFill>
                <a:srgbClr val="000000"/>
              </a:solidFill>
              <a:uFill>
                <a:solidFill>
                  <a:srgbClr val="FFFFFF"/>
                </a:solidFill>
              </a:uFill>
              <a:latin typeface="Arial"/>
            </a:endParaRPr>
          </a:p>
          <a:p>
            <a:r>
              <a:rPr lang="en-US" sz="1300" b="0" strike="noStrike" spc="-1" dirty="0">
                <a:solidFill>
                  <a:srgbClr val="FF0000"/>
                </a:solidFill>
                <a:uFill>
                  <a:solidFill>
                    <a:srgbClr val="FFFFFF"/>
                  </a:solidFill>
                </a:uFill>
                <a:latin typeface="Arial"/>
              </a:rPr>
              <a:t>PUT</a:t>
            </a:r>
            <a:endParaRPr lang="en-US" sz="1000" b="0" strike="noStrike" spc="-1" dirty="0">
              <a:solidFill>
                <a:srgbClr val="FF0000"/>
              </a:solidFill>
              <a:uFill>
                <a:solidFill>
                  <a:srgbClr val="FFFFFF"/>
                </a:solidFill>
              </a:uFill>
              <a:latin typeface="Arial"/>
            </a:endParaRPr>
          </a:p>
          <a:p>
            <a:r>
              <a:rPr lang="en-US" sz="1300" b="0" strike="noStrike" spc="-1" dirty="0">
                <a:solidFill>
                  <a:srgbClr val="000000"/>
                </a:solidFill>
                <a:uFill>
                  <a:solidFill>
                    <a:srgbClr val="FFFFFF"/>
                  </a:solidFill>
                </a:uFill>
                <a:latin typeface="Arial"/>
              </a:rPr>
              <a:t>The PUT method requests that the enclosed entity be stored under the supplied </a:t>
            </a:r>
            <a:r>
              <a:rPr lang="en-US" sz="1300" b="0" strike="noStrike" spc="-1" dirty="0">
                <a:solidFill>
                  <a:srgbClr val="000000"/>
                </a:solidFill>
                <a:uFill>
                  <a:solidFill>
                    <a:srgbClr val="FFFFFF"/>
                  </a:solidFill>
                </a:uFill>
                <a:latin typeface="Arial"/>
                <a:hlinkClick r:id="rId12"/>
              </a:rPr>
              <a:t>URI</a:t>
            </a:r>
            <a:r>
              <a:rPr lang="en-US" sz="1300" b="0" strike="noStrike" spc="-1" dirty="0">
                <a:solidFill>
                  <a:srgbClr val="000000"/>
                </a:solidFill>
                <a:uFill>
                  <a:solidFill>
                    <a:srgbClr val="FFFFFF"/>
                  </a:solidFill>
                </a:uFill>
                <a:latin typeface="Arial"/>
              </a:rPr>
              <a:t>. If the URI refers to an already existing resource, it is modified; if the URI does not point to an existing resource, then the server can create the resource with that URI.</a:t>
            </a:r>
            <a:r>
              <a:rPr lang="en-US" sz="1300" b="0" strike="noStrike" spc="-1" dirty="0">
                <a:solidFill>
                  <a:srgbClr val="000000"/>
                </a:solidFill>
                <a:uFill>
                  <a:solidFill>
                    <a:srgbClr val="FFFFFF"/>
                  </a:solidFill>
                </a:uFill>
                <a:latin typeface="Arial"/>
                <a:hlinkClick r:id="rId13"/>
              </a:rPr>
              <a:t>[15]</a:t>
            </a:r>
            <a:endParaRPr lang="en-US" sz="1000" b="0" strike="noStrike" spc="-1" dirty="0">
              <a:solidFill>
                <a:srgbClr val="000000"/>
              </a:solidFill>
              <a:uFill>
                <a:solidFill>
                  <a:srgbClr val="FFFFFF"/>
                </a:solidFill>
              </a:uFill>
              <a:latin typeface="Arial"/>
            </a:endParaRPr>
          </a:p>
          <a:p>
            <a:r>
              <a:rPr lang="en-US" sz="1300" b="0" strike="noStrike" spc="-1" dirty="0">
                <a:solidFill>
                  <a:srgbClr val="FF0000"/>
                </a:solidFill>
                <a:uFill>
                  <a:solidFill>
                    <a:srgbClr val="FFFFFF"/>
                  </a:solidFill>
                </a:uFill>
                <a:latin typeface="Arial"/>
              </a:rPr>
              <a:t>DELETE</a:t>
            </a:r>
            <a:endParaRPr lang="en-US" sz="1000" b="0" strike="noStrike" spc="-1" dirty="0">
              <a:solidFill>
                <a:srgbClr val="FF0000"/>
              </a:solidFill>
              <a:uFill>
                <a:solidFill>
                  <a:srgbClr val="FFFFFF"/>
                </a:solidFill>
              </a:uFill>
              <a:latin typeface="Arial"/>
            </a:endParaRPr>
          </a:p>
          <a:p>
            <a:r>
              <a:rPr lang="en-US" sz="1300" b="0" strike="noStrike" spc="-1" dirty="0">
                <a:solidFill>
                  <a:srgbClr val="000000"/>
                </a:solidFill>
                <a:uFill>
                  <a:solidFill>
                    <a:srgbClr val="FFFFFF"/>
                  </a:solidFill>
                </a:uFill>
                <a:latin typeface="Arial"/>
              </a:rPr>
              <a:t>The DELETE method deletes the specified resource.</a:t>
            </a:r>
            <a:endParaRPr lang="en-US" sz="1000" b="0" strike="noStrike" spc="-1" dirty="0">
              <a:solidFill>
                <a:srgbClr val="000000"/>
              </a:solidFill>
              <a:uFill>
                <a:solidFill>
                  <a:srgbClr val="FFFFFF"/>
                </a:solidFill>
              </a:uFill>
              <a:latin typeface="Arial"/>
            </a:endParaRPr>
          </a:p>
          <a:p>
            <a:endParaRPr lang="en-US" sz="1000" b="0" strike="noStrike" spc="-1" dirty="0">
              <a:solidFill>
                <a:srgbClr val="000000"/>
              </a:solidFill>
              <a:uFill>
                <a:solidFill>
                  <a:srgbClr val="FFFFFF"/>
                </a:solidFill>
              </a:uFill>
              <a:latin typeface="Arial"/>
            </a:endParaRPr>
          </a:p>
          <a:p>
            <a:r>
              <a:rPr lang="en-US" sz="1300" b="0" strike="noStrike" spc="-1" dirty="0">
                <a:solidFill>
                  <a:srgbClr val="FF0000"/>
                </a:solidFill>
                <a:uFill>
                  <a:solidFill>
                    <a:srgbClr val="FFFFFF"/>
                  </a:solidFill>
                </a:uFill>
                <a:latin typeface="Arial"/>
              </a:rPr>
              <a:t>PATCH</a:t>
            </a:r>
            <a:endParaRPr lang="en-US" sz="1000" b="0" strike="noStrike" spc="-1" dirty="0">
              <a:solidFill>
                <a:srgbClr val="FF0000"/>
              </a:solidFill>
              <a:uFill>
                <a:solidFill>
                  <a:srgbClr val="FFFFFF"/>
                </a:solidFill>
              </a:uFill>
              <a:latin typeface="Arial"/>
            </a:endParaRPr>
          </a:p>
          <a:p>
            <a:r>
              <a:rPr lang="en-US" sz="1300" b="0" strike="noStrike" spc="-1" dirty="0">
                <a:solidFill>
                  <a:srgbClr val="000000"/>
                </a:solidFill>
                <a:uFill>
                  <a:solidFill>
                    <a:srgbClr val="FFFFFF"/>
                  </a:solidFill>
                </a:uFill>
                <a:latin typeface="Arial"/>
              </a:rPr>
              <a:t>The PATCH method applies partial modifications to a resource.</a:t>
            </a:r>
            <a:r>
              <a:rPr lang="en-US" sz="1300" b="0" strike="noStrike" spc="-1" dirty="0">
                <a:solidFill>
                  <a:srgbClr val="000000"/>
                </a:solidFill>
                <a:uFill>
                  <a:solidFill>
                    <a:srgbClr val="FFFFFF"/>
                  </a:solidFill>
                </a:uFill>
                <a:latin typeface="Arial"/>
                <a:hlinkClick r:id="rId14"/>
              </a:rPr>
              <a:t>[19]</a:t>
            </a:r>
            <a:endParaRPr lang="en-US" sz="1000" b="0" strike="noStrike" spc="-1" dirty="0">
              <a:solidFill>
                <a:srgbClr val="000000"/>
              </a:solidFill>
              <a:uFill>
                <a:solidFill>
                  <a:srgbClr val="FFFFFF"/>
                </a:solidFill>
              </a:uFill>
              <a:latin typeface="Arial"/>
            </a:endParaRPr>
          </a:p>
          <a:p>
            <a:endParaRPr lang="en-US" sz="10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Shape 1"/>
          <p:cNvSpPr txBox="1"/>
          <p:nvPr/>
        </p:nvSpPr>
        <p:spPr>
          <a:xfrm>
            <a:off x="504000" y="301320"/>
            <a:ext cx="9071640" cy="1262160"/>
          </a:xfrm>
          <a:prstGeom prst="rect">
            <a:avLst/>
          </a:prstGeom>
          <a:noFill/>
          <a:ln>
            <a:noFill/>
          </a:ln>
        </p:spPr>
        <p:txBody>
          <a:bodyPr lIns="0" tIns="0" rIns="0" bIns="0" anchor="ctr"/>
          <a:lstStyle/>
          <a:p>
            <a:r>
              <a:rPr lang="en-US" sz="4400" b="0" strike="noStrike" spc="-1">
                <a:solidFill>
                  <a:srgbClr val="000000"/>
                </a:solidFill>
                <a:uFill>
                  <a:solidFill>
                    <a:srgbClr val="FFFFFF"/>
                  </a:solidFill>
                </a:uFill>
                <a:latin typeface="Arial"/>
              </a:rPr>
              <a:t>1.1.4 HTTP session states</a:t>
            </a:r>
          </a:p>
        </p:txBody>
      </p:sp>
      <p:sp>
        <p:nvSpPr>
          <p:cNvPr id="65"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US" sz="3200" b="0" strike="noStrike" spc="-1" dirty="0">
                <a:solidFill>
                  <a:srgbClr val="000000"/>
                </a:solidFill>
                <a:uFill>
                  <a:solidFill>
                    <a:srgbClr val="FFFFFF"/>
                  </a:solidFill>
                </a:uFill>
                <a:latin typeface="Arial"/>
              </a:rPr>
              <a:t>HTTP is a </a:t>
            </a:r>
            <a:r>
              <a:rPr lang="en-US" sz="3200" b="0" strike="noStrike" spc="-1" dirty="0">
                <a:solidFill>
                  <a:srgbClr val="FF0000"/>
                </a:solidFill>
                <a:uFill>
                  <a:solidFill>
                    <a:srgbClr val="FFFFFF"/>
                  </a:solidFill>
                </a:uFill>
                <a:latin typeface="Arial"/>
              </a:rPr>
              <a:t>stateless</a:t>
            </a:r>
            <a:r>
              <a:rPr lang="en-US" sz="3200" b="0" strike="noStrike" spc="-1" dirty="0">
                <a:solidFill>
                  <a:srgbClr val="000000"/>
                </a:solidFill>
                <a:uFill>
                  <a:solidFill>
                    <a:srgbClr val="FFFFFF"/>
                  </a:solidFill>
                </a:uFill>
                <a:latin typeface="Arial"/>
              </a:rPr>
              <a:t> protocol.</a:t>
            </a:r>
          </a:p>
          <a:p>
            <a:pPr marL="432000" indent="-324000">
              <a:buClr>
                <a:srgbClr val="000000"/>
              </a:buClr>
              <a:buSzPct val="45000"/>
              <a:buFont typeface="Wingdings" charset="2"/>
              <a:buChar char=""/>
            </a:pPr>
            <a:r>
              <a:rPr lang="en-US" sz="3200" b="0" strike="noStrike" spc="-1" dirty="0">
                <a:solidFill>
                  <a:srgbClr val="000000"/>
                </a:solidFill>
                <a:uFill>
                  <a:solidFill>
                    <a:srgbClr val="FFFFFF"/>
                  </a:solidFill>
                </a:uFill>
                <a:latin typeface="Arial"/>
              </a:rPr>
              <a:t>HTTP </a:t>
            </a:r>
            <a:r>
              <a:rPr lang="en-US" sz="3200" b="0" strike="noStrike" spc="-1" dirty="0">
                <a:solidFill>
                  <a:srgbClr val="FF0000"/>
                </a:solidFill>
                <a:uFill>
                  <a:solidFill>
                    <a:srgbClr val="FFFFFF"/>
                  </a:solidFill>
                </a:uFill>
                <a:latin typeface="Arial"/>
              </a:rPr>
              <a:t>cookies</a:t>
            </a:r>
            <a:r>
              <a:rPr lang="en-US" sz="3200" b="0" strike="noStrike" spc="-1" dirty="0">
                <a:solidFill>
                  <a:srgbClr val="000000"/>
                </a:solidFill>
                <a:uFill>
                  <a:solidFill>
                    <a:srgbClr val="FFFFFF"/>
                  </a:solidFill>
                </a:uFill>
                <a:latin typeface="Arial"/>
              </a:rPr>
              <a:t> </a:t>
            </a:r>
          </a:p>
          <a:p>
            <a:pPr marL="432000" indent="-324000">
              <a:buClr>
                <a:srgbClr val="000000"/>
              </a:buClr>
              <a:buSzPct val="45000"/>
              <a:buFont typeface="Wingdings" charset="2"/>
              <a:buChar char=""/>
            </a:pPr>
            <a:r>
              <a:rPr lang="en-US" sz="3200" b="0" strike="noStrike" spc="-1" dirty="0">
                <a:solidFill>
                  <a:srgbClr val="FF0000"/>
                </a:solidFill>
                <a:uFill>
                  <a:solidFill>
                    <a:srgbClr val="FFFFFF"/>
                  </a:solidFill>
                </a:uFill>
                <a:latin typeface="Arial"/>
              </a:rPr>
              <a:t>hidden variables </a:t>
            </a:r>
            <a:r>
              <a:rPr lang="en-US" sz="3200" b="0" strike="noStrike" spc="-1" dirty="0">
                <a:solidFill>
                  <a:srgbClr val="000000"/>
                </a:solidFill>
                <a:uFill>
                  <a:solidFill>
                    <a:srgbClr val="FFFFFF"/>
                  </a:solidFill>
                </a:uFill>
                <a:latin typeface="Arial"/>
              </a:rPr>
              <a:t>within </a:t>
            </a:r>
            <a:r>
              <a:rPr lang="en-US" sz="3200" b="0" strike="noStrike" spc="-1" dirty="0">
                <a:solidFill>
                  <a:srgbClr val="FF0000"/>
                </a:solidFill>
                <a:uFill>
                  <a:solidFill>
                    <a:srgbClr val="FFFFFF"/>
                  </a:solidFill>
                </a:uFill>
                <a:latin typeface="Arial"/>
              </a:rPr>
              <a:t>web forms</a:t>
            </a:r>
          </a:p>
          <a:p>
            <a:pPr marL="432000" indent="-324000">
              <a:buClr>
                <a:srgbClr val="000000"/>
              </a:buClr>
              <a:buSzPct val="45000"/>
              <a:buFont typeface="Wingdings" charset="2"/>
              <a:buChar char=""/>
            </a:pPr>
            <a:r>
              <a:rPr lang="en-US" sz="3200" b="0" strike="noStrike" spc="-1" dirty="0" err="1">
                <a:solidFill>
                  <a:srgbClr val="000000"/>
                </a:solidFill>
                <a:uFill>
                  <a:solidFill>
                    <a:srgbClr val="FFFFFF"/>
                  </a:solidFill>
                </a:uFill>
                <a:latin typeface="Arial"/>
              </a:rPr>
              <a:t>Informations</a:t>
            </a:r>
            <a:r>
              <a:rPr lang="en-US" sz="3200" b="0" strike="noStrike" spc="-1" dirty="0">
                <a:solidFill>
                  <a:srgbClr val="000000"/>
                </a:solidFill>
                <a:uFill>
                  <a:solidFill>
                    <a:srgbClr val="FFFFFF"/>
                  </a:solidFill>
                </a:uFill>
                <a:latin typeface="Arial"/>
              </a:rPr>
              <a:t> attached by </a:t>
            </a:r>
            <a:r>
              <a:rPr lang="en-US" sz="3200" b="0" strike="noStrike" spc="-1" dirty="0">
                <a:solidFill>
                  <a:srgbClr val="FF0000"/>
                </a:solidFill>
                <a:uFill>
                  <a:solidFill>
                    <a:srgbClr val="FFFFFF"/>
                  </a:solidFill>
                </a:uFill>
                <a:latin typeface="Arial"/>
              </a:rPr>
              <a:t>GET URL</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Shape 1"/>
          <p:cNvSpPr txBox="1"/>
          <p:nvPr/>
        </p:nvSpPr>
        <p:spPr>
          <a:xfrm>
            <a:off x="504000" y="301320"/>
            <a:ext cx="9071640" cy="1262160"/>
          </a:xfrm>
          <a:prstGeom prst="rect">
            <a:avLst/>
          </a:prstGeom>
          <a:noFill/>
          <a:ln>
            <a:noFill/>
          </a:ln>
        </p:spPr>
        <p:txBody>
          <a:bodyPr lIns="0" tIns="0" rIns="0" bIns="0" anchor="ctr"/>
          <a:lstStyle/>
          <a:p>
            <a:r>
              <a:rPr lang="en-US" sz="4400" b="0" strike="noStrike" spc="-1">
                <a:solidFill>
                  <a:srgbClr val="000000"/>
                </a:solidFill>
                <a:uFill>
                  <a:solidFill>
                    <a:srgbClr val="FFFFFF"/>
                  </a:solidFill>
                </a:uFill>
                <a:latin typeface="Arial"/>
              </a:rPr>
              <a:t>1.1.5 example session</a:t>
            </a:r>
          </a:p>
        </p:txBody>
      </p:sp>
      <p:sp>
        <p:nvSpPr>
          <p:cNvPr id="67" name="TextShape 2"/>
          <p:cNvSpPr txBox="1"/>
          <p:nvPr/>
        </p:nvSpPr>
        <p:spPr>
          <a:xfrm>
            <a:off x="720000" y="1656000"/>
            <a:ext cx="4968000" cy="720000"/>
          </a:xfrm>
          <a:prstGeom prst="rect">
            <a:avLst/>
          </a:prstGeom>
          <a:noFill/>
          <a:ln>
            <a:solidFill>
              <a:srgbClr val="3465A4"/>
            </a:solidFill>
          </a:ln>
        </p:spPr>
        <p:txBody>
          <a:bodyPr lIns="90000" tIns="45000" rIns="90000" bIns="45000"/>
          <a:lstStyle/>
          <a:p>
            <a:r>
              <a:rPr lang="en-US" sz="2000" b="0" strike="noStrike" spc="-1">
                <a:solidFill>
                  <a:srgbClr val="000000"/>
                </a:solidFill>
                <a:uFill>
                  <a:solidFill>
                    <a:srgbClr val="FFFFFF"/>
                  </a:solidFill>
                </a:uFill>
                <a:latin typeface="Courier New"/>
              </a:rPr>
              <a:t>GET /index.html HTTP/1.1</a:t>
            </a:r>
            <a:endParaRPr lang="en-US" sz="1000" b="0" strike="noStrike" spc="-1">
              <a:solidFill>
                <a:srgbClr val="000000"/>
              </a:solidFill>
              <a:uFill>
                <a:solidFill>
                  <a:srgbClr val="FFFFFF"/>
                </a:solidFill>
              </a:uFill>
              <a:latin typeface="Courier New"/>
              <a:ea typeface="Courier New"/>
            </a:endParaRPr>
          </a:p>
          <a:p>
            <a:r>
              <a:rPr lang="en-US" sz="2000" b="0" strike="noStrike" spc="-1">
                <a:solidFill>
                  <a:srgbClr val="000000"/>
                </a:solidFill>
                <a:uFill>
                  <a:solidFill>
                    <a:srgbClr val="FFFFFF"/>
                  </a:solidFill>
                </a:uFill>
                <a:latin typeface="Courier New"/>
              </a:rPr>
              <a:t>Host: www.example.com</a:t>
            </a:r>
            <a:endParaRPr lang="en-US" sz="1000" b="0" strike="noStrike" spc="-1">
              <a:solidFill>
                <a:srgbClr val="000000"/>
              </a:solidFill>
              <a:uFill>
                <a:solidFill>
                  <a:srgbClr val="FFFFFF"/>
                </a:solidFill>
              </a:uFill>
              <a:latin typeface="Courier New"/>
              <a:ea typeface="Courier New"/>
            </a:endParaRPr>
          </a:p>
        </p:txBody>
      </p:sp>
      <p:sp>
        <p:nvSpPr>
          <p:cNvPr id="68" name="TextShape 3"/>
          <p:cNvSpPr txBox="1"/>
          <p:nvPr/>
        </p:nvSpPr>
        <p:spPr>
          <a:xfrm>
            <a:off x="720000" y="2532960"/>
            <a:ext cx="6159600" cy="4523040"/>
          </a:xfrm>
          <a:prstGeom prst="rect">
            <a:avLst/>
          </a:prstGeom>
          <a:noFill/>
          <a:ln>
            <a:solidFill>
              <a:srgbClr val="3465A4"/>
            </a:solidFill>
          </a:ln>
        </p:spPr>
        <p:txBody>
          <a:bodyPr lIns="90000" tIns="45000" rIns="90000" bIns="45000"/>
          <a:lstStyle/>
          <a:p>
            <a:r>
              <a:rPr lang="en-US" sz="1400" b="0" strike="noStrike" spc="-1" dirty="0">
                <a:solidFill>
                  <a:srgbClr val="FF0000"/>
                </a:solidFill>
                <a:uFill>
                  <a:solidFill>
                    <a:srgbClr val="FFFFFF"/>
                  </a:solidFill>
                </a:uFill>
                <a:latin typeface="Courier New"/>
              </a:rPr>
              <a:t>HTTP/1.1 200 OK</a:t>
            </a:r>
            <a:endParaRPr lang="en-US" sz="1000" b="0" strike="noStrike" spc="-1" dirty="0">
              <a:solidFill>
                <a:srgbClr val="FF0000"/>
              </a:solidFill>
              <a:uFill>
                <a:solidFill>
                  <a:srgbClr val="FFFFFF"/>
                </a:solidFill>
              </a:uFill>
              <a:latin typeface="Courier New"/>
              <a:ea typeface="Courier New"/>
            </a:endParaRPr>
          </a:p>
          <a:p>
            <a:r>
              <a:rPr lang="en-US" sz="1400" b="0" strike="noStrike" spc="-1" dirty="0">
                <a:solidFill>
                  <a:srgbClr val="000000"/>
                </a:solidFill>
                <a:uFill>
                  <a:solidFill>
                    <a:srgbClr val="FFFFFF"/>
                  </a:solidFill>
                </a:uFill>
                <a:latin typeface="Courier New"/>
              </a:rPr>
              <a:t>Date: Mon, 23 May 2005 22:38:34 GMT</a:t>
            </a:r>
            <a:endParaRPr lang="en-US" sz="1000" b="0" strike="noStrike" spc="-1" dirty="0">
              <a:solidFill>
                <a:srgbClr val="000000"/>
              </a:solidFill>
              <a:uFill>
                <a:solidFill>
                  <a:srgbClr val="FFFFFF"/>
                </a:solidFill>
              </a:uFill>
              <a:latin typeface="Courier New"/>
              <a:ea typeface="Courier New"/>
            </a:endParaRPr>
          </a:p>
          <a:p>
            <a:r>
              <a:rPr lang="en-US" sz="1400" b="0" strike="noStrike" spc="-1" dirty="0">
                <a:solidFill>
                  <a:srgbClr val="0070C0"/>
                </a:solidFill>
                <a:uFill>
                  <a:solidFill>
                    <a:srgbClr val="FFFFFF"/>
                  </a:solidFill>
                </a:uFill>
                <a:latin typeface="Courier New"/>
              </a:rPr>
              <a:t>Content-Type: text/html</a:t>
            </a:r>
            <a:r>
              <a:rPr lang="en-US" sz="1400" b="0" strike="noStrike" spc="-1" dirty="0">
                <a:solidFill>
                  <a:srgbClr val="000000"/>
                </a:solidFill>
                <a:uFill>
                  <a:solidFill>
                    <a:srgbClr val="FFFFFF"/>
                  </a:solidFill>
                </a:uFill>
                <a:latin typeface="Courier New"/>
              </a:rPr>
              <a:t>; charset=UTF-8</a:t>
            </a:r>
            <a:endParaRPr lang="en-US" sz="1000" b="0" strike="noStrike" spc="-1" dirty="0">
              <a:solidFill>
                <a:srgbClr val="000000"/>
              </a:solidFill>
              <a:uFill>
                <a:solidFill>
                  <a:srgbClr val="FFFFFF"/>
                </a:solidFill>
              </a:uFill>
              <a:latin typeface="Courier New"/>
              <a:ea typeface="Courier New"/>
            </a:endParaRPr>
          </a:p>
          <a:p>
            <a:r>
              <a:rPr lang="en-US" sz="1400" b="0" strike="noStrike" spc="-1" dirty="0">
                <a:solidFill>
                  <a:srgbClr val="000000"/>
                </a:solidFill>
                <a:uFill>
                  <a:solidFill>
                    <a:srgbClr val="FFFFFF"/>
                  </a:solidFill>
                </a:uFill>
                <a:latin typeface="Courier New"/>
              </a:rPr>
              <a:t>Content-Encoding: UTF-8</a:t>
            </a:r>
            <a:endParaRPr lang="en-US" sz="1000" b="0" strike="noStrike" spc="-1" dirty="0">
              <a:solidFill>
                <a:srgbClr val="000000"/>
              </a:solidFill>
              <a:uFill>
                <a:solidFill>
                  <a:srgbClr val="FFFFFF"/>
                </a:solidFill>
              </a:uFill>
              <a:latin typeface="Courier New"/>
              <a:ea typeface="Courier New"/>
            </a:endParaRPr>
          </a:p>
          <a:p>
            <a:r>
              <a:rPr lang="en-US" sz="1400" b="0" strike="noStrike" spc="-1" dirty="0">
                <a:solidFill>
                  <a:srgbClr val="000000"/>
                </a:solidFill>
                <a:uFill>
                  <a:solidFill>
                    <a:srgbClr val="FFFFFF"/>
                  </a:solidFill>
                </a:uFill>
                <a:latin typeface="Courier New"/>
              </a:rPr>
              <a:t>Content-Length: 138</a:t>
            </a:r>
            <a:endParaRPr lang="en-US" sz="1000" b="0" strike="noStrike" spc="-1" dirty="0">
              <a:solidFill>
                <a:srgbClr val="000000"/>
              </a:solidFill>
              <a:uFill>
                <a:solidFill>
                  <a:srgbClr val="FFFFFF"/>
                </a:solidFill>
              </a:uFill>
              <a:latin typeface="Courier New"/>
              <a:ea typeface="Courier New"/>
            </a:endParaRPr>
          </a:p>
          <a:p>
            <a:r>
              <a:rPr lang="en-US" sz="1400" b="0" strike="noStrike" spc="-1" dirty="0">
                <a:solidFill>
                  <a:srgbClr val="000000"/>
                </a:solidFill>
                <a:uFill>
                  <a:solidFill>
                    <a:srgbClr val="FFFFFF"/>
                  </a:solidFill>
                </a:uFill>
                <a:latin typeface="Courier New"/>
              </a:rPr>
              <a:t>Last-Modified: Wed, 08 Jan 2003 23:11:55 GMT</a:t>
            </a:r>
            <a:endParaRPr lang="en-US" sz="1000" b="0" strike="noStrike" spc="-1" dirty="0">
              <a:solidFill>
                <a:srgbClr val="000000"/>
              </a:solidFill>
              <a:uFill>
                <a:solidFill>
                  <a:srgbClr val="FFFFFF"/>
                </a:solidFill>
              </a:uFill>
              <a:latin typeface="Courier New"/>
              <a:ea typeface="Courier New"/>
            </a:endParaRPr>
          </a:p>
          <a:p>
            <a:r>
              <a:rPr lang="en-US" sz="1400" b="0" strike="noStrike" spc="-1" dirty="0">
                <a:solidFill>
                  <a:srgbClr val="000000"/>
                </a:solidFill>
                <a:uFill>
                  <a:solidFill>
                    <a:srgbClr val="FFFFFF"/>
                  </a:solidFill>
                </a:uFill>
                <a:latin typeface="Courier New"/>
              </a:rPr>
              <a:t>Server: Apache/1.3.3.7 (Unix) (Red-Hat/Linux)</a:t>
            </a:r>
            <a:endParaRPr lang="en-US" sz="1000" b="0" strike="noStrike" spc="-1" dirty="0">
              <a:solidFill>
                <a:srgbClr val="000000"/>
              </a:solidFill>
              <a:uFill>
                <a:solidFill>
                  <a:srgbClr val="FFFFFF"/>
                </a:solidFill>
              </a:uFill>
              <a:latin typeface="Courier New"/>
              <a:ea typeface="Courier New"/>
            </a:endParaRPr>
          </a:p>
          <a:p>
            <a:r>
              <a:rPr lang="en-US" sz="1400" b="0" strike="noStrike" spc="-1" dirty="0" err="1">
                <a:solidFill>
                  <a:srgbClr val="000000"/>
                </a:solidFill>
                <a:uFill>
                  <a:solidFill>
                    <a:srgbClr val="FFFFFF"/>
                  </a:solidFill>
                </a:uFill>
                <a:latin typeface="Courier New"/>
              </a:rPr>
              <a:t>ETag</a:t>
            </a:r>
            <a:r>
              <a:rPr lang="en-US" sz="1400" b="0" strike="noStrike" spc="-1" dirty="0">
                <a:solidFill>
                  <a:srgbClr val="000000"/>
                </a:solidFill>
                <a:uFill>
                  <a:solidFill>
                    <a:srgbClr val="FFFFFF"/>
                  </a:solidFill>
                </a:uFill>
                <a:latin typeface="Courier New"/>
              </a:rPr>
              <a:t>: "3f80f-1b6-3e1cb03b"</a:t>
            </a:r>
            <a:endParaRPr lang="en-US" sz="1000" b="0" strike="noStrike" spc="-1" dirty="0">
              <a:solidFill>
                <a:srgbClr val="000000"/>
              </a:solidFill>
              <a:uFill>
                <a:solidFill>
                  <a:srgbClr val="FFFFFF"/>
                </a:solidFill>
              </a:uFill>
              <a:latin typeface="Courier New"/>
              <a:ea typeface="Courier New"/>
            </a:endParaRPr>
          </a:p>
          <a:p>
            <a:r>
              <a:rPr lang="en-US" sz="1400" b="0" strike="noStrike" spc="-1" dirty="0">
                <a:solidFill>
                  <a:srgbClr val="000000"/>
                </a:solidFill>
                <a:uFill>
                  <a:solidFill>
                    <a:srgbClr val="FFFFFF"/>
                  </a:solidFill>
                </a:uFill>
                <a:latin typeface="Courier New"/>
              </a:rPr>
              <a:t>Accept-Ranges: </a:t>
            </a:r>
            <a:r>
              <a:rPr lang="en-US" sz="1400" b="0" strike="noStrike" spc="-1" dirty="0">
                <a:solidFill>
                  <a:srgbClr val="0070C0"/>
                </a:solidFill>
                <a:uFill>
                  <a:solidFill>
                    <a:srgbClr val="FFFFFF"/>
                  </a:solidFill>
                </a:uFill>
                <a:latin typeface="Courier New"/>
              </a:rPr>
              <a:t>bytes</a:t>
            </a:r>
            <a:endParaRPr lang="en-US" sz="1000" b="0" strike="noStrike" spc="-1" dirty="0">
              <a:solidFill>
                <a:srgbClr val="0070C0"/>
              </a:solidFill>
              <a:uFill>
                <a:solidFill>
                  <a:srgbClr val="FFFFFF"/>
                </a:solidFill>
              </a:uFill>
              <a:latin typeface="Courier New"/>
              <a:ea typeface="Courier New"/>
            </a:endParaRPr>
          </a:p>
          <a:p>
            <a:r>
              <a:rPr lang="en-US" sz="1400" b="0" strike="noStrike" spc="-1" dirty="0">
                <a:solidFill>
                  <a:srgbClr val="000000"/>
                </a:solidFill>
                <a:uFill>
                  <a:solidFill>
                    <a:srgbClr val="FFFFFF"/>
                  </a:solidFill>
                </a:uFill>
                <a:latin typeface="Courier New"/>
              </a:rPr>
              <a:t>Connection: close</a:t>
            </a:r>
            <a:endParaRPr lang="en-US" sz="1000" b="0" strike="noStrike" spc="-1" dirty="0">
              <a:solidFill>
                <a:srgbClr val="000000"/>
              </a:solidFill>
              <a:uFill>
                <a:solidFill>
                  <a:srgbClr val="FFFFFF"/>
                </a:solidFill>
              </a:uFill>
              <a:latin typeface="Courier New"/>
              <a:ea typeface="Courier New"/>
            </a:endParaRPr>
          </a:p>
          <a:p>
            <a:r>
              <a:rPr lang="en-US" sz="1400" b="0" strike="noStrike" spc="-1" dirty="0">
                <a:solidFill>
                  <a:srgbClr val="C00000"/>
                </a:solidFill>
                <a:uFill>
                  <a:solidFill>
                    <a:srgbClr val="FFFFFF"/>
                  </a:solidFill>
                </a:uFill>
                <a:latin typeface="Courier New"/>
              </a:rPr>
              <a:t>&lt;html&gt;</a:t>
            </a:r>
            <a:endParaRPr lang="en-US" sz="1000" b="0" strike="noStrike" spc="-1" dirty="0">
              <a:solidFill>
                <a:srgbClr val="C00000"/>
              </a:solidFill>
              <a:uFill>
                <a:solidFill>
                  <a:srgbClr val="FFFFFF"/>
                </a:solidFill>
              </a:uFill>
              <a:latin typeface="Courier New"/>
              <a:ea typeface="Courier New"/>
            </a:endParaRPr>
          </a:p>
          <a:p>
            <a:r>
              <a:rPr lang="en-US" sz="1400" b="0" strike="noStrike" spc="-1" dirty="0">
                <a:solidFill>
                  <a:srgbClr val="C00000"/>
                </a:solidFill>
                <a:uFill>
                  <a:solidFill>
                    <a:srgbClr val="FFFFFF"/>
                  </a:solidFill>
                </a:uFill>
                <a:latin typeface="Courier New"/>
              </a:rPr>
              <a:t>&lt;head&gt;</a:t>
            </a:r>
            <a:endParaRPr lang="en-US" sz="1000" b="0" strike="noStrike" spc="-1" dirty="0">
              <a:solidFill>
                <a:srgbClr val="C00000"/>
              </a:solidFill>
              <a:uFill>
                <a:solidFill>
                  <a:srgbClr val="FFFFFF"/>
                </a:solidFill>
              </a:uFill>
              <a:latin typeface="Courier New"/>
              <a:ea typeface="Courier New"/>
            </a:endParaRPr>
          </a:p>
          <a:p>
            <a:r>
              <a:rPr lang="en-US" sz="1400" b="0" strike="noStrike" spc="-1" dirty="0">
                <a:solidFill>
                  <a:srgbClr val="C00000"/>
                </a:solidFill>
                <a:uFill>
                  <a:solidFill>
                    <a:srgbClr val="FFFFFF"/>
                  </a:solidFill>
                </a:uFill>
                <a:latin typeface="Courier New"/>
              </a:rPr>
              <a:t>  &lt;title&gt;An Example Page&lt;/title&gt;</a:t>
            </a:r>
            <a:endParaRPr lang="en-US" sz="1000" b="0" strike="noStrike" spc="-1" dirty="0">
              <a:solidFill>
                <a:srgbClr val="C00000"/>
              </a:solidFill>
              <a:uFill>
                <a:solidFill>
                  <a:srgbClr val="FFFFFF"/>
                </a:solidFill>
              </a:uFill>
              <a:latin typeface="Courier New"/>
              <a:ea typeface="Courier New"/>
            </a:endParaRPr>
          </a:p>
          <a:p>
            <a:r>
              <a:rPr lang="en-US" sz="1400" b="0" strike="noStrike" spc="-1" dirty="0">
                <a:solidFill>
                  <a:srgbClr val="C00000"/>
                </a:solidFill>
                <a:uFill>
                  <a:solidFill>
                    <a:srgbClr val="FFFFFF"/>
                  </a:solidFill>
                </a:uFill>
                <a:latin typeface="Courier New"/>
              </a:rPr>
              <a:t>&lt;/head&gt;</a:t>
            </a:r>
            <a:endParaRPr lang="en-US" sz="1000" b="0" strike="noStrike" spc="-1" dirty="0">
              <a:solidFill>
                <a:srgbClr val="C00000"/>
              </a:solidFill>
              <a:uFill>
                <a:solidFill>
                  <a:srgbClr val="FFFFFF"/>
                </a:solidFill>
              </a:uFill>
              <a:latin typeface="Courier New"/>
              <a:ea typeface="Courier New"/>
            </a:endParaRPr>
          </a:p>
          <a:p>
            <a:r>
              <a:rPr lang="en-US" sz="1400" b="0" strike="noStrike" spc="-1" dirty="0">
                <a:solidFill>
                  <a:srgbClr val="C00000"/>
                </a:solidFill>
                <a:uFill>
                  <a:solidFill>
                    <a:srgbClr val="FFFFFF"/>
                  </a:solidFill>
                </a:uFill>
                <a:latin typeface="Courier New"/>
              </a:rPr>
              <a:t>&lt;body&gt;</a:t>
            </a:r>
            <a:endParaRPr lang="en-US" sz="1000" b="0" strike="noStrike" spc="-1" dirty="0">
              <a:solidFill>
                <a:srgbClr val="C00000"/>
              </a:solidFill>
              <a:uFill>
                <a:solidFill>
                  <a:srgbClr val="FFFFFF"/>
                </a:solidFill>
              </a:uFill>
              <a:latin typeface="Courier New"/>
              <a:ea typeface="Courier New"/>
            </a:endParaRPr>
          </a:p>
          <a:p>
            <a:r>
              <a:rPr lang="en-US" sz="1400" b="0" strike="noStrike" spc="-1" dirty="0">
                <a:solidFill>
                  <a:srgbClr val="C00000"/>
                </a:solidFill>
                <a:uFill>
                  <a:solidFill>
                    <a:srgbClr val="FFFFFF"/>
                  </a:solidFill>
                </a:uFill>
                <a:latin typeface="Courier New"/>
              </a:rPr>
              <a:t>  Hello World, this is a very simple HTML document.</a:t>
            </a:r>
            <a:endParaRPr lang="en-US" sz="1000" b="0" strike="noStrike" spc="-1" dirty="0">
              <a:solidFill>
                <a:srgbClr val="C00000"/>
              </a:solidFill>
              <a:uFill>
                <a:solidFill>
                  <a:srgbClr val="FFFFFF"/>
                </a:solidFill>
              </a:uFill>
              <a:latin typeface="Courier New"/>
              <a:ea typeface="Courier New"/>
            </a:endParaRPr>
          </a:p>
          <a:p>
            <a:r>
              <a:rPr lang="en-US" sz="1400" b="0" strike="noStrike" spc="-1" dirty="0">
                <a:solidFill>
                  <a:srgbClr val="C00000"/>
                </a:solidFill>
                <a:uFill>
                  <a:solidFill>
                    <a:srgbClr val="FFFFFF"/>
                  </a:solidFill>
                </a:uFill>
                <a:latin typeface="Courier New"/>
              </a:rPr>
              <a:t>&lt;/body&gt;</a:t>
            </a:r>
            <a:endParaRPr lang="en-US" sz="1000" b="0" strike="noStrike" spc="-1" dirty="0">
              <a:solidFill>
                <a:srgbClr val="C00000"/>
              </a:solidFill>
              <a:uFill>
                <a:solidFill>
                  <a:srgbClr val="FFFFFF"/>
                </a:solidFill>
              </a:uFill>
              <a:latin typeface="Courier New"/>
              <a:ea typeface="Courier New"/>
            </a:endParaRPr>
          </a:p>
          <a:p>
            <a:r>
              <a:rPr lang="en-US" sz="1400" b="0" strike="noStrike" spc="-1" dirty="0">
                <a:solidFill>
                  <a:srgbClr val="C00000"/>
                </a:solidFill>
                <a:uFill>
                  <a:solidFill>
                    <a:srgbClr val="FFFFFF"/>
                  </a:solidFill>
                </a:uFill>
                <a:latin typeface="Courier New"/>
              </a:rPr>
              <a:t>&lt;/html&gt;</a:t>
            </a:r>
            <a:endParaRPr lang="en-US" sz="1000" b="0" strike="noStrike" spc="-1" dirty="0">
              <a:solidFill>
                <a:srgbClr val="C00000"/>
              </a:solidFill>
              <a:uFill>
                <a:solidFill>
                  <a:srgbClr val="FFFFFF"/>
                </a:solidFill>
              </a:uFill>
              <a:latin typeface="Courier New"/>
              <a:ea typeface="Courier New"/>
            </a:endParaRPr>
          </a:p>
          <a:p>
            <a:endParaRPr lang="en-US" sz="1000" b="0" strike="noStrike" spc="-1" dirty="0">
              <a:solidFill>
                <a:srgbClr val="000000"/>
              </a:solidFill>
              <a:uFill>
                <a:solidFill>
                  <a:srgbClr val="FFFFFF"/>
                </a:solidFill>
              </a:uFill>
              <a:latin typeface="Courier New"/>
              <a:ea typeface="Courier New"/>
            </a:endParaRPr>
          </a:p>
        </p:txBody>
      </p:sp>
      <p:sp>
        <p:nvSpPr>
          <p:cNvPr id="69" name="TextShape 4"/>
          <p:cNvSpPr txBox="1"/>
          <p:nvPr/>
        </p:nvSpPr>
        <p:spPr>
          <a:xfrm>
            <a:off x="5939280" y="1656000"/>
            <a:ext cx="1908720" cy="827280"/>
          </a:xfrm>
          <a:prstGeom prst="rect">
            <a:avLst/>
          </a:prstGeom>
          <a:noFill/>
          <a:ln>
            <a:noFill/>
          </a:ln>
        </p:spPr>
        <p:txBody>
          <a:bodyPr lIns="90000" tIns="45000" rIns="90000" bIns="45000"/>
          <a:lstStyle/>
          <a:p>
            <a:r>
              <a:rPr lang="en-US" sz="1400" b="0" strike="noStrike" spc="-1">
                <a:solidFill>
                  <a:srgbClr val="000000"/>
                </a:solidFill>
                <a:uFill>
                  <a:solidFill>
                    <a:srgbClr val="FFFFFF"/>
                  </a:solidFill>
                </a:uFill>
                <a:latin typeface="Arial"/>
              </a:rPr>
              <a:t>Client request</a:t>
            </a:r>
            <a:endParaRPr lang="en-US" sz="1100" b="0" strike="noStrike" spc="-1">
              <a:solidFill>
                <a:srgbClr val="000000"/>
              </a:solidFill>
              <a:uFill>
                <a:solidFill>
                  <a:srgbClr val="FFFFFF"/>
                </a:solidFill>
              </a:uFill>
              <a:latin typeface="Arial"/>
            </a:endParaRPr>
          </a:p>
          <a:p>
            <a:endParaRPr lang="en-US" sz="1000" b="0" strike="noStrike" spc="-1">
              <a:solidFill>
                <a:srgbClr val="000000"/>
              </a:solidFill>
              <a:uFill>
                <a:solidFill>
                  <a:srgbClr val="FFFFFF"/>
                </a:solidFill>
              </a:uFill>
              <a:latin typeface="Arial"/>
            </a:endParaRPr>
          </a:p>
        </p:txBody>
      </p:sp>
      <p:sp>
        <p:nvSpPr>
          <p:cNvPr id="70" name="TextShape 5"/>
          <p:cNvSpPr txBox="1"/>
          <p:nvPr/>
        </p:nvSpPr>
        <p:spPr>
          <a:xfrm>
            <a:off x="7220160" y="3744000"/>
            <a:ext cx="2499840" cy="770400"/>
          </a:xfrm>
          <a:prstGeom prst="rect">
            <a:avLst/>
          </a:prstGeom>
          <a:noFill/>
          <a:ln>
            <a:noFill/>
          </a:ln>
        </p:spPr>
        <p:txBody>
          <a:bodyPr lIns="90000" tIns="45000" rIns="90000" bIns="45000"/>
          <a:lstStyle/>
          <a:p>
            <a:r>
              <a:rPr lang="en-US" sz="2400" b="0" strike="noStrike" spc="-1">
                <a:solidFill>
                  <a:srgbClr val="000000"/>
                </a:solidFill>
                <a:uFill>
                  <a:solidFill>
                    <a:srgbClr val="FFFFFF"/>
                  </a:solidFill>
                </a:uFill>
                <a:latin typeface="Arial"/>
              </a:rPr>
              <a:t>Server respons</a:t>
            </a:r>
            <a:endParaRPr lang="en-US" sz="1100" b="0" strike="noStrike" spc="-1">
              <a:solidFill>
                <a:srgbClr val="000000"/>
              </a:solidFill>
              <a:uFill>
                <a:solidFill>
                  <a:srgbClr val="FFFFFF"/>
                </a:solidFill>
              </a:uFill>
              <a:latin typeface="Arial"/>
            </a:endParaRPr>
          </a:p>
          <a:p>
            <a:endParaRPr lang="en-US" sz="10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dk1"/>
        </a:lnRef>
        <a:fillRef idx="1">
          <a:schemeClr val="lt1"/>
        </a:fillRef>
        <a:effectRef idx="0">
          <a:schemeClr val="dk1"/>
        </a:effectRef>
        <a:fontRef idx="minor">
          <a:schemeClr val="dk1"/>
        </a:fontRef>
      </a:style>
    </a:spDef>
    <a:lnDef>
      <a:spPr>
        <a:ln w="76200">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421</TotalTime>
  <Words>6424</Words>
  <Application>Microsoft Office PowerPoint</Application>
  <PresentationFormat>自定义</PresentationFormat>
  <Paragraphs>784</Paragraphs>
  <Slides>62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62</vt:i4>
      </vt:variant>
    </vt:vector>
  </HeadingPairs>
  <TitlesOfParts>
    <vt:vector size="76" baseType="lpstr">
      <vt:lpstr>Arial Unicode MS</vt:lpstr>
      <vt:lpstr>DejaVu Sans</vt:lpstr>
      <vt:lpstr>Noto Sans CJK JP DemiLight</vt:lpstr>
      <vt:lpstr>Noto Sans CJK KR Medium</vt:lpstr>
      <vt:lpstr>PingFangSC-Regular</vt:lpstr>
      <vt:lpstr>微软雅黑</vt:lpstr>
      <vt:lpstr>Arial</vt:lpstr>
      <vt:lpstr>Consolas</vt:lpstr>
      <vt:lpstr>Courier New</vt:lpstr>
      <vt:lpstr>Symbol</vt:lpstr>
      <vt:lpstr>Times New Roman</vt:lpstr>
      <vt:lpstr>Verdana</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1.2 get和post</vt:lpstr>
      <vt:lpstr>1.3 nodejs编写服务器程序 </vt:lpstr>
      <vt:lpstr>Nodejs install</vt:lpstr>
      <vt:lpstr>npm</vt:lpstr>
      <vt:lpstr>cnpm :淘宝 NPM 镜像</vt:lpstr>
      <vt:lpstr>Express: </vt:lpstr>
      <vt:lpstr>Express simple usage:</vt:lpstr>
      <vt:lpstr>PowerPoint 演示文稿</vt:lpstr>
      <vt:lpstr>Using middleware</vt:lpstr>
      <vt:lpstr>PowerPoint 演示文稿</vt:lpstr>
      <vt:lpstr>回传网页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lin dachuan</dc:creator>
  <dc:description/>
  <cp:lastModifiedBy>ldc</cp:lastModifiedBy>
  <cp:revision>30</cp:revision>
  <dcterms:created xsi:type="dcterms:W3CDTF">2017-08-13T17:10:37Z</dcterms:created>
  <dcterms:modified xsi:type="dcterms:W3CDTF">2017-08-14T05:40:46Z</dcterms:modified>
  <dc:language>zh-CN</dc:language>
</cp:coreProperties>
</file>