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2.png" ContentType="image/png"/>
  <Override PartName="/ppt/media/image2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7.jpeg" ContentType="image/jpeg"/>
  <Override PartName="/ppt/media/image10.png" ContentType="image/png"/>
  <Override PartName="/ppt/media/image9.png" ContentType="image/png"/>
  <Override PartName="/ppt/media/image19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jpeg" ContentType="image/jpeg"/>
  <Override PartName="/ppt/media/image3.jpeg" ContentType="image/jpeg"/>
  <Override PartName="/ppt/media/image6.png" ContentType="image/png"/>
  <Override PartName="/ppt/media/image11.png" ContentType="image/png"/>
  <Override PartName="/ppt/media/image4.png" ContentType="image/png"/>
  <Override PartName="/ppt/media/image5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45867D-0F22-419F-B303-3C17E8211C6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9C655C-6115-451A-90A6-FE39A326CFC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AA6BA8-9C6D-4091-BF77-677629795C7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CE831B-C3BF-47D3-8FEC-FC0E8F88872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CCB7DC-AC18-48D3-945C-CA09364A6F6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259A0B-2304-4A5E-9BBA-E467E56BC43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AADD3C-E57F-47FE-89B2-1B5E370B1AE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92CDD7-86A4-495D-97F2-4B10FF1B1B7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ABFE79-9632-496A-8968-86FD684E7AA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1585E7-2984-4707-BE22-3448891FE60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120826-AF7F-4936-92BB-F08336B2146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B6BC83-DB08-4FDC-9184-47DC380C512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6BAEA2-56E7-4B70-A565-46AA0BD6E87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204E1-D4FB-4F84-B26E-5B1ACF64395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7FC64-6C66-4416-8058-F634D5555E7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FF652-C8ED-421A-BF76-96524D694DE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CE9B8F-6ED5-4FB1-8570-F7741F44A84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115E59-8D41-4646-ABC9-E85AA7E836A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838A38-3FB5-42EB-ABA8-6A1FC2C8803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464AE2-B280-4C69-91C6-F5E131AA546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12182-8389-42D7-94C8-BFEE7D66C55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C7179-D3BE-4F97-98DE-BDB92993CFE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4B3D2B-9CA7-4C9E-A00F-D210BD63D92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8421DF-5213-463A-8EB5-C80AA44B473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DF2124-7715-4971-BF7E-137584B0394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0758E0-A34B-49B8-A000-98848F2383EA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DCE4A8-98AC-4B10-92EF-5E425AE106E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13A637-8890-4FD6-A72F-5EEC7BD52BF1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066929-EA6B-42AD-B611-B88C3156A389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97B08E-D3D0-4C41-BBBB-06F6CD9E989C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531A0E-A8DE-4CF2-A201-FAFDFC0C9535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AD1D2B-EFC4-4E83-9017-B608924C76E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B1EC1C-9B7C-4954-8A4C-1D37A93DFAA7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B9D116-A330-45BF-BF14-DDF2E0CF7D24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EF865D-F216-4E54-9DEA-AC2B850B3C0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1832D9-B4A0-444D-AD91-C7626D48F276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E7DD23-26D5-43F4-AD2C-F53FDB1128FD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B1432B-0409-4966-A407-A6CAE7685993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CB06C0-22C3-4C85-ACBB-D658E54B3E0F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4DEEC4-0193-4CE1-A430-5D2F7BE847AF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A454CD2-BA96-49C2-ABA7-D509896B66E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23A3C2-7DCE-49DB-864B-A829548026F6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EEE0BF-9051-4813-9375-8C49B66427EC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8AC42F-0FAA-4819-9C91-453C2E3D165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A79535A-CE8B-44E0-881D-B9F88FD24B8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79BC439-6FBC-4CFF-8B89-10104EC24F9C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F9D524-DF0D-4E4C-B326-F05BD6818B76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6B1832-7D68-4F3A-A2E9-120E359ADD5C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58D7A2-7E3C-45FE-AF38-85E757445564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00494-9061-44F9-B391-683354ADE4FC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420144-E339-4DAF-859C-F399283FF49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085DF0-ED3D-4B67-9228-2096C197988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FC0253-FA53-4B5F-943A-112D2A6176CE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1922EF-5D60-4C5C-90BD-76654DDB48D9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DA3E27-3609-4BA5-AD40-63924EDE134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6F5DBF-6FDD-4214-B67B-9D07EB63E5D7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A6A03E-5F80-4B2D-883D-185544865E68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AA48DB-D516-4557-ABB4-99CAE09C74FF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31061-84DF-4DF7-8BA5-957CB9BB942F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802570-BCB4-4417-A0A5-58B5CE594C0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3680" cy="51811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17C642-D926-4652-BBA8-B09E94F74D5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8D7C16-E178-4F8A-BE60-C8166DD6781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58BD7D-B6E6-44D4-9ADE-67A6BD21C3A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щёлкнит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7EF948-05A9-463C-9DB2-CF6BFBD4351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99E479-0C4F-4096-A6B7-F821B701C8B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2.png"/><Relationship Id="rId4" Type="http://schemas.openxmlformats.org/officeDocument/2006/relationships/image" Target="../media/image1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2.png"/><Relationship Id="rId3" Type="http://schemas.openxmlformats.org/officeDocument/2006/relationships/image" Target="../media/image12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12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2.png"/><Relationship Id="rId3" Type="http://schemas.openxmlformats.org/officeDocument/2006/relationships/image" Target="../media/image12.png"/><Relationship Id="rId4" Type="http://schemas.openxmlformats.org/officeDocument/2006/relationships/image" Target="../media/image12.png"/><Relationship Id="rId5" Type="http://schemas.openxmlformats.org/officeDocument/2006/relationships/image" Target="../media/image12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2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24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8560" cy="23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Сетевой инженер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4249440" y="92160"/>
            <a:ext cx="4570560" cy="4767840"/>
          </a:xfrm>
          <a:prstGeom prst="rect">
            <a:avLst/>
          </a:prstGeom>
          <a:ln w="0">
            <a:noFill/>
          </a:ln>
        </p:spPr>
      </p:pic>
      <p:pic>
        <p:nvPicPr>
          <p:cNvPr id="311" name="Google Shape;293;p 1" descr=""/>
          <p:cNvPicPr/>
          <p:nvPr/>
        </p:nvPicPr>
        <p:blipFill>
          <a:blip r:embed="rId2"/>
          <a:stretch/>
        </p:blipFill>
        <p:spPr>
          <a:xfrm>
            <a:off x="360360" y="188316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 txBox="1"/>
          <p:nvPr/>
        </p:nvSpPr>
        <p:spPr>
          <a:xfrm>
            <a:off x="775080" y="1536480"/>
            <a:ext cx="244404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Внутри сети — OSPF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775080" y="1909800"/>
            <a:ext cx="12582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Линки  /30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Google Shape;293;p 2" descr=""/>
          <p:cNvPicPr/>
          <p:nvPr/>
        </p:nvPicPr>
        <p:blipFill>
          <a:blip r:embed="rId3"/>
          <a:stretch/>
        </p:blipFill>
        <p:spPr>
          <a:xfrm>
            <a:off x="360360" y="1481760"/>
            <a:ext cx="415080" cy="415080"/>
          </a:xfrm>
          <a:prstGeom prst="rect">
            <a:avLst/>
          </a:prstGeom>
          <a:ln w="0">
            <a:noFill/>
          </a:ln>
        </p:spPr>
      </p:pic>
      <p:pic>
        <p:nvPicPr>
          <p:cNvPr id="315" name="Google Shape;293;p 3" descr=""/>
          <p:cNvPicPr/>
          <p:nvPr/>
        </p:nvPicPr>
        <p:blipFill>
          <a:blip r:embed="rId4"/>
          <a:stretch/>
        </p:blipFill>
        <p:spPr>
          <a:xfrm>
            <a:off x="360000" y="229824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16" name=""/>
          <p:cNvSpPr txBox="1"/>
          <p:nvPr/>
        </p:nvSpPr>
        <p:spPr>
          <a:xfrm>
            <a:off x="775080" y="2366640"/>
            <a:ext cx="25095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 NAS — DHCP, NAT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751320" y="2809800"/>
            <a:ext cx="3388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Кэширующий сервер iptv-cahe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IP: 2.3.0.1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Google Shape;293;p 4" descr=""/>
          <p:cNvPicPr/>
          <p:nvPr/>
        </p:nvPicPr>
        <p:blipFill>
          <a:blip r:embed="rId5"/>
          <a:stretch/>
        </p:blipFill>
        <p:spPr>
          <a:xfrm>
            <a:off x="360000" y="2921400"/>
            <a:ext cx="415080" cy="415080"/>
          </a:xfrm>
          <a:prstGeom prst="rect">
            <a:avLst/>
          </a:prstGeom>
          <a:ln w="0">
            <a:noFill/>
          </a:ln>
        </p:spPr>
      </p:pic>
      <p:pic>
        <p:nvPicPr>
          <p:cNvPr id="319" name="Google Shape;161;p 1" descr=""/>
          <p:cNvPicPr/>
          <p:nvPr/>
        </p:nvPicPr>
        <p:blipFill>
          <a:blip r:embed="rId6"/>
          <a:stretch/>
        </p:blipFill>
        <p:spPr>
          <a:xfrm>
            <a:off x="360000" y="61200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 txBox="1"/>
          <p:nvPr/>
        </p:nvSpPr>
        <p:spPr>
          <a:xfrm>
            <a:off x="1080000" y="72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Сеть Таганрога</a:t>
            </a:r>
            <a:endParaRPr b="1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Google Shape;293;p 16" descr=""/>
          <p:cNvPicPr/>
          <p:nvPr/>
        </p:nvPicPr>
        <p:blipFill>
          <a:blip r:embed="rId7"/>
          <a:stretch/>
        </p:blipFill>
        <p:spPr>
          <a:xfrm>
            <a:off x="360000" y="34560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775080" y="3505320"/>
            <a:ext cx="33886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Внешняя связность - BGP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"/>
          <p:cNvSpPr txBox="1"/>
          <p:nvPr/>
        </p:nvSpPr>
        <p:spPr>
          <a:xfrm>
            <a:off x="720000" y="1440000"/>
            <a:ext cx="2656080" cy="180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#R76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enable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conf ter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router ospf 1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10.0.0.9 0.0.0.3 area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10.0.0.13 0.0.0.3 area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10.0.0.21 0.0.0.3 area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10.0.1.76 0.0.0.0 area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10.0.0.42 0.0.0.3 area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Google Shape;165;p 1" descr=""/>
          <p:cNvPicPr/>
          <p:nvPr/>
        </p:nvPicPr>
        <p:blipFill>
          <a:blip r:embed="rId1"/>
          <a:stretch/>
        </p:blipFill>
        <p:spPr>
          <a:xfrm>
            <a:off x="720000" y="36000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 txBox="1"/>
          <p:nvPr/>
        </p:nvSpPr>
        <p:spPr>
          <a:xfrm>
            <a:off x="1440000" y="504000"/>
            <a:ext cx="70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Пример настройки OSPF  на одном из роутеров. Таганрог</a:t>
            </a:r>
            <a:endParaRPr b="1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Google Shape;293;p 5" descr=""/>
          <p:cNvPicPr/>
          <p:nvPr/>
        </p:nvPicPr>
        <p:blipFill>
          <a:blip r:embed="rId2"/>
          <a:stretch/>
        </p:blipFill>
        <p:spPr>
          <a:xfrm>
            <a:off x="720000" y="336492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27" name=""/>
          <p:cNvSpPr txBox="1"/>
          <p:nvPr/>
        </p:nvSpPr>
        <p:spPr>
          <a:xfrm>
            <a:off x="720000" y="3073680"/>
            <a:ext cx="34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Цели применения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OSPF:</a:t>
            </a:r>
            <a:endParaRPr b="1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260000" y="3420000"/>
            <a:ext cx="55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Обеспечить динамическую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связность устройств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Google Shape;293;p 6" descr=""/>
          <p:cNvPicPr/>
          <p:nvPr/>
        </p:nvPicPr>
        <p:blipFill>
          <a:blip r:embed="rId3"/>
          <a:stretch/>
        </p:blipFill>
        <p:spPr>
          <a:xfrm>
            <a:off x="720360" y="378036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 txBox="1"/>
          <p:nvPr/>
        </p:nvSpPr>
        <p:spPr>
          <a:xfrm>
            <a:off x="1260000" y="3780000"/>
            <a:ext cx="55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Обеспечить резервирование каналов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Google Shape;293;p 7" descr=""/>
          <p:cNvPicPr/>
          <p:nvPr/>
        </p:nvPicPr>
        <p:blipFill>
          <a:blip r:embed="rId4"/>
          <a:stretch/>
        </p:blipFill>
        <p:spPr>
          <a:xfrm>
            <a:off x="720720" y="41400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 txBox="1"/>
          <p:nvPr/>
        </p:nvSpPr>
        <p:spPr>
          <a:xfrm>
            <a:off x="1260000" y="4140000"/>
            <a:ext cx="63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Передача маршрутной информации для роутеров BGP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165;p 2" descr=""/>
          <p:cNvPicPr/>
          <p:nvPr/>
        </p:nvPicPr>
        <p:blipFill>
          <a:blip r:embed="rId1"/>
          <a:stretch/>
        </p:blipFill>
        <p:spPr>
          <a:xfrm>
            <a:off x="720360" y="36036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 txBox="1"/>
          <p:nvPr/>
        </p:nvSpPr>
        <p:spPr>
          <a:xfrm>
            <a:off x="1353960" y="540000"/>
            <a:ext cx="674604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Пример настройки BGP  на одном из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роутеров. Таганрог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720000" y="1080000"/>
            <a:ext cx="4213080" cy="325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#R77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enable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conf ter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router bgp 65000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10.0.1.88 remote-as 65000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10.0.1.88 update-source Loopback0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10.0.1.88 next-hop-self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2.0.0.6 remote-as 100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1.0.0.0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1.0.1.0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2.0.0.4 mask 255.255.255.252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2.2.0.0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redistribute static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exit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route 10.0.0.0 255.255.255.0 null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route 10.0.1.0 255.255.255.0 null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route 2.0.0.0 255.255.255.0 null 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161;p 2" descr=""/>
          <p:cNvPicPr/>
          <p:nvPr/>
        </p:nvPicPr>
        <p:blipFill>
          <a:blip r:embed="rId1"/>
          <a:stretch/>
        </p:blipFill>
        <p:spPr>
          <a:xfrm>
            <a:off x="540000" y="36000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37" name=""/>
          <p:cNvSpPr txBox="1"/>
          <p:nvPr/>
        </p:nvSpPr>
        <p:spPr>
          <a:xfrm>
            <a:off x="1260000" y="540000"/>
            <a:ext cx="63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PBR. Практическое применение. Таганрог</a:t>
            </a:r>
            <a:endParaRPr b="1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6480000" y="465840"/>
            <a:ext cx="2160000" cy="4214160"/>
          </a:xfrm>
          <a:prstGeom prst="rect">
            <a:avLst/>
          </a:prstGeom>
          <a:ln w="0">
            <a:noFill/>
          </a:ln>
        </p:spPr>
      </p:pic>
      <p:pic>
        <p:nvPicPr>
          <p:cNvPr id="339" name="Google Shape;293;p 8" descr=""/>
          <p:cNvPicPr/>
          <p:nvPr/>
        </p:nvPicPr>
        <p:blipFill>
          <a:blip r:embed="rId3"/>
          <a:stretch/>
        </p:blipFill>
        <p:spPr>
          <a:xfrm>
            <a:off x="304920" y="120492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 txBox="1"/>
          <p:nvPr/>
        </p:nvSpPr>
        <p:spPr>
          <a:xfrm>
            <a:off x="720000" y="1260000"/>
            <a:ext cx="52876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NAS1 — 2 вида клиентов.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1" name="Google Shape;293;p 9" descr=""/>
          <p:cNvPicPr/>
          <p:nvPr/>
        </p:nvPicPr>
        <p:blipFill>
          <a:blip r:embed="rId4"/>
          <a:stretch/>
        </p:blipFill>
        <p:spPr>
          <a:xfrm>
            <a:off x="304920" y="181692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42" name=""/>
          <p:cNvSpPr txBox="1"/>
          <p:nvPr/>
        </p:nvSpPr>
        <p:spPr>
          <a:xfrm>
            <a:off x="720000" y="1744920"/>
            <a:ext cx="5287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VPC6 «белые IP» - прохождение трафика — красным цветом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Google Shape;293;p 10" descr=""/>
          <p:cNvPicPr/>
          <p:nvPr/>
        </p:nvPicPr>
        <p:blipFill>
          <a:blip r:embed="rId5"/>
          <a:stretch/>
        </p:blipFill>
        <p:spPr>
          <a:xfrm>
            <a:off x="304920" y="25200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44" name=""/>
          <p:cNvSpPr txBox="1"/>
          <p:nvPr/>
        </p:nvSpPr>
        <p:spPr>
          <a:xfrm>
            <a:off x="720000" y="2457720"/>
            <a:ext cx="5287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VPC7 (8) «серые IP» - прохождение трафика — синим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цветом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161;p 3" descr=""/>
          <p:cNvPicPr/>
          <p:nvPr/>
        </p:nvPicPr>
        <p:blipFill>
          <a:blip r:embed="rId1"/>
          <a:stretch/>
        </p:blipFill>
        <p:spPr>
          <a:xfrm>
            <a:off x="540000" y="36036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46" name=""/>
          <p:cNvSpPr txBox="1"/>
          <p:nvPr/>
        </p:nvSpPr>
        <p:spPr>
          <a:xfrm>
            <a:off x="1260000" y="540360"/>
            <a:ext cx="63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PBR. Результат</a:t>
            </a:r>
            <a:endParaRPr b="1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2203560" y="1080000"/>
            <a:ext cx="4276440" cy="1437840"/>
          </a:xfrm>
          <a:prstGeom prst="rect">
            <a:avLst/>
          </a:prstGeom>
          <a:ln w="0">
            <a:noFill/>
          </a:ln>
        </p:spPr>
      </p:pic>
      <p:pic>
        <p:nvPicPr>
          <p:cNvPr id="348" name="" descr=""/>
          <p:cNvPicPr/>
          <p:nvPr/>
        </p:nvPicPr>
        <p:blipFill>
          <a:blip r:embed="rId3"/>
          <a:stretch/>
        </p:blipFill>
        <p:spPr>
          <a:xfrm>
            <a:off x="2160000" y="2862000"/>
            <a:ext cx="4371480" cy="16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2880000" y="1008000"/>
            <a:ext cx="5968800" cy="3060000"/>
          </a:xfrm>
          <a:prstGeom prst="rect">
            <a:avLst/>
          </a:prstGeom>
          <a:ln w="0">
            <a:noFill/>
          </a:ln>
        </p:spPr>
      </p:pic>
      <p:sp>
        <p:nvSpPr>
          <p:cNvPr id="350" name=""/>
          <p:cNvSpPr txBox="1"/>
          <p:nvPr/>
        </p:nvSpPr>
        <p:spPr>
          <a:xfrm>
            <a:off x="360000" y="1188000"/>
            <a:ext cx="25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AS100 — пирится на   двух IX.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Google Shape;293;p 11" descr=""/>
          <p:cNvPicPr/>
          <p:nvPr/>
        </p:nvPicPr>
        <p:blipFill>
          <a:blip r:embed="rId2"/>
          <a:stretch/>
        </p:blipFill>
        <p:spPr>
          <a:xfrm>
            <a:off x="124920" y="1188000"/>
            <a:ext cx="415080" cy="415080"/>
          </a:xfrm>
          <a:prstGeom prst="rect">
            <a:avLst/>
          </a:prstGeom>
          <a:ln w="0">
            <a:noFill/>
          </a:ln>
        </p:spPr>
      </p:pic>
      <p:pic>
        <p:nvPicPr>
          <p:cNvPr id="352" name="Google Shape;293;p 12" descr=""/>
          <p:cNvPicPr/>
          <p:nvPr/>
        </p:nvPicPr>
        <p:blipFill>
          <a:blip r:embed="rId3"/>
          <a:stretch/>
        </p:blipFill>
        <p:spPr>
          <a:xfrm>
            <a:off x="124920" y="203292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53" name=""/>
          <p:cNvSpPr txBox="1"/>
          <p:nvPr/>
        </p:nvSpPr>
        <p:spPr>
          <a:xfrm>
            <a:off x="540000" y="1908000"/>
            <a:ext cx="23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Iptv-cache — area 1 stub (OSPF)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540000" y="2669760"/>
            <a:ext cx="23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R12  - area 2 nssa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+ default originate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OSPF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Google Shape;293;p 13" descr=""/>
          <p:cNvPicPr/>
          <p:nvPr/>
        </p:nvPicPr>
        <p:blipFill>
          <a:blip r:embed="rId4"/>
          <a:stretch/>
        </p:blipFill>
        <p:spPr>
          <a:xfrm>
            <a:off x="124920" y="2752920"/>
            <a:ext cx="415080" cy="415080"/>
          </a:xfrm>
          <a:prstGeom prst="rect">
            <a:avLst/>
          </a:prstGeom>
          <a:ln w="0">
            <a:noFill/>
          </a:ln>
        </p:spPr>
      </p:pic>
      <p:pic>
        <p:nvPicPr>
          <p:cNvPr id="356" name="Google Shape;293;p 14" descr=""/>
          <p:cNvPicPr/>
          <p:nvPr/>
        </p:nvPicPr>
        <p:blipFill>
          <a:blip r:embed="rId5"/>
          <a:stretch/>
        </p:blipFill>
        <p:spPr>
          <a:xfrm>
            <a:off x="124920" y="36720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 txBox="1"/>
          <p:nvPr/>
        </p:nvSpPr>
        <p:spPr>
          <a:xfrm>
            <a:off x="540000" y="3708000"/>
            <a:ext cx="25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R11 BGP RR-router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540000" y="4310280"/>
            <a:ext cx="46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R11,R12,R21,NAS3 — BGP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borders (i,e)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Google Shape;293;p 15" descr=""/>
          <p:cNvPicPr/>
          <p:nvPr/>
        </p:nvPicPr>
        <p:blipFill>
          <a:blip r:embed="rId6"/>
          <a:stretch/>
        </p:blipFill>
        <p:spPr>
          <a:xfrm>
            <a:off x="180000" y="4248000"/>
            <a:ext cx="415080" cy="415080"/>
          </a:xfrm>
          <a:prstGeom prst="rect">
            <a:avLst/>
          </a:prstGeom>
          <a:ln w="0">
            <a:noFill/>
          </a:ln>
        </p:spPr>
      </p:pic>
      <p:pic>
        <p:nvPicPr>
          <p:cNvPr id="360" name="Google Shape;161;p 4" descr=""/>
          <p:cNvPicPr/>
          <p:nvPr/>
        </p:nvPicPr>
        <p:blipFill>
          <a:blip r:embed="rId7"/>
          <a:stretch/>
        </p:blipFill>
        <p:spPr>
          <a:xfrm>
            <a:off x="360000" y="38844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61" name=""/>
          <p:cNvSpPr txBox="1"/>
          <p:nvPr/>
        </p:nvSpPr>
        <p:spPr>
          <a:xfrm>
            <a:off x="1080000" y="49644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Сеть Ростова</a:t>
            </a:r>
            <a:endParaRPr b="1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165;p 4" descr=""/>
          <p:cNvPicPr/>
          <p:nvPr/>
        </p:nvPicPr>
        <p:blipFill>
          <a:blip r:embed="rId1"/>
          <a:stretch/>
        </p:blipFill>
        <p:spPr>
          <a:xfrm>
            <a:off x="720360" y="36036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63" name=""/>
          <p:cNvSpPr txBox="1"/>
          <p:nvPr/>
        </p:nvSpPr>
        <p:spPr>
          <a:xfrm>
            <a:off x="1353960" y="540000"/>
            <a:ext cx="6926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Пример настройки BGP  на одном из роутеров.R12. Ростов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720000" y="1080000"/>
            <a:ext cx="4213080" cy="325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router bgp 100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bgp log-neighbor-changes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2.0.0.8 mask 255.255.255.252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2.3.0.1 mask 255.255.255.255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10.0.2.0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10.0.3.0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RR-client peer-group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RR-client remote-as 100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RR-client update-source Loopback0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RR-client route-reflector-client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RR-client next-hop-self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2.0.0.1 remote-as 65000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2.0.0.10 remote-as 100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2.0.0.10 next-hop-self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10.0.3.2 peer-group RR-client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10.0.3.3 peer-group RR-client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165;p 5" descr=""/>
          <p:cNvPicPr/>
          <p:nvPr/>
        </p:nvPicPr>
        <p:blipFill>
          <a:blip r:embed="rId1"/>
          <a:stretch/>
        </p:blipFill>
        <p:spPr>
          <a:xfrm>
            <a:off x="720360" y="36036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 txBox="1"/>
          <p:nvPr/>
        </p:nvSpPr>
        <p:spPr>
          <a:xfrm>
            <a:off x="1353960" y="540000"/>
            <a:ext cx="7286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Пример  BGP фильтрации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на одном из роутеров.R12.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Ростов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720000" y="1080000"/>
            <a:ext cx="421308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prefix-list out seq 10 permit 1.0.0.0/24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prefix-list out seq 20 permit 3.0.0.0/24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prefix-list out seq 25 permit 2.0.0.0/24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prefix-list out seq 30 permit 2.1.0.0/24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prefix-list out seq 35 permit 1.0.1.0/24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router bgp 100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bgp log-neighbor-changes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1.0.0.0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1.0.1.0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2.0.0.0 mask 255.255.255.252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2.4.0.0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network 3.0.0.0 mask 255.255.255.0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2.0.0.5 remote-as 65000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3.0.0.2 remote-as 101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3.0.0.2 prefix-list out out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3.0.0.6 remote-as 102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3.0.0.6 prefix-list out out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10.0.3.1 remote-as 100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10.0.3.1 update-source Loopback0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neighbor 10.0.3.1 next-hop-self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4320000" y="1142280"/>
            <a:ext cx="4073400" cy="353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240000" y="768960"/>
            <a:ext cx="5622840" cy="2831040"/>
          </a:xfrm>
          <a:prstGeom prst="rect">
            <a:avLst/>
          </a:prstGeom>
          <a:ln w="0">
            <a:noFill/>
          </a:ln>
        </p:spPr>
      </p:pic>
      <p:pic>
        <p:nvPicPr>
          <p:cNvPr id="370" name="Google Shape;161;p 5" descr=""/>
          <p:cNvPicPr/>
          <p:nvPr/>
        </p:nvPicPr>
        <p:blipFill>
          <a:blip r:embed="rId2"/>
          <a:stretch/>
        </p:blipFill>
        <p:spPr>
          <a:xfrm>
            <a:off x="360000" y="61272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71" name=""/>
          <p:cNvSpPr txBox="1"/>
          <p:nvPr/>
        </p:nvSpPr>
        <p:spPr>
          <a:xfrm>
            <a:off x="1080000" y="72072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Б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endParaRPr b="1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Google Shape;293;p 17" descr=""/>
          <p:cNvPicPr/>
          <p:nvPr/>
        </p:nvPicPr>
        <p:blipFill>
          <a:blip r:embed="rId3"/>
          <a:stretch/>
        </p:blipFill>
        <p:spPr>
          <a:xfrm>
            <a:off x="124920" y="15480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73" name=""/>
          <p:cNvSpPr txBox="1"/>
          <p:nvPr/>
        </p:nvSpPr>
        <p:spPr>
          <a:xfrm>
            <a:off x="540000" y="1440000"/>
            <a:ext cx="25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Подключение через выделенный канал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Google Shape;293;p 18" descr=""/>
          <p:cNvPicPr/>
          <p:nvPr/>
        </p:nvPicPr>
        <p:blipFill>
          <a:blip r:embed="rId4"/>
          <a:stretch/>
        </p:blipFill>
        <p:spPr>
          <a:xfrm>
            <a:off x="124920" y="234000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75" name=""/>
          <p:cNvSpPr txBox="1"/>
          <p:nvPr/>
        </p:nvSpPr>
        <p:spPr>
          <a:xfrm>
            <a:off x="540000" y="238572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GRE IPSec туннель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Google Shape;293;p 19" descr=""/>
          <p:cNvPicPr/>
          <p:nvPr/>
        </p:nvPicPr>
        <p:blipFill>
          <a:blip r:embed="rId5"/>
          <a:stretch/>
        </p:blipFill>
        <p:spPr>
          <a:xfrm>
            <a:off x="124920" y="3184920"/>
            <a:ext cx="415080" cy="415080"/>
          </a:xfrm>
          <a:prstGeom prst="rect">
            <a:avLst/>
          </a:prstGeom>
          <a:ln w="0">
            <a:noFill/>
          </a:ln>
        </p:spPr>
      </p:pic>
      <p:sp>
        <p:nvSpPr>
          <p:cNvPr id="377" name=""/>
          <p:cNvSpPr txBox="1"/>
          <p:nvPr/>
        </p:nvSpPr>
        <p:spPr>
          <a:xfrm>
            <a:off x="540000" y="3112920"/>
            <a:ext cx="25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Маршрутизация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OSPF через туннель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165;p 3" descr=""/>
          <p:cNvPicPr/>
          <p:nvPr/>
        </p:nvPicPr>
        <p:blipFill>
          <a:blip r:embed="rId1"/>
          <a:stretch/>
        </p:blipFill>
        <p:spPr>
          <a:xfrm>
            <a:off x="460440" y="28044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79" name=""/>
          <p:cNvSpPr txBox="1"/>
          <p:nvPr/>
        </p:nvSpPr>
        <p:spPr>
          <a:xfrm>
            <a:off x="1260000" y="36000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Фрагмент настройки NAS4 (точка входа в туннель)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089000" y="1309320"/>
            <a:ext cx="42390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route 3.0.0.5 255.255.255.255 3.0.0.9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089000" y="1800000"/>
            <a:ext cx="4377960" cy="26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erf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ac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Tu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ad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dr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.0.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2.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22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25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5.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25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5.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25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5.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25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mt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u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na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tsi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de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virt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ua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l-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re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bly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in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tcp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ad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jus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t-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ms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60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os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pfv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3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00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tu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ur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ce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3.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0.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0.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tu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de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sti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na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tio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3.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0.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0.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tu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ot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ect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ips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ec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ofil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ot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ect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gr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Google Shape;285;p 1" descr=""/>
          <p:cNvPicPr/>
          <p:nvPr/>
        </p:nvPicPr>
        <p:blipFill>
          <a:blip r:embed="rId2"/>
          <a:stretch/>
        </p:blipFill>
        <p:spPr>
          <a:xfrm>
            <a:off x="638280" y="998280"/>
            <a:ext cx="441720" cy="441720"/>
          </a:xfrm>
          <a:prstGeom prst="rect">
            <a:avLst/>
          </a:prstGeom>
          <a:ln w="0">
            <a:noFill/>
          </a:ln>
        </p:spPr>
      </p:pic>
      <p:sp>
        <p:nvSpPr>
          <p:cNvPr id="383" name=""/>
          <p:cNvSpPr txBox="1"/>
          <p:nvPr/>
        </p:nvSpPr>
        <p:spPr>
          <a:xfrm>
            <a:off x="1080000" y="1080000"/>
            <a:ext cx="6480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/32 маршрут — для создания туннеля! Остальные маршруты будут получены по OSPF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400" cy="12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600" cy="525600"/>
          </a:xfrm>
          <a:prstGeom prst="rect">
            <a:avLst/>
          </a:prstGeom>
          <a:ln w="0">
            <a:noFill/>
          </a:ln>
        </p:spPr>
      </p:pic>
      <p:pic>
        <p:nvPicPr>
          <p:cNvPr id="278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600" cy="5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85" name="Google Shape;142;p25"/>
          <p:cNvGraphicFramePr/>
          <p:nvPr/>
        </p:nvGraphicFramePr>
        <p:xfrm>
          <a:off x="952560" y="1544040"/>
          <a:ext cx="7238160" cy="13906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Получены новые знания и опыт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Понимание направления развития сети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т. ч. более глубокое внедрение отдельных технологий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Всегда есть место дальнейшему росту!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956160" y="396360"/>
            <a:ext cx="7558200" cy="40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82;p18"/>
          <p:cNvSpPr/>
          <p:nvPr/>
        </p:nvSpPr>
        <p:spPr>
          <a:xfrm>
            <a:off x="630000" y="2716200"/>
            <a:ext cx="1032840" cy="1982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9400" cy="1982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Тема: Построение опорной сети регионального провайдера</a:t>
            </a:r>
            <a:br>
              <a:rPr sz="3000"/>
            </a:br>
            <a:br>
              <a:rPr sz="3000"/>
            </a:b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oogle Shape;85;p18"/>
          <p:cNvSpPr/>
          <p:nvPr/>
        </p:nvSpPr>
        <p:spPr>
          <a:xfrm>
            <a:off x="3123720" y="2716200"/>
            <a:ext cx="585540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Батайщиков Сергей Александрович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Google Shape;86;p18"/>
          <p:cNvSpPr/>
          <p:nvPr/>
        </p:nvSpPr>
        <p:spPr>
          <a:xfrm>
            <a:off x="3123720" y="3279240"/>
            <a:ext cx="5855400" cy="13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Сетевой инженер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Потребительский интернет кооператив ПЖ19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900000" y="2880000"/>
            <a:ext cx="2159280" cy="19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92;p19"/>
          <p:cNvSpPr/>
          <p:nvPr/>
        </p:nvSpPr>
        <p:spPr>
          <a:xfrm>
            <a:off x="786600" y="1205640"/>
            <a:ext cx="3384000" cy="375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19"/>
          <p:cNvSpPr/>
          <p:nvPr/>
        </p:nvSpPr>
        <p:spPr>
          <a:xfrm>
            <a:off x="786960" y="1794960"/>
            <a:ext cx="3384000" cy="375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94;p19"/>
          <p:cNvSpPr/>
          <p:nvPr/>
        </p:nvSpPr>
        <p:spPr>
          <a:xfrm>
            <a:off x="786960" y="2372040"/>
            <a:ext cx="3384000" cy="375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</a:t>
            </a:r>
            <a:r>
              <a:rPr b="0" lang="ru" sz="1300" spc="-1" strike="noStrike">
                <a:solidFill>
                  <a:schemeClr val="dk1"/>
                </a:solidFill>
                <a:latin typeface="Roboto"/>
                <a:ea typeface="Roboto"/>
              </a:rPr>
              <a:t> технологии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95;p19"/>
          <p:cNvSpPr/>
          <p:nvPr/>
        </p:nvSpPr>
        <p:spPr>
          <a:xfrm>
            <a:off x="786600" y="2949120"/>
            <a:ext cx="3384000" cy="375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Что</a:t>
            </a:r>
            <a:r>
              <a:rPr b="0" lang="ru" sz="1300" spc="-1" strike="noStrike">
                <a:solidFill>
                  <a:srgbClr val="050505"/>
                </a:solidFill>
                <a:latin typeface="Roboto"/>
                <a:ea typeface="Roboto"/>
              </a:rPr>
              <a:t> получилось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96;p19"/>
          <p:cNvSpPr/>
          <p:nvPr/>
        </p:nvSpPr>
        <p:spPr>
          <a:xfrm>
            <a:off x="786600" y="3526200"/>
            <a:ext cx="3384000" cy="375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chemeClr val="dk1"/>
                </a:solidFill>
                <a:latin typeface="Roboto"/>
                <a:ea typeface="Roboto"/>
              </a:rPr>
              <a:t>Схемы/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архитектура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Google Shape;97;p19"/>
          <p:cNvSpPr/>
          <p:nvPr/>
        </p:nvSpPr>
        <p:spPr>
          <a:xfrm>
            <a:off x="786600" y="4103280"/>
            <a:ext cx="3384000" cy="375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1" name="Google Shape;98;p19"/>
          <p:cNvCxnSpPr>
            <a:stCxn id="285" idx="1"/>
            <a:endCxn id="286" idx="1"/>
          </p:cNvCxnSpPr>
          <p:nvPr/>
        </p:nvCxnSpPr>
        <p:spPr>
          <a:xfrm flipH="1" flipV="1" rot="10800000">
            <a:off x="786240" y="1392840"/>
            <a:ext cx="720" cy="589680"/>
          </a:xfrm>
          <a:prstGeom prst="curvedConnector3">
            <a:avLst>
              <a:gd name="adj1" fmla="val -56200000"/>
            </a:avLst>
          </a:prstGeom>
          <a:ln w="9525">
            <a:solidFill>
              <a:srgbClr val="000000"/>
            </a:solidFill>
            <a:prstDash val="dash"/>
            <a:round/>
          </a:ln>
        </p:spPr>
      </p:cxnSp>
      <p:cxnSp>
        <p:nvCxnSpPr>
          <p:cNvPr id="292" name="Google Shape;99;p19"/>
          <p:cNvCxnSpPr>
            <a:stCxn id="286" idx="1"/>
            <a:endCxn id="287" idx="1"/>
          </p:cNvCxnSpPr>
          <p:nvPr/>
        </p:nvCxnSpPr>
        <p:spPr>
          <a:xfrm rot="10800000">
            <a:off x="786960" y="1982160"/>
            <a:ext cx="360" cy="577440"/>
          </a:xfrm>
          <a:prstGeom prst="curvedConnector3">
            <a:avLst>
              <a:gd name="adj1" fmla="val -56200000"/>
            </a:avLst>
          </a:prstGeom>
          <a:ln w="9525">
            <a:solidFill>
              <a:srgbClr val="000000"/>
            </a:solidFill>
            <a:prstDash val="dash"/>
            <a:round/>
          </a:ln>
        </p:spPr>
      </p:cxnSp>
      <p:cxnSp>
        <p:nvCxnSpPr>
          <p:cNvPr id="293" name="Google Shape;100;p19"/>
          <p:cNvCxnSpPr>
            <a:stCxn id="287" idx="1"/>
            <a:endCxn id="288" idx="1"/>
          </p:cNvCxnSpPr>
          <p:nvPr/>
        </p:nvCxnSpPr>
        <p:spPr>
          <a:xfrm flipV="1" rot="10800000">
            <a:off x="786240" y="2559240"/>
            <a:ext cx="720" cy="577440"/>
          </a:xfrm>
          <a:prstGeom prst="curvedConnector3">
            <a:avLst>
              <a:gd name="adj1" fmla="val 56300000"/>
            </a:avLst>
          </a:prstGeom>
          <a:ln w="9525">
            <a:solidFill>
              <a:srgbClr val="000000"/>
            </a:solidFill>
            <a:prstDash val="dash"/>
            <a:round/>
          </a:ln>
        </p:spPr>
      </p:cxnSp>
      <p:cxnSp>
        <p:nvCxnSpPr>
          <p:cNvPr id="294" name="Google Shape;101;p19"/>
          <p:cNvCxnSpPr>
            <a:stCxn id="288" idx="1"/>
            <a:endCxn id="289" idx="1"/>
          </p:cNvCxnSpPr>
          <p:nvPr/>
        </p:nvCxnSpPr>
        <p:spPr>
          <a:xfrm rot="10800000">
            <a:off x="786600" y="3136320"/>
            <a:ext cx="360" cy="577440"/>
          </a:xfrm>
          <a:prstGeom prst="curvedConnector3">
            <a:avLst>
              <a:gd name="adj1" fmla="val -56200000"/>
            </a:avLst>
          </a:prstGeom>
          <a:ln w="9525">
            <a:solidFill>
              <a:srgbClr val="000000"/>
            </a:solidFill>
            <a:prstDash val="dash"/>
            <a:round/>
          </a:ln>
        </p:spPr>
      </p:cxnSp>
      <p:cxnSp>
        <p:nvCxnSpPr>
          <p:cNvPr id="295" name="Google Shape;102;p19"/>
          <p:cNvCxnSpPr>
            <a:stCxn id="289" idx="1"/>
            <a:endCxn id="290" idx="1"/>
          </p:cNvCxnSpPr>
          <p:nvPr/>
        </p:nvCxnSpPr>
        <p:spPr>
          <a:xfrm rot="10800000">
            <a:off x="786600" y="3713400"/>
            <a:ext cx="360" cy="577440"/>
          </a:xfrm>
          <a:prstGeom prst="curvedConnector3">
            <a:avLst>
              <a:gd name="adj1" fmla="val -56200000"/>
            </a:avLst>
          </a:prstGeom>
          <a:ln w="9525">
            <a:solidFill>
              <a:srgbClr val="000000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Ц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е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л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и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п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р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о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е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к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т</a:t>
            </a: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а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7" name="Google Shape;108;p20"/>
          <p:cNvGraphicFramePr/>
          <p:nvPr/>
        </p:nvGraphicFramePr>
        <p:xfrm>
          <a:off x="952560" y="1544040"/>
          <a:ext cx="7238160" cy="21027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856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Создать макет на основе дейстующей сети, идеализировав его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856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  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Изучить протокол динамической маршрутизации OSPF, потренироваться в построении туннеля GRE.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10846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br>
                        <a:rPr sz="1300"/>
                      </a:b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Помоделировать различные конфигурации сети с использование протокола BGP:</a:t>
                      </a:r>
                      <a:br>
                        <a:rPr sz="1300"/>
                      </a:b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Фильтрации, варианты распространения маршрутной информации, редистрибьюции маршрутов. 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плани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ровал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9" name="Google Shape;115;p21"/>
          <p:cNvGraphicFramePr/>
          <p:nvPr/>
        </p:nvGraphicFramePr>
        <p:xfrm>
          <a:off x="952560" y="1544040"/>
          <a:ext cx="7238160" cy="30909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Углубленно изучить протоколы динамической маршрутизации (в первую очередь OSPF, BGP): неочевидны ньюансы, возможные проблемы и пути решения, best practies по построению сети и использованию упомянутых протоколов. </a:t>
                      </a:r>
                      <a:br>
                        <a:rPr sz="1800"/>
                      </a:b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Ознакомиться и, возможно, дозаполнить пробелы в знаниях других сетевых технологий, упомянутых в курсе.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 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Изучить возможные варианты внедрения на реальной сети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Тех или иных технических решений, сгенерированных в результате полученных знаний в процессе обучения.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1" name="Google Shape;122;p22"/>
          <p:cNvGraphicFramePr/>
          <p:nvPr/>
        </p:nvGraphicFramePr>
        <p:xfrm>
          <a:off x="952560" y="1544040"/>
          <a:ext cx="7238160" cy="13910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 OSPF.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Построение туннелей GRE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 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Протокол BGP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Технология NAT, DHCP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oogle Shape;129;p23" descr=""/>
          <p:cNvPicPr/>
          <p:nvPr/>
        </p:nvPicPr>
        <p:blipFill>
          <a:blip r:embed="rId1"/>
          <a:srcRect l="0" t="18795" r="34296" b="1623"/>
          <a:stretch/>
        </p:blipFill>
        <p:spPr>
          <a:xfrm>
            <a:off x="2520000" y="1800000"/>
            <a:ext cx="3601080" cy="2907000"/>
          </a:xfrm>
          <a:prstGeom prst="rect">
            <a:avLst/>
          </a:prstGeom>
          <a:ln w="0">
            <a:noFill/>
          </a:ln>
        </p:spPr>
      </p:pic>
      <p:sp>
        <p:nvSpPr>
          <p:cNvPr id="304" name="Google Shape;130;p23"/>
          <p:cNvSpPr/>
          <p:nvPr/>
        </p:nvSpPr>
        <p:spPr>
          <a:xfrm>
            <a:off x="552600" y="1264320"/>
            <a:ext cx="7367400" cy="10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457200" indent="-317520">
              <a:lnSpc>
                <a:spcPct val="9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Ссылка на репозиторий проекта</a:t>
            </a:r>
            <a:br>
              <a:rPr sz="1400"/>
            </a:b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 https://github.com/mastergt/otus_network_engineering/tree/master/project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Google Shape;171;p 1" descr=""/>
          <p:cNvPicPr/>
          <p:nvPr/>
        </p:nvPicPr>
        <p:blipFill>
          <a:blip r:embed="rId2"/>
          <a:stretch/>
        </p:blipFill>
        <p:spPr>
          <a:xfrm>
            <a:off x="360000" y="1360080"/>
            <a:ext cx="619560" cy="6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80000" y="330840"/>
            <a:ext cx="3999600" cy="7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Внешний вид сети:</a:t>
            </a:r>
            <a:br>
              <a:rPr sz="3000"/>
            </a:b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136;p24"/>
          <p:cNvSpPr/>
          <p:nvPr/>
        </p:nvSpPr>
        <p:spPr>
          <a:xfrm>
            <a:off x="4934520" y="3763080"/>
            <a:ext cx="3256200" cy="64368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Опционально, если ваш проект позволяет это сделать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360" y="900000"/>
            <a:ext cx="9143280" cy="3841560"/>
          </a:xfrm>
          <a:prstGeom prst="rect">
            <a:avLst/>
          </a:prstGeom>
          <a:ln w="0">
            <a:noFill/>
          </a:ln>
        </p:spPr>
      </p:pic>
      <p:pic>
        <p:nvPicPr>
          <p:cNvPr id="309" name="Google Shape;177;p 1" descr=""/>
          <p:cNvPicPr/>
          <p:nvPr/>
        </p:nvPicPr>
        <p:blipFill>
          <a:blip r:embed="rId2"/>
          <a:stretch/>
        </p:blipFill>
        <p:spPr>
          <a:xfrm>
            <a:off x="280440" y="360000"/>
            <a:ext cx="619560" cy="6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2023-10-20T20:18:59Z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