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6"/>
  </p:notesMasterIdLst>
  <p:sldIdLst>
    <p:sldId id="270" r:id="rId3"/>
    <p:sldId id="256" r:id="rId4"/>
    <p:sldId id="257" r:id="rId5"/>
    <p:sldId id="258" r:id="rId6"/>
    <p:sldId id="259" r:id="rId7"/>
    <p:sldId id="260" r:id="rId8"/>
    <p:sldId id="264" r:id="rId9"/>
    <p:sldId id="261" r:id="rId10"/>
    <p:sldId id="262" r:id="rId11"/>
    <p:sldId id="263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45" autoAdjust="0"/>
    <p:restoredTop sz="68026" autoAdjust="0"/>
  </p:normalViewPr>
  <p:slideViewPr>
    <p:cSldViewPr>
      <p:cViewPr varScale="1">
        <p:scale>
          <a:sx n="81" d="100"/>
          <a:sy n="81" d="100"/>
        </p:scale>
        <p:origin x="-25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516F3-8A4D-4B46-A951-08863B4F3077}" type="datetimeFigureOut">
              <a:rPr lang="ko-KR" altLang="en-US" smtClean="0"/>
              <a:t>2013-07-02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76F06-0CCC-459E-AA17-BA7C12CB2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62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76F06-0CCC-459E-AA17-BA7C12CB2C5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995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err="1" smtClean="0"/>
              <a:t>파이썬에서는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long</a:t>
            </a:r>
            <a:r>
              <a:rPr lang="ko-KR" altLang="en-US" dirty="0" smtClean="0"/>
              <a:t>의 두</a:t>
            </a:r>
            <a:r>
              <a:rPr lang="ko-KR" altLang="en-US" baseline="0" dirty="0" smtClean="0"/>
              <a:t> 가지 정수 타입이 있지만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실제로는 </a:t>
            </a:r>
            <a:r>
              <a:rPr lang="en-US" altLang="ko-KR" baseline="0" dirty="0" err="1" smtClean="0"/>
              <a:t>int</a:t>
            </a:r>
            <a:r>
              <a:rPr lang="ko-KR" altLang="en-US" baseline="0" dirty="0" smtClean="0"/>
              <a:t>만이 주로 쓰이며 </a:t>
            </a:r>
            <a:r>
              <a:rPr lang="en-US" altLang="ko-KR" baseline="0" dirty="0" smtClean="0"/>
              <a:t>long</a:t>
            </a:r>
            <a:r>
              <a:rPr lang="ko-KR" altLang="en-US" baseline="0" dirty="0" smtClean="0"/>
              <a:t>을 쓰이는 경우는 대부분 구현상에 문제일 뿐이니 무시해도 좋다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실제로 </a:t>
            </a:r>
            <a:r>
              <a:rPr lang="ko-KR" altLang="en-US" baseline="0" dirty="0" err="1" smtClean="0"/>
              <a:t>파이썬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3.x </a:t>
            </a:r>
            <a:r>
              <a:rPr lang="ko-KR" altLang="en-US" baseline="0" dirty="0" smtClean="0"/>
              <a:t>에서는 </a:t>
            </a:r>
            <a:r>
              <a:rPr lang="en-US" altLang="ko-KR" baseline="0" dirty="0" smtClean="0"/>
              <a:t>long</a:t>
            </a:r>
            <a:r>
              <a:rPr lang="ko-KR" altLang="en-US" baseline="0" dirty="0" smtClean="0"/>
              <a:t>은 삭제 됨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(python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c</a:t>
            </a:r>
            <a:r>
              <a:rPr lang="ko-KR" altLang="en-US" dirty="0" smtClean="0"/>
              <a:t>와 같은 </a:t>
            </a:r>
            <a:r>
              <a:rPr lang="en-US" altLang="ko-KR" dirty="0" smtClean="0"/>
              <a:t>32bit </a:t>
            </a:r>
            <a:r>
              <a:rPr lang="ko-KR" altLang="en-US" dirty="0" smtClean="0"/>
              <a:t>부동소수점인 </a:t>
            </a:r>
            <a:r>
              <a:rPr lang="en-US" altLang="ko-KR" dirty="0" err="1" smtClean="0"/>
              <a:t>dobule</a:t>
            </a:r>
            <a:r>
              <a:rPr lang="ko-KR" altLang="en-US" dirty="0" smtClean="0"/>
              <a:t>은 존재</a:t>
            </a:r>
            <a:r>
              <a:rPr lang="en-US" altLang="ko-KR" dirty="0" smtClean="0"/>
              <a:t>x)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76F06-0CCC-459E-AA17-BA7C12CB2C5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117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76F06-0CCC-459E-AA17-BA7C12CB2C5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629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smtClean="0"/>
              <a:t>리스트가 지원하는 대부분의 연산</a:t>
            </a:r>
            <a:r>
              <a:rPr lang="en-US" altLang="ko-KR" dirty="0" smtClean="0"/>
              <a:t>(</a:t>
            </a:r>
            <a:r>
              <a:rPr lang="ko-KR" altLang="en-US" baseline="0" dirty="0" smtClean="0"/>
              <a:t>색인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분할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연결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을 지원하지만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터플은</a:t>
            </a:r>
            <a:r>
              <a:rPr lang="ko-KR" altLang="en-US" baseline="0" dirty="0" smtClean="0"/>
              <a:t> 요소를 삭제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수정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생성 할 수 없다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</a:t>
            </a:r>
            <a:r>
              <a:rPr lang="ko-KR" altLang="en-US" baseline="0" dirty="0" err="1" smtClean="0"/>
              <a:t>터플은</a:t>
            </a:r>
            <a:r>
              <a:rPr lang="ko-KR" altLang="en-US" baseline="0" dirty="0" smtClean="0"/>
              <a:t> 여러 부분으로 이루어진 단일 객체로 보는 것이 적절하다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리스트의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경우 새로운 항목을 추가하는 연산을 빠르게 하기 위해 실제 필요한 것보다 많은 메모리를 할당하기 때문에 적은 수의 고정된 데이터 구조를 사용할 때는 </a:t>
            </a:r>
            <a:r>
              <a:rPr lang="en-US" altLang="ko-KR" baseline="0" dirty="0" smtClean="0"/>
              <a:t>tuple</a:t>
            </a:r>
            <a:r>
              <a:rPr lang="ko-KR" altLang="en-US" baseline="0" dirty="0" smtClean="0"/>
              <a:t>을 사용하는 것이 유리하다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76F06-0CCC-459E-AA17-BA7C12CB2C5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377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baseline="0" dirty="0" smtClean="0"/>
              <a:t>사전은 주로 문자열이 키로 사용되지만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리스트나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사전같이 그 내용이 바뀔 수 있는 객체는 키로 사용할 수 없다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76F06-0CCC-459E-AA17-BA7C12CB2C5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00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5896" y="1166800"/>
            <a:ext cx="6334160" cy="1538296"/>
          </a:xfrm>
          <a:noFill/>
        </p:spPr>
        <p:txBody>
          <a:bodyPr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85896" y="3248024"/>
            <a:ext cx="6243672" cy="1485896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buNone/>
              <a:defRPr sz="1400">
                <a:solidFill>
                  <a:schemeClr val="tx1"/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pic>
        <p:nvPicPr>
          <p:cNvPr id="6" name="Picture 546" descr="배경3"/>
          <p:cNvPicPr>
            <a:picLocks noChangeAspect="1" noChangeArrowheads="1"/>
          </p:cNvPicPr>
          <p:nvPr/>
        </p:nvPicPr>
        <p:blipFill>
          <a:blip r:embed="rId2" cstate="print">
            <a:grayscl/>
            <a:lum bright="-48000" contrast="-1000"/>
          </a:blip>
          <a:srcRect l="32187" r="59896"/>
          <a:stretch>
            <a:fillRect/>
          </a:stretch>
        </p:blipFill>
        <p:spPr bwMode="auto">
          <a:xfrm>
            <a:off x="0" y="0"/>
            <a:ext cx="1380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38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28576" y="804848"/>
            <a:ext cx="8686848" cy="5321316"/>
          </a:xfrm>
          <a:prstGeom prst="rect">
            <a:avLst/>
          </a:prstGeom>
        </p:spPr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81824" y="6415104"/>
            <a:ext cx="2133600" cy="365125"/>
          </a:xfrm>
          <a:prstGeom prst="rect">
            <a:avLst/>
          </a:prstGeom>
        </p:spPr>
        <p:txBody>
          <a:bodyPr/>
          <a:lstStyle/>
          <a:p>
            <a:fld id="{5E07FCDF-789A-4936-B553-3C027A4857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4712" y="0"/>
            <a:ext cx="9139288" cy="1257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Tahoma" pitchFamily="34" charset="0"/>
              <a:ea typeface="-윤고딕330" pitchFamily="18" charset="-127"/>
              <a:cs typeface="Tahoma" pitchFamily="34" charset="0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553472" y="0"/>
            <a:ext cx="590528" cy="6858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7824808" cy="5851525"/>
          </a:xfrm>
          <a:prstGeom prst="rect">
            <a:avLst/>
          </a:prstGeom>
        </p:spPr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81824" y="6415104"/>
            <a:ext cx="2133600" cy="365125"/>
          </a:xfrm>
          <a:prstGeom prst="rect">
            <a:avLst/>
          </a:prstGeom>
        </p:spPr>
        <p:txBody>
          <a:bodyPr/>
          <a:lstStyle/>
          <a:p>
            <a:fld id="{5E07FCDF-789A-4936-B553-3C027A4857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5896" y="1166800"/>
            <a:ext cx="6334160" cy="1538296"/>
          </a:xfrm>
          <a:noFill/>
        </p:spPr>
        <p:txBody>
          <a:bodyPr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85896" y="3248024"/>
            <a:ext cx="6243672" cy="148589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pic>
        <p:nvPicPr>
          <p:cNvPr id="6" name="Picture 546" descr="배경3"/>
          <p:cNvPicPr>
            <a:picLocks noChangeAspect="1" noChangeArrowheads="1"/>
          </p:cNvPicPr>
          <p:nvPr/>
        </p:nvPicPr>
        <p:blipFill>
          <a:blip r:embed="rId2" cstate="print">
            <a:grayscl/>
            <a:lum bright="-48000" contrast="-1000"/>
          </a:blip>
          <a:srcRect l="32187" r="59896"/>
          <a:stretch>
            <a:fillRect/>
          </a:stretch>
        </p:blipFill>
        <p:spPr bwMode="auto">
          <a:xfrm>
            <a:off x="0" y="0"/>
            <a:ext cx="1380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9064" y="171432"/>
            <a:ext cx="8824936" cy="63341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64" y="985824"/>
            <a:ext cx="8596360" cy="5429280"/>
          </a:xfrm>
          <a:prstGeom prst="rect">
            <a:avLst/>
          </a:prstGeom>
        </p:spPr>
        <p:txBody>
          <a:bodyPr/>
          <a:lstStyle>
            <a:lvl1pPr>
              <a:lnSpc>
                <a:spcPct val="125000"/>
              </a:lnSpc>
              <a:buClr>
                <a:schemeClr val="tx2">
                  <a:lumMod val="40000"/>
                  <a:lumOff val="60000"/>
                </a:schemeClr>
              </a:buClr>
              <a:buSzPct val="80000"/>
              <a:defRPr sz="1800"/>
            </a:lvl1pPr>
            <a:lvl2pPr marL="714375" indent="-352425">
              <a:lnSpc>
                <a:spcPct val="125000"/>
              </a:lnSpc>
              <a:buClr>
                <a:srgbClr val="92D050"/>
              </a:buClr>
              <a:buSzPct val="80000"/>
              <a:buFont typeface="Wingdings" pitchFamily="2" charset="2"/>
              <a:buChar char="l"/>
              <a:tabLst>
                <a:tab pos="1970088" algn="l"/>
              </a:tabLst>
              <a:defRPr sz="1600"/>
            </a:lvl2pPr>
            <a:lvl3pPr marL="1076325" indent="-361950">
              <a:lnSpc>
                <a:spcPct val="125000"/>
              </a:lnSpc>
              <a:buClr>
                <a:srgbClr val="FFCC00"/>
              </a:buClr>
              <a:buSzPct val="100000"/>
              <a:buFont typeface="Wingdings 3" pitchFamily="18" charset="2"/>
              <a:buChar char=""/>
              <a:tabLst>
                <a:tab pos="1076325" algn="l"/>
                <a:tab pos="1970088" algn="l"/>
              </a:tabLst>
              <a:defRPr sz="1400"/>
            </a:lvl3pPr>
            <a:lvl4pPr marL="1438275" indent="-361950">
              <a:lnSpc>
                <a:spcPct val="125000"/>
              </a:lnSpc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"/>
              <a:defRPr sz="1200"/>
            </a:lvl4pPr>
            <a:lvl5pPr marL="1790700" indent="-352425">
              <a:lnSpc>
                <a:spcPct val="125000"/>
              </a:lnSpc>
              <a:defRPr sz="12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81824" y="6415104"/>
            <a:ext cx="2133600" cy="365125"/>
          </a:xfrm>
          <a:prstGeom prst="rect">
            <a:avLst/>
          </a:prstGeom>
        </p:spPr>
        <p:txBody>
          <a:bodyPr/>
          <a:lstStyle/>
          <a:p>
            <a:fld id="{422BA838-4257-4743-8224-C392A783C1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81824" y="6415104"/>
            <a:ext cx="2133600" cy="365125"/>
          </a:xfrm>
          <a:prstGeom prst="rect">
            <a:avLst/>
          </a:prstGeom>
        </p:spPr>
        <p:txBody>
          <a:bodyPr/>
          <a:lstStyle/>
          <a:p>
            <a:fld id="{422BA838-4257-4743-8224-C392A783C1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38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28576" y="804848"/>
            <a:ext cx="4219576" cy="53213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 marL="542925" indent="-276225">
              <a:defRPr sz="1600"/>
            </a:lvl2pPr>
            <a:lvl3pPr marL="809625" indent="-266700">
              <a:tabLst>
                <a:tab pos="809625" algn="l"/>
                <a:tab pos="1970088" algn="l"/>
              </a:tabLst>
              <a:defRPr sz="1400"/>
            </a:lvl3pPr>
            <a:lvl4pPr marL="1076325" indent="-266700">
              <a:defRPr sz="1200"/>
            </a:lvl4pPr>
            <a:lvl5pPr marL="1343025" indent="-266700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95848" y="804848"/>
            <a:ext cx="4219576" cy="53213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 marL="542925" indent="-276225">
              <a:defRPr sz="1600"/>
            </a:lvl2pPr>
            <a:lvl3pPr marL="809625" indent="-266700">
              <a:tabLst>
                <a:tab pos="990600" algn="l"/>
                <a:tab pos="1970088" algn="l"/>
              </a:tabLst>
              <a:defRPr sz="1400"/>
            </a:lvl3pPr>
            <a:lvl4pPr marL="1076325" indent="-266700">
              <a:defRPr sz="1200"/>
            </a:lvl4pPr>
            <a:lvl5pPr marL="1343025" indent="-266700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781824" y="6415104"/>
            <a:ext cx="2133600" cy="365125"/>
          </a:xfrm>
          <a:prstGeom prst="rect">
            <a:avLst/>
          </a:prstGeom>
        </p:spPr>
        <p:txBody>
          <a:bodyPr/>
          <a:lstStyle/>
          <a:p>
            <a:fld id="{422BA838-4257-4743-8224-C392A783C1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38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576" y="798502"/>
            <a:ext cx="422116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28576" y="1438264"/>
            <a:ext cx="4221164" cy="4687899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628650" indent="-361950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92673" y="798502"/>
            <a:ext cx="422275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92673" y="1438264"/>
            <a:ext cx="4222751" cy="4687899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781824" y="6415104"/>
            <a:ext cx="2133600" cy="365125"/>
          </a:xfrm>
          <a:prstGeom prst="rect">
            <a:avLst/>
          </a:prstGeom>
        </p:spPr>
        <p:txBody>
          <a:bodyPr/>
          <a:lstStyle/>
          <a:p>
            <a:fld id="{422BA838-4257-4743-8224-C392A783C1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781824" y="6415104"/>
            <a:ext cx="2133600" cy="365125"/>
          </a:xfrm>
          <a:prstGeom prst="rect">
            <a:avLst/>
          </a:prstGeom>
        </p:spPr>
        <p:txBody>
          <a:bodyPr/>
          <a:lstStyle/>
          <a:p>
            <a:fld id="{422BA838-4257-4743-8224-C392A783C1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781824" y="6415104"/>
            <a:ext cx="2133600" cy="365125"/>
          </a:xfrm>
          <a:prstGeom prst="rect">
            <a:avLst/>
          </a:prstGeom>
        </p:spPr>
        <p:txBody>
          <a:bodyPr/>
          <a:lstStyle/>
          <a:p>
            <a:fld id="{422BA838-4257-4743-8224-C392A783C1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712" y="0"/>
            <a:ext cx="9139288" cy="1257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Tahoma" pitchFamily="34" charset="0"/>
              <a:ea typeface="-윤고딕330" pitchFamily="18" charset="-127"/>
              <a:cs typeface="Tahoma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781824" y="6415104"/>
            <a:ext cx="2133600" cy="365125"/>
          </a:xfrm>
          <a:prstGeom prst="rect">
            <a:avLst/>
          </a:prstGeom>
        </p:spPr>
        <p:txBody>
          <a:bodyPr/>
          <a:lstStyle/>
          <a:p>
            <a:fld id="{422BA838-4257-4743-8224-C392A783C1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9064" y="171432"/>
            <a:ext cx="8824936" cy="63341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64" y="985824"/>
            <a:ext cx="8596360" cy="5429280"/>
          </a:xfrm>
          <a:prstGeom prst="rect">
            <a:avLst/>
          </a:prstGeom>
        </p:spPr>
        <p:txBody>
          <a:bodyPr/>
          <a:lstStyle>
            <a:lvl1pPr>
              <a:lnSpc>
                <a:spcPct val="125000"/>
              </a:lnSpc>
              <a:buClr>
                <a:schemeClr val="tx2">
                  <a:lumMod val="40000"/>
                  <a:lumOff val="60000"/>
                </a:schemeClr>
              </a:buClr>
              <a:buSzPct val="80000"/>
              <a:defRPr sz="1800"/>
            </a:lvl1pPr>
            <a:lvl2pPr marL="714375" indent="-352425">
              <a:lnSpc>
                <a:spcPct val="125000"/>
              </a:lnSpc>
              <a:buClr>
                <a:srgbClr val="92D050"/>
              </a:buClr>
              <a:buSzPct val="80000"/>
              <a:buFont typeface="Wingdings" pitchFamily="2" charset="2"/>
              <a:buChar char="l"/>
              <a:tabLst>
                <a:tab pos="1970088" algn="l"/>
              </a:tabLst>
              <a:defRPr sz="1600"/>
            </a:lvl2pPr>
            <a:lvl3pPr marL="1076325" indent="-361950">
              <a:lnSpc>
                <a:spcPct val="125000"/>
              </a:lnSpc>
              <a:buClr>
                <a:srgbClr val="FFCC00"/>
              </a:buClr>
              <a:buSzPct val="100000"/>
              <a:buFont typeface="Wingdings 3" pitchFamily="18" charset="2"/>
              <a:buChar char=""/>
              <a:tabLst>
                <a:tab pos="1076325" algn="l"/>
                <a:tab pos="1970088" algn="l"/>
              </a:tabLst>
              <a:defRPr sz="1400"/>
            </a:lvl3pPr>
            <a:lvl4pPr marL="1438275" indent="-361950">
              <a:lnSpc>
                <a:spcPct val="125000"/>
              </a:lnSpc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"/>
              <a:defRPr sz="1200"/>
            </a:lvl4pPr>
            <a:lvl5pPr marL="1790700" indent="-352425">
              <a:lnSpc>
                <a:spcPct val="125000"/>
              </a:lnSpc>
              <a:defRPr sz="12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81824" y="6415104"/>
            <a:ext cx="2133600" cy="365125"/>
          </a:xfrm>
          <a:prstGeom prst="rect">
            <a:avLst/>
          </a:prstGeom>
        </p:spPr>
        <p:txBody>
          <a:bodyPr/>
          <a:lstStyle/>
          <a:p>
            <a:fld id="{5E07FCDF-789A-4936-B553-3C027A4857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712" y="0"/>
            <a:ext cx="9139288" cy="1257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Tahoma" pitchFamily="34" charset="0"/>
              <a:ea typeface="-윤고딕330" pitchFamily="18" charset="-127"/>
              <a:cs typeface="Tahoma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781824" y="6415104"/>
            <a:ext cx="2133600" cy="365125"/>
          </a:xfrm>
          <a:prstGeom prst="rect">
            <a:avLst/>
          </a:prstGeom>
        </p:spPr>
        <p:txBody>
          <a:bodyPr/>
          <a:lstStyle/>
          <a:p>
            <a:fld id="{422BA838-4257-4743-8224-C392A783C1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38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28576" y="804848"/>
            <a:ext cx="8686848" cy="5321316"/>
          </a:xfrm>
          <a:prstGeom prst="rect">
            <a:avLst/>
          </a:prstGeom>
        </p:spPr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81824" y="6415104"/>
            <a:ext cx="2133600" cy="365125"/>
          </a:xfrm>
          <a:prstGeom prst="rect">
            <a:avLst/>
          </a:prstGeom>
        </p:spPr>
        <p:txBody>
          <a:bodyPr/>
          <a:lstStyle/>
          <a:p>
            <a:fld id="{422BA838-4257-4743-8224-C392A783C1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4712" y="0"/>
            <a:ext cx="9139288" cy="1257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Tahoma" pitchFamily="34" charset="0"/>
              <a:ea typeface="-윤고딕330" pitchFamily="18" charset="-127"/>
              <a:cs typeface="Tahoma" pitchFamily="34" charset="0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553472" y="0"/>
            <a:ext cx="590528" cy="6858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7824808" cy="5851525"/>
          </a:xfrm>
          <a:prstGeom prst="rect">
            <a:avLst/>
          </a:prstGeom>
        </p:spPr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81824" y="6415104"/>
            <a:ext cx="2133600" cy="365125"/>
          </a:xfrm>
          <a:prstGeom prst="rect">
            <a:avLst/>
          </a:prstGeom>
        </p:spPr>
        <p:txBody>
          <a:bodyPr/>
          <a:lstStyle/>
          <a:p>
            <a:fld id="{422BA838-4257-4743-8224-C392A783C1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81824" y="6415104"/>
            <a:ext cx="2133600" cy="365125"/>
          </a:xfrm>
          <a:prstGeom prst="rect">
            <a:avLst/>
          </a:prstGeom>
        </p:spPr>
        <p:txBody>
          <a:bodyPr/>
          <a:lstStyle/>
          <a:p>
            <a:fld id="{5E07FCDF-789A-4936-B553-3C027A4857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38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28576" y="804848"/>
            <a:ext cx="4219576" cy="53213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 marL="542925" indent="-276225">
              <a:defRPr sz="1600"/>
            </a:lvl2pPr>
            <a:lvl3pPr marL="809625" indent="-266700">
              <a:tabLst>
                <a:tab pos="809625" algn="l"/>
                <a:tab pos="1970088" algn="l"/>
              </a:tabLst>
              <a:defRPr sz="1400"/>
            </a:lvl3pPr>
            <a:lvl4pPr marL="1076325" indent="-266700">
              <a:defRPr sz="1200"/>
            </a:lvl4pPr>
            <a:lvl5pPr marL="1343025" indent="-266700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95848" y="804848"/>
            <a:ext cx="4219576" cy="53213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 marL="542925" indent="-276225">
              <a:defRPr sz="1600"/>
            </a:lvl2pPr>
            <a:lvl3pPr marL="809625" indent="-266700">
              <a:tabLst>
                <a:tab pos="990600" algn="l"/>
                <a:tab pos="1970088" algn="l"/>
              </a:tabLst>
              <a:defRPr sz="1400"/>
            </a:lvl3pPr>
            <a:lvl4pPr marL="1076325" indent="-266700">
              <a:defRPr sz="1200"/>
            </a:lvl4pPr>
            <a:lvl5pPr marL="1343025" indent="-266700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781824" y="6415104"/>
            <a:ext cx="2133600" cy="365125"/>
          </a:xfrm>
          <a:prstGeom prst="rect">
            <a:avLst/>
          </a:prstGeom>
        </p:spPr>
        <p:txBody>
          <a:bodyPr/>
          <a:lstStyle/>
          <a:p>
            <a:fld id="{5E07FCDF-789A-4936-B553-3C027A4857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38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576" y="798502"/>
            <a:ext cx="422116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28576" y="1438264"/>
            <a:ext cx="4221164" cy="4687899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628650" indent="-361950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92673" y="798502"/>
            <a:ext cx="422275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92673" y="1438264"/>
            <a:ext cx="4222751" cy="4687899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781824" y="6415104"/>
            <a:ext cx="2133600" cy="365125"/>
          </a:xfrm>
          <a:prstGeom prst="rect">
            <a:avLst/>
          </a:prstGeom>
        </p:spPr>
        <p:txBody>
          <a:bodyPr/>
          <a:lstStyle/>
          <a:p>
            <a:fld id="{5E07FCDF-789A-4936-B553-3C027A4857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781824" y="6415104"/>
            <a:ext cx="2133600" cy="365125"/>
          </a:xfrm>
          <a:prstGeom prst="rect">
            <a:avLst/>
          </a:prstGeom>
        </p:spPr>
        <p:txBody>
          <a:bodyPr/>
          <a:lstStyle/>
          <a:p>
            <a:fld id="{5E07FCDF-789A-4936-B553-3C027A4857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781824" y="6415104"/>
            <a:ext cx="2133600" cy="365125"/>
          </a:xfrm>
          <a:prstGeom prst="rect">
            <a:avLst/>
          </a:prstGeom>
        </p:spPr>
        <p:txBody>
          <a:bodyPr/>
          <a:lstStyle/>
          <a:p>
            <a:fld id="{5E07FCDF-789A-4936-B553-3C027A4857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712" y="0"/>
            <a:ext cx="9139288" cy="1257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Tahoma" pitchFamily="34" charset="0"/>
              <a:ea typeface="-윤고딕330" pitchFamily="18" charset="-127"/>
              <a:cs typeface="Tahoma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781824" y="6415104"/>
            <a:ext cx="2133600" cy="365125"/>
          </a:xfrm>
          <a:prstGeom prst="rect">
            <a:avLst/>
          </a:prstGeom>
        </p:spPr>
        <p:txBody>
          <a:bodyPr/>
          <a:lstStyle/>
          <a:p>
            <a:fld id="{5E07FCDF-789A-4936-B553-3C027A4857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712" y="0"/>
            <a:ext cx="9139288" cy="1257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Tahoma" pitchFamily="34" charset="0"/>
              <a:ea typeface="-윤고딕330" pitchFamily="18" charset="-127"/>
              <a:cs typeface="Tahoma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781824" y="6415104"/>
            <a:ext cx="2133600" cy="365125"/>
          </a:xfrm>
          <a:prstGeom prst="rect">
            <a:avLst/>
          </a:prstGeom>
        </p:spPr>
        <p:txBody>
          <a:bodyPr/>
          <a:lstStyle/>
          <a:p>
            <a:fld id="{5E07FCDF-789A-4936-B553-3C027A4857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28576" y="171432"/>
            <a:ext cx="8915424" cy="633416"/>
          </a:xfrm>
          <a:prstGeom prst="rect">
            <a:avLst/>
          </a:prstGeom>
          <a:noFill/>
        </p:spPr>
        <p:txBody>
          <a:bodyPr vert="horz" lIns="180000" tIns="45720" rIns="18000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>
          <a:xfrm>
            <a:off x="6781824" y="64151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7FCDF-789A-4936-B553-3C027A4857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228576" y="985824"/>
            <a:ext cx="8686848" cy="5429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7" name="Picture 546" descr="배경3"/>
          <p:cNvPicPr>
            <a:picLocks noChangeAspect="1" noChangeArrowheads="1"/>
          </p:cNvPicPr>
          <p:nvPr/>
        </p:nvPicPr>
        <p:blipFill>
          <a:blip r:embed="rId13" cstate="print">
            <a:grayscl/>
            <a:lum bright="-48000" contrast="-1000"/>
          </a:blip>
          <a:srcRect l="32187" r="59896"/>
          <a:stretch>
            <a:fillRect/>
          </a:stretch>
        </p:blipFill>
        <p:spPr bwMode="auto">
          <a:xfrm>
            <a:off x="0" y="0"/>
            <a:ext cx="1380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2800" b="1" kern="1200">
          <a:solidFill>
            <a:schemeClr val="accent2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ahoma" pitchFamily="34" charset="0"/>
          <a:ea typeface="맑은 고딕" pitchFamily="50" charset="-127"/>
          <a:cs typeface="Tahoma" pitchFamily="34" charset="0"/>
        </a:defRPr>
      </a:lvl1pPr>
    </p:titleStyle>
    <p:bodyStyle>
      <a:lvl1pPr marL="358775" marR="0" indent="-358775" algn="l" defTabSz="914400" rtl="0" eaLnBrk="1" fontAlgn="base" latinLnBrk="1" hangingPunct="1">
        <a:lnSpc>
          <a:spcPct val="125000"/>
        </a:lnSpc>
        <a:spcBef>
          <a:spcPct val="100000"/>
        </a:spcBef>
        <a:spcAft>
          <a:spcPct val="0"/>
        </a:spcAft>
        <a:buClr>
          <a:schemeClr val="tx2">
            <a:lumMod val="40000"/>
            <a:lumOff val="60000"/>
          </a:schemeClr>
        </a:buClr>
        <a:buSzPct val="80000"/>
        <a:buFont typeface="-윤고딕330" pitchFamily="18" charset="-127"/>
        <a:buChar char="■"/>
        <a:tabLst>
          <a:tab pos="1970088" algn="l"/>
        </a:tabLst>
        <a:defRPr sz="1800" kern="1200">
          <a:solidFill>
            <a:schemeClr val="tx1"/>
          </a:solidFill>
          <a:latin typeface="Tahoma" pitchFamily="34" charset="0"/>
          <a:ea typeface="맑은 고딕" pitchFamily="50" charset="-127"/>
          <a:cs typeface="Tahoma" pitchFamily="34" charset="0"/>
        </a:defRPr>
      </a:lvl1pPr>
      <a:lvl2pPr marL="714375" marR="0" indent="-354013" algn="l" defTabSz="914400" rtl="0" eaLnBrk="1" fontAlgn="base" latinLnBrk="1" hangingPunct="1">
        <a:lnSpc>
          <a:spcPct val="125000"/>
        </a:lnSpc>
        <a:spcBef>
          <a:spcPct val="20000"/>
        </a:spcBef>
        <a:spcAft>
          <a:spcPct val="0"/>
        </a:spcAft>
        <a:buClr>
          <a:srgbClr val="92D050"/>
        </a:buClr>
        <a:buSzPct val="80000"/>
        <a:buFont typeface="Wingdings" pitchFamily="2" charset="2"/>
        <a:buChar char="l"/>
        <a:tabLst>
          <a:tab pos="1970088" algn="l"/>
        </a:tabLst>
        <a:defRPr sz="1600" kern="1200">
          <a:solidFill>
            <a:schemeClr val="tx1"/>
          </a:solidFill>
          <a:latin typeface="Tahoma" pitchFamily="34" charset="0"/>
          <a:ea typeface="맑은 고딕" pitchFamily="50" charset="-127"/>
          <a:cs typeface="Tahoma" pitchFamily="34" charset="0"/>
        </a:defRPr>
      </a:lvl2pPr>
      <a:lvl3pPr marL="1076325" marR="0" indent="-361950" algn="l" defTabSz="914400" rtl="0" eaLnBrk="1" fontAlgn="base" latinLnBrk="1" hangingPunct="1">
        <a:lnSpc>
          <a:spcPct val="125000"/>
        </a:lnSpc>
        <a:spcBef>
          <a:spcPct val="20000"/>
        </a:spcBef>
        <a:spcAft>
          <a:spcPct val="0"/>
        </a:spcAft>
        <a:buClr>
          <a:srgbClr val="FFCC00"/>
        </a:buClr>
        <a:buSzTx/>
        <a:buFont typeface="Wingdings 3" pitchFamily="18" charset="2"/>
        <a:buChar char=""/>
        <a:tabLst>
          <a:tab pos="990600" algn="l"/>
          <a:tab pos="1970088" algn="l"/>
        </a:tabLst>
        <a:defRPr sz="1400" kern="1200">
          <a:solidFill>
            <a:schemeClr val="tx1"/>
          </a:solidFill>
          <a:latin typeface="Tahoma" pitchFamily="34" charset="0"/>
          <a:ea typeface="맑은 고딕" pitchFamily="50" charset="-127"/>
          <a:cs typeface="Tahoma" pitchFamily="34" charset="0"/>
        </a:defRPr>
      </a:lvl3pPr>
      <a:lvl4pPr marL="1438275" marR="0" indent="-361950" algn="l" defTabSz="914400" rtl="0" eaLnBrk="1" fontAlgn="base" latinLnBrk="1" hangingPunct="1">
        <a:lnSpc>
          <a:spcPct val="125000"/>
        </a:lnSpc>
        <a:spcBef>
          <a:spcPct val="20000"/>
        </a:spcBef>
        <a:spcAft>
          <a:spcPct val="0"/>
        </a:spcAft>
        <a:buClr>
          <a:schemeClr val="accent4">
            <a:lumMod val="60000"/>
            <a:lumOff val="40000"/>
          </a:schemeClr>
        </a:buClr>
        <a:buSzPct val="80000"/>
        <a:buFont typeface="Wingdings" pitchFamily="2" charset="2"/>
        <a:buChar char="n"/>
        <a:tabLst>
          <a:tab pos="1970088" algn="l"/>
        </a:tabLst>
        <a:defRPr sz="1200" kern="1200">
          <a:solidFill>
            <a:schemeClr val="tx1"/>
          </a:solidFill>
          <a:latin typeface="Tahoma" pitchFamily="34" charset="0"/>
          <a:ea typeface="맑은 고딕" pitchFamily="50" charset="-127"/>
          <a:cs typeface="Tahoma" pitchFamily="34" charset="0"/>
        </a:defRPr>
      </a:lvl4pPr>
      <a:lvl5pPr marL="1790700" marR="0" indent="-352425" algn="l" defTabSz="914400" rtl="0" eaLnBrk="1" fontAlgn="base" latinLnBrk="1" hangingPunct="1">
        <a:lnSpc>
          <a:spcPct val="125000"/>
        </a:lnSpc>
        <a:spcBef>
          <a:spcPct val="20000"/>
        </a:spcBef>
        <a:spcAft>
          <a:spcPct val="0"/>
        </a:spcAft>
        <a:buClr>
          <a:srgbClr val="6FB8FC"/>
        </a:buClr>
        <a:buSzPct val="70000"/>
        <a:buFont typeface="-윤고딕330" pitchFamily="18" charset="-127"/>
        <a:buChar char="▶"/>
        <a:tabLst>
          <a:tab pos="1970088" algn="l"/>
        </a:tabLst>
        <a:defRPr sz="1200" kern="1200">
          <a:solidFill>
            <a:schemeClr val="tx1"/>
          </a:solidFill>
          <a:latin typeface="Tahoma" pitchFamily="34" charset="0"/>
          <a:ea typeface="맑은 고딕" pitchFamily="50" charset="-127"/>
          <a:cs typeface="Tahoma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28576" y="171432"/>
            <a:ext cx="8915424" cy="633416"/>
          </a:xfrm>
          <a:prstGeom prst="rect">
            <a:avLst/>
          </a:prstGeom>
          <a:noFill/>
        </p:spPr>
        <p:txBody>
          <a:bodyPr vert="horz" lIns="180000" tIns="45720" rIns="18000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>
          <a:xfrm>
            <a:off x="6781824" y="64151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BA838-4257-4743-8224-C392A783C1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228576" y="985824"/>
            <a:ext cx="8686848" cy="5429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7" name="Picture 546" descr="배경3"/>
          <p:cNvPicPr>
            <a:picLocks noChangeAspect="1" noChangeArrowheads="1"/>
          </p:cNvPicPr>
          <p:nvPr/>
        </p:nvPicPr>
        <p:blipFill>
          <a:blip r:embed="rId13" cstate="print">
            <a:grayscl/>
            <a:lum bright="-48000" contrast="-1000"/>
          </a:blip>
          <a:srcRect l="32187" r="59896"/>
          <a:stretch>
            <a:fillRect/>
          </a:stretch>
        </p:blipFill>
        <p:spPr bwMode="auto">
          <a:xfrm>
            <a:off x="0" y="0"/>
            <a:ext cx="1380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36712" y="6021288"/>
            <a:ext cx="1707372" cy="459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2800" b="1" kern="1200">
          <a:solidFill>
            <a:schemeClr val="accent2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ahoma" pitchFamily="34" charset="0"/>
          <a:ea typeface="맑은 고딕" pitchFamily="50" charset="-127"/>
          <a:cs typeface="Tahoma" pitchFamily="34" charset="0"/>
        </a:defRPr>
      </a:lvl1pPr>
    </p:titleStyle>
    <p:bodyStyle>
      <a:lvl1pPr marL="358775" marR="0" indent="-358775" algn="l" defTabSz="914400" rtl="0" eaLnBrk="1" fontAlgn="base" latinLnBrk="1" hangingPunct="1">
        <a:lnSpc>
          <a:spcPct val="125000"/>
        </a:lnSpc>
        <a:spcBef>
          <a:spcPct val="100000"/>
        </a:spcBef>
        <a:spcAft>
          <a:spcPct val="0"/>
        </a:spcAft>
        <a:buClr>
          <a:schemeClr val="tx2">
            <a:lumMod val="40000"/>
            <a:lumOff val="60000"/>
          </a:schemeClr>
        </a:buClr>
        <a:buSzPct val="80000"/>
        <a:buFont typeface="-윤고딕330" pitchFamily="18" charset="-127"/>
        <a:buChar char="■"/>
        <a:tabLst>
          <a:tab pos="1970088" algn="l"/>
        </a:tabLst>
        <a:defRPr sz="1800" kern="1200">
          <a:solidFill>
            <a:schemeClr val="tx1"/>
          </a:solidFill>
          <a:latin typeface="Tahoma" pitchFamily="34" charset="0"/>
          <a:ea typeface="맑은 고딕" pitchFamily="50" charset="-127"/>
          <a:cs typeface="Tahoma" pitchFamily="34" charset="0"/>
        </a:defRPr>
      </a:lvl1pPr>
      <a:lvl2pPr marL="714375" marR="0" indent="-354013" algn="l" defTabSz="914400" rtl="0" eaLnBrk="1" fontAlgn="base" latinLnBrk="1" hangingPunct="1">
        <a:lnSpc>
          <a:spcPct val="125000"/>
        </a:lnSpc>
        <a:spcBef>
          <a:spcPct val="20000"/>
        </a:spcBef>
        <a:spcAft>
          <a:spcPct val="0"/>
        </a:spcAft>
        <a:buClr>
          <a:srgbClr val="92D050"/>
        </a:buClr>
        <a:buSzPct val="80000"/>
        <a:buFont typeface="Wingdings" pitchFamily="2" charset="2"/>
        <a:buChar char="l"/>
        <a:tabLst>
          <a:tab pos="1970088" algn="l"/>
        </a:tabLst>
        <a:defRPr sz="1600" kern="1200">
          <a:solidFill>
            <a:schemeClr val="tx1"/>
          </a:solidFill>
          <a:latin typeface="Tahoma" pitchFamily="34" charset="0"/>
          <a:ea typeface="맑은 고딕" pitchFamily="50" charset="-127"/>
          <a:cs typeface="Tahoma" pitchFamily="34" charset="0"/>
        </a:defRPr>
      </a:lvl2pPr>
      <a:lvl3pPr marL="1076325" marR="0" indent="-361950" algn="l" defTabSz="914400" rtl="0" eaLnBrk="1" fontAlgn="base" latinLnBrk="1" hangingPunct="1">
        <a:lnSpc>
          <a:spcPct val="125000"/>
        </a:lnSpc>
        <a:spcBef>
          <a:spcPct val="20000"/>
        </a:spcBef>
        <a:spcAft>
          <a:spcPct val="0"/>
        </a:spcAft>
        <a:buClr>
          <a:srgbClr val="FFCC00"/>
        </a:buClr>
        <a:buSzTx/>
        <a:buFont typeface="Wingdings 3" pitchFamily="18" charset="2"/>
        <a:buChar char=""/>
        <a:tabLst>
          <a:tab pos="990600" algn="l"/>
          <a:tab pos="1970088" algn="l"/>
        </a:tabLst>
        <a:defRPr sz="1400" kern="1200">
          <a:solidFill>
            <a:schemeClr val="tx1"/>
          </a:solidFill>
          <a:latin typeface="Tahoma" pitchFamily="34" charset="0"/>
          <a:ea typeface="맑은 고딕" pitchFamily="50" charset="-127"/>
          <a:cs typeface="Tahoma" pitchFamily="34" charset="0"/>
        </a:defRPr>
      </a:lvl3pPr>
      <a:lvl4pPr marL="1438275" marR="0" indent="-361950" algn="l" defTabSz="914400" rtl="0" eaLnBrk="1" fontAlgn="base" latinLnBrk="1" hangingPunct="1">
        <a:lnSpc>
          <a:spcPct val="125000"/>
        </a:lnSpc>
        <a:spcBef>
          <a:spcPct val="20000"/>
        </a:spcBef>
        <a:spcAft>
          <a:spcPct val="0"/>
        </a:spcAft>
        <a:buClr>
          <a:schemeClr val="accent4">
            <a:lumMod val="60000"/>
            <a:lumOff val="40000"/>
          </a:schemeClr>
        </a:buClr>
        <a:buSzPct val="80000"/>
        <a:buFont typeface="Wingdings" pitchFamily="2" charset="2"/>
        <a:buChar char="n"/>
        <a:tabLst>
          <a:tab pos="1970088" algn="l"/>
        </a:tabLst>
        <a:defRPr sz="1200" kern="1200">
          <a:solidFill>
            <a:schemeClr val="tx1"/>
          </a:solidFill>
          <a:latin typeface="Tahoma" pitchFamily="34" charset="0"/>
          <a:ea typeface="맑은 고딕" pitchFamily="50" charset="-127"/>
          <a:cs typeface="Tahoma" pitchFamily="34" charset="0"/>
        </a:defRPr>
      </a:lvl4pPr>
      <a:lvl5pPr marL="1790700" marR="0" indent="-352425" algn="l" defTabSz="914400" rtl="0" eaLnBrk="1" fontAlgn="base" latinLnBrk="1" hangingPunct="1">
        <a:lnSpc>
          <a:spcPct val="125000"/>
        </a:lnSpc>
        <a:spcBef>
          <a:spcPct val="20000"/>
        </a:spcBef>
        <a:spcAft>
          <a:spcPct val="0"/>
        </a:spcAft>
        <a:buClr>
          <a:srgbClr val="6FB8FC"/>
        </a:buClr>
        <a:buSzPct val="70000"/>
        <a:buFont typeface="-윤고딕330" pitchFamily="18" charset="-127"/>
        <a:buChar char="▶"/>
        <a:tabLst>
          <a:tab pos="1970088" algn="l"/>
        </a:tabLst>
        <a:defRPr sz="1200" kern="1200">
          <a:solidFill>
            <a:schemeClr val="tx1"/>
          </a:solidFill>
          <a:latin typeface="Tahoma" pitchFamily="34" charset="0"/>
          <a:ea typeface="맑은 고딕" pitchFamily="50" charset="-127"/>
          <a:cs typeface="Tahoma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python/python_dictionary.htm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docs.python.org/2/library/sets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python/python_strings.htm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python/python_lists.htm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Python, Flask Study Group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1216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Tuple(</a:t>
            </a:r>
            <a:r>
              <a:rPr lang="en-US" altLang="ko-KR" dirty="0" err="1" smtClean="0"/>
              <a:t>con’d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List</a:t>
            </a:r>
            <a:r>
              <a:rPr lang="ko-KR" altLang="en-US" dirty="0" smtClean="0"/>
              <a:t>와 유사하지만</a:t>
            </a:r>
            <a:r>
              <a:rPr lang="en-US" altLang="ko-KR" dirty="0" smtClean="0"/>
              <a:t>, tuple</a:t>
            </a:r>
            <a:r>
              <a:rPr lang="ko-KR" altLang="en-US" dirty="0" smtClean="0"/>
              <a:t>은 요소를 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생성 할 수 없다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Tuple</a:t>
            </a:r>
            <a:r>
              <a:rPr lang="ko-KR" altLang="en-US" dirty="0" smtClean="0"/>
              <a:t>의 생성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인덱싱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슬라이싱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0848"/>
            <a:ext cx="34004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03600"/>
            <a:ext cx="14001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653136"/>
            <a:ext cx="2038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300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Dictionary(</a:t>
            </a:r>
            <a:r>
              <a:rPr lang="en-US" altLang="ko-KR" dirty="0" err="1" smtClean="0"/>
              <a:t>con’d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Key</a:t>
            </a:r>
            <a:r>
              <a:rPr lang="ko-KR" altLang="en-US" dirty="0" smtClean="0"/>
              <a:t>로 색인되는 객체들을 담는 데이터 타입</a:t>
            </a:r>
            <a:endParaRPr lang="en-US" altLang="ko-KR" dirty="0" smtClean="0"/>
          </a:p>
          <a:p>
            <a:r>
              <a:rPr lang="ko-KR" altLang="en-US" dirty="0" smtClean="0"/>
              <a:t>변경 불가능한 데이터 타입은 모두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 값으로 사용 가능</a:t>
            </a:r>
            <a:endParaRPr lang="en-US" altLang="ko-KR" dirty="0" smtClean="0"/>
          </a:p>
          <a:p>
            <a:r>
              <a:rPr lang="ko-KR" altLang="en-US" dirty="0" smtClean="0"/>
              <a:t>순서 구분 없이 데이터를 저장하며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저장된 데이터를 빠르게 검색</a:t>
            </a:r>
            <a:endParaRPr lang="en-US" altLang="ko-KR" dirty="0" smtClean="0"/>
          </a:p>
          <a:p>
            <a:r>
              <a:rPr lang="en-US" altLang="ko-KR" dirty="0" smtClean="0"/>
              <a:t>Dictionary</a:t>
            </a:r>
            <a:r>
              <a:rPr lang="ko-KR" altLang="en-US" dirty="0" smtClean="0"/>
              <a:t>의 생성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Dictionary</a:t>
            </a:r>
            <a:r>
              <a:rPr lang="ko-KR" altLang="en-US" dirty="0" smtClean="0"/>
              <a:t>의 접근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80693"/>
            <a:ext cx="57340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47046"/>
            <a:ext cx="18288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43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Dictionary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Dictionary</a:t>
            </a:r>
            <a:r>
              <a:rPr lang="ko-KR" altLang="en-US" dirty="0" smtClean="0"/>
              <a:t>에 사용할 수 있는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>
                <a:hlinkClick r:id="rId2"/>
              </a:rPr>
              <a:t>http://www.tutorialspoint.com/python/python_dictionary.htm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325286"/>
              </p:ext>
            </p:extLst>
          </p:nvPr>
        </p:nvGraphicFramePr>
        <p:xfrm>
          <a:off x="755576" y="1484784"/>
          <a:ext cx="7920880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525658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en-US" altLang="ko-KR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dict.clear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모든 항목을 제거한다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dict.copy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복사본을 만든다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dict.fromkeys</a:t>
                      </a:r>
                      <a:r>
                        <a:rPr lang="en-US" altLang="ko-KR" sz="1600" dirty="0" smtClean="0"/>
                        <a:t>(s</a:t>
                      </a:r>
                      <a:r>
                        <a:rPr lang="en-US" altLang="ko-KR" sz="1600" baseline="0" dirty="0" smtClean="0"/>
                        <a:t> [,value]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순서열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s</a:t>
                      </a:r>
                      <a:r>
                        <a:rPr lang="ko-KR" altLang="en-US" sz="1600" dirty="0" smtClean="0"/>
                        <a:t>에서 키를 가져오고 모든 값을 </a:t>
                      </a:r>
                      <a:r>
                        <a:rPr lang="en-US" altLang="ko-KR" sz="1600" dirty="0" smtClean="0"/>
                        <a:t>value</a:t>
                      </a:r>
                      <a:r>
                        <a:rPr lang="ko-KR" altLang="en-US" sz="1600" dirty="0" smtClean="0"/>
                        <a:t>로 설정한 새로운 사전을 생성한다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dict.get</a:t>
                      </a:r>
                      <a:r>
                        <a:rPr lang="en-US" altLang="ko-KR" sz="1600" dirty="0" smtClean="0"/>
                        <a:t>(k</a:t>
                      </a:r>
                      <a:r>
                        <a:rPr lang="en-US" altLang="ko-KR" sz="1600" baseline="0" dirty="0" smtClean="0"/>
                        <a:t> [,v])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dick[[k]</a:t>
                      </a:r>
                      <a:r>
                        <a:rPr lang="ko-KR" altLang="en-US" sz="1600" dirty="0" smtClean="0"/>
                        <a:t>가 있으면 </a:t>
                      </a:r>
                      <a:r>
                        <a:rPr lang="en-US" altLang="ko-KR" sz="1600" dirty="0" smtClean="0"/>
                        <a:t>dick[k]</a:t>
                      </a:r>
                      <a:r>
                        <a:rPr lang="ko-KR" altLang="en-US" sz="1600" dirty="0" smtClean="0"/>
                        <a:t>를 반환하고 아니면 </a:t>
                      </a:r>
                      <a:r>
                        <a:rPr lang="en-US" altLang="ko-KR" sz="1600" dirty="0" smtClean="0"/>
                        <a:t>v</a:t>
                      </a:r>
                      <a:r>
                        <a:rPr lang="ko-KR" altLang="en-US" sz="1600" dirty="0" smtClean="0"/>
                        <a:t>를 반환한다</a:t>
                      </a:r>
                      <a:r>
                        <a:rPr lang="en-US" altLang="ko-KR" sz="1600" dirty="0" smtClean="0"/>
                        <a:t>. v</a:t>
                      </a:r>
                      <a:r>
                        <a:rPr lang="ko-KR" altLang="en-US" sz="1600" dirty="0" smtClean="0"/>
                        <a:t>의 </a:t>
                      </a:r>
                      <a:r>
                        <a:rPr lang="en-US" altLang="ko-KR" sz="1600" dirty="0" err="1" smtClean="0"/>
                        <a:t>defulat</a:t>
                      </a:r>
                      <a:r>
                        <a:rPr lang="ko-KR" altLang="en-US" sz="1600" baseline="0" dirty="0" smtClean="0"/>
                        <a:t>는</a:t>
                      </a:r>
                      <a:r>
                        <a:rPr lang="en-US" altLang="ko-KR" sz="1600" baseline="0" dirty="0" smtClean="0"/>
                        <a:t> None</a:t>
                      </a:r>
                      <a:endParaRPr lang="en-US" altLang="ko-KR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dict.items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dict</a:t>
                      </a:r>
                      <a:r>
                        <a:rPr lang="ko-KR" altLang="en-US" sz="1600" dirty="0" smtClean="0"/>
                        <a:t>에서 </a:t>
                      </a:r>
                      <a:r>
                        <a:rPr lang="en-US" altLang="ko-KR" sz="1600" dirty="0" smtClean="0"/>
                        <a:t>(key,</a:t>
                      </a:r>
                      <a:r>
                        <a:rPr lang="en-US" altLang="ko-KR" sz="1600" baseline="0" dirty="0" smtClean="0"/>
                        <a:t> value)</a:t>
                      </a:r>
                      <a:r>
                        <a:rPr lang="ko-KR" altLang="en-US" sz="1600" baseline="0" dirty="0" smtClean="0"/>
                        <a:t>로 구성된 모든 </a:t>
                      </a:r>
                      <a:r>
                        <a:rPr lang="ko-KR" altLang="en-US" sz="1600" baseline="0" dirty="0" err="1" smtClean="0"/>
                        <a:t>순서열을</a:t>
                      </a:r>
                      <a:r>
                        <a:rPr lang="ko-KR" altLang="en-US" sz="1600" baseline="0" dirty="0" smtClean="0"/>
                        <a:t> 반환한다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dict.keys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dict</a:t>
                      </a:r>
                      <a:r>
                        <a:rPr lang="ko-KR" altLang="en-US" sz="1600" dirty="0" smtClean="0"/>
                        <a:t>의 모든 </a:t>
                      </a:r>
                      <a:r>
                        <a:rPr lang="en-US" altLang="ko-KR" sz="1600" dirty="0" smtClean="0"/>
                        <a:t>key </a:t>
                      </a:r>
                      <a:r>
                        <a:rPr lang="ko-KR" altLang="en-US" sz="1600" dirty="0" smtClean="0"/>
                        <a:t>값을 반환한다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dict.values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dict</a:t>
                      </a:r>
                      <a:r>
                        <a:rPr lang="ko-KR" altLang="en-US" sz="1600" dirty="0" smtClean="0"/>
                        <a:t>의 모든 </a:t>
                      </a:r>
                      <a:r>
                        <a:rPr lang="en-US" altLang="ko-KR" sz="1600" dirty="0" smtClean="0"/>
                        <a:t>value </a:t>
                      </a:r>
                      <a:r>
                        <a:rPr lang="ko-KR" altLang="en-US" sz="1600" dirty="0" smtClean="0"/>
                        <a:t>값을 반환한다</a:t>
                      </a:r>
                      <a:r>
                        <a:rPr lang="en-US" altLang="ko-KR" sz="1600" dirty="0" smtClean="0"/>
                        <a:t>. 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dict.pop</a:t>
                      </a:r>
                      <a:r>
                        <a:rPr lang="en-US" altLang="ko-KR" sz="1600" dirty="0" smtClean="0"/>
                        <a:t>(k</a:t>
                      </a:r>
                      <a:r>
                        <a:rPr lang="en-US" altLang="ko-KR" sz="1600" baseline="0" dirty="0" smtClean="0"/>
                        <a:t> [,default])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dict</a:t>
                      </a:r>
                      <a:r>
                        <a:rPr lang="en-US" altLang="ko-KR" sz="1600" dirty="0" smtClean="0"/>
                        <a:t>[k]</a:t>
                      </a:r>
                      <a:r>
                        <a:rPr lang="ko-KR" altLang="en-US" sz="1600" dirty="0" smtClean="0"/>
                        <a:t>가 있으면 반환하고 </a:t>
                      </a:r>
                      <a:r>
                        <a:rPr lang="en-US" altLang="ko-KR" sz="1600" dirty="0" err="1" smtClean="0"/>
                        <a:t>dict</a:t>
                      </a:r>
                      <a:r>
                        <a:rPr lang="ko-KR" altLang="en-US" sz="1600" dirty="0" smtClean="0"/>
                        <a:t>에서는 삭제한다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en-US" altLang="ko-KR" sz="1600" dirty="0" err="1" smtClean="0"/>
                        <a:t>dict</a:t>
                      </a:r>
                      <a:r>
                        <a:rPr lang="en-US" altLang="ko-KR" sz="1600" dirty="0" smtClean="0"/>
                        <a:t>[k]</a:t>
                      </a:r>
                      <a:r>
                        <a:rPr lang="ko-KR" altLang="en-US" sz="1600" dirty="0" smtClean="0"/>
                        <a:t>가 없으면 </a:t>
                      </a:r>
                      <a:r>
                        <a:rPr lang="en-US" altLang="ko-KR" sz="1600" dirty="0" smtClean="0"/>
                        <a:t>default</a:t>
                      </a:r>
                      <a:r>
                        <a:rPr lang="ko-KR" altLang="en-US" sz="1600" dirty="0" smtClean="0"/>
                        <a:t>를 반환한다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dict.popitem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dict</a:t>
                      </a:r>
                      <a:r>
                        <a:rPr lang="ko-KR" altLang="en-US" sz="1600" dirty="0" smtClean="0"/>
                        <a:t>에서 임의의 </a:t>
                      </a:r>
                      <a:r>
                        <a:rPr lang="en-US" altLang="ko-KR" sz="1600" dirty="0" smtClean="0"/>
                        <a:t>(key, value)</a:t>
                      </a:r>
                      <a:r>
                        <a:rPr lang="ko-KR" altLang="en-US" sz="1600" dirty="0" smtClean="0"/>
                        <a:t>쌍을 제거하고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이를 </a:t>
                      </a:r>
                      <a:r>
                        <a:rPr lang="en-US" altLang="ko-KR" sz="1600" baseline="0" dirty="0" smtClean="0"/>
                        <a:t>tuple</a:t>
                      </a:r>
                      <a:r>
                        <a:rPr lang="ko-KR" altLang="en-US" sz="1600" baseline="0" dirty="0" smtClean="0"/>
                        <a:t>로 반환한다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429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Set</a:t>
            </a:r>
            <a:r>
              <a:rPr lang="ko-KR" altLang="en-US" dirty="0" smtClean="0"/>
              <a:t>은 고유한 항목들의 순서 없는 모음이다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List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tuple </a:t>
            </a:r>
            <a:r>
              <a:rPr lang="ko-KR" altLang="en-US" dirty="0" smtClean="0"/>
              <a:t>등과 달리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은 인덱싱 및 연산을 지원하지 않는다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Set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의 요소가 중복되는 경우가 없다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Set</a:t>
            </a:r>
            <a:r>
              <a:rPr lang="ko-KR" altLang="en-US" dirty="0" smtClean="0"/>
              <a:t>의 종류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set</a:t>
            </a:r>
          </a:p>
          <a:p>
            <a:pPr lvl="1"/>
            <a:r>
              <a:rPr lang="en-US" altLang="ko-KR" dirty="0" err="1" smtClean="0"/>
              <a:t>frozenset</a:t>
            </a:r>
            <a:endParaRPr lang="en-US" altLang="ko-KR" dirty="0" smtClean="0"/>
          </a:p>
          <a:p>
            <a:r>
              <a:rPr lang="en-US" altLang="ko-KR" dirty="0" smtClean="0"/>
              <a:t>Set</a:t>
            </a:r>
            <a:r>
              <a:rPr lang="ko-KR" altLang="en-US" dirty="0" smtClean="0"/>
              <a:t>의 생성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>
                <a:hlinkClick r:id="rId2"/>
              </a:rPr>
              <a:t>http://docs.python.org/2/library/sets.html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25144"/>
            <a:ext cx="219075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690988"/>
            <a:ext cx="24288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93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1268760"/>
            <a:ext cx="8496944" cy="2666727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 smtClean="0"/>
              <a:t>Python </a:t>
            </a:r>
            <a:r>
              <a:rPr lang="ko-KR" altLang="en-US" sz="3600" dirty="0" smtClean="0"/>
              <a:t>데이터 타입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3206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6"/>
    </mc:Choice>
    <mc:Fallback xmlns="">
      <p:transition spd="slow" advTm="82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내장 데이터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 smtClean="0"/>
              <a:t>숫자형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float</a:t>
            </a:r>
          </a:p>
          <a:p>
            <a:pPr lvl="1"/>
            <a:r>
              <a:rPr lang="en-US" altLang="ko-KR" dirty="0" smtClean="0"/>
              <a:t>complex</a:t>
            </a:r>
          </a:p>
          <a:p>
            <a:pPr lvl="1"/>
            <a:r>
              <a:rPr lang="en-US" altLang="ko-KR" dirty="0" err="1" smtClean="0"/>
              <a:t>bool</a:t>
            </a:r>
            <a:endParaRPr lang="en-US" altLang="ko-KR" dirty="0" smtClean="0"/>
          </a:p>
          <a:p>
            <a:r>
              <a:rPr lang="ko-KR" altLang="en-US" dirty="0" err="1" smtClean="0"/>
              <a:t>순서열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string</a:t>
            </a:r>
          </a:p>
          <a:p>
            <a:pPr lvl="1"/>
            <a:r>
              <a:rPr lang="en-US" altLang="ko-KR" dirty="0" smtClean="0"/>
              <a:t>list</a:t>
            </a:r>
          </a:p>
          <a:p>
            <a:pPr lvl="1"/>
            <a:r>
              <a:rPr lang="en-US" altLang="ko-KR" dirty="0" smtClean="0"/>
              <a:t>tuple</a:t>
            </a:r>
          </a:p>
          <a:p>
            <a:r>
              <a:rPr lang="ko-KR" altLang="en-US" dirty="0" err="1" smtClean="0"/>
              <a:t>매핑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dictionary</a:t>
            </a:r>
          </a:p>
          <a:p>
            <a:r>
              <a:rPr lang="ko-KR" altLang="en-US" dirty="0" smtClean="0"/>
              <a:t>집합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set</a:t>
            </a:r>
          </a:p>
          <a:p>
            <a:pPr lvl="1"/>
            <a:r>
              <a:rPr lang="en-US" altLang="ko-KR" dirty="0" err="1" smtClean="0"/>
              <a:t>frozenset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16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숫자형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int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정수를 표현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float</a:t>
            </a:r>
          </a:p>
          <a:p>
            <a:pPr lvl="1"/>
            <a:r>
              <a:rPr lang="ko-KR" altLang="en-US" dirty="0" smtClean="0"/>
              <a:t>부동 소수점을 </a:t>
            </a:r>
            <a:r>
              <a:rPr lang="en-US" altLang="ko-KR" dirty="0" smtClean="0"/>
              <a:t>64</a:t>
            </a:r>
            <a:r>
              <a:rPr lang="ko-KR" altLang="en-US" dirty="0" smtClean="0"/>
              <a:t>비트로 표현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complex</a:t>
            </a:r>
          </a:p>
          <a:p>
            <a:pPr lvl="1"/>
            <a:r>
              <a:rPr lang="ko-KR" altLang="en-US" dirty="0" err="1" smtClean="0"/>
              <a:t>실수부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허수부</a:t>
            </a:r>
            <a:r>
              <a:rPr lang="ko-KR" altLang="en-US" dirty="0" smtClean="0"/>
              <a:t> 각각을 </a:t>
            </a:r>
            <a:r>
              <a:rPr lang="en-US" altLang="ko-KR" dirty="0" smtClean="0"/>
              <a:t>64</a:t>
            </a:r>
            <a:r>
              <a:rPr lang="ko-KR" altLang="en-US" dirty="0" smtClean="0"/>
              <a:t>비트의 부동 소수점 쌍으로 표현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en-US" altLang="ko-KR" dirty="0" err="1" smtClean="0"/>
              <a:t>bool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True, False</a:t>
            </a:r>
            <a:r>
              <a:rPr lang="ko-KR" altLang="en-US" dirty="0" smtClean="0"/>
              <a:t>의 두 값으로 표현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 </a:t>
            </a:r>
            <a:r>
              <a:rPr lang="en-US" altLang="ko-KR" dirty="0" smtClean="0"/>
              <a:t>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에 대응</a:t>
            </a:r>
            <a:endParaRPr lang="ko-KR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569" y="1124744"/>
            <a:ext cx="135255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564904"/>
            <a:ext cx="19812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569" y="1124744"/>
            <a:ext cx="15811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437112"/>
            <a:ext cx="14001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5733256"/>
            <a:ext cx="1524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628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r>
              <a:rPr lang="en-US" altLang="ko-KR" dirty="0"/>
              <a:t> (</a:t>
            </a:r>
            <a:r>
              <a:rPr lang="en-US" altLang="ko-KR" dirty="0" err="1"/>
              <a:t>con’d</a:t>
            </a:r>
            <a:r>
              <a:rPr lang="en-US" altLang="ko-KR" dirty="0"/>
              <a:t>)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string</a:t>
            </a:r>
          </a:p>
          <a:p>
            <a:pPr lvl="1"/>
            <a:r>
              <a:rPr lang="ko-KR" altLang="en-US" dirty="0" smtClean="0"/>
              <a:t>작은따옴표</a:t>
            </a:r>
            <a:r>
              <a:rPr lang="en-US" altLang="ko-KR" dirty="0" smtClean="0"/>
              <a:t>(‘), </a:t>
            </a:r>
            <a:r>
              <a:rPr lang="ko-KR" altLang="en-US" dirty="0" smtClean="0"/>
              <a:t>큰따옴표</a:t>
            </a:r>
            <a:r>
              <a:rPr lang="en-US" altLang="ko-KR" dirty="0" smtClean="0"/>
              <a:t>(“)</a:t>
            </a:r>
            <a:r>
              <a:rPr lang="ko-KR" altLang="en-US" dirty="0" smtClean="0"/>
              <a:t>를 이용하여 문자열 상수를 표현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문자열에 </a:t>
            </a:r>
            <a:r>
              <a:rPr lang="en-US" altLang="ko-KR" dirty="0" smtClean="0"/>
              <a:t>(‘)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(“”)</a:t>
            </a:r>
            <a:r>
              <a:rPr lang="ko-KR" altLang="en-US" dirty="0" smtClean="0"/>
              <a:t>를 포함하고 싶을 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(‘)</a:t>
            </a:r>
            <a:r>
              <a:rPr lang="ko-KR" altLang="en-US" dirty="0" smtClean="0"/>
              <a:t>를 포함하고 싶을 때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(“)</a:t>
            </a:r>
            <a:r>
              <a:rPr lang="ko-KR" altLang="en-US" dirty="0" smtClean="0"/>
              <a:t>를 포함하고 싶을 때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여러 줄 문자열 처리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ko-KR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44824"/>
            <a:ext cx="31051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143250"/>
            <a:ext cx="37528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005064"/>
            <a:ext cx="40671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090789"/>
            <a:ext cx="31051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333" y="4826536"/>
            <a:ext cx="33051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34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con’d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인덱싱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슬라이싱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문자열 연산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4"/>
            <a:ext cx="20478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52936"/>
            <a:ext cx="109537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797152"/>
            <a:ext cx="27717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409" y="4774614"/>
            <a:ext cx="23241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711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문자열에 사용할 수 있는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>
              <a:hlinkClick r:id="rId2"/>
            </a:endParaRPr>
          </a:p>
          <a:p>
            <a:pPr lvl="1"/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://www.tutorialspoint.com/python/python_strings.htm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985867"/>
              </p:ext>
            </p:extLst>
          </p:nvPr>
        </p:nvGraphicFramePr>
        <p:xfrm>
          <a:off x="683568" y="1484784"/>
          <a:ext cx="8280920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525"/>
                <a:gridCol w="519439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메서드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s.capitalize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첫 번째 문자를 대문자로 만든다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s.center</a:t>
                      </a:r>
                      <a:r>
                        <a:rPr lang="en-US" altLang="ko-KR" dirty="0" smtClean="0"/>
                        <a:t>(width</a:t>
                      </a:r>
                      <a:r>
                        <a:rPr lang="en-US" altLang="ko-KR" baseline="0" dirty="0" smtClean="0"/>
                        <a:t> [,pad])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width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길이는 가지는 필드에 문자열을 가운데 정렬</a:t>
                      </a:r>
                      <a:r>
                        <a:rPr lang="en-US" altLang="ko-KR" baseline="0" dirty="0" smtClean="0"/>
                        <a:t>. pad</a:t>
                      </a:r>
                      <a:r>
                        <a:rPr lang="ko-KR" altLang="en-US" baseline="0" dirty="0" smtClean="0"/>
                        <a:t>는 남는 공간을 채울 문자를 지정한다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s.count</a:t>
                      </a:r>
                      <a:r>
                        <a:rPr lang="en-US" altLang="ko-KR" dirty="0" smtClean="0"/>
                        <a:t>(sub [,start [,end]])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지정된 부분 문자열이 나타나는 횟수를 센다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s.decode</a:t>
                      </a:r>
                      <a:r>
                        <a:rPr lang="en-US" altLang="ko-KR" dirty="0" smtClean="0"/>
                        <a:t>([encoding [,errors]])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문자열을 </a:t>
                      </a:r>
                      <a:r>
                        <a:rPr lang="ko-KR" altLang="en-US" dirty="0" err="1" smtClean="0"/>
                        <a:t>디코딩해서</a:t>
                      </a:r>
                      <a:r>
                        <a:rPr lang="ko-KR" altLang="en-US" dirty="0" smtClean="0"/>
                        <a:t> 유니코드 문자열로 반환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바이트 문자열에만 적용</a:t>
                      </a:r>
                      <a:r>
                        <a:rPr lang="en-US" altLang="ko-KR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s.expandtabs</a:t>
                      </a:r>
                      <a:r>
                        <a:rPr lang="en-US" altLang="ko-KR" dirty="0" smtClean="0"/>
                        <a:t>([</a:t>
                      </a:r>
                      <a:r>
                        <a:rPr lang="en-US" altLang="ko-KR" dirty="0" err="1" smtClean="0"/>
                        <a:t>tabsize</a:t>
                      </a:r>
                      <a:r>
                        <a:rPr lang="en-US" altLang="ko-KR" dirty="0" smtClean="0"/>
                        <a:t>])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탭을 스페이스로 대체한다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s.find</a:t>
                      </a:r>
                      <a:r>
                        <a:rPr lang="en-US" altLang="ko-KR" dirty="0" smtClean="0"/>
                        <a:t>(sub</a:t>
                      </a:r>
                      <a:r>
                        <a:rPr lang="en-US" altLang="ko-KR" baseline="0" dirty="0" smtClean="0"/>
                        <a:t> [,start [,end]])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sub</a:t>
                      </a:r>
                      <a:r>
                        <a:rPr lang="ko-KR" altLang="en-US" dirty="0" smtClean="0"/>
                        <a:t>이 처음으로 나타나는 위치를 찾는다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못</a:t>
                      </a:r>
                      <a:r>
                        <a:rPr lang="ko-KR" altLang="en-US" baseline="0" dirty="0" smtClean="0"/>
                        <a:t> 찾으면 </a:t>
                      </a:r>
                      <a:r>
                        <a:rPr lang="en-US" altLang="ko-KR" baseline="0" dirty="0" smtClean="0"/>
                        <a:t>-1</a:t>
                      </a:r>
                      <a:r>
                        <a:rPr lang="ko-KR" altLang="en-US" baseline="0" dirty="0" smtClean="0"/>
                        <a:t>을 반환한다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s.replace</a:t>
                      </a:r>
                      <a:r>
                        <a:rPr lang="en-US" altLang="ko-KR" dirty="0" smtClean="0"/>
                        <a:t>(old, new</a:t>
                      </a:r>
                      <a:r>
                        <a:rPr lang="en-US" altLang="ko-KR" baseline="0" dirty="0" smtClean="0"/>
                        <a:t> [,</a:t>
                      </a:r>
                      <a:r>
                        <a:rPr lang="en-US" altLang="ko-KR" baseline="0" dirty="0" err="1" smtClean="0"/>
                        <a:t>maxreplace</a:t>
                      </a:r>
                      <a:r>
                        <a:rPr lang="en-US" altLang="ko-KR" baseline="0" dirty="0" smtClean="0"/>
                        <a:t>])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문자열을 대체한다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3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List(</a:t>
            </a:r>
            <a:r>
              <a:rPr lang="en-US" altLang="ko-KR" dirty="0" err="1" smtClean="0"/>
              <a:t>con’d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임의의 객체들의 </a:t>
            </a:r>
            <a:r>
              <a:rPr lang="ko-KR" altLang="en-US" dirty="0" err="1" smtClean="0"/>
              <a:t>순서열을</a:t>
            </a:r>
            <a:r>
              <a:rPr lang="ko-KR" altLang="en-US" dirty="0" smtClean="0"/>
              <a:t> 표현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인덱싱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슬라이싱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항목 변경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요소 삭제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40290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800350"/>
            <a:ext cx="12001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05064"/>
            <a:ext cx="150495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661248"/>
            <a:ext cx="28670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5661248"/>
            <a:ext cx="40386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901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64" y="985824"/>
            <a:ext cx="8596360" cy="561152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List</a:t>
            </a:r>
            <a:r>
              <a:rPr lang="ko-KR" altLang="en-US" dirty="0" smtClean="0"/>
              <a:t>에 사용할 수 있는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>
              <a:hlinkClick r:id="rId2"/>
            </a:endParaRPr>
          </a:p>
          <a:p>
            <a:pPr lvl="1"/>
            <a:endParaRPr lang="en-US" altLang="ko-KR" dirty="0" smtClean="0">
              <a:hlinkClick r:id="rId2"/>
            </a:endParaRPr>
          </a:p>
          <a:p>
            <a:pPr lvl="1"/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://www.tutorialspoint.com/python/python_lists.htm</a:t>
            </a: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967528"/>
              </p:ext>
            </p:extLst>
          </p:nvPr>
        </p:nvGraphicFramePr>
        <p:xfrm>
          <a:off x="755576" y="1484784"/>
          <a:ext cx="7920880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525658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메서드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list(s)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r>
                        <a:rPr lang="ko-KR" altLang="en-US" dirty="0" smtClean="0"/>
                        <a:t>를 </a:t>
                      </a:r>
                      <a:r>
                        <a:rPr lang="en-US" altLang="ko-KR" dirty="0" smtClean="0"/>
                        <a:t>list</a:t>
                      </a:r>
                      <a:r>
                        <a:rPr lang="ko-KR" altLang="en-US" dirty="0" smtClean="0"/>
                        <a:t>로 변환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s.append</a:t>
                      </a:r>
                      <a:r>
                        <a:rPr lang="en-US" altLang="ko-KR" dirty="0" smtClean="0"/>
                        <a:t>(x)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r>
                        <a:rPr lang="ko-KR" altLang="en-US" dirty="0" smtClean="0"/>
                        <a:t>의 끝에 새로운 원소 </a:t>
                      </a:r>
                      <a:r>
                        <a:rPr lang="en-US" altLang="ko-KR" dirty="0" smtClean="0"/>
                        <a:t>x </a:t>
                      </a:r>
                      <a:r>
                        <a:rPr lang="ko-KR" altLang="en-US" dirty="0" smtClean="0"/>
                        <a:t>추가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s.extend</a:t>
                      </a:r>
                      <a:r>
                        <a:rPr lang="en-US" altLang="ko-KR" dirty="0" smtClean="0"/>
                        <a:t>(t)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r>
                        <a:rPr lang="ko-KR" altLang="en-US" dirty="0" smtClean="0"/>
                        <a:t>의 끝에 새로운 리스트 </a:t>
                      </a:r>
                      <a:r>
                        <a:rPr lang="en-US" altLang="ko-KR" dirty="0" smtClean="0"/>
                        <a:t>t</a:t>
                      </a:r>
                      <a:r>
                        <a:rPr lang="ko-KR" altLang="en-US" dirty="0" smtClean="0"/>
                        <a:t>를 추가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s.count</a:t>
                      </a:r>
                      <a:r>
                        <a:rPr lang="en-US" altLang="ko-KR" dirty="0" smtClean="0"/>
                        <a:t>(x)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r>
                        <a:rPr lang="ko-KR" altLang="en-US" dirty="0" smtClean="0"/>
                        <a:t>에서 </a:t>
                      </a:r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가 출현한 횟수를 표시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s.index</a:t>
                      </a:r>
                      <a:r>
                        <a:rPr lang="en-US" altLang="ko-KR" dirty="0" smtClean="0"/>
                        <a:t>(x,[,start[,stop]])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s[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]==x</a:t>
                      </a:r>
                      <a:r>
                        <a:rPr lang="ko-KR" altLang="en-US" dirty="0" smtClean="0"/>
                        <a:t>인 가장 작은 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ko-KR" altLang="en-US" dirty="0" smtClean="0"/>
                        <a:t>를 반환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검색지점을 </a:t>
                      </a:r>
                      <a:r>
                        <a:rPr lang="en-US" altLang="ko-KR" dirty="0" smtClean="0"/>
                        <a:t>start</a:t>
                      </a:r>
                      <a:r>
                        <a:rPr lang="ko-KR" altLang="en-US" dirty="0" smtClean="0"/>
                        <a:t>와 </a:t>
                      </a:r>
                      <a:r>
                        <a:rPr lang="en-US" altLang="ko-KR" dirty="0" smtClean="0"/>
                        <a:t>end</a:t>
                      </a:r>
                      <a:r>
                        <a:rPr lang="ko-KR" altLang="en-US" dirty="0" smtClean="0"/>
                        <a:t>로 지정 가능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s.insert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i,</a:t>
                      </a:r>
                      <a:r>
                        <a:rPr lang="en-US" altLang="ko-KR" baseline="0" dirty="0" err="1" smtClean="0"/>
                        <a:t>x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</a:t>
                      </a:r>
                      <a:r>
                        <a:rPr lang="ko-KR" altLang="en-US" dirty="0" smtClean="0"/>
                        <a:t>의 위치에 </a:t>
                      </a:r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를 삽입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s.pop</a:t>
                      </a:r>
                      <a:r>
                        <a:rPr lang="en-US" altLang="ko-KR" dirty="0" smtClean="0"/>
                        <a:t>([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])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List</a:t>
                      </a:r>
                      <a:r>
                        <a:rPr lang="ko-KR" altLang="en-US" dirty="0" smtClean="0"/>
                        <a:t>에서 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ko-KR" altLang="en-US" dirty="0" smtClean="0"/>
                        <a:t>번째 원소를 제거하면서 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ko-KR" altLang="en-US" dirty="0" smtClean="0"/>
                        <a:t>를 반환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ko-KR" altLang="en-US" dirty="0" err="1" smtClean="0"/>
                        <a:t>를</a:t>
                      </a:r>
                      <a:r>
                        <a:rPr lang="ko-KR" altLang="en-US" dirty="0" smtClean="0"/>
                        <a:t> 생략하면 마지막 원소 제거 되면서 반환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s.remove</a:t>
                      </a:r>
                      <a:r>
                        <a:rPr lang="en-US" altLang="ko-KR" dirty="0" smtClean="0"/>
                        <a:t>(x)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를 찾아서 </a:t>
                      </a:r>
                      <a:r>
                        <a:rPr lang="en-US" altLang="ko-KR" dirty="0" smtClean="0"/>
                        <a:t>s</a:t>
                      </a:r>
                      <a:r>
                        <a:rPr lang="ko-KR" altLang="en-US" dirty="0" smtClean="0"/>
                        <a:t>에서 제거한다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s.reverse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r>
                        <a:rPr lang="ko-KR" altLang="en-US" dirty="0" smtClean="0"/>
                        <a:t>의 항목을 뒤집는다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s.sort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r>
                        <a:rPr lang="ko-KR" altLang="en-US" dirty="0" smtClean="0"/>
                        <a:t>의 항목을 정렬한다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09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400" dirty="0">
            <a:latin typeface="Tahoma" pitchFamily="34" charset="0"/>
            <a:ea typeface="-윤고딕330" pitchFamily="18" charset="-127"/>
            <a:cs typeface="Tahoma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테마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400" dirty="0">
            <a:latin typeface="Tahoma" pitchFamily="34" charset="0"/>
            <a:ea typeface="-윤고딕330" pitchFamily="18" charset="-127"/>
            <a:cs typeface="Tahoma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4097</TotalTime>
  <Words>722</Words>
  <Application>Microsoft Office PowerPoint</Application>
  <PresentationFormat>화면 슬라이드 쇼(4:3)</PresentationFormat>
  <Paragraphs>210</Paragraphs>
  <Slides>13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5" baseType="lpstr">
      <vt:lpstr>테마1</vt:lpstr>
      <vt:lpstr>테마2</vt:lpstr>
      <vt:lpstr>Python, Flask Study Group</vt:lpstr>
      <vt:lpstr>Python 데이터 타입</vt:lpstr>
      <vt:lpstr>내장 데이터 타입</vt:lpstr>
      <vt:lpstr>숫자형</vt:lpstr>
      <vt:lpstr>문자열 (con’d) </vt:lpstr>
      <vt:lpstr>문자열(con’d)</vt:lpstr>
      <vt:lpstr>문자열</vt:lpstr>
      <vt:lpstr>List(con’d)</vt:lpstr>
      <vt:lpstr>List</vt:lpstr>
      <vt:lpstr>Tuple(con’d)</vt:lpstr>
      <vt:lpstr>Dictionary(con’d)</vt:lpstr>
      <vt:lpstr>Dictionary</vt:lpstr>
      <vt:lpstr>Set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jaewook</dc:creator>
  <cp:lastModifiedBy>jaewook</cp:lastModifiedBy>
  <cp:revision>128</cp:revision>
  <dcterms:created xsi:type="dcterms:W3CDTF">2011-12-04T15:38:22Z</dcterms:created>
  <dcterms:modified xsi:type="dcterms:W3CDTF">2013-07-02T11:08:27Z</dcterms:modified>
</cp:coreProperties>
</file>