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embeddedFontLst>
    <p:embeddedFont>
      <p:font typeface="Merriweather" pitchFamily="2" charset="77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47C"/>
    <a:srgbClr val="E2B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/>
    <p:restoredTop sz="94694"/>
  </p:normalViewPr>
  <p:slideViewPr>
    <p:cSldViewPr snapToGrid="0">
      <p:cViewPr varScale="1">
        <p:scale>
          <a:sx n="136" d="100"/>
          <a:sy n="136" d="100"/>
        </p:scale>
        <p:origin x="208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/>
          <p:nvPr/>
        </p:nvSpPr>
        <p:spPr>
          <a:xfrm>
            <a:off x="3957037" y="3521103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C0705E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C0705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KERAS MODEL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FFFF"/>
                </a:solidFill>
              </a:rPr>
              <a:t>(HDF5)</a:t>
            </a:r>
            <a:endParaRPr sz="1200" b="1" dirty="0">
              <a:solidFill>
                <a:srgbClr val="FFFFFF"/>
              </a:solidFill>
            </a:endParaRPr>
          </a:p>
        </p:txBody>
      </p:sp>
      <p:cxnSp>
        <p:nvCxnSpPr>
          <p:cNvPr id="216" name="Google Shape;216;p16"/>
          <p:cNvCxnSpPr>
            <a:cxnSpLocks/>
            <a:stCxn id="186" idx="3"/>
            <a:endCxn id="201" idx="2"/>
          </p:cNvCxnSpPr>
          <p:nvPr/>
        </p:nvCxnSpPr>
        <p:spPr>
          <a:xfrm flipV="1">
            <a:off x="5556937" y="3308430"/>
            <a:ext cx="571275" cy="6755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9" name="Google Shape;189;p16"/>
          <p:cNvCxnSpPr>
            <a:cxnSpLocks/>
            <a:stCxn id="46" idx="1"/>
            <a:endCxn id="201" idx="3"/>
          </p:cNvCxnSpPr>
          <p:nvPr/>
        </p:nvCxnSpPr>
        <p:spPr>
          <a:xfrm flipH="1">
            <a:off x="6928162" y="2838134"/>
            <a:ext cx="651323" cy="74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1" name="Google Shape;201;p16"/>
          <p:cNvSpPr/>
          <p:nvPr/>
        </p:nvSpPr>
        <p:spPr>
          <a:xfrm>
            <a:off x="5328262" y="2382777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56C49A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56C49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FF"/>
                </a:solidFill>
              </a:rPr>
              <a:t>server.py</a:t>
            </a:r>
            <a:endParaRPr lang="en-US" sz="1200" b="1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FFFF"/>
                </a:solidFill>
              </a:rPr>
              <a:t>(http:5000)</a:t>
            </a:r>
            <a:endParaRPr sz="1000" b="1" dirty="0">
              <a:solidFill>
                <a:srgbClr val="FFFFFF"/>
              </a:solidFill>
            </a:endParaRPr>
          </a:p>
        </p:txBody>
      </p:sp>
      <p:cxnSp>
        <p:nvCxnSpPr>
          <p:cNvPr id="205" name="Google Shape;205;p16"/>
          <p:cNvCxnSpPr>
            <a:cxnSpLocks/>
            <a:stCxn id="186" idx="1"/>
            <a:endCxn id="36" idx="2"/>
          </p:cNvCxnSpPr>
          <p:nvPr/>
        </p:nvCxnSpPr>
        <p:spPr>
          <a:xfrm rot="10800000">
            <a:off x="3381615" y="3345292"/>
            <a:ext cx="575422" cy="63863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3" name="Google Shape;213;p16"/>
          <p:cNvSpPr txBox="1"/>
          <p:nvPr/>
        </p:nvSpPr>
        <p:spPr>
          <a:xfrm>
            <a:off x="6005853" y="1836332"/>
            <a:ext cx="14019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(4) Send OCR request via AJAX</a:t>
            </a:r>
            <a:endParaRPr sz="1000" dirty="0"/>
          </a:p>
        </p:txBody>
      </p:sp>
      <p:sp>
        <p:nvSpPr>
          <p:cNvPr id="214" name="Google Shape;214;p16"/>
          <p:cNvSpPr txBox="1"/>
          <p:nvPr/>
        </p:nvSpPr>
        <p:spPr>
          <a:xfrm>
            <a:off x="8671425" y="4784475"/>
            <a:ext cx="370200" cy="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CCCCCC"/>
                </a:solidFill>
              </a:rPr>
              <a:t>v1</a:t>
            </a:r>
            <a:endParaRPr sz="1000" b="1" i="1">
              <a:solidFill>
                <a:srgbClr val="CCCCCC"/>
              </a:solidFill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0" y="0"/>
            <a:ext cx="9151200" cy="642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 txBox="1"/>
          <p:nvPr/>
        </p:nvSpPr>
        <p:spPr>
          <a:xfrm>
            <a:off x="74000" y="161925"/>
            <a:ext cx="1714550" cy="49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Merriweather"/>
                <a:ea typeface="Merriweather"/>
                <a:cs typeface="Merriweather"/>
                <a:sym typeface="Merriweather"/>
              </a:rPr>
              <a:t>Architecture</a:t>
            </a:r>
            <a:endParaRPr sz="1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95C6D0-FB5D-E742-AFE0-2790487C43B3}"/>
              </a:ext>
            </a:extLst>
          </p:cNvPr>
          <p:cNvGrpSpPr/>
          <p:nvPr/>
        </p:nvGrpSpPr>
        <p:grpSpPr>
          <a:xfrm>
            <a:off x="7579485" y="2334947"/>
            <a:ext cx="1091940" cy="1212180"/>
            <a:chOff x="7419797" y="1688800"/>
            <a:chExt cx="1091940" cy="1212180"/>
          </a:xfrm>
        </p:grpSpPr>
        <p:sp>
          <p:nvSpPr>
            <p:cNvPr id="207" name="Google Shape;207;p16"/>
            <p:cNvSpPr/>
            <p:nvPr/>
          </p:nvSpPr>
          <p:spPr>
            <a:xfrm>
              <a:off x="7419797" y="1688800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TENSORFLOW</a:t>
              </a:r>
              <a:endParaRPr sz="1000" dirty="0"/>
            </a:p>
          </p:txBody>
        </p:sp>
        <p:sp>
          <p:nvSpPr>
            <p:cNvPr id="45" name="Google Shape;207;p16">
              <a:extLst>
                <a:ext uri="{FF2B5EF4-FFF2-40B4-BE49-F238E27FC236}">
                  <a16:creationId xmlns:a16="http://schemas.microsoft.com/office/drawing/2014/main" id="{FAA56C05-A043-994A-9496-B727602190D3}"/>
                </a:ext>
              </a:extLst>
            </p:cNvPr>
            <p:cNvSpPr/>
            <p:nvPr/>
          </p:nvSpPr>
          <p:spPr>
            <a:xfrm>
              <a:off x="7422437" y="1889750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PILLOW</a:t>
              </a:r>
              <a:endParaRPr sz="1000" dirty="0"/>
            </a:p>
          </p:txBody>
        </p:sp>
        <p:sp>
          <p:nvSpPr>
            <p:cNvPr id="46" name="Google Shape;207;p16">
              <a:extLst>
                <a:ext uri="{FF2B5EF4-FFF2-40B4-BE49-F238E27FC236}">
                  <a16:creationId xmlns:a16="http://schemas.microsoft.com/office/drawing/2014/main" id="{D4F5B147-4C3C-6443-B6C7-DC4EA16BF202}"/>
                </a:ext>
              </a:extLst>
            </p:cNvPr>
            <p:cNvSpPr/>
            <p:nvPr/>
          </p:nvSpPr>
          <p:spPr>
            <a:xfrm>
              <a:off x="7419797" y="2088337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FLASK</a:t>
              </a:r>
              <a:endParaRPr sz="1000" dirty="0"/>
            </a:p>
          </p:txBody>
        </p:sp>
        <p:sp>
          <p:nvSpPr>
            <p:cNvPr id="47" name="Google Shape;207;p16">
              <a:extLst>
                <a:ext uri="{FF2B5EF4-FFF2-40B4-BE49-F238E27FC236}">
                  <a16:creationId xmlns:a16="http://schemas.microsoft.com/office/drawing/2014/main" id="{263F2836-3F8B-E346-BBE0-2FC93DB2AC8F}"/>
                </a:ext>
              </a:extLst>
            </p:cNvPr>
            <p:cNvSpPr/>
            <p:nvPr/>
          </p:nvSpPr>
          <p:spPr>
            <a:xfrm>
              <a:off x="7419797" y="2289287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IO</a:t>
              </a:r>
              <a:endParaRPr sz="1000" dirty="0"/>
            </a:p>
          </p:txBody>
        </p:sp>
        <p:sp>
          <p:nvSpPr>
            <p:cNvPr id="48" name="Google Shape;207;p16">
              <a:extLst>
                <a:ext uri="{FF2B5EF4-FFF2-40B4-BE49-F238E27FC236}">
                  <a16:creationId xmlns:a16="http://schemas.microsoft.com/office/drawing/2014/main" id="{6BC66419-535C-DC46-9C86-B9AFF1871EB1}"/>
                </a:ext>
              </a:extLst>
            </p:cNvPr>
            <p:cNvSpPr/>
            <p:nvPr/>
          </p:nvSpPr>
          <p:spPr>
            <a:xfrm>
              <a:off x="7419797" y="2490237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NUMPY</a:t>
              </a:r>
              <a:endParaRPr sz="1000" dirty="0"/>
            </a:p>
          </p:txBody>
        </p:sp>
        <p:sp>
          <p:nvSpPr>
            <p:cNvPr id="49" name="Google Shape;207;p16">
              <a:extLst>
                <a:ext uri="{FF2B5EF4-FFF2-40B4-BE49-F238E27FC236}">
                  <a16:creationId xmlns:a16="http://schemas.microsoft.com/office/drawing/2014/main" id="{B6544B65-4D15-9140-B799-53481F7526DB}"/>
                </a:ext>
              </a:extLst>
            </p:cNvPr>
            <p:cNvSpPr/>
            <p:nvPr/>
          </p:nvSpPr>
          <p:spPr>
            <a:xfrm>
              <a:off x="7419797" y="2693680"/>
              <a:ext cx="1089300" cy="207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BASE64</a:t>
              </a:r>
              <a:endParaRPr sz="1000" dirty="0"/>
            </a:p>
          </p:txBody>
        </p:sp>
      </p:grpSp>
      <p:cxnSp>
        <p:nvCxnSpPr>
          <p:cNvPr id="200" name="Google Shape;200;p16"/>
          <p:cNvCxnSpPr>
            <a:cxnSpLocks/>
            <a:stCxn id="201" idx="0"/>
            <a:endCxn id="184" idx="2"/>
          </p:cNvCxnSpPr>
          <p:nvPr/>
        </p:nvCxnSpPr>
        <p:spPr>
          <a:xfrm flipV="1">
            <a:off x="6128212" y="1737318"/>
            <a:ext cx="0" cy="6454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4" name="Google Shape;184;p16"/>
          <p:cNvSpPr/>
          <p:nvPr/>
        </p:nvSpPr>
        <p:spPr>
          <a:xfrm>
            <a:off x="5328262" y="811665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56C49A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56C49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</a:rPr>
              <a:t>HTML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63" name="Google Shape;207;p16">
            <a:extLst>
              <a:ext uri="{FF2B5EF4-FFF2-40B4-BE49-F238E27FC236}">
                <a16:creationId xmlns:a16="http://schemas.microsoft.com/office/drawing/2014/main" id="{DF1FAC56-5758-B94D-ACF9-9A9C001CAB4F}"/>
              </a:ext>
            </a:extLst>
          </p:cNvPr>
          <p:cNvSpPr/>
          <p:nvPr/>
        </p:nvSpPr>
        <p:spPr>
          <a:xfrm>
            <a:off x="696650" y="2787335"/>
            <a:ext cx="1089300" cy="20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TENSORFLOW</a:t>
            </a:r>
            <a:endParaRPr sz="1000" dirty="0"/>
          </a:p>
        </p:txBody>
      </p:sp>
      <p:sp>
        <p:nvSpPr>
          <p:cNvPr id="64" name="Google Shape;207;p16">
            <a:extLst>
              <a:ext uri="{FF2B5EF4-FFF2-40B4-BE49-F238E27FC236}">
                <a16:creationId xmlns:a16="http://schemas.microsoft.com/office/drawing/2014/main" id="{11EA1CE7-4D83-CE47-A662-08EEA52682CE}"/>
              </a:ext>
            </a:extLst>
          </p:cNvPr>
          <p:cNvSpPr/>
          <p:nvPr/>
        </p:nvSpPr>
        <p:spPr>
          <a:xfrm>
            <a:off x="692415" y="2988285"/>
            <a:ext cx="1089300" cy="20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MNIST</a:t>
            </a:r>
            <a:endParaRPr sz="1000" dirty="0"/>
          </a:p>
        </p:txBody>
      </p:sp>
      <p:cxnSp>
        <p:nvCxnSpPr>
          <p:cNvPr id="69" name="Google Shape;189;p16">
            <a:extLst>
              <a:ext uri="{FF2B5EF4-FFF2-40B4-BE49-F238E27FC236}">
                <a16:creationId xmlns:a16="http://schemas.microsoft.com/office/drawing/2014/main" id="{519F68EB-1034-BA46-AB94-00936FD6F293}"/>
              </a:ext>
            </a:extLst>
          </p:cNvPr>
          <p:cNvCxnSpPr>
            <a:cxnSpLocks/>
            <a:stCxn id="63" idx="3"/>
            <a:endCxn id="36" idx="1"/>
          </p:cNvCxnSpPr>
          <p:nvPr/>
        </p:nvCxnSpPr>
        <p:spPr>
          <a:xfrm flipV="1">
            <a:off x="1785950" y="2882466"/>
            <a:ext cx="795715" cy="851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5" name="Google Shape;213;p16">
            <a:extLst>
              <a:ext uri="{FF2B5EF4-FFF2-40B4-BE49-F238E27FC236}">
                <a16:creationId xmlns:a16="http://schemas.microsoft.com/office/drawing/2014/main" id="{7F0E7080-3392-354B-9891-35ED556485F9}"/>
              </a:ext>
            </a:extLst>
          </p:cNvPr>
          <p:cNvSpPr txBox="1"/>
          <p:nvPr/>
        </p:nvSpPr>
        <p:spPr>
          <a:xfrm>
            <a:off x="1927702" y="1644314"/>
            <a:ext cx="1599881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(1) Download </a:t>
            </a:r>
            <a:r>
              <a:rPr lang="en" sz="1000" dirty="0" err="1"/>
              <a:t>mnist</a:t>
            </a:r>
            <a:r>
              <a:rPr lang="en" sz="1000" dirty="0"/>
              <a:t> DB</a:t>
            </a:r>
            <a:endParaRPr sz="1000" dirty="0"/>
          </a:p>
        </p:txBody>
      </p:sp>
      <p:sp>
        <p:nvSpPr>
          <p:cNvPr id="86" name="Google Shape;213;p16">
            <a:extLst>
              <a:ext uri="{FF2B5EF4-FFF2-40B4-BE49-F238E27FC236}">
                <a16:creationId xmlns:a16="http://schemas.microsoft.com/office/drawing/2014/main" id="{303F1762-2A45-724A-A1CA-9123D75D034D}"/>
              </a:ext>
            </a:extLst>
          </p:cNvPr>
          <p:cNvSpPr txBox="1"/>
          <p:nvPr/>
        </p:nvSpPr>
        <p:spPr>
          <a:xfrm>
            <a:off x="2555137" y="3949345"/>
            <a:ext cx="14019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(2) Train and generate model</a:t>
            </a:r>
            <a:endParaRPr sz="1000" dirty="0"/>
          </a:p>
        </p:txBody>
      </p:sp>
      <p:sp>
        <p:nvSpPr>
          <p:cNvPr id="87" name="Google Shape;213;p16">
            <a:extLst>
              <a:ext uri="{FF2B5EF4-FFF2-40B4-BE49-F238E27FC236}">
                <a16:creationId xmlns:a16="http://schemas.microsoft.com/office/drawing/2014/main" id="{D15501D4-7938-3747-860B-6E69984317FC}"/>
              </a:ext>
            </a:extLst>
          </p:cNvPr>
          <p:cNvSpPr txBox="1"/>
          <p:nvPr/>
        </p:nvSpPr>
        <p:spPr>
          <a:xfrm>
            <a:off x="5556937" y="3964755"/>
            <a:ext cx="14019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(3) Initialize by loading the model</a:t>
            </a:r>
            <a:endParaRPr sz="1000" dirty="0"/>
          </a:p>
        </p:txBody>
      </p:sp>
      <p:sp>
        <p:nvSpPr>
          <p:cNvPr id="88" name="Google Shape;213;p16">
            <a:extLst>
              <a:ext uri="{FF2B5EF4-FFF2-40B4-BE49-F238E27FC236}">
                <a16:creationId xmlns:a16="http://schemas.microsoft.com/office/drawing/2014/main" id="{33309AA9-F2BE-A94C-90E1-EFCBAD16C5EB}"/>
              </a:ext>
            </a:extLst>
          </p:cNvPr>
          <p:cNvSpPr txBox="1"/>
          <p:nvPr/>
        </p:nvSpPr>
        <p:spPr>
          <a:xfrm>
            <a:off x="1335390" y="4737730"/>
            <a:ext cx="2333935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Done during docker image creation</a:t>
            </a:r>
            <a:endParaRPr sz="1000" dirty="0"/>
          </a:p>
        </p:txBody>
      </p:sp>
      <p:sp>
        <p:nvSpPr>
          <p:cNvPr id="93" name="Google Shape;186;p16">
            <a:extLst>
              <a:ext uri="{FF2B5EF4-FFF2-40B4-BE49-F238E27FC236}">
                <a16:creationId xmlns:a16="http://schemas.microsoft.com/office/drawing/2014/main" id="{9EC339B0-CA86-F848-AB5C-A1678B5AD6EB}"/>
              </a:ext>
            </a:extLst>
          </p:cNvPr>
          <p:cNvSpPr/>
          <p:nvPr/>
        </p:nvSpPr>
        <p:spPr>
          <a:xfrm>
            <a:off x="327802" y="1493986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C0705E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C0705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200" b="1" dirty="0">
                <a:solidFill>
                  <a:srgbClr val="FFFFFF"/>
                </a:solidFill>
              </a:rPr>
              <a:t>MNIST</a:t>
            </a:r>
          </a:p>
          <a:p>
            <a:pPr lvl="0" algn="ctr"/>
            <a:r>
              <a:rPr lang="en-US" sz="1200" b="1" dirty="0">
                <a:solidFill>
                  <a:srgbClr val="FFFFFF"/>
                </a:solidFill>
              </a:rPr>
              <a:t>(Handwritten DB)</a:t>
            </a:r>
          </a:p>
        </p:txBody>
      </p:sp>
      <p:cxnSp>
        <p:nvCxnSpPr>
          <p:cNvPr id="73" name="Google Shape;205;p16">
            <a:extLst>
              <a:ext uri="{FF2B5EF4-FFF2-40B4-BE49-F238E27FC236}">
                <a16:creationId xmlns:a16="http://schemas.microsoft.com/office/drawing/2014/main" id="{0F89CD19-7945-0B4A-A02F-61CC46527822}"/>
              </a:ext>
            </a:extLst>
          </p:cNvPr>
          <p:cNvCxnSpPr>
            <a:cxnSpLocks/>
            <a:stCxn id="93" idx="3"/>
            <a:endCxn id="36" idx="0"/>
          </p:cNvCxnSpPr>
          <p:nvPr/>
        </p:nvCxnSpPr>
        <p:spPr>
          <a:xfrm>
            <a:off x="1927702" y="1956813"/>
            <a:ext cx="1453913" cy="46282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6" name="Google Shape;201;p16">
            <a:extLst>
              <a:ext uri="{FF2B5EF4-FFF2-40B4-BE49-F238E27FC236}">
                <a16:creationId xmlns:a16="http://schemas.microsoft.com/office/drawing/2014/main" id="{ADE709B1-9A36-5748-83A4-95BCC139C048}"/>
              </a:ext>
            </a:extLst>
          </p:cNvPr>
          <p:cNvSpPr/>
          <p:nvPr/>
        </p:nvSpPr>
        <p:spPr>
          <a:xfrm>
            <a:off x="2581665" y="2419639"/>
            <a:ext cx="1599900" cy="925653"/>
          </a:xfrm>
          <a:prstGeom prst="roundRect">
            <a:avLst>
              <a:gd name="adj" fmla="val 16667"/>
            </a:avLst>
          </a:prstGeom>
          <a:solidFill>
            <a:srgbClr val="56C49A"/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47625" dir="5400000" algn="bl" rotWithShape="0">
              <a:srgbClr val="56C49A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rgbClr val="FFFFFF"/>
                </a:solidFill>
              </a:rPr>
              <a:t>trainer.py</a:t>
            </a:r>
            <a:endParaRPr sz="1000" b="1" dirty="0">
              <a:solidFill>
                <a:srgbClr val="FFFFFF"/>
              </a:solidFill>
            </a:endParaRPr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3256D7F8-59A0-0B4F-9182-54608A61B843}"/>
              </a:ext>
            </a:extLst>
          </p:cNvPr>
          <p:cNvSpPr/>
          <p:nvPr/>
        </p:nvSpPr>
        <p:spPr>
          <a:xfrm rot="16200000">
            <a:off x="2437380" y="2478407"/>
            <a:ext cx="198782" cy="4417937"/>
          </a:xfrm>
          <a:prstGeom prst="leftBracke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Google Shape;207;p16">
            <a:extLst>
              <a:ext uri="{FF2B5EF4-FFF2-40B4-BE49-F238E27FC236}">
                <a16:creationId xmlns:a16="http://schemas.microsoft.com/office/drawing/2014/main" id="{7ED5D01F-100F-0449-B1F1-7ACDFC0EBE7F}"/>
              </a:ext>
            </a:extLst>
          </p:cNvPr>
          <p:cNvSpPr/>
          <p:nvPr/>
        </p:nvSpPr>
        <p:spPr>
          <a:xfrm>
            <a:off x="696279" y="2583210"/>
            <a:ext cx="1089300" cy="207300"/>
          </a:xfrm>
          <a:prstGeom prst="rect">
            <a:avLst/>
          </a:prstGeom>
          <a:solidFill>
            <a:srgbClr val="F6C47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tx1"/>
                </a:solidFill>
              </a:rPr>
              <a:t>LIBS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101" name="Google Shape;207;p16">
            <a:extLst>
              <a:ext uri="{FF2B5EF4-FFF2-40B4-BE49-F238E27FC236}">
                <a16:creationId xmlns:a16="http://schemas.microsoft.com/office/drawing/2014/main" id="{AEC8E765-E1B2-6A4B-A18D-2C2DF3A80641}"/>
              </a:ext>
            </a:extLst>
          </p:cNvPr>
          <p:cNvSpPr/>
          <p:nvPr/>
        </p:nvSpPr>
        <p:spPr>
          <a:xfrm>
            <a:off x="7579485" y="2130979"/>
            <a:ext cx="1089300" cy="207300"/>
          </a:xfrm>
          <a:prstGeom prst="rect">
            <a:avLst/>
          </a:prstGeom>
          <a:solidFill>
            <a:srgbClr val="F6C47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tx1"/>
                </a:solidFill>
              </a:rPr>
              <a:t>LIBS</a:t>
            </a:r>
            <a:endParaRPr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</Words>
  <Application>Microsoft Macintosh PowerPoint</Application>
  <PresentationFormat>On-screen Show (16:9)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Merriweather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Kiok, Joseph</cp:lastModifiedBy>
  <cp:revision>43</cp:revision>
  <dcterms:modified xsi:type="dcterms:W3CDTF">2019-10-18T14:48:16Z</dcterms:modified>
</cp:coreProperties>
</file>