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2" r:id="rId5"/>
    <p:sldId id="285" r:id="rId6"/>
    <p:sldId id="284" r:id="rId7"/>
    <p:sldId id="286" r:id="rId8"/>
    <p:sldId id="287" r:id="rId9"/>
    <p:sldId id="288" r:id="rId10"/>
    <p:sldId id="289" r:id="rId11"/>
    <p:sldId id="290" r:id="rId12"/>
    <p:sldId id="292" r:id="rId13"/>
    <p:sldId id="293" r:id="rId14"/>
    <p:sldId id="29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1/5/2021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13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39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1/5/2021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368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1/5/2021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511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1/5/2021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938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599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1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814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781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1/5/2021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2885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1/5/2021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914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1/5/2021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7890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30" name="Rectangle 2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1FC5398-C628-478A-822A-BE6CBC51559B}"/>
              </a:ext>
            </a:extLst>
          </p:cNvPr>
          <p:cNvSpPr>
            <a:spLocks noGrp="1"/>
          </p:cNvSpPr>
          <p:nvPr>
            <p:ph type="ctrTitle"/>
          </p:nvPr>
        </p:nvSpPr>
        <p:spPr>
          <a:xfrm>
            <a:off x="8109235" y="863695"/>
            <a:ext cx="3511233" cy="3779995"/>
          </a:xfrm>
        </p:spPr>
        <p:txBody>
          <a:bodyPr anchor="ctr">
            <a:normAutofit/>
          </a:bodyPr>
          <a:lstStyle/>
          <a:p>
            <a:r>
              <a:rPr lang="en-US" sz="3200" dirty="0">
                <a:solidFill>
                  <a:schemeClr val="tx1"/>
                </a:solidFill>
              </a:rPr>
              <a:t>Analysis on food manufacturing dataset</a:t>
            </a:r>
          </a:p>
        </p:txBody>
      </p:sp>
      <p:sp>
        <p:nvSpPr>
          <p:cNvPr id="3" name="Subtitle 2">
            <a:extLst>
              <a:ext uri="{FF2B5EF4-FFF2-40B4-BE49-F238E27FC236}">
                <a16:creationId xmlns:a16="http://schemas.microsoft.com/office/drawing/2014/main" id="{07730D41-D3A4-4CFC-91DC-62E6A5AE503B}"/>
              </a:ext>
            </a:extLst>
          </p:cNvPr>
          <p:cNvSpPr>
            <a:spLocks noGrp="1"/>
          </p:cNvSpPr>
          <p:nvPr>
            <p:ph type="subTitle" idx="1"/>
          </p:nvPr>
        </p:nvSpPr>
        <p:spPr>
          <a:xfrm>
            <a:off x="8109236" y="4739780"/>
            <a:ext cx="3511233" cy="1147054"/>
          </a:xfrm>
        </p:spPr>
        <p:txBody>
          <a:bodyPr anchor="t">
            <a:normAutofit/>
          </a:bodyPr>
          <a:lstStyle/>
          <a:p>
            <a:r>
              <a:rPr lang="en-US" sz="2000" dirty="0"/>
              <a:t>By </a:t>
            </a:r>
            <a:r>
              <a:rPr lang="en-US" sz="2000" dirty="0">
                <a:latin typeface="Gill Sans MT" panose="020B0502020104020203" pitchFamily="34" charset="0"/>
              </a:rPr>
              <a:t>Atif </a:t>
            </a:r>
            <a:r>
              <a:rPr lang="en-US" sz="2000" dirty="0" err="1">
                <a:latin typeface="Gill Sans MT" panose="020B0502020104020203" pitchFamily="34" charset="0"/>
              </a:rPr>
              <a:t>salam</a:t>
            </a:r>
            <a:endParaRPr lang="en-US" sz="2000" dirty="0">
              <a:latin typeface="Gill Sans MT" panose="020B0502020104020203" pitchFamily="34" charset="0"/>
            </a:endParaRPr>
          </a:p>
        </p:txBody>
      </p:sp>
      <p:pic>
        <p:nvPicPr>
          <p:cNvPr id="5" name="Picture 4" descr="A bowl of oranges ">
            <a:extLst>
              <a:ext uri="{FF2B5EF4-FFF2-40B4-BE49-F238E27FC236}">
                <a16:creationId xmlns:a16="http://schemas.microsoft.com/office/drawing/2014/main" id="{46FD3043-02B3-4F91-A2CB-FF01D76F3FD5}"/>
              </a:ext>
            </a:extLst>
          </p:cNvPr>
          <p:cNvPicPr>
            <a:picLocks noChangeAspect="1"/>
          </p:cNvPicPr>
          <p:nvPr/>
        </p:nvPicPr>
        <p:blipFill rotWithShape="1">
          <a:blip r:embed="rId3">
            <a:extLst>
              <a:ext uri="{28A0092B-C50C-407E-A947-70E740481C1C}">
                <a14:useLocalDpi xmlns:a14="http://schemas.microsoft.com/office/drawing/2010/main" val="0"/>
              </a:ext>
            </a:extLst>
          </a:blip>
          <a:srcRect r="-1" b="-1"/>
          <a:stretch/>
        </p:blipFill>
        <p:spPr>
          <a:xfrm>
            <a:off x="20" y="10"/>
            <a:ext cx="7537685" cy="6857990"/>
          </a:xfrm>
          <a:prstGeom prst="rect">
            <a:avLst/>
          </a:prstGeom>
        </p:spPr>
      </p:pic>
      <p:sp>
        <p:nvSpPr>
          <p:cNvPr id="32" name="Rectangle 3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7487362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3EF178A-B075-47A4-B21F-327BE1BDB757}"/>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Insight summary</a:t>
            </a:r>
          </a:p>
        </p:txBody>
      </p:sp>
      <p:sp>
        <p:nvSpPr>
          <p:cNvPr id="8" name="Content Placeholder 7">
            <a:extLst>
              <a:ext uri="{FF2B5EF4-FFF2-40B4-BE49-F238E27FC236}">
                <a16:creationId xmlns:a16="http://schemas.microsoft.com/office/drawing/2014/main" id="{FC0D4863-915B-45A9-ACFB-F6D481A00C6B}"/>
              </a:ext>
            </a:extLst>
          </p:cNvPr>
          <p:cNvSpPr>
            <a:spLocks noGrp="1"/>
          </p:cNvSpPr>
          <p:nvPr>
            <p:ph idx="1"/>
          </p:nvPr>
        </p:nvSpPr>
        <p:spPr/>
        <p:txBody>
          <a:bodyPr>
            <a:normAutofit fontScale="70000" lnSpcReduction="20000"/>
          </a:bodyPr>
          <a:lstStyle/>
          <a:p>
            <a:pPr marL="342900" lvl="0" indent="-342900" algn="just">
              <a:lnSpc>
                <a:spcPct val="107000"/>
              </a:lnSpc>
              <a:buFont typeface="Symbol" panose="05050102010706020507" pitchFamily="18" charset="2"/>
              <a:buChar char=""/>
            </a:pP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Sales of Tier 2&gt; Sales of Tier 1 &gt; Sales of Tier 3</a:t>
            </a:r>
          </a:p>
          <a:p>
            <a:pPr marL="342900" lvl="0" indent="-342900" algn="just">
              <a:lnSpc>
                <a:spcPct val="107000"/>
              </a:lnSpc>
              <a:buFont typeface="Symbol" panose="05050102010706020507" pitchFamily="18" charset="2"/>
              <a:buChar char=""/>
            </a:pP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Item Type does not influence the item sales much.</a:t>
            </a:r>
          </a:p>
          <a:p>
            <a:pPr marL="342900" lvl="0" indent="-342900" algn="just">
              <a:lnSpc>
                <a:spcPct val="107000"/>
              </a:lnSpc>
              <a:buFont typeface="Symbol" panose="05050102010706020507" pitchFamily="18" charset="2"/>
              <a:buChar char=""/>
            </a:pP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Tier 2 &amp; Tier 3 cities have better sales than Tier 1 cities.</a:t>
            </a:r>
          </a:p>
          <a:p>
            <a:pPr marL="342900" lvl="0" indent="-342900" algn="just">
              <a:lnSpc>
                <a:spcPct val="107000"/>
              </a:lnSpc>
              <a:spcAft>
                <a:spcPts val="800"/>
              </a:spcAft>
              <a:buFont typeface="Symbol" panose="05050102010706020507" pitchFamily="18" charset="2"/>
              <a:buChar char=""/>
            </a:pPr>
            <a:r>
              <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rPr>
              <a:t>Key factors: Outlet type and Item MRP are the key factors affecting the outlet sales.</a:t>
            </a:r>
          </a:p>
          <a:p>
            <a:pPr algn="l"/>
            <a:r>
              <a:rPr lang="en-IN" b="0" i="0" dirty="0">
                <a:solidFill>
                  <a:srgbClr val="000000"/>
                </a:solidFill>
                <a:effectLst/>
                <a:latin typeface="Calibri" panose="020F0502020204030204" pitchFamily="34" charset="0"/>
                <a:cs typeface="Calibri" panose="020F0502020204030204" pitchFamily="34" charset="0"/>
              </a:rPr>
              <a:t>Clearly the MRP of a product will impact its total sales. This is true of any item in any location.</a:t>
            </a:r>
          </a:p>
          <a:p>
            <a:r>
              <a:rPr lang="en-IN" b="0" i="1" dirty="0" err="1">
                <a:solidFill>
                  <a:srgbClr val="000000"/>
                </a:solidFill>
                <a:effectLst/>
                <a:latin typeface="Calibri" panose="020F0502020204030204" pitchFamily="34" charset="0"/>
                <a:cs typeface="Calibri" panose="020F0502020204030204" pitchFamily="34" charset="0"/>
              </a:rPr>
              <a:t>Outlet_Type</a:t>
            </a:r>
            <a:r>
              <a:rPr lang="en-IN" b="0" i="0" dirty="0">
                <a:solidFill>
                  <a:srgbClr val="000000"/>
                </a:solidFill>
                <a:effectLst/>
                <a:latin typeface="Calibri" panose="020F0502020204030204" pitchFamily="34" charset="0"/>
                <a:cs typeface="Calibri" panose="020F0502020204030204" pitchFamily="34" charset="0"/>
              </a:rPr>
              <a:t> is a major factor in how much of an item is sold, primarily as a result of the high variation between sales at grocery stores vs. supermarkets. It would be interesting to take grocery stores out of the equation entirely in order to observe the resulting impact on </a:t>
            </a:r>
            <a:r>
              <a:rPr lang="en-IN" b="0" i="0" dirty="0" err="1">
                <a:solidFill>
                  <a:srgbClr val="000000"/>
                </a:solidFill>
                <a:effectLst/>
                <a:latin typeface="Calibri" panose="020F0502020204030204" pitchFamily="34" charset="0"/>
                <a:cs typeface="Calibri" panose="020F0502020204030204" pitchFamily="34" charset="0"/>
              </a:rPr>
              <a:t>Outlet_Type</a:t>
            </a:r>
            <a:r>
              <a:rPr lang="en-IN" b="0" i="0" dirty="0">
                <a:solidFill>
                  <a:srgbClr val="000000"/>
                </a:solidFill>
                <a:effectLst/>
                <a:latin typeface="Calibri" panose="020F0502020204030204" pitchFamily="34" charset="0"/>
                <a:cs typeface="Calibri" panose="020F0502020204030204" pitchFamily="34" charset="0"/>
              </a:rPr>
              <a:t> importance</a:t>
            </a:r>
          </a:p>
          <a:p>
            <a:r>
              <a:rPr lang="en-IN" b="0" i="0" dirty="0">
                <a:solidFill>
                  <a:srgbClr val="000000"/>
                </a:solidFill>
                <a:effectLst/>
                <a:latin typeface="Calibri" panose="020F0502020204030204" pitchFamily="34" charset="0"/>
                <a:cs typeface="Calibri" panose="020F0502020204030204" pitchFamily="34" charset="0"/>
              </a:rPr>
              <a:t>Attributes such as </a:t>
            </a:r>
            <a:r>
              <a:rPr lang="en-IN" b="0" i="1" dirty="0" err="1">
                <a:solidFill>
                  <a:srgbClr val="000000"/>
                </a:solidFill>
                <a:effectLst/>
                <a:latin typeface="Calibri" panose="020F0502020204030204" pitchFamily="34" charset="0"/>
                <a:cs typeface="Calibri" panose="020F0502020204030204" pitchFamily="34" charset="0"/>
              </a:rPr>
              <a:t>Item_Fat_Content</a:t>
            </a:r>
            <a:r>
              <a:rPr lang="en-IN" b="0" i="0" dirty="0">
                <a:solidFill>
                  <a:srgbClr val="000000"/>
                </a:solidFill>
                <a:effectLst/>
                <a:latin typeface="Calibri" panose="020F0502020204030204" pitchFamily="34" charset="0"/>
                <a:cs typeface="Calibri" panose="020F0502020204030204" pitchFamily="34" charset="0"/>
              </a:rPr>
              <a:t> turn out to be relatively insignificant when it comes to overall sales. This is likely because consumer choices with respect to nutrition, etc., are not homogenous throughout the customer population. Also, ‘</a:t>
            </a:r>
            <a:r>
              <a:rPr lang="en-IN" b="0" i="0" dirty="0" err="1">
                <a:solidFill>
                  <a:srgbClr val="000000"/>
                </a:solidFill>
                <a:effectLst/>
                <a:latin typeface="Calibri" panose="020F0502020204030204" pitchFamily="34" charset="0"/>
                <a:cs typeface="Calibri" panose="020F0502020204030204" pitchFamily="34" charset="0"/>
              </a:rPr>
              <a:t>Low_Fat</a:t>
            </a:r>
            <a:r>
              <a:rPr lang="en-IN" b="0" i="0" dirty="0">
                <a:solidFill>
                  <a:srgbClr val="000000"/>
                </a:solidFill>
                <a:effectLst/>
                <a:latin typeface="Calibri" panose="020F0502020204030204" pitchFamily="34" charset="0"/>
                <a:cs typeface="Calibri" panose="020F0502020204030204" pitchFamily="34" charset="0"/>
              </a:rPr>
              <a:t>’ does not necessarily mean ‘nutritious’, and with this dataset we don’t have access to information such as whether these items were specifically advertised as low-fat/healthy, or whether that was just Food Stores </a:t>
            </a:r>
            <a:r>
              <a:rPr lang="en-IN" b="0" i="0" dirty="0" err="1">
                <a:solidFill>
                  <a:srgbClr val="000000"/>
                </a:solidFill>
                <a:effectLst/>
                <a:latin typeface="Calibri" panose="020F0502020204030204" pitchFamily="34" charset="0"/>
                <a:cs typeface="Calibri" panose="020F0502020204030204" pitchFamily="34" charset="0"/>
              </a:rPr>
              <a:t>catoregization</a:t>
            </a:r>
            <a:r>
              <a:rPr lang="en-IN" b="0" i="0" dirty="0">
                <a:solidFill>
                  <a:srgbClr val="000000"/>
                </a:solidFill>
                <a:effectLst/>
                <a:latin typeface="Calibri" panose="020F0502020204030204" pitchFamily="34" charset="0"/>
                <a:cs typeface="Calibri" panose="020F0502020204030204" pitchFamily="34" charset="0"/>
              </a:rPr>
              <a:t>.</a:t>
            </a:r>
          </a:p>
          <a:p>
            <a:r>
              <a:rPr lang="en-IN" b="0" i="0" dirty="0">
                <a:solidFill>
                  <a:srgbClr val="000000"/>
                </a:solidFill>
                <a:effectLst/>
                <a:latin typeface="Calibri" panose="020F0502020204030204" pitchFamily="34" charset="0"/>
                <a:cs typeface="Calibri" panose="020F0502020204030204" pitchFamily="34" charset="0"/>
              </a:rPr>
              <a:t>One other note I will mention is that personally I thought </a:t>
            </a:r>
            <a:r>
              <a:rPr lang="en-IN" b="0" i="1" dirty="0" err="1">
                <a:solidFill>
                  <a:srgbClr val="000000"/>
                </a:solidFill>
                <a:effectLst/>
                <a:latin typeface="Calibri" panose="020F0502020204030204" pitchFamily="34" charset="0"/>
                <a:cs typeface="Calibri" panose="020F0502020204030204" pitchFamily="34" charset="0"/>
              </a:rPr>
              <a:t>Outlet_Location_Type</a:t>
            </a:r>
            <a:r>
              <a:rPr lang="en-IN" b="0" i="0" dirty="0">
                <a:solidFill>
                  <a:srgbClr val="000000"/>
                </a:solidFill>
                <a:effectLst/>
                <a:latin typeface="Calibri" panose="020F0502020204030204" pitchFamily="34" charset="0"/>
                <a:cs typeface="Calibri" panose="020F0502020204030204" pitchFamily="34" charset="0"/>
              </a:rPr>
              <a:t> might play a larger role in determining sales figures. However, I suppose the location of a given outlet has more impact on the outlet’s total sales and turnover, as opposed to the sales of unique items. For instance it stands to reason that outlets located in urban areas with a larger customer base would stock a wider variety of products, and maybe have less room to boost individual items’ visibility numbers. </a:t>
            </a:r>
          </a:p>
          <a:p>
            <a:pPr algn="l">
              <a:buFont typeface="+mj-lt"/>
              <a:buAutoNum type="arabicPeriod"/>
            </a:pPr>
            <a:endParaRPr lang="en-IN" b="0" i="0" dirty="0">
              <a:solidFill>
                <a:srgbClr val="000000"/>
              </a:solidFill>
              <a:effectLst/>
              <a:latin typeface="Gill Sans MT" panose="020B0502020104020203" pitchFamily="34" charset="0"/>
            </a:endParaRPr>
          </a:p>
          <a:p>
            <a:endParaRPr lang="en-IN" dirty="0"/>
          </a:p>
        </p:txBody>
      </p:sp>
    </p:spTree>
    <p:extLst>
      <p:ext uri="{BB962C8B-B14F-4D97-AF65-F5344CB8AC3E}">
        <p14:creationId xmlns:p14="http://schemas.microsoft.com/office/powerpoint/2010/main" val="778788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F38ED-8A7A-4F13-A1D3-6FC59E480C3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5D3341C8-70E3-4E68-9670-AD8A72F8B2B3}"/>
              </a:ext>
            </a:extLst>
          </p:cNvPr>
          <p:cNvSpPr>
            <a:spLocks noGrp="1"/>
          </p:cNvSpPr>
          <p:nvPr>
            <p:ph idx="1"/>
          </p:nvPr>
        </p:nvSpPr>
        <p:spPr/>
        <p:txBody>
          <a:bodyPr/>
          <a:lstStyle/>
          <a:p>
            <a:pPr marL="0" indent="0" algn="ctr">
              <a:buNone/>
            </a:pPr>
            <a:r>
              <a:rPr lang="en-IN" b="0" i="0" dirty="0">
                <a:solidFill>
                  <a:srgbClr val="333333"/>
                </a:solidFill>
                <a:effectLst/>
                <a:latin typeface="Helvetica Neue"/>
              </a:rPr>
              <a:t>After the detailed study of the food stores we can reach to a conclusion that </a:t>
            </a:r>
            <a:r>
              <a:rPr lang="en-IN" dirty="0">
                <a:solidFill>
                  <a:srgbClr val="333333"/>
                </a:solidFill>
                <a:latin typeface="Helvetica Neue"/>
              </a:rPr>
              <a:t>i</a:t>
            </a:r>
            <a:r>
              <a:rPr lang="en-IN" b="0" i="0" dirty="0">
                <a:solidFill>
                  <a:srgbClr val="333333"/>
                </a:solidFill>
                <a:effectLst/>
                <a:latin typeface="Helvetica Neue"/>
              </a:rPr>
              <a:t>f the superstores were to try to increase sales at all locations, it may consider switching more locations to Supermarket Type3 or 1. Other things they could do to increase sales is to see which Items had the highest sales. They may also consider how product visibility affected outlet sales. However, as per the analysis in this report should be good for helping the Food stores predict future sales at its locations.</a:t>
            </a:r>
            <a:r>
              <a:rPr lang="en-IN" dirty="0"/>
              <a:t> Various stakeholders concerned with sales information can also provide more inputs to help in hypothesis generation and more instances can be taken into consideration such that more precise results that are closer to real world situations are generated</a:t>
            </a:r>
          </a:p>
        </p:txBody>
      </p:sp>
    </p:spTree>
    <p:extLst>
      <p:ext uri="{BB962C8B-B14F-4D97-AF65-F5344CB8AC3E}">
        <p14:creationId xmlns:p14="http://schemas.microsoft.com/office/powerpoint/2010/main" val="1972018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6C00-3E2D-4313-BC19-78DF82481E0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E03A990E-9D6E-4BBE-AB46-0CB243EA2195}"/>
              </a:ext>
            </a:extLst>
          </p:cNvPr>
          <p:cNvSpPr>
            <a:spLocks noGrp="1"/>
          </p:cNvSpPr>
          <p:nvPr>
            <p:ph idx="1"/>
          </p:nvPr>
        </p:nvSpPr>
        <p:spPr/>
        <p:txBody>
          <a:bodyPr/>
          <a:lstStyle/>
          <a:p>
            <a:pPr marL="0" indent="0" algn="ctr">
              <a:buNone/>
            </a:pPr>
            <a:r>
              <a:rPr lang="en-IN" sz="1800" dirty="0">
                <a:solidFill>
                  <a:srgbClr val="1F4E79"/>
                </a:solidFill>
                <a:effectLst/>
                <a:latin typeface="Gill Sans MT" panose="020B0502020104020203" pitchFamily="34" charset="0"/>
                <a:ea typeface="Calibri" panose="020F0502020204030204" pitchFamily="34" charset="0"/>
                <a:cs typeface="Times New Roman" panose="02020603050405020304" pitchFamily="18" charset="0"/>
              </a:rPr>
              <a:t>Food is part and parcel of life and people look for meals, food products, food businesses and restaurants over internet all the time. Competitors also seek information about each other in the food industry. This leads to investments in food technology as well. From the given dataset that we will work on emphasis on the Food sales of a particular company.</a:t>
            </a:r>
            <a:r>
              <a:rPr lang="en-IN" sz="18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rgbClr val="1F4E79"/>
                </a:solidFill>
                <a:effectLst/>
                <a:latin typeface="Gill Sans MT" panose="020B0502020104020203" pitchFamily="34" charset="0"/>
                <a:ea typeface="Calibri" panose="020F0502020204030204" pitchFamily="34" charset="0"/>
                <a:cs typeface="Times New Roman" panose="02020603050405020304" pitchFamily="18" charset="0"/>
              </a:rPr>
              <a:t>This food database facilitates users in accessing information and an additional advantage of these databases is that the users can manage their health and make healthy eating decisions.</a:t>
            </a:r>
            <a:endParaRPr lang="en-IN" dirty="0"/>
          </a:p>
        </p:txBody>
      </p:sp>
    </p:spTree>
    <p:extLst>
      <p:ext uri="{BB962C8B-B14F-4D97-AF65-F5344CB8AC3E}">
        <p14:creationId xmlns:p14="http://schemas.microsoft.com/office/powerpoint/2010/main" val="4234560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AEE8A4-4406-448A-AE77-48EAE915A345}"/>
              </a:ext>
            </a:extLst>
          </p:cNvPr>
          <p:cNvSpPr>
            <a:spLocks noGrp="1"/>
          </p:cNvSpPr>
          <p:nvPr>
            <p:ph type="title"/>
          </p:nvPr>
        </p:nvSpPr>
        <p:spPr/>
        <p:txBody>
          <a:bodyPr>
            <a:normAutofit/>
          </a:bodyPr>
          <a:lstStyle/>
          <a:p>
            <a:r>
              <a:rPr lang="en-IN" sz="3600" dirty="0">
                <a:latin typeface="Gill Sans MT" panose="020B0502020104020203" pitchFamily="34" charset="0"/>
              </a:rPr>
              <a:t>Objectives</a:t>
            </a:r>
          </a:p>
        </p:txBody>
      </p:sp>
      <p:sp>
        <p:nvSpPr>
          <p:cNvPr id="5" name="Content Placeholder 4">
            <a:extLst>
              <a:ext uri="{FF2B5EF4-FFF2-40B4-BE49-F238E27FC236}">
                <a16:creationId xmlns:a16="http://schemas.microsoft.com/office/drawing/2014/main" id="{7D1E550D-8E67-4951-B5FB-44861CAC68DA}"/>
              </a:ext>
            </a:extLst>
          </p:cNvPr>
          <p:cNvSpPr>
            <a:spLocks noGrp="1"/>
          </p:cNvSpPr>
          <p:nvPr>
            <p:ph idx="1"/>
          </p:nvPr>
        </p:nvSpPr>
        <p:spPr/>
        <p:txBody>
          <a:bodyPr/>
          <a:lstStyle/>
          <a:p>
            <a:pPr marL="0" indent="0">
              <a:buNone/>
            </a:pPr>
            <a:r>
              <a:rPr lang="en-IN" dirty="0"/>
              <a:t>This data contains 7071 counts of sales data for different products across various stores in different cities. The main objective is to understand whether specific properties of products and/or stores play a significant role in terms of increasing or decreasing sales volume. To achieve this goal, we will build an extensive model in SQL and find out the sales of each product at a particular store by viewing in charts. This will help Superstores to boost their sales by learning optimised product organization inside stores</a:t>
            </a:r>
          </a:p>
        </p:txBody>
      </p:sp>
    </p:spTree>
    <p:extLst>
      <p:ext uri="{BB962C8B-B14F-4D97-AF65-F5344CB8AC3E}">
        <p14:creationId xmlns:p14="http://schemas.microsoft.com/office/powerpoint/2010/main" val="806000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E773C-DD81-442B-B1C8-3AEDB2700416}"/>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Dataset Attributes</a:t>
            </a:r>
          </a:p>
        </p:txBody>
      </p:sp>
      <p:sp>
        <p:nvSpPr>
          <p:cNvPr id="3" name="Content Placeholder 2">
            <a:extLst>
              <a:ext uri="{FF2B5EF4-FFF2-40B4-BE49-F238E27FC236}">
                <a16:creationId xmlns:a16="http://schemas.microsoft.com/office/drawing/2014/main" id="{1D1F5185-9AA6-4F2E-B3C6-72AC812A2E0A}"/>
              </a:ext>
            </a:extLst>
          </p:cNvPr>
          <p:cNvSpPr>
            <a:spLocks noGrp="1"/>
          </p:cNvSpPr>
          <p:nvPr>
            <p:ph idx="1"/>
          </p:nvPr>
        </p:nvSpPr>
        <p:spPr/>
        <p:txBody>
          <a:bodyPr>
            <a:normAutofit fontScale="70000" lnSpcReduction="20000"/>
          </a:bodyPr>
          <a:lstStyle/>
          <a:p>
            <a:pPr fontAlgn="base">
              <a:spcBef>
                <a:spcPts val="790"/>
              </a:spcBef>
              <a:spcAft>
                <a:spcPts val="790"/>
              </a:spcAft>
            </a:pPr>
            <a:r>
              <a:rPr lang="en-IN" sz="1800" dirty="0">
                <a:solidFill>
                  <a:srgbClr val="1F4E79"/>
                </a:solidFill>
                <a:effectLst/>
                <a:latin typeface="Gill Sans MT" panose="020B0502020104020203" pitchFamily="34" charset="0"/>
                <a:ea typeface="Times New Roman" panose="02020603050405020304" pitchFamily="18" charset="0"/>
                <a:cs typeface="Helvetica" panose="020B0604020202020204" pitchFamily="34" charset="0"/>
              </a:rPr>
              <a:t>Fields include:</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08940" algn="l"/>
              </a:tabLst>
            </a:pPr>
            <a:r>
              <a:rPr lang="en-IN" sz="1800" dirty="0" err="1">
                <a:solidFill>
                  <a:srgbClr val="1F4E79"/>
                </a:solidFill>
                <a:effectLst/>
                <a:latin typeface="Gill Sans MT" panose="020B0502020104020203" pitchFamily="34" charset="0"/>
                <a:ea typeface="Calibri" panose="020F0502020204030204" pitchFamily="34" charset="0"/>
                <a:cs typeface="Times New Roman" panose="02020603050405020304" pitchFamily="18" charset="0"/>
              </a:rPr>
              <a:t>Item_Identifier</a:t>
            </a:r>
            <a:r>
              <a:rPr lang="en-IN" sz="1800" dirty="0">
                <a:solidFill>
                  <a:srgbClr val="1F4E79"/>
                </a:solidFill>
                <a:effectLst/>
                <a:latin typeface="Gill Sans MT" panose="020B0502020104020203" pitchFamily="34" charset="0"/>
                <a:ea typeface="Calibri" panose="020F0502020204030204" pitchFamily="34" charset="0"/>
                <a:cs typeface="Times New Roman" panose="02020603050405020304" pitchFamily="18" charset="0"/>
              </a:rPr>
              <a:t> - Unique identifier for each product.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08940" algn="l"/>
              </a:tabLst>
            </a:pPr>
            <a:r>
              <a:rPr lang="en-IN" sz="1800" dirty="0" err="1">
                <a:solidFill>
                  <a:srgbClr val="1F4E79"/>
                </a:solidFill>
                <a:effectLst/>
                <a:latin typeface="Gill Sans MT" panose="020B0502020104020203" pitchFamily="34" charset="0"/>
                <a:ea typeface="Calibri" panose="020F0502020204030204" pitchFamily="34" charset="0"/>
                <a:cs typeface="Times New Roman" panose="02020603050405020304" pitchFamily="18" charset="0"/>
              </a:rPr>
              <a:t>Item_Weight</a:t>
            </a:r>
            <a:r>
              <a:rPr lang="en-IN" sz="1800" dirty="0">
                <a:solidFill>
                  <a:srgbClr val="1F4E79"/>
                </a:solidFill>
                <a:effectLst/>
                <a:latin typeface="Gill Sans MT" panose="020B0502020104020203" pitchFamily="34" charset="0"/>
                <a:ea typeface="Calibri" panose="020F0502020204030204" pitchFamily="34" charset="0"/>
                <a:cs typeface="Times New Roman" panose="02020603050405020304" pitchFamily="18" charset="0"/>
              </a:rPr>
              <a:t> – Product weight.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08940" algn="l"/>
              </a:tabLst>
            </a:pPr>
            <a:r>
              <a:rPr lang="en-IN" sz="1800" dirty="0" err="1">
                <a:solidFill>
                  <a:srgbClr val="1F4E79"/>
                </a:solidFill>
                <a:effectLst/>
                <a:latin typeface="Gill Sans MT" panose="020B0502020104020203" pitchFamily="34" charset="0"/>
                <a:ea typeface="Calibri" panose="020F0502020204030204" pitchFamily="34" charset="0"/>
                <a:cs typeface="Times New Roman" panose="02020603050405020304" pitchFamily="18" charset="0"/>
              </a:rPr>
              <a:t>Item_Fat_Content</a:t>
            </a:r>
            <a:r>
              <a:rPr lang="en-IN" sz="1800" dirty="0">
                <a:solidFill>
                  <a:srgbClr val="1F4E79"/>
                </a:solidFill>
                <a:effectLst/>
                <a:latin typeface="Gill Sans MT" panose="020B0502020104020203" pitchFamily="34" charset="0"/>
                <a:ea typeface="Calibri" panose="020F0502020204030204" pitchFamily="34" charset="0"/>
                <a:cs typeface="Times New Roman" panose="02020603050405020304" pitchFamily="18" charset="0"/>
              </a:rPr>
              <a:t> – Fat content of the product.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08940" algn="l"/>
              </a:tabLst>
            </a:pPr>
            <a:r>
              <a:rPr lang="en-IN" sz="1800" dirty="0" err="1">
                <a:solidFill>
                  <a:srgbClr val="1F4E79"/>
                </a:solidFill>
                <a:effectLst/>
                <a:latin typeface="Gill Sans MT" panose="020B0502020104020203" pitchFamily="34" charset="0"/>
                <a:ea typeface="Calibri" panose="020F0502020204030204" pitchFamily="34" charset="0"/>
                <a:cs typeface="Times New Roman" panose="02020603050405020304" pitchFamily="18" charset="0"/>
              </a:rPr>
              <a:t>Item_Type</a:t>
            </a:r>
            <a:r>
              <a:rPr lang="en-IN" sz="1800" dirty="0">
                <a:solidFill>
                  <a:srgbClr val="1F4E79"/>
                </a:solidFill>
                <a:effectLst/>
                <a:latin typeface="Gill Sans MT" panose="020B0502020104020203" pitchFamily="34" charset="0"/>
                <a:ea typeface="Calibri" panose="020F0502020204030204" pitchFamily="34" charset="0"/>
                <a:cs typeface="Times New Roman" panose="02020603050405020304" pitchFamily="18" charset="0"/>
              </a:rPr>
              <a:t> – Product category.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08940" algn="l"/>
              </a:tabLst>
            </a:pPr>
            <a:r>
              <a:rPr lang="en-IN" sz="1800" dirty="0" err="1">
                <a:solidFill>
                  <a:srgbClr val="1F4E79"/>
                </a:solidFill>
                <a:effectLst/>
                <a:latin typeface="Gill Sans MT" panose="020B0502020104020203" pitchFamily="34" charset="0"/>
                <a:ea typeface="Calibri" panose="020F0502020204030204" pitchFamily="34" charset="0"/>
                <a:cs typeface="Times New Roman" panose="02020603050405020304" pitchFamily="18" charset="0"/>
              </a:rPr>
              <a:t>Item_MRP</a:t>
            </a:r>
            <a:r>
              <a:rPr lang="en-IN" sz="1800" dirty="0">
                <a:solidFill>
                  <a:srgbClr val="1F4E79"/>
                </a:solidFill>
                <a:effectLst/>
                <a:latin typeface="Gill Sans MT" panose="020B0502020104020203" pitchFamily="34" charset="0"/>
                <a:ea typeface="Calibri" panose="020F0502020204030204" pitchFamily="34" charset="0"/>
                <a:cs typeface="Times New Roman" panose="02020603050405020304" pitchFamily="18" charset="0"/>
              </a:rPr>
              <a:t> – List price of the product.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08940" algn="l"/>
              </a:tabLst>
            </a:pPr>
            <a:r>
              <a:rPr lang="en-IN" sz="1800" dirty="0" err="1">
                <a:solidFill>
                  <a:srgbClr val="1F4E79"/>
                </a:solidFill>
                <a:effectLst/>
                <a:latin typeface="Gill Sans MT" panose="020B0502020104020203" pitchFamily="34" charset="0"/>
                <a:ea typeface="Calibri" panose="020F0502020204030204" pitchFamily="34" charset="0"/>
                <a:cs typeface="Times New Roman" panose="02020603050405020304" pitchFamily="18" charset="0"/>
              </a:rPr>
              <a:t>Outlet_Identifier</a:t>
            </a:r>
            <a:r>
              <a:rPr lang="en-IN" sz="1800" dirty="0">
                <a:solidFill>
                  <a:srgbClr val="1F4E79"/>
                </a:solidFill>
                <a:effectLst/>
                <a:latin typeface="Gill Sans MT" panose="020B0502020104020203" pitchFamily="34" charset="0"/>
                <a:ea typeface="Calibri" panose="020F0502020204030204" pitchFamily="34" charset="0"/>
                <a:cs typeface="Times New Roman" panose="02020603050405020304" pitchFamily="18" charset="0"/>
              </a:rPr>
              <a:t> - Unique identifier for each store.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08940" algn="l"/>
              </a:tabLst>
            </a:pPr>
            <a:r>
              <a:rPr lang="en-IN" sz="1800" dirty="0" err="1">
                <a:solidFill>
                  <a:srgbClr val="1F4E79"/>
                </a:solidFill>
                <a:effectLst/>
                <a:latin typeface="Gill Sans MT" panose="020B0502020104020203" pitchFamily="34" charset="0"/>
                <a:ea typeface="Calibri" panose="020F0502020204030204" pitchFamily="34" charset="0"/>
                <a:cs typeface="Times New Roman" panose="02020603050405020304" pitchFamily="18" charset="0"/>
              </a:rPr>
              <a:t>Yr_since_Inception</a:t>
            </a:r>
            <a:r>
              <a:rPr lang="en-IN" sz="1800" dirty="0">
                <a:solidFill>
                  <a:srgbClr val="1F4E79"/>
                </a:solidFill>
                <a:effectLst/>
                <a:latin typeface="Gill Sans MT" panose="020B0502020104020203" pitchFamily="34" charset="0"/>
                <a:ea typeface="Calibri" panose="020F0502020204030204" pitchFamily="34" charset="0"/>
                <a:cs typeface="Times New Roman" panose="02020603050405020304" pitchFamily="18" charset="0"/>
              </a:rPr>
              <a:t> - </a:t>
            </a:r>
            <a:r>
              <a:rPr lang="en-IN" sz="1800" dirty="0">
                <a:solidFill>
                  <a:srgbClr val="1F4E79"/>
                </a:solidFill>
                <a:effectLst/>
                <a:latin typeface="Gill Sans MT" panose="020B0502020104020203" pitchFamily="34" charset="0"/>
                <a:ea typeface="Calibri" panose="020F0502020204030204" pitchFamily="34" charset="0"/>
                <a:cs typeface="Arial" panose="020B0604020202020204" pitchFamily="34" charset="0"/>
              </a:rPr>
              <a:t>the beginning of an official activity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08940" algn="l"/>
              </a:tabLst>
            </a:pPr>
            <a:r>
              <a:rPr lang="en-IN" sz="1800" dirty="0" err="1">
                <a:solidFill>
                  <a:srgbClr val="1F4E79"/>
                </a:solidFill>
                <a:effectLst/>
                <a:latin typeface="Gill Sans MT" panose="020B0502020104020203" pitchFamily="34" charset="0"/>
                <a:ea typeface="Calibri" panose="020F0502020204030204" pitchFamily="34" charset="0"/>
                <a:cs typeface="Times New Roman" panose="02020603050405020304" pitchFamily="18" charset="0"/>
              </a:rPr>
              <a:t>Outlet_Size</a:t>
            </a:r>
            <a:r>
              <a:rPr lang="en-IN" sz="1800" dirty="0">
                <a:solidFill>
                  <a:srgbClr val="1F4E79"/>
                </a:solidFill>
                <a:effectLst/>
                <a:latin typeface="Gill Sans MT" panose="020B0502020104020203" pitchFamily="34" charset="0"/>
                <a:ea typeface="Calibri" panose="020F0502020204030204" pitchFamily="34" charset="0"/>
                <a:cs typeface="Times New Roman" panose="02020603050405020304" pitchFamily="18" charset="0"/>
              </a:rPr>
              <a:t> - The size of the store.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08940" algn="l"/>
              </a:tabLst>
            </a:pPr>
            <a:r>
              <a:rPr lang="en-IN" sz="1800" dirty="0" err="1">
                <a:solidFill>
                  <a:srgbClr val="1F4E79"/>
                </a:solidFill>
                <a:effectLst/>
                <a:latin typeface="Gill Sans MT" panose="020B0502020104020203" pitchFamily="34" charset="0"/>
                <a:ea typeface="Calibri" panose="020F0502020204030204" pitchFamily="34" charset="0"/>
                <a:cs typeface="Times New Roman" panose="02020603050405020304" pitchFamily="18" charset="0"/>
              </a:rPr>
              <a:t>Outlet_Location_Type</a:t>
            </a:r>
            <a:r>
              <a:rPr lang="en-IN" sz="1800" dirty="0">
                <a:solidFill>
                  <a:srgbClr val="1F4E79"/>
                </a:solidFill>
                <a:effectLst/>
                <a:latin typeface="Gill Sans MT" panose="020B0502020104020203" pitchFamily="34" charset="0"/>
                <a:ea typeface="Calibri" panose="020F0502020204030204" pitchFamily="34" charset="0"/>
                <a:cs typeface="Times New Roman" panose="02020603050405020304" pitchFamily="18" charset="0"/>
              </a:rPr>
              <a:t> - The type of city in which the store is located.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08940" algn="l"/>
              </a:tabLst>
            </a:pPr>
            <a:r>
              <a:rPr lang="en-IN" sz="1800" dirty="0" err="1">
                <a:solidFill>
                  <a:srgbClr val="1F4E79"/>
                </a:solidFill>
                <a:effectLst/>
                <a:latin typeface="Gill Sans MT" panose="020B0502020104020203" pitchFamily="34" charset="0"/>
                <a:ea typeface="Calibri" panose="020F0502020204030204" pitchFamily="34" charset="0"/>
                <a:cs typeface="Times New Roman" panose="02020603050405020304" pitchFamily="18" charset="0"/>
              </a:rPr>
              <a:t>Outlet_Type</a:t>
            </a:r>
            <a:r>
              <a:rPr lang="en-IN" sz="1800" dirty="0">
                <a:solidFill>
                  <a:srgbClr val="1F4E79"/>
                </a:solidFill>
                <a:effectLst/>
                <a:latin typeface="Gill Sans MT" panose="020B0502020104020203" pitchFamily="34" charset="0"/>
                <a:ea typeface="Calibri" panose="020F0502020204030204" pitchFamily="34" charset="0"/>
                <a:cs typeface="Times New Roman" panose="02020603050405020304" pitchFamily="18" charset="0"/>
              </a:rPr>
              <a:t> - Whether the store is a grocery store or a supermarket.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08940" algn="l"/>
              </a:tabLst>
            </a:pPr>
            <a:r>
              <a:rPr lang="en-IN" sz="1800" dirty="0" err="1">
                <a:solidFill>
                  <a:srgbClr val="1F4E79"/>
                </a:solidFill>
                <a:effectLst/>
                <a:latin typeface="Gill Sans MT" panose="020B0502020104020203" pitchFamily="34" charset="0"/>
                <a:ea typeface="Calibri" panose="020F0502020204030204" pitchFamily="34" charset="0"/>
                <a:cs typeface="Times New Roman" panose="02020603050405020304" pitchFamily="18" charset="0"/>
              </a:rPr>
              <a:t>Item_Outlet_Sales</a:t>
            </a:r>
            <a:r>
              <a:rPr lang="en-IN" sz="1800" dirty="0">
                <a:solidFill>
                  <a:srgbClr val="1F4E79"/>
                </a:solidFill>
                <a:effectLst/>
                <a:latin typeface="Gill Sans MT" panose="020B0502020104020203" pitchFamily="34" charset="0"/>
                <a:ea typeface="Calibri" panose="020F0502020204030204" pitchFamily="34" charset="0"/>
                <a:cs typeface="Times New Roman" panose="02020603050405020304" pitchFamily="18" charset="0"/>
              </a:rPr>
              <a:t> - Sales of the product in each store.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Text Placeholder 3">
            <a:extLst>
              <a:ext uri="{FF2B5EF4-FFF2-40B4-BE49-F238E27FC236}">
                <a16:creationId xmlns:a16="http://schemas.microsoft.com/office/drawing/2014/main" id="{34E2BD1C-8891-45A1-80F1-AEAC0DC8F1BB}"/>
              </a:ext>
            </a:extLst>
          </p:cNvPr>
          <p:cNvSpPr>
            <a:spLocks noGrp="1"/>
          </p:cNvSpPr>
          <p:nvPr>
            <p:ph type="body" sz="half" idx="2"/>
          </p:nvPr>
        </p:nvSpPr>
        <p:spPr/>
        <p:txBody>
          <a:bodyPr/>
          <a:lstStyle/>
          <a:p>
            <a:endParaRPr lang="en-IN" dirty="0"/>
          </a:p>
          <a:p>
            <a:r>
              <a:rPr lang="en-IN" dirty="0"/>
              <a:t>The field include as follows</a:t>
            </a:r>
          </a:p>
        </p:txBody>
      </p:sp>
    </p:spTree>
    <p:extLst>
      <p:ext uri="{BB962C8B-B14F-4D97-AF65-F5344CB8AC3E}">
        <p14:creationId xmlns:p14="http://schemas.microsoft.com/office/powerpoint/2010/main" val="2231998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27FD7-83F4-4535-95CF-E601758A6DAA}"/>
              </a:ext>
            </a:extLst>
          </p:cNvPr>
          <p:cNvSpPr>
            <a:spLocks noGrp="1"/>
          </p:cNvSpPr>
          <p:nvPr>
            <p:ph type="title"/>
          </p:nvPr>
        </p:nvSpPr>
        <p:spPr/>
        <p:txBody>
          <a:bodyPr/>
          <a:lstStyle/>
          <a:p>
            <a:r>
              <a:rPr lang="en-IN" dirty="0"/>
              <a:t>1. </a:t>
            </a:r>
            <a:r>
              <a:rPr lang="en-IN" dirty="0">
                <a:latin typeface="Gill Sans MT" panose="020B0502020104020203" pitchFamily="34" charset="0"/>
              </a:rPr>
              <a:t>Outlet size wise sales impact</a:t>
            </a:r>
          </a:p>
        </p:txBody>
      </p:sp>
      <p:pic>
        <p:nvPicPr>
          <p:cNvPr id="6" name="Content Placeholder 5">
            <a:extLst>
              <a:ext uri="{FF2B5EF4-FFF2-40B4-BE49-F238E27FC236}">
                <a16:creationId xmlns:a16="http://schemas.microsoft.com/office/drawing/2014/main" id="{63530064-881A-440E-B1E4-E2E4E18DF33F}"/>
              </a:ext>
            </a:extLst>
          </p:cNvPr>
          <p:cNvPicPr>
            <a:picLocks noGrp="1" noChangeAspect="1"/>
          </p:cNvPicPr>
          <p:nvPr>
            <p:ph idx="1"/>
          </p:nvPr>
        </p:nvPicPr>
        <p:blipFill>
          <a:blip r:embed="rId2"/>
          <a:srcRect/>
          <a:stretch/>
        </p:blipFill>
        <p:spPr>
          <a:xfrm>
            <a:off x="4873198" y="1028082"/>
            <a:ext cx="6450264" cy="4124210"/>
          </a:xfrm>
        </p:spPr>
      </p:pic>
      <p:sp>
        <p:nvSpPr>
          <p:cNvPr id="4" name="Text Placeholder 3">
            <a:extLst>
              <a:ext uri="{FF2B5EF4-FFF2-40B4-BE49-F238E27FC236}">
                <a16:creationId xmlns:a16="http://schemas.microsoft.com/office/drawing/2014/main" id="{CD8004BA-2935-4E21-9EF6-D1A133C88497}"/>
              </a:ext>
            </a:extLst>
          </p:cNvPr>
          <p:cNvSpPr>
            <a:spLocks noGrp="1"/>
          </p:cNvSpPr>
          <p:nvPr>
            <p:ph type="body" sz="half" idx="2"/>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Insight : As per the table we can see the supermarkets and low market types are spread vastly in medium wise location. Less no. of high outlet type is present</a:t>
            </a:r>
          </a:p>
          <a:p>
            <a:endParaRPr lang="en-IN" dirty="0"/>
          </a:p>
        </p:txBody>
      </p:sp>
    </p:spTree>
    <p:extLst>
      <p:ext uri="{BB962C8B-B14F-4D97-AF65-F5344CB8AC3E}">
        <p14:creationId xmlns:p14="http://schemas.microsoft.com/office/powerpoint/2010/main" val="2584704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51061-F48D-4934-AFD8-7FE3AB5C3AD5}"/>
              </a:ext>
            </a:extLst>
          </p:cNvPr>
          <p:cNvSpPr>
            <a:spLocks noGrp="1"/>
          </p:cNvSpPr>
          <p:nvPr>
            <p:ph type="title"/>
          </p:nvPr>
        </p:nvSpPr>
        <p:spPr>
          <a:xfrm>
            <a:off x="767857" y="933451"/>
            <a:ext cx="3031852" cy="1326172"/>
          </a:xfrm>
        </p:spPr>
        <p:txBody>
          <a:bodyPr/>
          <a:lstStyle/>
          <a:p>
            <a:r>
              <a:rPr lang="en-IN" dirty="0">
                <a:latin typeface="Gill Sans MT" panose="020B0502020104020203" pitchFamily="34" charset="0"/>
              </a:rPr>
              <a:t>2.Outlet wise sales impact</a:t>
            </a:r>
          </a:p>
        </p:txBody>
      </p:sp>
      <p:pic>
        <p:nvPicPr>
          <p:cNvPr id="6" name="Content Placeholder 5">
            <a:extLst>
              <a:ext uri="{FF2B5EF4-FFF2-40B4-BE49-F238E27FC236}">
                <a16:creationId xmlns:a16="http://schemas.microsoft.com/office/drawing/2014/main" id="{9A588B5E-FCD6-4D19-AD1B-CB78619C1233}"/>
              </a:ext>
            </a:extLst>
          </p:cNvPr>
          <p:cNvPicPr>
            <a:picLocks noGrp="1" noChangeAspect="1"/>
          </p:cNvPicPr>
          <p:nvPr>
            <p:ph idx="1"/>
          </p:nvPr>
        </p:nvPicPr>
        <p:blipFill>
          <a:blip r:embed="rId2"/>
          <a:stretch>
            <a:fillRect/>
          </a:stretch>
        </p:blipFill>
        <p:spPr>
          <a:xfrm>
            <a:off x="5292970" y="1134208"/>
            <a:ext cx="5978768" cy="4097215"/>
          </a:xfrm>
        </p:spPr>
      </p:pic>
      <p:sp>
        <p:nvSpPr>
          <p:cNvPr id="4" name="Text Placeholder 3">
            <a:extLst>
              <a:ext uri="{FF2B5EF4-FFF2-40B4-BE49-F238E27FC236}">
                <a16:creationId xmlns:a16="http://schemas.microsoft.com/office/drawing/2014/main" id="{F7D22049-433F-45C6-822A-21380DACFEE4}"/>
              </a:ext>
            </a:extLst>
          </p:cNvPr>
          <p:cNvSpPr>
            <a:spLocks noGrp="1"/>
          </p:cNvSpPr>
          <p:nvPr>
            <p:ph type="body" sz="half" idx="2"/>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Insight : As per the given table, these are the total sales of each super market. Tier 1 consist of majority hence its sales is higher among others.</a:t>
            </a:r>
          </a:p>
          <a:p>
            <a:endParaRPr lang="en-IN" dirty="0"/>
          </a:p>
        </p:txBody>
      </p:sp>
    </p:spTree>
    <p:extLst>
      <p:ext uri="{BB962C8B-B14F-4D97-AF65-F5344CB8AC3E}">
        <p14:creationId xmlns:p14="http://schemas.microsoft.com/office/powerpoint/2010/main" val="2510040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3C302-EF38-4EAB-B8D8-AF2CF8341AE3}"/>
              </a:ext>
            </a:extLst>
          </p:cNvPr>
          <p:cNvSpPr>
            <a:spLocks noGrp="1"/>
          </p:cNvSpPr>
          <p:nvPr>
            <p:ph type="title"/>
          </p:nvPr>
        </p:nvSpPr>
        <p:spPr/>
        <p:txBody>
          <a:bodyPr/>
          <a:lstStyle/>
          <a:p>
            <a:r>
              <a:rPr lang="en-IN" dirty="0">
                <a:latin typeface="Gill Sans MT" panose="020B0502020104020203" pitchFamily="34" charset="0"/>
              </a:rPr>
              <a:t>3.Location wise sales impact</a:t>
            </a:r>
          </a:p>
        </p:txBody>
      </p:sp>
      <p:pic>
        <p:nvPicPr>
          <p:cNvPr id="6" name="Content Placeholder 5">
            <a:extLst>
              <a:ext uri="{FF2B5EF4-FFF2-40B4-BE49-F238E27FC236}">
                <a16:creationId xmlns:a16="http://schemas.microsoft.com/office/drawing/2014/main" id="{A30BF6A5-0B90-4942-884E-B20AEFE15A3C}"/>
              </a:ext>
            </a:extLst>
          </p:cNvPr>
          <p:cNvPicPr>
            <a:picLocks noGrp="1" noChangeAspect="1"/>
          </p:cNvPicPr>
          <p:nvPr>
            <p:ph idx="1"/>
          </p:nvPr>
        </p:nvPicPr>
        <p:blipFill>
          <a:blip r:embed="rId2"/>
          <a:srcRect/>
          <a:stretch/>
        </p:blipFill>
        <p:spPr>
          <a:xfrm>
            <a:off x="4935538" y="1586350"/>
            <a:ext cx="6581775" cy="3845637"/>
          </a:xfrm>
        </p:spPr>
      </p:pic>
      <p:sp>
        <p:nvSpPr>
          <p:cNvPr id="4" name="Text Placeholder 3">
            <a:extLst>
              <a:ext uri="{FF2B5EF4-FFF2-40B4-BE49-F238E27FC236}">
                <a16:creationId xmlns:a16="http://schemas.microsoft.com/office/drawing/2014/main" id="{0CD71041-7600-4719-A18E-82C3E4E3597B}"/>
              </a:ext>
            </a:extLst>
          </p:cNvPr>
          <p:cNvSpPr>
            <a:spLocks noGrp="1"/>
          </p:cNvSpPr>
          <p:nvPr>
            <p:ph type="body" sz="half" idx="2"/>
          </p:nvPr>
        </p:nvSpPr>
        <p:spPr/>
        <p:txBody>
          <a:bodyPr>
            <a:normAutofit/>
          </a:bodyPr>
          <a:lstStyle/>
          <a:p>
            <a:r>
              <a:rPr lang="en-IN" b="0" i="0" dirty="0">
                <a:solidFill>
                  <a:schemeClr val="bg1"/>
                </a:solidFill>
                <a:effectLst/>
                <a:latin typeface="Calibri" panose="020F0502020204030204" pitchFamily="34" charset="0"/>
                <a:cs typeface="Calibri" panose="020F0502020204030204" pitchFamily="34" charset="0"/>
              </a:rPr>
              <a:t>Do Tier 1 cities have higher sales? This was one of the premisses we made in the start of this study. However, if we look at our results we see that in fact it is stores from Tier 2 cities that present the highest results, followed by Tier 3 cities and with Tier 1 cities with the lowest results of the three type of locations.</a:t>
            </a:r>
            <a:endParaRPr lang="en-IN"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8140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C94CE-9EEE-4C9C-B9DA-A62C4D52D59E}"/>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4.Outlet Establishment year and item outlet sales impact  </a:t>
            </a:r>
          </a:p>
        </p:txBody>
      </p:sp>
      <p:pic>
        <p:nvPicPr>
          <p:cNvPr id="7" name="Content Placeholder 6">
            <a:extLst>
              <a:ext uri="{FF2B5EF4-FFF2-40B4-BE49-F238E27FC236}">
                <a16:creationId xmlns:a16="http://schemas.microsoft.com/office/drawing/2014/main" id="{F5A30DED-5CA5-45BE-9957-6DF38FFADDD7}"/>
              </a:ext>
            </a:extLst>
          </p:cNvPr>
          <p:cNvPicPr>
            <a:picLocks noGrp="1" noChangeAspect="1"/>
          </p:cNvPicPr>
          <p:nvPr>
            <p:ph idx="1"/>
          </p:nvPr>
        </p:nvPicPr>
        <p:blipFill>
          <a:blip r:embed="rId2"/>
          <a:stretch>
            <a:fillRect/>
          </a:stretch>
        </p:blipFill>
        <p:spPr>
          <a:xfrm>
            <a:off x="4911725" y="1566069"/>
            <a:ext cx="6629400" cy="3886200"/>
          </a:xfrm>
        </p:spPr>
      </p:pic>
      <p:sp>
        <p:nvSpPr>
          <p:cNvPr id="4" name="Text Placeholder 3">
            <a:extLst>
              <a:ext uri="{FF2B5EF4-FFF2-40B4-BE49-F238E27FC236}">
                <a16:creationId xmlns:a16="http://schemas.microsoft.com/office/drawing/2014/main" id="{D2C43662-C074-489B-99F0-77BB90DBBF4B}"/>
              </a:ext>
            </a:extLst>
          </p:cNvPr>
          <p:cNvSpPr>
            <a:spLocks noGrp="1"/>
          </p:cNvSpPr>
          <p:nvPr>
            <p:ph type="body" sz="half" idx="2"/>
          </p:nvPr>
        </p:nvSpPr>
        <p:spPr/>
        <p:txBody>
          <a:bodyPr/>
          <a:lstStyle/>
          <a:p>
            <a:r>
              <a:rPr lang="en-IN" b="0" i="0" dirty="0">
                <a:solidFill>
                  <a:schemeClr val="bg1"/>
                </a:solidFill>
                <a:effectLst/>
                <a:latin typeface="charter"/>
              </a:rPr>
              <a:t>There seems to be no significant meaning between the year of store establishment and the sales for the items. 1998 has low values but </a:t>
            </a:r>
            <a:r>
              <a:rPr lang="en-IN" b="0" i="0" dirty="0" err="1">
                <a:solidFill>
                  <a:schemeClr val="bg1"/>
                </a:solidFill>
                <a:effectLst/>
                <a:latin typeface="charter"/>
              </a:rPr>
              <a:t>thet</a:t>
            </a:r>
            <a:r>
              <a:rPr lang="en-IN" b="0" i="0" dirty="0">
                <a:solidFill>
                  <a:schemeClr val="bg1"/>
                </a:solidFill>
                <a:effectLst/>
                <a:latin typeface="charter"/>
              </a:rPr>
              <a:t> might be due to the fact the few stores opened in that year.</a:t>
            </a:r>
            <a:endParaRPr lang="en-IN" dirty="0">
              <a:solidFill>
                <a:schemeClr val="bg1"/>
              </a:solidFill>
            </a:endParaRPr>
          </a:p>
        </p:txBody>
      </p:sp>
    </p:spTree>
    <p:extLst>
      <p:ext uri="{BB962C8B-B14F-4D97-AF65-F5344CB8AC3E}">
        <p14:creationId xmlns:p14="http://schemas.microsoft.com/office/powerpoint/2010/main" val="1783435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FF3BE-4804-4508-87E8-B4C8227EFFE5}"/>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6.Analysis of Item type on item outlet sales </a:t>
            </a:r>
          </a:p>
        </p:txBody>
      </p:sp>
      <p:pic>
        <p:nvPicPr>
          <p:cNvPr id="6" name="Content Placeholder 5">
            <a:extLst>
              <a:ext uri="{FF2B5EF4-FFF2-40B4-BE49-F238E27FC236}">
                <a16:creationId xmlns:a16="http://schemas.microsoft.com/office/drawing/2014/main" id="{17BE3E05-968A-4915-A2C4-B8BCDEF5440B}"/>
              </a:ext>
            </a:extLst>
          </p:cNvPr>
          <p:cNvPicPr>
            <a:picLocks noGrp="1" noChangeAspect="1"/>
          </p:cNvPicPr>
          <p:nvPr>
            <p:ph idx="1"/>
          </p:nvPr>
        </p:nvPicPr>
        <p:blipFill>
          <a:blip r:embed="rId2"/>
          <a:stretch>
            <a:fillRect/>
          </a:stretch>
        </p:blipFill>
        <p:spPr>
          <a:xfrm>
            <a:off x="5172865" y="1179513"/>
            <a:ext cx="6107120" cy="4659312"/>
          </a:xfrm>
        </p:spPr>
      </p:pic>
      <p:sp>
        <p:nvSpPr>
          <p:cNvPr id="4" name="Text Placeholder 3">
            <a:extLst>
              <a:ext uri="{FF2B5EF4-FFF2-40B4-BE49-F238E27FC236}">
                <a16:creationId xmlns:a16="http://schemas.microsoft.com/office/drawing/2014/main" id="{C1D0AF91-5576-447C-99D9-34AB18F30A04}"/>
              </a:ext>
            </a:extLst>
          </p:cNvPr>
          <p:cNvSpPr>
            <a:spLocks noGrp="1"/>
          </p:cNvSpPr>
          <p:nvPr>
            <p:ph type="body" sz="half" idx="2"/>
          </p:nvPr>
        </p:nvSpPr>
        <p:spPr>
          <a:xfrm>
            <a:off x="767857" y="2655869"/>
            <a:ext cx="3031852" cy="3182177"/>
          </a:xfrm>
        </p:spPr>
        <p:txBody>
          <a:bodyPr>
            <a:normAutofit fontScale="92500" lnSpcReduction="20000"/>
          </a:bodyPr>
          <a:lstStyle/>
          <a:p>
            <a:pPr marL="285750" indent="-285750">
              <a:buFont typeface="Arial" panose="020B0604020202020204" pitchFamily="34" charset="0"/>
              <a:buChar char="•"/>
            </a:pPr>
            <a:r>
              <a:rPr lang="en-IN" sz="1700" b="0" i="0" dirty="0">
                <a:solidFill>
                  <a:schemeClr val="bg1"/>
                </a:solidFill>
                <a:effectLst/>
                <a:latin typeface="charter"/>
              </a:rPr>
              <a:t>The location of product in a store will impact sales. Ones which are right at entrance will catch the eye of customer first rather than the ones in back.</a:t>
            </a:r>
          </a:p>
          <a:p>
            <a:pPr marL="285750" indent="-285750">
              <a:buFont typeface="Arial" panose="020B0604020202020204" pitchFamily="34" charset="0"/>
              <a:buChar char="•"/>
            </a:pPr>
            <a:r>
              <a:rPr lang="en-IN" sz="1700" dirty="0">
                <a:solidFill>
                  <a:schemeClr val="bg1"/>
                </a:solidFill>
                <a:latin typeface="charter"/>
              </a:rPr>
              <a:t>The more the visible the item is the less higher.</a:t>
            </a:r>
            <a:r>
              <a:rPr lang="en-IN" sz="1700" spc="-5" dirty="0">
                <a:solidFill>
                  <a:srgbClr val="292929"/>
                </a:solidFill>
                <a:effectLst/>
                <a:latin typeface="Calibri" panose="020F0502020204030204" pitchFamily="34" charset="0"/>
                <a:ea typeface="Calibri" panose="020F0502020204030204" pitchFamily="34" charset="0"/>
              </a:rPr>
              <a:t> . </a:t>
            </a:r>
            <a:r>
              <a:rPr lang="en-IN" sz="1700" spc="-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This might be due to the fact that a great number of daily use products, which do not need high visibility, control the top of the sales chart</a:t>
            </a:r>
            <a:endParaRPr lang="en-IN" sz="1700" b="0" i="0" dirty="0">
              <a:solidFill>
                <a:schemeClr val="bg1"/>
              </a:solidFill>
              <a:effectLst/>
              <a:latin typeface="Calibri" panose="020F0502020204030204" pitchFamily="34" charset="0"/>
              <a:cs typeface="Calibri" panose="020F0502020204030204" pitchFamily="34" charset="0"/>
            </a:endParaRPr>
          </a:p>
          <a:p>
            <a:endParaRPr lang="en-IN" sz="800" b="0" i="0" dirty="0">
              <a:solidFill>
                <a:schemeClr val="bg1"/>
              </a:solidFill>
              <a:effectLst/>
              <a:latin typeface="charter"/>
            </a:endParaRPr>
          </a:p>
          <a:p>
            <a:endParaRPr lang="en-IN" dirty="0">
              <a:solidFill>
                <a:schemeClr val="bg1"/>
              </a:solidFill>
            </a:endParaRPr>
          </a:p>
        </p:txBody>
      </p:sp>
    </p:spTree>
    <p:extLst>
      <p:ext uri="{BB962C8B-B14F-4D97-AF65-F5344CB8AC3E}">
        <p14:creationId xmlns:p14="http://schemas.microsoft.com/office/powerpoint/2010/main" val="2323839100"/>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Override1.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8C6403A-684A-431F-8F36-A24C99E28661}">
  <ds:schemaRefs>
    <ds:schemaRef ds:uri="http://schemas.microsoft.com/sharepoint/v3/contenttype/forms"/>
  </ds:schemaRefs>
</ds:datastoreItem>
</file>

<file path=customXml/itemProps3.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{7CE92C98-D264-4EB9-8835-B1C065C9EECD}tf11964407_win32</Template>
  <TotalTime>195</TotalTime>
  <Words>1067</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Calibri</vt:lpstr>
      <vt:lpstr>charter</vt:lpstr>
      <vt:lpstr>Franklin Gothic Book</vt:lpstr>
      <vt:lpstr>Franklin Gothic Demi</vt:lpstr>
      <vt:lpstr>Gill Sans MT</vt:lpstr>
      <vt:lpstr>Helvetica Neue</vt:lpstr>
      <vt:lpstr>Symbol</vt:lpstr>
      <vt:lpstr>Times New Roman</vt:lpstr>
      <vt:lpstr>Wingdings 2</vt:lpstr>
      <vt:lpstr>DividendVTI</vt:lpstr>
      <vt:lpstr>Analysis on food manufacturing dataset</vt:lpstr>
      <vt:lpstr>Introduction</vt:lpstr>
      <vt:lpstr>Objectives</vt:lpstr>
      <vt:lpstr>Dataset Attributes</vt:lpstr>
      <vt:lpstr>1. Outlet size wise sales impact</vt:lpstr>
      <vt:lpstr>2.Outlet wise sales impact</vt:lpstr>
      <vt:lpstr>3.Location wise sales impact</vt:lpstr>
      <vt:lpstr>4.Outlet Establishment year and item outlet sales impact  </vt:lpstr>
      <vt:lpstr>6.Analysis of Item type on item outlet sales </vt:lpstr>
      <vt:lpstr>Insight summary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food manufacturing dataset</dc:title>
  <dc:creator>Atif Salam</dc:creator>
  <cp:lastModifiedBy>Atif Salam</cp:lastModifiedBy>
  <cp:revision>15</cp:revision>
  <dcterms:created xsi:type="dcterms:W3CDTF">2021-01-05T13:56:38Z</dcterms:created>
  <dcterms:modified xsi:type="dcterms:W3CDTF">2021-01-05T17:32:07Z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