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IBM Plex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italic.fntdata"/><Relationship Id="rId20" Type="http://schemas.openxmlformats.org/officeDocument/2006/relationships/slide" Target="slides/slide15.xml"/><Relationship Id="rId41" Type="http://schemas.openxmlformats.org/officeDocument/2006/relationships/font" Target="fonts/IBMPlex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IBMPlexMono-bold.fntdata"/><Relationship Id="rId16" Type="http://schemas.openxmlformats.org/officeDocument/2006/relationships/slide" Target="slides/slide11.xml"/><Relationship Id="rId38" Type="http://schemas.openxmlformats.org/officeDocument/2006/relationships/font" Target="fonts/IBMPlex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7851315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7851315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7851315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7851315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78513150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78513150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7851315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7851315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78513150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7851315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78513150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78513150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78513150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78513150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78513150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78513150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78513150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78513150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78513150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78513150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0007b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0007b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78513150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678513150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78513150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678513150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7851315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67851315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78513150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678513150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86f3829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86f3829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67851315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67851315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7851315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67851315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7851315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67851315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7851315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7851315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72c78a5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72c78a5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72c78a5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72c78a5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72c78a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72c78a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72c78a5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72c78a5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7851315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7851315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7851315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7851315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8513150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78513150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1344650" y="673025"/>
            <a:ext cx="6459900" cy="3873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ontserrat"/>
                <a:ea typeface="Montserrat"/>
                <a:cs typeface="Montserrat"/>
                <a:sym typeface="Montserrat"/>
              </a:rPr>
              <a:t>GEMINI LLM</a:t>
            </a:r>
            <a:endParaRPr b="1" sz="9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770772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1152025" y="1103988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Tokenization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w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c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o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2623125" y="1023938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3979100" y="1062538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Transformer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</a:t>
            </a: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7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7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8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9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9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0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1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1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Curriculum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Key Takeaways: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Model uses tokens, not words.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Model has its own internal vector embedding representation of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next most probable token is chosen from a distribution, allowing for stochastic results (next token is not deterministic, even for the exact same input).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Later on we’ll explore configuration parameters and RAG with embeddings!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take advantage of the model’s ability to embed words to vectors for RAG - Retrieval Augmented Generation.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edit configuration parameters, for example, changing how we create the probability distribution of the next most likely token.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Access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Access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begin using Python to access the latest Gemini models, we can go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i.google.dev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technically two ways to access the Gemini models: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API Key in Google AI Studio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Vertex AI via Google Cloud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272000" y="854825"/>
            <a:ext cx="8456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Access via Google Cloud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Google Cloud has already had hosted LLMs like the PaLM model, meaning it has more advanced IAM capabilities for access management.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won’t cover this approach in this course, but you can learn more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https://cloud.google.com/vertex-ai/ docs/reference/rest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Access via Google Cloud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only recommend this approach if you’ve already used Google Cloud Python SDKs, since it requires creating a Google Cloud account, creating an IAM profile, and download JSON credentials for that account with Vertex AI permissions.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1" name="Google Shape;4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Key in Google AI Studio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Google has an easy to use “Google AI Studio” located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makersuite.google.com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studio contains both an API Key creation center and a graphical interface to test prompts.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9" name="Google Shape;4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272000" y="854825"/>
            <a:ext cx="8456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Let’s continue by going to: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○"/>
            </a:pPr>
            <a:r>
              <a:rPr b="1"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i.google.dev</a:t>
            </a:r>
            <a:endParaRPr b="1"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Since this URL may change in the future, you may want to perform a quick Google search to confirm with “Google AI Studio” or “Google Gemini API Key”.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Make sure to check our notebook for troubleshooting links and other helpful information!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7" name="Google Shape;4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Welcome to this free course, which will be your quick start guide to using the Python API for the latest Gemini AI model from Google!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Please keep in mind a few things: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Prerequisites on the landing page (Experience requirements and GMail).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Our 2 hour time limit.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LLMs and API Access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Chat Models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Configuration Parameters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Vision Model and Multimodal Inputs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RAG - Retrieval Augmented Generation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an LLM Works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go over how an LLM works from a very high level overview, note that we are discussing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this lecture, not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Having a basic understanding of how the model works will help you understand the generation configuration parameters we’ll cover later on in the course!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1344650" y="673025"/>
            <a:ext cx="6459900" cy="3873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ontserrat"/>
                <a:ea typeface="Montserrat"/>
                <a:cs typeface="Montserrat"/>
                <a:sym typeface="Montserrat"/>
              </a:rPr>
              <a:t>GEMINI LLM</a:t>
            </a:r>
            <a:endParaRPr b="1" sz="9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