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  <p:embeddedFont>
      <p:font typeface="IBM Plex Mon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IBMPlexMono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33" Type="http://schemas.openxmlformats.org/officeDocument/2006/relationships/font" Target="fonts/IBMPlexMono-italic.fntdata"/><Relationship Id="rId10" Type="http://schemas.openxmlformats.org/officeDocument/2006/relationships/slide" Target="slides/slide5.xml"/><Relationship Id="rId32" Type="http://schemas.openxmlformats.org/officeDocument/2006/relationships/font" Target="fonts/IBMPlexMon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IBMPlexMon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86f38299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86f38299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78608223c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78608223c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678608223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678608223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678608223c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678608223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678608223c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678608223c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678608223c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678608223c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678608223c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678608223c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678608223c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678608223c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678608223c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678608223c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678608223c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678608223c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678608223c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678608223c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67860822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67860822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678608223c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678608223c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678608223c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678608223c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678608223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678608223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678608223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678608223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678608223c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678608223c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678608223c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678608223c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78608223c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678608223c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78608223c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78608223c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678608223c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678608223c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2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Gemini Python API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2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To best understand the Temperature, Top K, and Top P parameters, recall our discussion on how LLMs work, where we described the LLM creating a probability distribution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3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Gemini Python API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/>
          <p:nvPr/>
        </p:nvSpPr>
        <p:spPr>
          <a:xfrm>
            <a:off x="60925" y="2042850"/>
            <a:ext cx="1091100" cy="825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What is the capital of France?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3"/>
          <p:cNvSpPr/>
          <p:nvPr/>
        </p:nvSpPr>
        <p:spPr>
          <a:xfrm>
            <a:off x="1177875" y="2294375"/>
            <a:ext cx="366600" cy="24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3"/>
          <p:cNvSpPr/>
          <p:nvPr/>
        </p:nvSpPr>
        <p:spPr>
          <a:xfrm>
            <a:off x="7477400" y="2267250"/>
            <a:ext cx="573600" cy="37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3"/>
          <p:cNvSpPr/>
          <p:nvPr/>
        </p:nvSpPr>
        <p:spPr>
          <a:xfrm>
            <a:off x="8074325" y="2042850"/>
            <a:ext cx="1009200" cy="8250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Paris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3"/>
          <p:cNvSpPr/>
          <p:nvPr/>
        </p:nvSpPr>
        <p:spPr>
          <a:xfrm>
            <a:off x="1570325" y="1608050"/>
            <a:ext cx="1114200" cy="2454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“what” 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“is”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“cap”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“ital”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“of”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“france”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30" name="Google Shape;130;p23"/>
          <p:cNvSpPr/>
          <p:nvPr/>
        </p:nvSpPr>
        <p:spPr>
          <a:xfrm>
            <a:off x="3102825" y="1608050"/>
            <a:ext cx="1114200" cy="24540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[0,1,3]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[4,1,3]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[5,3,6]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[8,4,1]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[9,1,3]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[0,5,1]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31" name="Google Shape;131;p23"/>
          <p:cNvSpPr/>
          <p:nvPr/>
        </p:nvSpPr>
        <p:spPr>
          <a:xfrm>
            <a:off x="2710363" y="2267250"/>
            <a:ext cx="366600" cy="24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3"/>
          <p:cNvSpPr txBox="1"/>
          <p:nvPr/>
        </p:nvSpPr>
        <p:spPr>
          <a:xfrm>
            <a:off x="5666950" y="1053113"/>
            <a:ext cx="2073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Likely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Tokens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3"/>
          <p:cNvSpPr/>
          <p:nvPr/>
        </p:nvSpPr>
        <p:spPr>
          <a:xfrm>
            <a:off x="4458800" y="1608050"/>
            <a:ext cx="1114200" cy="24540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[0,1,3]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[4,1,3]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[5,3,6]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[8,4,1]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[9,1,3]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[0,5,1]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IBM Plex Mono"/>
                <a:ea typeface="IBM Plex Mono"/>
                <a:cs typeface="IBM Plex Mono"/>
                <a:sym typeface="IBM Plex Mono"/>
              </a:rPr>
              <a:t>[?]</a:t>
            </a:r>
            <a:endParaRPr b="1" sz="17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34" name="Google Shape;134;p23"/>
          <p:cNvSpPr/>
          <p:nvPr/>
        </p:nvSpPr>
        <p:spPr>
          <a:xfrm>
            <a:off x="4242863" y="2267250"/>
            <a:ext cx="366600" cy="24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" name="Google Shape;135;p23"/>
          <p:cNvCxnSpPr/>
          <p:nvPr/>
        </p:nvCxnSpPr>
        <p:spPr>
          <a:xfrm>
            <a:off x="5787625" y="3037200"/>
            <a:ext cx="1589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p23"/>
          <p:cNvSpPr/>
          <p:nvPr/>
        </p:nvSpPr>
        <p:spPr>
          <a:xfrm>
            <a:off x="5834625" y="1800700"/>
            <a:ext cx="178800" cy="1147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3"/>
          <p:cNvSpPr/>
          <p:nvPr/>
        </p:nvSpPr>
        <p:spPr>
          <a:xfrm>
            <a:off x="6103925" y="2378500"/>
            <a:ext cx="178800" cy="569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3"/>
          <p:cNvSpPr/>
          <p:nvPr/>
        </p:nvSpPr>
        <p:spPr>
          <a:xfrm>
            <a:off x="6373225" y="2540075"/>
            <a:ext cx="178800" cy="4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3"/>
          <p:cNvSpPr/>
          <p:nvPr/>
        </p:nvSpPr>
        <p:spPr>
          <a:xfrm>
            <a:off x="6642525" y="2792725"/>
            <a:ext cx="178800" cy="155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3"/>
          <p:cNvSpPr/>
          <p:nvPr/>
        </p:nvSpPr>
        <p:spPr>
          <a:xfrm>
            <a:off x="7181125" y="2867850"/>
            <a:ext cx="178800" cy="80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3"/>
          <p:cNvSpPr/>
          <p:nvPr/>
        </p:nvSpPr>
        <p:spPr>
          <a:xfrm>
            <a:off x="6918975" y="2867850"/>
            <a:ext cx="178800" cy="80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3"/>
          <p:cNvSpPr txBox="1"/>
          <p:nvPr/>
        </p:nvSpPr>
        <p:spPr>
          <a:xfrm>
            <a:off x="5754725" y="1556288"/>
            <a:ext cx="4044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95%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6038750" y="2160013"/>
            <a:ext cx="4044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2%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6323000" y="2295538"/>
            <a:ext cx="4044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6552027" y="2581700"/>
            <a:ext cx="4737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0.5%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6" name="Google Shape;146;p23"/>
          <p:cNvSpPr txBox="1"/>
          <p:nvPr/>
        </p:nvSpPr>
        <p:spPr>
          <a:xfrm>
            <a:off x="6813650" y="2666375"/>
            <a:ext cx="4737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0.2%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7097775" y="2666375"/>
            <a:ext cx="4737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0.1%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8" name="Google Shape;148;p23"/>
          <p:cNvSpPr txBox="1"/>
          <p:nvPr/>
        </p:nvSpPr>
        <p:spPr>
          <a:xfrm rot="-5400000">
            <a:off x="5538536" y="324407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[8,2,1]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9" name="Google Shape;149;p23"/>
          <p:cNvSpPr txBox="1"/>
          <p:nvPr/>
        </p:nvSpPr>
        <p:spPr>
          <a:xfrm rot="-5400000">
            <a:off x="5807836" y="324227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[5,2,2]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50" name="Google Shape;150;p23"/>
          <p:cNvSpPr txBox="1"/>
          <p:nvPr/>
        </p:nvSpPr>
        <p:spPr>
          <a:xfrm rot="-5400000">
            <a:off x="6077136" y="324407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[7,3,9]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51" name="Google Shape;151;p23"/>
          <p:cNvSpPr txBox="1"/>
          <p:nvPr/>
        </p:nvSpPr>
        <p:spPr>
          <a:xfrm rot="-5400000">
            <a:off x="6346436" y="324407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[2,9,8]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52" name="Google Shape;152;p23"/>
          <p:cNvSpPr txBox="1"/>
          <p:nvPr/>
        </p:nvSpPr>
        <p:spPr>
          <a:xfrm rot="-5400000">
            <a:off x="6582661" y="324407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[3,7,4]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53" name="Google Shape;153;p23"/>
          <p:cNvSpPr txBox="1"/>
          <p:nvPr/>
        </p:nvSpPr>
        <p:spPr>
          <a:xfrm rot="-5400000">
            <a:off x="6885036" y="322532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[5,1,6]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54" name="Google Shape;154;p23"/>
          <p:cNvSpPr txBox="1"/>
          <p:nvPr/>
        </p:nvSpPr>
        <p:spPr>
          <a:xfrm rot="-3097121">
            <a:off x="5451422" y="3586978"/>
            <a:ext cx="771148" cy="3092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Paris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3"/>
          <p:cNvSpPr txBox="1"/>
          <p:nvPr/>
        </p:nvSpPr>
        <p:spPr>
          <a:xfrm rot="-2940796">
            <a:off x="5512433" y="3751191"/>
            <a:ext cx="933549" cy="26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Versailles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3"/>
          <p:cNvSpPr txBox="1"/>
          <p:nvPr/>
        </p:nvSpPr>
        <p:spPr>
          <a:xfrm rot="-2940796">
            <a:off x="5978183" y="3559691"/>
            <a:ext cx="933549" cy="26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Tours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23"/>
          <p:cNvSpPr txBox="1"/>
          <p:nvPr/>
        </p:nvSpPr>
        <p:spPr>
          <a:xfrm rot="-2940796">
            <a:off x="6214483" y="3596666"/>
            <a:ext cx="933549" cy="26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Troyes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3"/>
          <p:cNvSpPr txBox="1"/>
          <p:nvPr/>
        </p:nvSpPr>
        <p:spPr>
          <a:xfrm rot="-2940796">
            <a:off x="6439983" y="3681991"/>
            <a:ext cx="933549" cy="26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Orleans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 rot="-2940796">
            <a:off x="6858408" y="3517416"/>
            <a:ext cx="933549" cy="26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Laon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4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Gemini Python API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4"/>
          <p:cNvSpPr/>
          <p:nvPr/>
        </p:nvSpPr>
        <p:spPr>
          <a:xfrm>
            <a:off x="60925" y="2042850"/>
            <a:ext cx="1091100" cy="825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What is the capital of France?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24"/>
          <p:cNvSpPr/>
          <p:nvPr/>
        </p:nvSpPr>
        <p:spPr>
          <a:xfrm>
            <a:off x="1177875" y="2294375"/>
            <a:ext cx="366600" cy="24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4"/>
          <p:cNvSpPr/>
          <p:nvPr/>
        </p:nvSpPr>
        <p:spPr>
          <a:xfrm>
            <a:off x="7477400" y="2267250"/>
            <a:ext cx="573600" cy="37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4"/>
          <p:cNvSpPr/>
          <p:nvPr/>
        </p:nvSpPr>
        <p:spPr>
          <a:xfrm>
            <a:off x="8074325" y="2042850"/>
            <a:ext cx="1009200" cy="8250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Paris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4"/>
          <p:cNvSpPr/>
          <p:nvPr/>
        </p:nvSpPr>
        <p:spPr>
          <a:xfrm>
            <a:off x="1570325" y="1608050"/>
            <a:ext cx="1114200" cy="2454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“what” 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“is”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“cap”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“ital”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“of”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“france”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72" name="Google Shape;172;p24"/>
          <p:cNvSpPr/>
          <p:nvPr/>
        </p:nvSpPr>
        <p:spPr>
          <a:xfrm>
            <a:off x="3102825" y="1608050"/>
            <a:ext cx="1114200" cy="24540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[0,1,3]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[4,1,3]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[5,3,6]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[8,4,1]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[9,1,3]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[0,5,1]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73" name="Google Shape;173;p24"/>
          <p:cNvSpPr/>
          <p:nvPr/>
        </p:nvSpPr>
        <p:spPr>
          <a:xfrm>
            <a:off x="2710363" y="2267250"/>
            <a:ext cx="366600" cy="24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4"/>
          <p:cNvSpPr txBox="1"/>
          <p:nvPr/>
        </p:nvSpPr>
        <p:spPr>
          <a:xfrm>
            <a:off x="5666950" y="1053113"/>
            <a:ext cx="2073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Likely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Tokens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4"/>
          <p:cNvSpPr/>
          <p:nvPr/>
        </p:nvSpPr>
        <p:spPr>
          <a:xfrm>
            <a:off x="4458800" y="1608050"/>
            <a:ext cx="1114200" cy="24540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[0,1,3]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[4,1,3]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[5,3,6]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[8,4,1]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[9,1,3]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[0,5,1]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IBM Plex Mono"/>
                <a:ea typeface="IBM Plex Mono"/>
                <a:cs typeface="IBM Plex Mono"/>
                <a:sym typeface="IBM Plex Mono"/>
              </a:rPr>
              <a:t>[?]</a:t>
            </a:r>
            <a:endParaRPr b="1" sz="17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76" name="Google Shape;176;p24"/>
          <p:cNvSpPr/>
          <p:nvPr/>
        </p:nvSpPr>
        <p:spPr>
          <a:xfrm>
            <a:off x="4242863" y="2267250"/>
            <a:ext cx="366600" cy="24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7" name="Google Shape;177;p24"/>
          <p:cNvCxnSpPr/>
          <p:nvPr/>
        </p:nvCxnSpPr>
        <p:spPr>
          <a:xfrm>
            <a:off x="5787625" y="3037200"/>
            <a:ext cx="1589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24"/>
          <p:cNvSpPr/>
          <p:nvPr/>
        </p:nvSpPr>
        <p:spPr>
          <a:xfrm>
            <a:off x="5834625" y="1800700"/>
            <a:ext cx="178800" cy="11472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4"/>
          <p:cNvSpPr/>
          <p:nvPr/>
        </p:nvSpPr>
        <p:spPr>
          <a:xfrm>
            <a:off x="6103925" y="2378500"/>
            <a:ext cx="178800" cy="569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4"/>
          <p:cNvSpPr/>
          <p:nvPr/>
        </p:nvSpPr>
        <p:spPr>
          <a:xfrm>
            <a:off x="6373225" y="2540075"/>
            <a:ext cx="178800" cy="4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4"/>
          <p:cNvSpPr/>
          <p:nvPr/>
        </p:nvSpPr>
        <p:spPr>
          <a:xfrm>
            <a:off x="6642525" y="2792725"/>
            <a:ext cx="178800" cy="155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4"/>
          <p:cNvSpPr/>
          <p:nvPr/>
        </p:nvSpPr>
        <p:spPr>
          <a:xfrm>
            <a:off x="7181125" y="2867850"/>
            <a:ext cx="178800" cy="80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4"/>
          <p:cNvSpPr/>
          <p:nvPr/>
        </p:nvSpPr>
        <p:spPr>
          <a:xfrm>
            <a:off x="6918975" y="2867850"/>
            <a:ext cx="178800" cy="80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4"/>
          <p:cNvSpPr txBox="1"/>
          <p:nvPr/>
        </p:nvSpPr>
        <p:spPr>
          <a:xfrm>
            <a:off x="5754725" y="1556288"/>
            <a:ext cx="4044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95%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85" name="Google Shape;185;p24"/>
          <p:cNvSpPr txBox="1"/>
          <p:nvPr/>
        </p:nvSpPr>
        <p:spPr>
          <a:xfrm>
            <a:off x="6038750" y="2160013"/>
            <a:ext cx="4044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2%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86" name="Google Shape;186;p24"/>
          <p:cNvSpPr txBox="1"/>
          <p:nvPr/>
        </p:nvSpPr>
        <p:spPr>
          <a:xfrm>
            <a:off x="6323000" y="2295538"/>
            <a:ext cx="4044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87" name="Google Shape;187;p24"/>
          <p:cNvSpPr txBox="1"/>
          <p:nvPr/>
        </p:nvSpPr>
        <p:spPr>
          <a:xfrm>
            <a:off x="6552027" y="2581700"/>
            <a:ext cx="4737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0.5%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88" name="Google Shape;188;p24"/>
          <p:cNvSpPr txBox="1"/>
          <p:nvPr/>
        </p:nvSpPr>
        <p:spPr>
          <a:xfrm>
            <a:off x="6813650" y="2666375"/>
            <a:ext cx="4737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0.2%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89" name="Google Shape;189;p24"/>
          <p:cNvSpPr txBox="1"/>
          <p:nvPr/>
        </p:nvSpPr>
        <p:spPr>
          <a:xfrm>
            <a:off x="7097775" y="2666375"/>
            <a:ext cx="4737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0.1%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90" name="Google Shape;190;p24"/>
          <p:cNvSpPr txBox="1"/>
          <p:nvPr/>
        </p:nvSpPr>
        <p:spPr>
          <a:xfrm rot="-5400000">
            <a:off x="5538536" y="324407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[8,2,1]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91" name="Google Shape;191;p24"/>
          <p:cNvSpPr txBox="1"/>
          <p:nvPr/>
        </p:nvSpPr>
        <p:spPr>
          <a:xfrm rot="-5400000">
            <a:off x="5807836" y="324227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[5,2,2]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92" name="Google Shape;192;p24"/>
          <p:cNvSpPr txBox="1"/>
          <p:nvPr/>
        </p:nvSpPr>
        <p:spPr>
          <a:xfrm rot="-5400000">
            <a:off x="6077136" y="324407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[7,3,9]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93" name="Google Shape;193;p24"/>
          <p:cNvSpPr txBox="1"/>
          <p:nvPr/>
        </p:nvSpPr>
        <p:spPr>
          <a:xfrm rot="-5400000">
            <a:off x="6346436" y="324407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[2,9,8]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94" name="Google Shape;194;p24"/>
          <p:cNvSpPr txBox="1"/>
          <p:nvPr/>
        </p:nvSpPr>
        <p:spPr>
          <a:xfrm rot="-5400000">
            <a:off x="6582661" y="324407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[3,7,4]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95" name="Google Shape;195;p24"/>
          <p:cNvSpPr txBox="1"/>
          <p:nvPr/>
        </p:nvSpPr>
        <p:spPr>
          <a:xfrm rot="-5400000">
            <a:off x="6885036" y="322532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[5,1,6]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96" name="Google Shape;196;p24"/>
          <p:cNvSpPr txBox="1"/>
          <p:nvPr/>
        </p:nvSpPr>
        <p:spPr>
          <a:xfrm rot="-3097121">
            <a:off x="5451422" y="3586978"/>
            <a:ext cx="771148" cy="3092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Paris</a:t>
            </a:r>
            <a:endParaRPr b="1" sz="1100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24"/>
          <p:cNvSpPr txBox="1"/>
          <p:nvPr/>
        </p:nvSpPr>
        <p:spPr>
          <a:xfrm rot="-2940796">
            <a:off x="5512433" y="3751191"/>
            <a:ext cx="933549" cy="26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Versailles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24"/>
          <p:cNvSpPr txBox="1"/>
          <p:nvPr/>
        </p:nvSpPr>
        <p:spPr>
          <a:xfrm rot="-2940796">
            <a:off x="5978183" y="3559691"/>
            <a:ext cx="933549" cy="26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Tours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24"/>
          <p:cNvSpPr txBox="1"/>
          <p:nvPr/>
        </p:nvSpPr>
        <p:spPr>
          <a:xfrm rot="-2940796">
            <a:off x="6214483" y="3596666"/>
            <a:ext cx="933549" cy="26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Troyes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24"/>
          <p:cNvSpPr txBox="1"/>
          <p:nvPr/>
        </p:nvSpPr>
        <p:spPr>
          <a:xfrm rot="-2940796">
            <a:off x="6439983" y="3681991"/>
            <a:ext cx="933549" cy="26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Orleans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24"/>
          <p:cNvSpPr txBox="1"/>
          <p:nvPr/>
        </p:nvSpPr>
        <p:spPr>
          <a:xfrm rot="-2940796">
            <a:off x="6858408" y="3517416"/>
            <a:ext cx="933549" cy="26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Laon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5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Gemini Python API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25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Temperature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 term temperature comes from statistical thermodynamics.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can think of this as effecting the sampling of the distribution of tokens.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Lower temperatures will cause the model sample the most likely tokens while a higher temperature will push the model to sample less likely tokens.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9" name="Google Shape;20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6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Gemini Python API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26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Temperature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In other words: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Higher Temperature (~1.0)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3" marL="18288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More “creative” results, could sometimes go off topic or random.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Lower Temperature (~0.0)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3" marL="18288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Less “creative” results, should be used in situations where you expect a singular correct answer.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7" name="Google Shape;21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7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Gemini Python API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4" name="Google Shape;22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7"/>
          <p:cNvSpPr/>
          <p:nvPr/>
        </p:nvSpPr>
        <p:spPr>
          <a:xfrm>
            <a:off x="60925" y="2042850"/>
            <a:ext cx="1091100" cy="825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What is the capital of France?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27"/>
          <p:cNvSpPr/>
          <p:nvPr/>
        </p:nvSpPr>
        <p:spPr>
          <a:xfrm>
            <a:off x="1177875" y="2294375"/>
            <a:ext cx="366600" cy="24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7"/>
          <p:cNvSpPr/>
          <p:nvPr/>
        </p:nvSpPr>
        <p:spPr>
          <a:xfrm>
            <a:off x="7477400" y="2267250"/>
            <a:ext cx="573600" cy="37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7"/>
          <p:cNvSpPr/>
          <p:nvPr/>
        </p:nvSpPr>
        <p:spPr>
          <a:xfrm>
            <a:off x="8074325" y="2042850"/>
            <a:ext cx="1009200" cy="8250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Paris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27"/>
          <p:cNvSpPr/>
          <p:nvPr/>
        </p:nvSpPr>
        <p:spPr>
          <a:xfrm>
            <a:off x="1570325" y="1608050"/>
            <a:ext cx="1114200" cy="2454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“what” 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“is”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“cap”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“ital”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“of”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“france”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30" name="Google Shape;230;p27"/>
          <p:cNvSpPr/>
          <p:nvPr/>
        </p:nvSpPr>
        <p:spPr>
          <a:xfrm>
            <a:off x="3102825" y="1608050"/>
            <a:ext cx="1114200" cy="24540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[0,1,3]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[4,1,3]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[5,3,6]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[8,4,1]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[9,1,3]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[0,5,1]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31" name="Google Shape;231;p27"/>
          <p:cNvSpPr/>
          <p:nvPr/>
        </p:nvSpPr>
        <p:spPr>
          <a:xfrm>
            <a:off x="2710363" y="2267250"/>
            <a:ext cx="366600" cy="24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7"/>
          <p:cNvSpPr txBox="1"/>
          <p:nvPr/>
        </p:nvSpPr>
        <p:spPr>
          <a:xfrm>
            <a:off x="5666950" y="1053113"/>
            <a:ext cx="2073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Likely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Tokens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27"/>
          <p:cNvSpPr/>
          <p:nvPr/>
        </p:nvSpPr>
        <p:spPr>
          <a:xfrm>
            <a:off x="4458800" y="1608050"/>
            <a:ext cx="1114200" cy="24540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[0,1,3]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[4,1,3]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[5,3,6]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[8,4,1]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[9,1,3]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[0,5,1]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IBM Plex Mono"/>
                <a:ea typeface="IBM Plex Mono"/>
                <a:cs typeface="IBM Plex Mono"/>
                <a:sym typeface="IBM Plex Mono"/>
              </a:rPr>
              <a:t>[?]</a:t>
            </a:r>
            <a:endParaRPr b="1" sz="17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34" name="Google Shape;234;p27"/>
          <p:cNvSpPr/>
          <p:nvPr/>
        </p:nvSpPr>
        <p:spPr>
          <a:xfrm>
            <a:off x="4242863" y="2267250"/>
            <a:ext cx="366600" cy="24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5" name="Google Shape;235;p27"/>
          <p:cNvCxnSpPr/>
          <p:nvPr/>
        </p:nvCxnSpPr>
        <p:spPr>
          <a:xfrm>
            <a:off x="5787625" y="3037200"/>
            <a:ext cx="1589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" name="Google Shape;236;p27"/>
          <p:cNvSpPr/>
          <p:nvPr/>
        </p:nvSpPr>
        <p:spPr>
          <a:xfrm>
            <a:off x="5834625" y="1800700"/>
            <a:ext cx="178800" cy="1147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7"/>
          <p:cNvSpPr/>
          <p:nvPr/>
        </p:nvSpPr>
        <p:spPr>
          <a:xfrm>
            <a:off x="6103925" y="2378500"/>
            <a:ext cx="178800" cy="569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7"/>
          <p:cNvSpPr/>
          <p:nvPr/>
        </p:nvSpPr>
        <p:spPr>
          <a:xfrm>
            <a:off x="6373225" y="2540075"/>
            <a:ext cx="178800" cy="4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7"/>
          <p:cNvSpPr/>
          <p:nvPr/>
        </p:nvSpPr>
        <p:spPr>
          <a:xfrm>
            <a:off x="6642525" y="2792725"/>
            <a:ext cx="178800" cy="155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7"/>
          <p:cNvSpPr/>
          <p:nvPr/>
        </p:nvSpPr>
        <p:spPr>
          <a:xfrm>
            <a:off x="7181125" y="2867850"/>
            <a:ext cx="178800" cy="80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7"/>
          <p:cNvSpPr/>
          <p:nvPr/>
        </p:nvSpPr>
        <p:spPr>
          <a:xfrm>
            <a:off x="6918975" y="2867850"/>
            <a:ext cx="178800" cy="80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7"/>
          <p:cNvSpPr txBox="1"/>
          <p:nvPr/>
        </p:nvSpPr>
        <p:spPr>
          <a:xfrm>
            <a:off x="5754725" y="1556288"/>
            <a:ext cx="4044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95%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43" name="Google Shape;243;p27"/>
          <p:cNvSpPr txBox="1"/>
          <p:nvPr/>
        </p:nvSpPr>
        <p:spPr>
          <a:xfrm>
            <a:off x="6038750" y="2160013"/>
            <a:ext cx="4044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2%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44" name="Google Shape;244;p27"/>
          <p:cNvSpPr txBox="1"/>
          <p:nvPr/>
        </p:nvSpPr>
        <p:spPr>
          <a:xfrm>
            <a:off x="6323000" y="2295538"/>
            <a:ext cx="4044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45" name="Google Shape;245;p27"/>
          <p:cNvSpPr txBox="1"/>
          <p:nvPr/>
        </p:nvSpPr>
        <p:spPr>
          <a:xfrm>
            <a:off x="6552027" y="2581700"/>
            <a:ext cx="4737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0.5%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46" name="Google Shape;246;p27"/>
          <p:cNvSpPr txBox="1"/>
          <p:nvPr/>
        </p:nvSpPr>
        <p:spPr>
          <a:xfrm>
            <a:off x="6813650" y="2666375"/>
            <a:ext cx="4737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0.2%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47" name="Google Shape;247;p27"/>
          <p:cNvSpPr txBox="1"/>
          <p:nvPr/>
        </p:nvSpPr>
        <p:spPr>
          <a:xfrm>
            <a:off x="7097775" y="2666375"/>
            <a:ext cx="4737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0.1%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48" name="Google Shape;248;p27"/>
          <p:cNvSpPr txBox="1"/>
          <p:nvPr/>
        </p:nvSpPr>
        <p:spPr>
          <a:xfrm rot="-5400000">
            <a:off x="5538536" y="324407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[8,2,1]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49" name="Google Shape;249;p27"/>
          <p:cNvSpPr txBox="1"/>
          <p:nvPr/>
        </p:nvSpPr>
        <p:spPr>
          <a:xfrm rot="-5400000">
            <a:off x="5807836" y="324227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[5,2,2]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50" name="Google Shape;250;p27"/>
          <p:cNvSpPr txBox="1"/>
          <p:nvPr/>
        </p:nvSpPr>
        <p:spPr>
          <a:xfrm rot="-5400000">
            <a:off x="6077136" y="324407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[7,3,9]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51" name="Google Shape;251;p27"/>
          <p:cNvSpPr txBox="1"/>
          <p:nvPr/>
        </p:nvSpPr>
        <p:spPr>
          <a:xfrm rot="-5400000">
            <a:off x="6346436" y="324407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[2,9,8]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52" name="Google Shape;252;p27"/>
          <p:cNvSpPr txBox="1"/>
          <p:nvPr/>
        </p:nvSpPr>
        <p:spPr>
          <a:xfrm rot="-5400000">
            <a:off x="6582661" y="324407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[3,7,4]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53" name="Google Shape;253;p27"/>
          <p:cNvSpPr txBox="1"/>
          <p:nvPr/>
        </p:nvSpPr>
        <p:spPr>
          <a:xfrm rot="-5400000">
            <a:off x="6885036" y="322532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[5,1,6]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54" name="Google Shape;254;p27"/>
          <p:cNvSpPr txBox="1"/>
          <p:nvPr/>
        </p:nvSpPr>
        <p:spPr>
          <a:xfrm rot="-3097121">
            <a:off x="5451422" y="3586978"/>
            <a:ext cx="771148" cy="3092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Paris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Google Shape;255;p27"/>
          <p:cNvSpPr txBox="1"/>
          <p:nvPr/>
        </p:nvSpPr>
        <p:spPr>
          <a:xfrm rot="-2940796">
            <a:off x="5512433" y="3751191"/>
            <a:ext cx="933549" cy="26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Versailles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27"/>
          <p:cNvSpPr txBox="1"/>
          <p:nvPr/>
        </p:nvSpPr>
        <p:spPr>
          <a:xfrm rot="-2940796">
            <a:off x="5978183" y="3559691"/>
            <a:ext cx="933549" cy="26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Tours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27"/>
          <p:cNvSpPr txBox="1"/>
          <p:nvPr/>
        </p:nvSpPr>
        <p:spPr>
          <a:xfrm rot="-2940796">
            <a:off x="6214483" y="3596666"/>
            <a:ext cx="933549" cy="26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Troyes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27"/>
          <p:cNvSpPr txBox="1"/>
          <p:nvPr/>
        </p:nvSpPr>
        <p:spPr>
          <a:xfrm rot="-2940796">
            <a:off x="6439983" y="3681991"/>
            <a:ext cx="933549" cy="26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Orleans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27"/>
          <p:cNvSpPr txBox="1"/>
          <p:nvPr/>
        </p:nvSpPr>
        <p:spPr>
          <a:xfrm rot="-2940796">
            <a:off x="6858408" y="3517416"/>
            <a:ext cx="933549" cy="26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Laon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8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Gemini Python API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6" name="Google Shape;26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8"/>
          <p:cNvSpPr/>
          <p:nvPr/>
        </p:nvSpPr>
        <p:spPr>
          <a:xfrm>
            <a:off x="60925" y="2042850"/>
            <a:ext cx="1091100" cy="825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What is the capital of France?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" name="Google Shape;268;p28"/>
          <p:cNvSpPr/>
          <p:nvPr/>
        </p:nvSpPr>
        <p:spPr>
          <a:xfrm>
            <a:off x="1177875" y="2294375"/>
            <a:ext cx="366600" cy="24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8"/>
          <p:cNvSpPr/>
          <p:nvPr/>
        </p:nvSpPr>
        <p:spPr>
          <a:xfrm>
            <a:off x="7477400" y="2267250"/>
            <a:ext cx="573600" cy="37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8"/>
          <p:cNvSpPr/>
          <p:nvPr/>
        </p:nvSpPr>
        <p:spPr>
          <a:xfrm>
            <a:off x="8074325" y="2042850"/>
            <a:ext cx="1009200" cy="8250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Paris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28"/>
          <p:cNvSpPr/>
          <p:nvPr/>
        </p:nvSpPr>
        <p:spPr>
          <a:xfrm>
            <a:off x="1570325" y="1608050"/>
            <a:ext cx="1114200" cy="2454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“what” 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“is”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“cap”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“ital”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“of”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“france”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72" name="Google Shape;272;p28"/>
          <p:cNvSpPr/>
          <p:nvPr/>
        </p:nvSpPr>
        <p:spPr>
          <a:xfrm>
            <a:off x="3102825" y="1608050"/>
            <a:ext cx="1114200" cy="24540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[0,1,3]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[4,1,3]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[5,3,6]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[8,4,1]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[9,1,3]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[0,5,1]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73" name="Google Shape;273;p28"/>
          <p:cNvSpPr/>
          <p:nvPr/>
        </p:nvSpPr>
        <p:spPr>
          <a:xfrm>
            <a:off x="2710363" y="2267250"/>
            <a:ext cx="366600" cy="24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8"/>
          <p:cNvSpPr txBox="1"/>
          <p:nvPr/>
        </p:nvSpPr>
        <p:spPr>
          <a:xfrm>
            <a:off x="5666950" y="1053113"/>
            <a:ext cx="2073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Likely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Tokens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28"/>
          <p:cNvSpPr/>
          <p:nvPr/>
        </p:nvSpPr>
        <p:spPr>
          <a:xfrm>
            <a:off x="4458800" y="1608050"/>
            <a:ext cx="1114200" cy="24540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[0,1,3]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[4,1,3]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[5,3,6]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[8,4,1]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[9,1,3]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[0,5,1]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IBM Plex Mono"/>
                <a:ea typeface="IBM Plex Mono"/>
                <a:cs typeface="IBM Plex Mono"/>
                <a:sym typeface="IBM Plex Mono"/>
              </a:rPr>
              <a:t>[?]</a:t>
            </a:r>
            <a:endParaRPr b="1" sz="17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76" name="Google Shape;276;p28"/>
          <p:cNvSpPr/>
          <p:nvPr/>
        </p:nvSpPr>
        <p:spPr>
          <a:xfrm>
            <a:off x="4242863" y="2267250"/>
            <a:ext cx="366600" cy="24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7" name="Google Shape;277;p28"/>
          <p:cNvCxnSpPr/>
          <p:nvPr/>
        </p:nvCxnSpPr>
        <p:spPr>
          <a:xfrm>
            <a:off x="5787625" y="3037200"/>
            <a:ext cx="1589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" name="Google Shape;278;p28"/>
          <p:cNvSpPr/>
          <p:nvPr/>
        </p:nvSpPr>
        <p:spPr>
          <a:xfrm>
            <a:off x="5834625" y="1800700"/>
            <a:ext cx="178800" cy="1147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8"/>
          <p:cNvSpPr/>
          <p:nvPr/>
        </p:nvSpPr>
        <p:spPr>
          <a:xfrm>
            <a:off x="6103925" y="2378500"/>
            <a:ext cx="178800" cy="569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8"/>
          <p:cNvSpPr/>
          <p:nvPr/>
        </p:nvSpPr>
        <p:spPr>
          <a:xfrm>
            <a:off x="6373225" y="2540075"/>
            <a:ext cx="178800" cy="4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8"/>
          <p:cNvSpPr/>
          <p:nvPr/>
        </p:nvSpPr>
        <p:spPr>
          <a:xfrm>
            <a:off x="6642525" y="2792725"/>
            <a:ext cx="178800" cy="155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8"/>
          <p:cNvSpPr/>
          <p:nvPr/>
        </p:nvSpPr>
        <p:spPr>
          <a:xfrm>
            <a:off x="7181125" y="2867850"/>
            <a:ext cx="178800" cy="80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8"/>
          <p:cNvSpPr/>
          <p:nvPr/>
        </p:nvSpPr>
        <p:spPr>
          <a:xfrm>
            <a:off x="6918975" y="2867850"/>
            <a:ext cx="178800" cy="80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8"/>
          <p:cNvSpPr txBox="1"/>
          <p:nvPr/>
        </p:nvSpPr>
        <p:spPr>
          <a:xfrm>
            <a:off x="5754725" y="1556288"/>
            <a:ext cx="4044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95%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85" name="Google Shape;285;p28"/>
          <p:cNvSpPr txBox="1"/>
          <p:nvPr/>
        </p:nvSpPr>
        <p:spPr>
          <a:xfrm>
            <a:off x="6038750" y="2160013"/>
            <a:ext cx="4044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2%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86" name="Google Shape;286;p28"/>
          <p:cNvSpPr txBox="1"/>
          <p:nvPr/>
        </p:nvSpPr>
        <p:spPr>
          <a:xfrm>
            <a:off x="6323000" y="2295538"/>
            <a:ext cx="4044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87" name="Google Shape;287;p28"/>
          <p:cNvSpPr txBox="1"/>
          <p:nvPr/>
        </p:nvSpPr>
        <p:spPr>
          <a:xfrm>
            <a:off x="6552027" y="2581700"/>
            <a:ext cx="4737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0.5%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88" name="Google Shape;288;p28"/>
          <p:cNvSpPr txBox="1"/>
          <p:nvPr/>
        </p:nvSpPr>
        <p:spPr>
          <a:xfrm>
            <a:off x="6813650" y="2666375"/>
            <a:ext cx="4737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0.2%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89" name="Google Shape;289;p28"/>
          <p:cNvSpPr txBox="1"/>
          <p:nvPr/>
        </p:nvSpPr>
        <p:spPr>
          <a:xfrm>
            <a:off x="7097775" y="2666375"/>
            <a:ext cx="4737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0.1%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90" name="Google Shape;290;p28"/>
          <p:cNvSpPr txBox="1"/>
          <p:nvPr/>
        </p:nvSpPr>
        <p:spPr>
          <a:xfrm rot="-5400000">
            <a:off x="5538536" y="324407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[8,2,1]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91" name="Google Shape;291;p28"/>
          <p:cNvSpPr txBox="1"/>
          <p:nvPr/>
        </p:nvSpPr>
        <p:spPr>
          <a:xfrm rot="-5400000">
            <a:off x="5807836" y="324227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[5,2,2]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92" name="Google Shape;292;p28"/>
          <p:cNvSpPr txBox="1"/>
          <p:nvPr/>
        </p:nvSpPr>
        <p:spPr>
          <a:xfrm rot="-5400000">
            <a:off x="6077136" y="324407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[7,3,9]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93" name="Google Shape;293;p28"/>
          <p:cNvSpPr txBox="1"/>
          <p:nvPr/>
        </p:nvSpPr>
        <p:spPr>
          <a:xfrm rot="-5400000">
            <a:off x="6346436" y="324407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[2,9,8]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94" name="Google Shape;294;p28"/>
          <p:cNvSpPr txBox="1"/>
          <p:nvPr/>
        </p:nvSpPr>
        <p:spPr>
          <a:xfrm rot="-5400000">
            <a:off x="6582661" y="324407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[3,7,4]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95" name="Google Shape;295;p28"/>
          <p:cNvSpPr txBox="1"/>
          <p:nvPr/>
        </p:nvSpPr>
        <p:spPr>
          <a:xfrm rot="-5400000">
            <a:off x="6885036" y="322532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[5,1,6]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96" name="Google Shape;296;p28"/>
          <p:cNvSpPr txBox="1"/>
          <p:nvPr/>
        </p:nvSpPr>
        <p:spPr>
          <a:xfrm rot="-3097121">
            <a:off x="5451422" y="3586978"/>
            <a:ext cx="771148" cy="3092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Paris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28"/>
          <p:cNvSpPr txBox="1"/>
          <p:nvPr/>
        </p:nvSpPr>
        <p:spPr>
          <a:xfrm rot="-2940796">
            <a:off x="5512433" y="3751191"/>
            <a:ext cx="933549" cy="26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Versailles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8" name="Google Shape;298;p28"/>
          <p:cNvSpPr txBox="1"/>
          <p:nvPr/>
        </p:nvSpPr>
        <p:spPr>
          <a:xfrm rot="-2940796">
            <a:off x="5978183" y="3559691"/>
            <a:ext cx="933549" cy="26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Tours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9" name="Google Shape;299;p28"/>
          <p:cNvSpPr txBox="1"/>
          <p:nvPr/>
        </p:nvSpPr>
        <p:spPr>
          <a:xfrm rot="-2940796">
            <a:off x="6214483" y="3596666"/>
            <a:ext cx="933549" cy="26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Troyes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28"/>
          <p:cNvSpPr txBox="1"/>
          <p:nvPr/>
        </p:nvSpPr>
        <p:spPr>
          <a:xfrm rot="-2940796">
            <a:off x="6439983" y="3681991"/>
            <a:ext cx="933549" cy="26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Orleans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Google Shape;301;p28"/>
          <p:cNvSpPr txBox="1"/>
          <p:nvPr/>
        </p:nvSpPr>
        <p:spPr>
          <a:xfrm rot="-2940796">
            <a:off x="6858408" y="3517416"/>
            <a:ext cx="933549" cy="26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Laon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28"/>
          <p:cNvSpPr/>
          <p:nvPr/>
        </p:nvSpPr>
        <p:spPr>
          <a:xfrm>
            <a:off x="5623000" y="1568100"/>
            <a:ext cx="1854300" cy="27948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9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Gemini Python API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9" name="Google Shape;309;p29"/>
          <p:cNvSpPr txBox="1"/>
          <p:nvPr/>
        </p:nvSpPr>
        <p:spPr>
          <a:xfrm>
            <a:off x="272000" y="854825"/>
            <a:ext cx="8456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Top K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This means you would only consider the top K amount of tokens.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For example, if K=3, you would only consider the 3 most likely tokens before you sample.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0" name="Google Shape;31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0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Gemini Python API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30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Top K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With Top K=3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8" name="Google Shape;31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9" name="Google Shape;319;p30"/>
          <p:cNvCxnSpPr/>
          <p:nvPr/>
        </p:nvCxnSpPr>
        <p:spPr>
          <a:xfrm>
            <a:off x="1368025" y="3265800"/>
            <a:ext cx="1589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0" name="Google Shape;320;p30"/>
          <p:cNvSpPr/>
          <p:nvPr/>
        </p:nvSpPr>
        <p:spPr>
          <a:xfrm>
            <a:off x="1415025" y="2029300"/>
            <a:ext cx="178800" cy="1147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0"/>
          <p:cNvSpPr/>
          <p:nvPr/>
        </p:nvSpPr>
        <p:spPr>
          <a:xfrm>
            <a:off x="1684325" y="2607100"/>
            <a:ext cx="178800" cy="569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0"/>
          <p:cNvSpPr/>
          <p:nvPr/>
        </p:nvSpPr>
        <p:spPr>
          <a:xfrm>
            <a:off x="1953625" y="2768675"/>
            <a:ext cx="178800" cy="4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0"/>
          <p:cNvSpPr/>
          <p:nvPr/>
        </p:nvSpPr>
        <p:spPr>
          <a:xfrm>
            <a:off x="2222925" y="3021325"/>
            <a:ext cx="178800" cy="155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0"/>
          <p:cNvSpPr/>
          <p:nvPr/>
        </p:nvSpPr>
        <p:spPr>
          <a:xfrm>
            <a:off x="2761525" y="3096450"/>
            <a:ext cx="178800" cy="80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0"/>
          <p:cNvSpPr/>
          <p:nvPr/>
        </p:nvSpPr>
        <p:spPr>
          <a:xfrm>
            <a:off x="2499375" y="3096450"/>
            <a:ext cx="178800" cy="80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0"/>
          <p:cNvSpPr txBox="1"/>
          <p:nvPr/>
        </p:nvSpPr>
        <p:spPr>
          <a:xfrm>
            <a:off x="1335125" y="1784888"/>
            <a:ext cx="4044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95%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27" name="Google Shape;327;p30"/>
          <p:cNvSpPr txBox="1"/>
          <p:nvPr/>
        </p:nvSpPr>
        <p:spPr>
          <a:xfrm>
            <a:off x="1903400" y="2524138"/>
            <a:ext cx="4044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28" name="Google Shape;328;p30"/>
          <p:cNvSpPr txBox="1"/>
          <p:nvPr/>
        </p:nvSpPr>
        <p:spPr>
          <a:xfrm>
            <a:off x="2132427" y="2810300"/>
            <a:ext cx="4737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0.5%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29" name="Google Shape;329;p30"/>
          <p:cNvSpPr txBox="1"/>
          <p:nvPr/>
        </p:nvSpPr>
        <p:spPr>
          <a:xfrm>
            <a:off x="2394050" y="2894975"/>
            <a:ext cx="4737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0.2%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30" name="Google Shape;330;p30"/>
          <p:cNvSpPr txBox="1"/>
          <p:nvPr/>
        </p:nvSpPr>
        <p:spPr>
          <a:xfrm>
            <a:off x="2678175" y="2894975"/>
            <a:ext cx="4737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0.1%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31" name="Google Shape;331;p30"/>
          <p:cNvSpPr txBox="1"/>
          <p:nvPr/>
        </p:nvSpPr>
        <p:spPr>
          <a:xfrm rot="-5400000">
            <a:off x="1118936" y="347267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[8,2,1]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32" name="Google Shape;332;p30"/>
          <p:cNvSpPr txBox="1"/>
          <p:nvPr/>
        </p:nvSpPr>
        <p:spPr>
          <a:xfrm rot="-5400000">
            <a:off x="1388236" y="347087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[5,2,2]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33" name="Google Shape;333;p30"/>
          <p:cNvSpPr txBox="1"/>
          <p:nvPr/>
        </p:nvSpPr>
        <p:spPr>
          <a:xfrm rot="-5400000">
            <a:off x="1657536" y="347267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[7,3,9]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34" name="Google Shape;334;p30"/>
          <p:cNvSpPr txBox="1"/>
          <p:nvPr/>
        </p:nvSpPr>
        <p:spPr>
          <a:xfrm rot="-5400000">
            <a:off x="1926836" y="347267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[2,9,8]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35" name="Google Shape;335;p30"/>
          <p:cNvSpPr txBox="1"/>
          <p:nvPr/>
        </p:nvSpPr>
        <p:spPr>
          <a:xfrm rot="-5400000">
            <a:off x="2163061" y="347267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[3,7,4]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36" name="Google Shape;336;p30"/>
          <p:cNvSpPr txBox="1"/>
          <p:nvPr/>
        </p:nvSpPr>
        <p:spPr>
          <a:xfrm rot="-5400000">
            <a:off x="2465436" y="345392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[5,1,6]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37" name="Google Shape;337;p30"/>
          <p:cNvSpPr txBox="1"/>
          <p:nvPr/>
        </p:nvSpPr>
        <p:spPr>
          <a:xfrm rot="-3097121">
            <a:off x="1031822" y="3815578"/>
            <a:ext cx="771148" cy="3092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Paris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8" name="Google Shape;338;p30"/>
          <p:cNvSpPr txBox="1"/>
          <p:nvPr/>
        </p:nvSpPr>
        <p:spPr>
          <a:xfrm rot="-2940796">
            <a:off x="1092833" y="3979791"/>
            <a:ext cx="933549" cy="26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Versailles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9" name="Google Shape;339;p30"/>
          <p:cNvSpPr txBox="1"/>
          <p:nvPr/>
        </p:nvSpPr>
        <p:spPr>
          <a:xfrm rot="-2940796">
            <a:off x="1558583" y="3788291"/>
            <a:ext cx="933549" cy="26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Tours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0" name="Google Shape;340;p30"/>
          <p:cNvSpPr txBox="1"/>
          <p:nvPr/>
        </p:nvSpPr>
        <p:spPr>
          <a:xfrm rot="-2940796">
            <a:off x="1794883" y="3825266"/>
            <a:ext cx="933549" cy="26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Troyes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1" name="Google Shape;341;p30"/>
          <p:cNvSpPr txBox="1"/>
          <p:nvPr/>
        </p:nvSpPr>
        <p:spPr>
          <a:xfrm rot="-2940796">
            <a:off x="2020383" y="3910591"/>
            <a:ext cx="933549" cy="26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Orleans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2" name="Google Shape;342;p30"/>
          <p:cNvSpPr txBox="1"/>
          <p:nvPr/>
        </p:nvSpPr>
        <p:spPr>
          <a:xfrm rot="-2940796">
            <a:off x="2438808" y="3746016"/>
            <a:ext cx="933549" cy="26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Laon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30"/>
          <p:cNvSpPr txBox="1"/>
          <p:nvPr/>
        </p:nvSpPr>
        <p:spPr>
          <a:xfrm>
            <a:off x="1619225" y="2391800"/>
            <a:ext cx="4044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2%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44" name="Google Shape;344;p30"/>
          <p:cNvSpPr/>
          <p:nvPr/>
        </p:nvSpPr>
        <p:spPr>
          <a:xfrm>
            <a:off x="3875475" y="2629900"/>
            <a:ext cx="573600" cy="37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5" name="Google Shape;345;p30"/>
          <p:cNvCxnSpPr/>
          <p:nvPr/>
        </p:nvCxnSpPr>
        <p:spPr>
          <a:xfrm>
            <a:off x="5510925" y="3196363"/>
            <a:ext cx="1589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6" name="Google Shape;346;p30"/>
          <p:cNvSpPr/>
          <p:nvPr/>
        </p:nvSpPr>
        <p:spPr>
          <a:xfrm>
            <a:off x="5557925" y="1959863"/>
            <a:ext cx="178800" cy="1147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0"/>
          <p:cNvSpPr/>
          <p:nvPr/>
        </p:nvSpPr>
        <p:spPr>
          <a:xfrm>
            <a:off x="5827225" y="2537663"/>
            <a:ext cx="178800" cy="569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0"/>
          <p:cNvSpPr/>
          <p:nvPr/>
        </p:nvSpPr>
        <p:spPr>
          <a:xfrm>
            <a:off x="6096525" y="2699238"/>
            <a:ext cx="178800" cy="4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0"/>
          <p:cNvSpPr txBox="1"/>
          <p:nvPr/>
        </p:nvSpPr>
        <p:spPr>
          <a:xfrm>
            <a:off x="5478025" y="1715450"/>
            <a:ext cx="4044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95%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50" name="Google Shape;350;p30"/>
          <p:cNvSpPr txBox="1"/>
          <p:nvPr/>
        </p:nvSpPr>
        <p:spPr>
          <a:xfrm rot="-5400000">
            <a:off x="5261836" y="3403235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[8,2,1]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51" name="Google Shape;351;p30"/>
          <p:cNvSpPr txBox="1"/>
          <p:nvPr/>
        </p:nvSpPr>
        <p:spPr>
          <a:xfrm rot="-5400000">
            <a:off x="5531136" y="3401435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[5,2,2]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52" name="Google Shape;352;p30"/>
          <p:cNvSpPr txBox="1"/>
          <p:nvPr/>
        </p:nvSpPr>
        <p:spPr>
          <a:xfrm rot="-5400000">
            <a:off x="5800436" y="3403235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[7,3,9]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53" name="Google Shape;353;p30"/>
          <p:cNvSpPr txBox="1"/>
          <p:nvPr/>
        </p:nvSpPr>
        <p:spPr>
          <a:xfrm rot="-3097121">
            <a:off x="5174722" y="3746140"/>
            <a:ext cx="771148" cy="3092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Paris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4" name="Google Shape;354;p30"/>
          <p:cNvSpPr txBox="1"/>
          <p:nvPr/>
        </p:nvSpPr>
        <p:spPr>
          <a:xfrm rot="-2940796">
            <a:off x="5235733" y="3910354"/>
            <a:ext cx="933549" cy="26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Versailles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5" name="Google Shape;355;p30"/>
          <p:cNvSpPr txBox="1"/>
          <p:nvPr/>
        </p:nvSpPr>
        <p:spPr>
          <a:xfrm rot="-2940796">
            <a:off x="5701483" y="3718854"/>
            <a:ext cx="933549" cy="26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Tours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Google Shape;356;p30"/>
          <p:cNvSpPr txBox="1"/>
          <p:nvPr/>
        </p:nvSpPr>
        <p:spPr>
          <a:xfrm>
            <a:off x="6084800" y="2456838"/>
            <a:ext cx="4044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57" name="Google Shape;357;p30"/>
          <p:cNvSpPr txBox="1"/>
          <p:nvPr/>
        </p:nvSpPr>
        <p:spPr>
          <a:xfrm>
            <a:off x="5800625" y="2324500"/>
            <a:ext cx="4044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2%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31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Gemini Python API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4" name="Google Shape;364;p31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Top P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This considers the cumulative probability of the tokens, allowing you to cut-off at a certain cumulative probability.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For example, a P = 0.97 would stop considering any tokens once the cumulative probability reaches 97%.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5" name="Google Shape;36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0" y="1175325"/>
            <a:ext cx="9144000" cy="27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Text</a:t>
            </a:r>
            <a:endParaRPr b="1" sz="7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Generation</a:t>
            </a:r>
            <a:endParaRPr b="1" sz="7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32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Gemini Python API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2" name="Google Shape;372;p32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Top P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With Top P = 0.97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73" name="Google Shape;37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4" name="Google Shape;374;p32"/>
          <p:cNvCxnSpPr/>
          <p:nvPr/>
        </p:nvCxnSpPr>
        <p:spPr>
          <a:xfrm>
            <a:off x="1368025" y="3265800"/>
            <a:ext cx="1589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5" name="Google Shape;375;p32"/>
          <p:cNvSpPr/>
          <p:nvPr/>
        </p:nvSpPr>
        <p:spPr>
          <a:xfrm>
            <a:off x="1415025" y="2029300"/>
            <a:ext cx="178800" cy="1147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2"/>
          <p:cNvSpPr/>
          <p:nvPr/>
        </p:nvSpPr>
        <p:spPr>
          <a:xfrm>
            <a:off x="1684325" y="2607100"/>
            <a:ext cx="178800" cy="569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2"/>
          <p:cNvSpPr/>
          <p:nvPr/>
        </p:nvSpPr>
        <p:spPr>
          <a:xfrm>
            <a:off x="1953625" y="2768675"/>
            <a:ext cx="178800" cy="4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2"/>
          <p:cNvSpPr/>
          <p:nvPr/>
        </p:nvSpPr>
        <p:spPr>
          <a:xfrm>
            <a:off x="2222925" y="3021325"/>
            <a:ext cx="178800" cy="155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2"/>
          <p:cNvSpPr/>
          <p:nvPr/>
        </p:nvSpPr>
        <p:spPr>
          <a:xfrm>
            <a:off x="2761525" y="3096450"/>
            <a:ext cx="178800" cy="80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2"/>
          <p:cNvSpPr/>
          <p:nvPr/>
        </p:nvSpPr>
        <p:spPr>
          <a:xfrm>
            <a:off x="2499375" y="3096450"/>
            <a:ext cx="178800" cy="80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2"/>
          <p:cNvSpPr txBox="1"/>
          <p:nvPr/>
        </p:nvSpPr>
        <p:spPr>
          <a:xfrm>
            <a:off x="1335125" y="1784888"/>
            <a:ext cx="4044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95%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82" name="Google Shape;382;p32"/>
          <p:cNvSpPr txBox="1"/>
          <p:nvPr/>
        </p:nvSpPr>
        <p:spPr>
          <a:xfrm>
            <a:off x="1903400" y="2524138"/>
            <a:ext cx="4044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83" name="Google Shape;383;p32"/>
          <p:cNvSpPr txBox="1"/>
          <p:nvPr/>
        </p:nvSpPr>
        <p:spPr>
          <a:xfrm>
            <a:off x="2132427" y="2810300"/>
            <a:ext cx="4737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0.5%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84" name="Google Shape;384;p32"/>
          <p:cNvSpPr txBox="1"/>
          <p:nvPr/>
        </p:nvSpPr>
        <p:spPr>
          <a:xfrm>
            <a:off x="2394050" y="2894975"/>
            <a:ext cx="4737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0.2%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85" name="Google Shape;385;p32"/>
          <p:cNvSpPr txBox="1"/>
          <p:nvPr/>
        </p:nvSpPr>
        <p:spPr>
          <a:xfrm>
            <a:off x="2678175" y="2894975"/>
            <a:ext cx="4737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0.1%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86" name="Google Shape;386;p32"/>
          <p:cNvSpPr txBox="1"/>
          <p:nvPr/>
        </p:nvSpPr>
        <p:spPr>
          <a:xfrm rot="-5400000">
            <a:off x="1118936" y="347267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[8,2,1]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87" name="Google Shape;387;p32"/>
          <p:cNvSpPr txBox="1"/>
          <p:nvPr/>
        </p:nvSpPr>
        <p:spPr>
          <a:xfrm rot="-5400000">
            <a:off x="1388236" y="347087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[5,2,2]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88" name="Google Shape;388;p32"/>
          <p:cNvSpPr txBox="1"/>
          <p:nvPr/>
        </p:nvSpPr>
        <p:spPr>
          <a:xfrm rot="-5400000">
            <a:off x="1657536" y="347267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[7,3,9]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89" name="Google Shape;389;p32"/>
          <p:cNvSpPr txBox="1"/>
          <p:nvPr/>
        </p:nvSpPr>
        <p:spPr>
          <a:xfrm rot="-5400000">
            <a:off x="1926836" y="347267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[2,9,8]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90" name="Google Shape;390;p32"/>
          <p:cNvSpPr txBox="1"/>
          <p:nvPr/>
        </p:nvSpPr>
        <p:spPr>
          <a:xfrm rot="-5400000">
            <a:off x="2163061" y="347267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[3,7,4]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91" name="Google Shape;391;p32"/>
          <p:cNvSpPr txBox="1"/>
          <p:nvPr/>
        </p:nvSpPr>
        <p:spPr>
          <a:xfrm rot="-5400000">
            <a:off x="2465436" y="345392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[5,1,6]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92" name="Google Shape;392;p32"/>
          <p:cNvSpPr txBox="1"/>
          <p:nvPr/>
        </p:nvSpPr>
        <p:spPr>
          <a:xfrm rot="-3097121">
            <a:off x="1031822" y="3815578"/>
            <a:ext cx="771148" cy="3092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Paris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3" name="Google Shape;393;p32"/>
          <p:cNvSpPr txBox="1"/>
          <p:nvPr/>
        </p:nvSpPr>
        <p:spPr>
          <a:xfrm rot="-2940796">
            <a:off x="1092833" y="3979791"/>
            <a:ext cx="933549" cy="26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Versailles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4" name="Google Shape;394;p32"/>
          <p:cNvSpPr txBox="1"/>
          <p:nvPr/>
        </p:nvSpPr>
        <p:spPr>
          <a:xfrm rot="-2940796">
            <a:off x="1558583" y="3788291"/>
            <a:ext cx="933549" cy="26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Tours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5" name="Google Shape;395;p32"/>
          <p:cNvSpPr txBox="1"/>
          <p:nvPr/>
        </p:nvSpPr>
        <p:spPr>
          <a:xfrm rot="-2940796">
            <a:off x="1794883" y="3825266"/>
            <a:ext cx="933549" cy="26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Troyes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32"/>
          <p:cNvSpPr txBox="1"/>
          <p:nvPr/>
        </p:nvSpPr>
        <p:spPr>
          <a:xfrm rot="-2940796">
            <a:off x="2020383" y="3910591"/>
            <a:ext cx="933549" cy="26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Orleans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7" name="Google Shape;397;p32"/>
          <p:cNvSpPr txBox="1"/>
          <p:nvPr/>
        </p:nvSpPr>
        <p:spPr>
          <a:xfrm rot="-2940796">
            <a:off x="2438808" y="3746016"/>
            <a:ext cx="933549" cy="26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Laon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8" name="Google Shape;398;p32"/>
          <p:cNvSpPr txBox="1"/>
          <p:nvPr/>
        </p:nvSpPr>
        <p:spPr>
          <a:xfrm>
            <a:off x="1619225" y="2391800"/>
            <a:ext cx="4044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2%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99" name="Google Shape;399;p32"/>
          <p:cNvSpPr/>
          <p:nvPr/>
        </p:nvSpPr>
        <p:spPr>
          <a:xfrm>
            <a:off x="3875475" y="2629900"/>
            <a:ext cx="573600" cy="37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0" name="Google Shape;400;p32"/>
          <p:cNvCxnSpPr/>
          <p:nvPr/>
        </p:nvCxnSpPr>
        <p:spPr>
          <a:xfrm>
            <a:off x="5510925" y="3196363"/>
            <a:ext cx="1589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1" name="Google Shape;401;p32"/>
          <p:cNvSpPr/>
          <p:nvPr/>
        </p:nvSpPr>
        <p:spPr>
          <a:xfrm>
            <a:off x="5557925" y="1959863"/>
            <a:ext cx="178800" cy="1147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2"/>
          <p:cNvSpPr/>
          <p:nvPr/>
        </p:nvSpPr>
        <p:spPr>
          <a:xfrm>
            <a:off x="5827225" y="2537663"/>
            <a:ext cx="178800" cy="569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2"/>
          <p:cNvSpPr txBox="1"/>
          <p:nvPr/>
        </p:nvSpPr>
        <p:spPr>
          <a:xfrm>
            <a:off x="5478025" y="1715450"/>
            <a:ext cx="4044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95%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04" name="Google Shape;404;p32"/>
          <p:cNvSpPr txBox="1"/>
          <p:nvPr/>
        </p:nvSpPr>
        <p:spPr>
          <a:xfrm rot="-5400000">
            <a:off x="5261836" y="3403235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[8,2,1]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05" name="Google Shape;405;p32"/>
          <p:cNvSpPr txBox="1"/>
          <p:nvPr/>
        </p:nvSpPr>
        <p:spPr>
          <a:xfrm rot="-5400000">
            <a:off x="5531136" y="3401435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[5,2,2]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06" name="Google Shape;406;p32"/>
          <p:cNvSpPr txBox="1"/>
          <p:nvPr/>
        </p:nvSpPr>
        <p:spPr>
          <a:xfrm rot="-3097121">
            <a:off x="5174722" y="3746140"/>
            <a:ext cx="771148" cy="3092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Paris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7" name="Google Shape;407;p32"/>
          <p:cNvSpPr txBox="1"/>
          <p:nvPr/>
        </p:nvSpPr>
        <p:spPr>
          <a:xfrm rot="-2940796">
            <a:off x="5235733" y="3910354"/>
            <a:ext cx="933549" cy="26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Versailles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8" name="Google Shape;408;p32"/>
          <p:cNvSpPr txBox="1"/>
          <p:nvPr/>
        </p:nvSpPr>
        <p:spPr>
          <a:xfrm>
            <a:off x="5800625" y="2324500"/>
            <a:ext cx="4044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2%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oogle Shape;41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33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Gemini Python API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5" name="Google Shape;415;p33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explore these configuration parameters with the Python API.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6" name="Google Shape;41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0" y="1175325"/>
            <a:ext cx="9144000" cy="27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Chat</a:t>
            </a:r>
            <a:endParaRPr b="1" sz="7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6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Gemini Python API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6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API Access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To begin using Python to access the latest Gemini models, we can go to: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ai.google.dev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There are technically two ways to access the Gemini models: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API Key in Google AI Studio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Vertex AI via Google Cloud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0" y="1175325"/>
            <a:ext cx="9144000" cy="27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Configuration</a:t>
            </a:r>
            <a:endParaRPr b="1" sz="7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Parameters</a:t>
            </a:r>
            <a:endParaRPr b="1" sz="7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Gemini Python API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8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Configuration Parameters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Gemini allows you to configure some parameters to change the output results of the model: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Temperature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Max Output Tokens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Top K and Top P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Stop Sequences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Candidate Count (currently only 1)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9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Gemini Python API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19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Max Output Tokens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 amount of output tokens is set to the max by default (8192 tokens for Gemini Pro).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However you can try to get shorter responses or cut-off responses by setting the maximum output tokens to a lower value.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0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Gemini Python API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20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Stop Sequences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can specify a list of stop sequence values to stop the text generation, for example, if you are asking for a SQL query, you may set a semicolon as the stop sequence, to make sure Gemini doesn’t continue pass the query with an additional explanation.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1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Gemini Python API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21"/>
          <p:cNvSpPr txBox="1"/>
          <p:nvPr/>
        </p:nvSpPr>
        <p:spPr>
          <a:xfrm>
            <a:off x="272000" y="854825"/>
            <a:ext cx="8456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Candidate Count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Currently, Gemini is limited to one candidate response, but in the future, the Gemini model will allow you to ask for multiple candidates to a single prompt.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