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Montserrat"/>
      <p:regular r:id="rId40"/>
      <p:bold r:id="rId41"/>
      <p:italic r:id="rId42"/>
      <p:boldItalic r:id="rId43"/>
    </p:embeddedFont>
    <p:embeddedFont>
      <p:font typeface="IBM Plex Mon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08C399-E84A-40DB-8C70-5C00F5AA444F}">
  <a:tblStyle styleId="{6F08C399-E84A-40DB-8C70-5C00F5AA444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20" Type="http://schemas.openxmlformats.org/officeDocument/2006/relationships/slide" Target="slides/slide14.xml"/><Relationship Id="rId42" Type="http://schemas.openxmlformats.org/officeDocument/2006/relationships/font" Target="fonts/Montserrat-italic.fntdata"/><Relationship Id="rId41" Type="http://schemas.openxmlformats.org/officeDocument/2006/relationships/font" Target="fonts/Montserrat-bold.fntdata"/><Relationship Id="rId22" Type="http://schemas.openxmlformats.org/officeDocument/2006/relationships/slide" Target="slides/slide16.xml"/><Relationship Id="rId44" Type="http://schemas.openxmlformats.org/officeDocument/2006/relationships/font" Target="fonts/IBMPlexMono-regular.fntdata"/><Relationship Id="rId21" Type="http://schemas.openxmlformats.org/officeDocument/2006/relationships/slide" Target="slides/slide15.xml"/><Relationship Id="rId43" Type="http://schemas.openxmlformats.org/officeDocument/2006/relationships/font" Target="fonts/Montserrat-boldItalic.fntdata"/><Relationship Id="rId24" Type="http://schemas.openxmlformats.org/officeDocument/2006/relationships/slide" Target="slides/slide18.xml"/><Relationship Id="rId46" Type="http://schemas.openxmlformats.org/officeDocument/2006/relationships/font" Target="fonts/IBMPlexMono-italic.fntdata"/><Relationship Id="rId23" Type="http://schemas.openxmlformats.org/officeDocument/2006/relationships/slide" Target="slides/slide17.xml"/><Relationship Id="rId45" Type="http://schemas.openxmlformats.org/officeDocument/2006/relationships/font" Target="fonts/IBMPlexMon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IBMPlexMono-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186f38299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186f38299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78593452b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678593452b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78593452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78593452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78593452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78593452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78593452b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678593452b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678593452b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678593452b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678593452b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678593452b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678593452b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678593452b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7859345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67859345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678593452b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678593452b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678593452b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678593452b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670007b6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670007b6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678593452b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678593452b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678593452b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678593452b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678593452b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678593452b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678593452b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678593452b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678593452b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678593452b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678593452b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678593452b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678593452b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678593452b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678593452b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678593452b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678593452b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678593452b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678593452b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678593452b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186f38299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186f38299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678593452b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678593452b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678593452b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2678593452b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678593452b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678593452b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68421637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68421637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78593452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78593452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678593452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678593452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78593452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678593452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78593452b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78593452b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678593452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678593452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78593452b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78593452b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8.png"/><Relationship Id="rId7"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8.png"/><Relationship Id="rId7"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8.png"/><Relationship Id="rId7"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5.png"/><Relationship Id="rId7"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5.png"/><Relationship Id="rId7"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4.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091850" y="1963912"/>
            <a:ext cx="7265100" cy="1215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8" name="Shape 128"/>
        <p:cNvGrpSpPr/>
        <p:nvPr/>
      </p:nvGrpSpPr>
      <p:grpSpPr>
        <a:xfrm>
          <a:off x="0" y="0"/>
          <a:ext cx="0" cy="0"/>
          <a:chOff x="0" y="0"/>
          <a:chExt cx="0" cy="0"/>
        </a:xfrm>
      </p:grpSpPr>
      <p:pic>
        <p:nvPicPr>
          <p:cNvPr id="129" name="Google Shape;129;p2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30" name="Google Shape;130;p2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131" name="Google Shape;131;p22"/>
          <p:cNvSpPr txBox="1"/>
          <p:nvPr/>
        </p:nvSpPr>
        <p:spPr>
          <a:xfrm>
            <a:off x="272000" y="854825"/>
            <a:ext cx="84567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and Embeddings</a:t>
            </a:r>
            <a:endParaRPr b="1"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132" name="Google Shape;132;p22"/>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133" name="Google Shape;133;p22"/>
          <p:cNvSpPr/>
          <p:nvPr/>
        </p:nvSpPr>
        <p:spPr>
          <a:xfrm>
            <a:off x="161500" y="1556850"/>
            <a:ext cx="2147100" cy="1014900"/>
          </a:xfrm>
          <a:prstGeom prst="roundRect">
            <a:avLst>
              <a:gd fmla="val 16667" name="adj"/>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Montserrat"/>
                <a:ea typeface="Montserrat"/>
                <a:cs typeface="Montserrat"/>
                <a:sym typeface="Montserrat"/>
              </a:rPr>
              <a:t>How many weeks off do employees of ACME Corp get?</a:t>
            </a:r>
            <a:endParaRPr sz="1300">
              <a:latin typeface="Montserrat"/>
              <a:ea typeface="Montserrat"/>
              <a:cs typeface="Montserrat"/>
              <a:sym typeface="Montserrat"/>
            </a:endParaRPr>
          </a:p>
          <a:p>
            <a:pPr indent="0" lvl="0" marL="0" rtl="0" algn="ctr">
              <a:spcBef>
                <a:spcPts val="0"/>
              </a:spcBef>
              <a:spcAft>
                <a:spcPts val="0"/>
              </a:spcAft>
              <a:buNone/>
            </a:pPr>
            <a:r>
              <a:rPr lang="en" sz="1300">
                <a:latin typeface="Montserrat"/>
                <a:ea typeface="Montserrat"/>
                <a:cs typeface="Montserrat"/>
                <a:sym typeface="Montserrat"/>
              </a:rPr>
              <a:t>Here is some context:</a:t>
            </a:r>
            <a:endParaRPr sz="1300">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7" name="Shape 137"/>
        <p:cNvGrpSpPr/>
        <p:nvPr/>
      </p:nvGrpSpPr>
      <p:grpSpPr>
        <a:xfrm>
          <a:off x="0" y="0"/>
          <a:ext cx="0" cy="0"/>
          <a:chOff x="0" y="0"/>
          <a:chExt cx="0" cy="0"/>
        </a:xfrm>
      </p:grpSpPr>
      <p:pic>
        <p:nvPicPr>
          <p:cNvPr id="138" name="Google Shape;138;p2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39" name="Google Shape;139;p2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140" name="Google Shape;140;p23"/>
          <p:cNvSpPr txBox="1"/>
          <p:nvPr/>
        </p:nvSpPr>
        <p:spPr>
          <a:xfrm>
            <a:off x="272000" y="854825"/>
            <a:ext cx="84567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and Embeddings</a:t>
            </a:r>
            <a:endParaRPr b="1"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141" name="Google Shape;141;p23"/>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142" name="Google Shape;142;p23"/>
          <p:cNvSpPr/>
          <p:nvPr/>
        </p:nvSpPr>
        <p:spPr>
          <a:xfrm>
            <a:off x="161500" y="1556850"/>
            <a:ext cx="2147100" cy="1014900"/>
          </a:xfrm>
          <a:prstGeom prst="roundRect">
            <a:avLst>
              <a:gd fmla="val 16667" name="adj"/>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Montserrat"/>
                <a:ea typeface="Montserrat"/>
                <a:cs typeface="Montserrat"/>
                <a:sym typeface="Montserrat"/>
              </a:rPr>
              <a:t>How many weeks off do employees of ACME Corp get?</a:t>
            </a:r>
            <a:endParaRPr sz="1300">
              <a:latin typeface="Montserrat"/>
              <a:ea typeface="Montserrat"/>
              <a:cs typeface="Montserrat"/>
              <a:sym typeface="Montserrat"/>
            </a:endParaRPr>
          </a:p>
          <a:p>
            <a:pPr indent="0" lvl="0" marL="0" rtl="0" algn="ctr">
              <a:spcBef>
                <a:spcPts val="0"/>
              </a:spcBef>
              <a:spcAft>
                <a:spcPts val="0"/>
              </a:spcAft>
              <a:buNone/>
            </a:pPr>
            <a:r>
              <a:rPr lang="en" sz="1300">
                <a:latin typeface="Montserrat"/>
                <a:ea typeface="Montserrat"/>
                <a:cs typeface="Montserrat"/>
                <a:sym typeface="Montserrat"/>
              </a:rPr>
              <a:t>Here is some context:</a:t>
            </a:r>
            <a:endParaRPr sz="1300">
              <a:latin typeface="Montserrat"/>
              <a:ea typeface="Montserrat"/>
              <a:cs typeface="Montserrat"/>
              <a:sym typeface="Montserrat"/>
            </a:endParaRPr>
          </a:p>
        </p:txBody>
      </p:sp>
      <p:sp>
        <p:nvSpPr>
          <p:cNvPr id="143" name="Google Shape;143;p23"/>
          <p:cNvSpPr/>
          <p:nvPr/>
        </p:nvSpPr>
        <p:spPr>
          <a:xfrm>
            <a:off x="554775" y="2670475"/>
            <a:ext cx="1565700" cy="1894800"/>
          </a:xfrm>
          <a:prstGeom prst="foldedCorner">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ACME HR</a:t>
            </a:r>
            <a:endParaRPr b="1">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3 Weeks Vacation per year. With one additional day per year with the company.</a:t>
            </a:r>
            <a:endParaRPr>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7" name="Shape 147"/>
        <p:cNvGrpSpPr/>
        <p:nvPr/>
      </p:nvGrpSpPr>
      <p:grpSpPr>
        <a:xfrm>
          <a:off x="0" y="0"/>
          <a:ext cx="0" cy="0"/>
          <a:chOff x="0" y="0"/>
          <a:chExt cx="0" cy="0"/>
        </a:xfrm>
      </p:grpSpPr>
      <p:pic>
        <p:nvPicPr>
          <p:cNvPr id="148" name="Google Shape;148;p2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49" name="Google Shape;149;p2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150" name="Google Shape;150;p24"/>
          <p:cNvSpPr txBox="1"/>
          <p:nvPr/>
        </p:nvSpPr>
        <p:spPr>
          <a:xfrm>
            <a:off x="272000" y="854825"/>
            <a:ext cx="84567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and Embeddings</a:t>
            </a:r>
            <a:endParaRPr b="1"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151" name="Google Shape;151;p24"/>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152" name="Google Shape;152;p24"/>
          <p:cNvSpPr/>
          <p:nvPr/>
        </p:nvSpPr>
        <p:spPr>
          <a:xfrm>
            <a:off x="161500" y="1556850"/>
            <a:ext cx="2147100" cy="1014900"/>
          </a:xfrm>
          <a:prstGeom prst="roundRect">
            <a:avLst>
              <a:gd fmla="val 16667" name="adj"/>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Montserrat"/>
                <a:ea typeface="Montserrat"/>
                <a:cs typeface="Montserrat"/>
                <a:sym typeface="Montserrat"/>
              </a:rPr>
              <a:t>How many weeks off do employees of ACME Corp get?</a:t>
            </a:r>
            <a:endParaRPr sz="1300">
              <a:latin typeface="Montserrat"/>
              <a:ea typeface="Montserrat"/>
              <a:cs typeface="Montserrat"/>
              <a:sym typeface="Montserrat"/>
            </a:endParaRPr>
          </a:p>
          <a:p>
            <a:pPr indent="0" lvl="0" marL="0" rtl="0" algn="ctr">
              <a:spcBef>
                <a:spcPts val="0"/>
              </a:spcBef>
              <a:spcAft>
                <a:spcPts val="0"/>
              </a:spcAft>
              <a:buNone/>
            </a:pPr>
            <a:r>
              <a:rPr lang="en" sz="1300">
                <a:latin typeface="Montserrat"/>
                <a:ea typeface="Montserrat"/>
                <a:cs typeface="Montserrat"/>
                <a:sym typeface="Montserrat"/>
              </a:rPr>
              <a:t>Here is some context:</a:t>
            </a:r>
            <a:endParaRPr sz="1300">
              <a:latin typeface="Montserrat"/>
              <a:ea typeface="Montserrat"/>
              <a:cs typeface="Montserrat"/>
              <a:sym typeface="Montserrat"/>
            </a:endParaRPr>
          </a:p>
        </p:txBody>
      </p:sp>
      <p:sp>
        <p:nvSpPr>
          <p:cNvPr id="153" name="Google Shape;153;p24"/>
          <p:cNvSpPr/>
          <p:nvPr/>
        </p:nvSpPr>
        <p:spPr>
          <a:xfrm>
            <a:off x="554775" y="2670475"/>
            <a:ext cx="1565700" cy="1894800"/>
          </a:xfrm>
          <a:prstGeom prst="foldedCorner">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ACME HR</a:t>
            </a:r>
            <a:endParaRPr b="1">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3 Weeks Vacation per year. With one additional day per year with the company.</a:t>
            </a:r>
            <a:endParaRPr>
              <a:latin typeface="Montserrat"/>
              <a:ea typeface="Montserrat"/>
              <a:cs typeface="Montserrat"/>
              <a:sym typeface="Montserrat"/>
            </a:endParaRPr>
          </a:p>
        </p:txBody>
      </p:sp>
      <p:sp>
        <p:nvSpPr>
          <p:cNvPr id="154" name="Google Shape;154;p24"/>
          <p:cNvSpPr/>
          <p:nvPr/>
        </p:nvSpPr>
        <p:spPr>
          <a:xfrm>
            <a:off x="28200" y="1448075"/>
            <a:ext cx="2402400" cy="3206400"/>
          </a:xfrm>
          <a:prstGeom prst="rect">
            <a:avLst/>
          </a:prstGeom>
          <a:noFill/>
          <a:ln cap="flat" cmpd="sng" w="19050">
            <a:solidFill>
              <a:srgbClr val="38761D"/>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8" name="Shape 158"/>
        <p:cNvGrpSpPr/>
        <p:nvPr/>
      </p:nvGrpSpPr>
      <p:grpSpPr>
        <a:xfrm>
          <a:off x="0" y="0"/>
          <a:ext cx="0" cy="0"/>
          <a:chOff x="0" y="0"/>
          <a:chExt cx="0" cy="0"/>
        </a:xfrm>
      </p:grpSpPr>
      <p:pic>
        <p:nvPicPr>
          <p:cNvPr id="159" name="Google Shape;159;p2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60" name="Google Shape;160;p2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161" name="Google Shape;161;p25"/>
          <p:cNvSpPr txBox="1"/>
          <p:nvPr/>
        </p:nvSpPr>
        <p:spPr>
          <a:xfrm>
            <a:off x="272000" y="854825"/>
            <a:ext cx="84567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and Embeddings</a:t>
            </a:r>
            <a:endParaRPr b="1"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162" name="Google Shape;162;p25"/>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163" name="Google Shape;163;p25"/>
          <p:cNvSpPr/>
          <p:nvPr/>
        </p:nvSpPr>
        <p:spPr>
          <a:xfrm>
            <a:off x="161500" y="1556850"/>
            <a:ext cx="2147100" cy="1014900"/>
          </a:xfrm>
          <a:prstGeom prst="roundRect">
            <a:avLst>
              <a:gd fmla="val 16667" name="adj"/>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Montserrat"/>
                <a:ea typeface="Montserrat"/>
                <a:cs typeface="Montserrat"/>
                <a:sym typeface="Montserrat"/>
              </a:rPr>
              <a:t>How many weeks off do employees of ACME Corp get?</a:t>
            </a:r>
            <a:endParaRPr sz="1300">
              <a:latin typeface="Montserrat"/>
              <a:ea typeface="Montserrat"/>
              <a:cs typeface="Montserrat"/>
              <a:sym typeface="Montserrat"/>
            </a:endParaRPr>
          </a:p>
          <a:p>
            <a:pPr indent="0" lvl="0" marL="0" rtl="0" algn="ctr">
              <a:spcBef>
                <a:spcPts val="0"/>
              </a:spcBef>
              <a:spcAft>
                <a:spcPts val="0"/>
              </a:spcAft>
              <a:buNone/>
            </a:pPr>
            <a:r>
              <a:rPr lang="en" sz="1300">
                <a:latin typeface="Montserrat"/>
                <a:ea typeface="Montserrat"/>
                <a:cs typeface="Montserrat"/>
                <a:sym typeface="Montserrat"/>
              </a:rPr>
              <a:t>Here is some context:</a:t>
            </a:r>
            <a:endParaRPr sz="1300">
              <a:latin typeface="Montserrat"/>
              <a:ea typeface="Montserrat"/>
              <a:cs typeface="Montserrat"/>
              <a:sym typeface="Montserrat"/>
            </a:endParaRPr>
          </a:p>
        </p:txBody>
      </p:sp>
      <p:sp>
        <p:nvSpPr>
          <p:cNvPr id="164" name="Google Shape;164;p25"/>
          <p:cNvSpPr/>
          <p:nvPr/>
        </p:nvSpPr>
        <p:spPr>
          <a:xfrm>
            <a:off x="554775" y="2670475"/>
            <a:ext cx="1565700" cy="1894800"/>
          </a:xfrm>
          <a:prstGeom prst="foldedCorner">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ACME HR</a:t>
            </a:r>
            <a:endParaRPr b="1">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3 Weeks Vacation per year. With one additional day per year with the company.</a:t>
            </a:r>
            <a:endParaRPr>
              <a:latin typeface="Montserrat"/>
              <a:ea typeface="Montserrat"/>
              <a:cs typeface="Montserrat"/>
              <a:sym typeface="Montserrat"/>
            </a:endParaRPr>
          </a:p>
        </p:txBody>
      </p:sp>
      <p:sp>
        <p:nvSpPr>
          <p:cNvPr id="165" name="Google Shape;165;p25"/>
          <p:cNvSpPr/>
          <p:nvPr/>
        </p:nvSpPr>
        <p:spPr>
          <a:xfrm>
            <a:off x="28200" y="1448075"/>
            <a:ext cx="2402400" cy="3206400"/>
          </a:xfrm>
          <a:prstGeom prst="rect">
            <a:avLst/>
          </a:prstGeom>
          <a:noFill/>
          <a:ln cap="flat" cmpd="sng" w="19050">
            <a:solidFill>
              <a:srgbClr val="38761D"/>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66" name="Google Shape;166;p25"/>
          <p:cNvPicPr preferRelativeResize="0"/>
          <p:nvPr/>
        </p:nvPicPr>
        <p:blipFill>
          <a:blip r:embed="rId5">
            <a:alphaModFix/>
          </a:blip>
          <a:stretch>
            <a:fillRect/>
          </a:stretch>
        </p:blipFill>
        <p:spPr>
          <a:xfrm>
            <a:off x="3198093" y="2359712"/>
            <a:ext cx="2022474" cy="745775"/>
          </a:xfrm>
          <a:prstGeom prst="rect">
            <a:avLst/>
          </a:prstGeom>
          <a:noFill/>
          <a:ln>
            <a:noFill/>
          </a:ln>
        </p:spPr>
      </p:pic>
      <p:sp>
        <p:nvSpPr>
          <p:cNvPr id="167" name="Google Shape;167;p25"/>
          <p:cNvSpPr/>
          <p:nvPr/>
        </p:nvSpPr>
        <p:spPr>
          <a:xfrm>
            <a:off x="2423856" y="2571750"/>
            <a:ext cx="539100" cy="415800"/>
          </a:xfrm>
          <a:prstGeom prst="rightArrow">
            <a:avLst>
              <a:gd fmla="val 50000" name="adj1"/>
              <a:gd fmla="val 50000" name="adj2"/>
            </a:avLst>
          </a:prstGeom>
          <a:solidFill>
            <a:srgbClr val="8E7CC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1" name="Shape 171"/>
        <p:cNvGrpSpPr/>
        <p:nvPr/>
      </p:nvGrpSpPr>
      <p:grpSpPr>
        <a:xfrm>
          <a:off x="0" y="0"/>
          <a:ext cx="0" cy="0"/>
          <a:chOff x="0" y="0"/>
          <a:chExt cx="0" cy="0"/>
        </a:xfrm>
      </p:grpSpPr>
      <p:pic>
        <p:nvPicPr>
          <p:cNvPr id="172" name="Google Shape;172;p2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73" name="Google Shape;173;p2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174" name="Google Shape;174;p26"/>
          <p:cNvSpPr txBox="1"/>
          <p:nvPr/>
        </p:nvSpPr>
        <p:spPr>
          <a:xfrm>
            <a:off x="272000" y="854825"/>
            <a:ext cx="84567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and Embeddings</a:t>
            </a:r>
            <a:endParaRPr b="1"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175" name="Google Shape;175;p26"/>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176" name="Google Shape;176;p26"/>
          <p:cNvSpPr/>
          <p:nvPr/>
        </p:nvSpPr>
        <p:spPr>
          <a:xfrm>
            <a:off x="161500" y="1556850"/>
            <a:ext cx="2147100" cy="1014900"/>
          </a:xfrm>
          <a:prstGeom prst="roundRect">
            <a:avLst>
              <a:gd fmla="val 16667" name="adj"/>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Montserrat"/>
                <a:ea typeface="Montserrat"/>
                <a:cs typeface="Montserrat"/>
                <a:sym typeface="Montserrat"/>
              </a:rPr>
              <a:t>How many weeks off do employees of ACME Corp get?</a:t>
            </a:r>
            <a:endParaRPr sz="1300">
              <a:latin typeface="Montserrat"/>
              <a:ea typeface="Montserrat"/>
              <a:cs typeface="Montserrat"/>
              <a:sym typeface="Montserrat"/>
            </a:endParaRPr>
          </a:p>
          <a:p>
            <a:pPr indent="0" lvl="0" marL="0" rtl="0" algn="ctr">
              <a:spcBef>
                <a:spcPts val="0"/>
              </a:spcBef>
              <a:spcAft>
                <a:spcPts val="0"/>
              </a:spcAft>
              <a:buNone/>
            </a:pPr>
            <a:r>
              <a:rPr lang="en" sz="1300">
                <a:latin typeface="Montserrat"/>
                <a:ea typeface="Montserrat"/>
                <a:cs typeface="Montserrat"/>
                <a:sym typeface="Montserrat"/>
              </a:rPr>
              <a:t>Here is some context:</a:t>
            </a:r>
            <a:endParaRPr sz="1300">
              <a:latin typeface="Montserrat"/>
              <a:ea typeface="Montserrat"/>
              <a:cs typeface="Montserrat"/>
              <a:sym typeface="Montserrat"/>
            </a:endParaRPr>
          </a:p>
        </p:txBody>
      </p:sp>
      <p:sp>
        <p:nvSpPr>
          <p:cNvPr id="177" name="Google Shape;177;p26"/>
          <p:cNvSpPr/>
          <p:nvPr/>
        </p:nvSpPr>
        <p:spPr>
          <a:xfrm>
            <a:off x="554775" y="2670475"/>
            <a:ext cx="1565700" cy="1894800"/>
          </a:xfrm>
          <a:prstGeom prst="foldedCorner">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ACME HR</a:t>
            </a:r>
            <a:endParaRPr b="1">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3 Weeks Vacation per year. With one additional day per year with the company.</a:t>
            </a:r>
            <a:endParaRPr>
              <a:latin typeface="Montserrat"/>
              <a:ea typeface="Montserrat"/>
              <a:cs typeface="Montserrat"/>
              <a:sym typeface="Montserrat"/>
            </a:endParaRPr>
          </a:p>
        </p:txBody>
      </p:sp>
      <p:sp>
        <p:nvSpPr>
          <p:cNvPr id="178" name="Google Shape;178;p26"/>
          <p:cNvSpPr/>
          <p:nvPr/>
        </p:nvSpPr>
        <p:spPr>
          <a:xfrm>
            <a:off x="28200" y="1448075"/>
            <a:ext cx="2402400" cy="3206400"/>
          </a:xfrm>
          <a:prstGeom prst="rect">
            <a:avLst/>
          </a:prstGeom>
          <a:noFill/>
          <a:ln cap="flat" cmpd="sng" w="19050">
            <a:solidFill>
              <a:srgbClr val="38761D"/>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79" name="Google Shape;179;p26"/>
          <p:cNvPicPr preferRelativeResize="0"/>
          <p:nvPr/>
        </p:nvPicPr>
        <p:blipFill>
          <a:blip r:embed="rId5">
            <a:alphaModFix/>
          </a:blip>
          <a:stretch>
            <a:fillRect/>
          </a:stretch>
        </p:blipFill>
        <p:spPr>
          <a:xfrm>
            <a:off x="3198093" y="2359712"/>
            <a:ext cx="2022474" cy="745775"/>
          </a:xfrm>
          <a:prstGeom prst="rect">
            <a:avLst/>
          </a:prstGeom>
          <a:noFill/>
          <a:ln>
            <a:noFill/>
          </a:ln>
        </p:spPr>
      </p:pic>
      <p:sp>
        <p:nvSpPr>
          <p:cNvPr id="180" name="Google Shape;180;p26"/>
          <p:cNvSpPr/>
          <p:nvPr/>
        </p:nvSpPr>
        <p:spPr>
          <a:xfrm>
            <a:off x="2423856" y="2571750"/>
            <a:ext cx="539100" cy="415800"/>
          </a:xfrm>
          <a:prstGeom prst="rightArrow">
            <a:avLst>
              <a:gd fmla="val 50000" name="adj1"/>
              <a:gd fmla="val 50000" name="adj2"/>
            </a:avLst>
          </a:prstGeom>
          <a:solidFill>
            <a:srgbClr val="8E7CC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1" name="Google Shape;181;p26"/>
          <p:cNvSpPr/>
          <p:nvPr/>
        </p:nvSpPr>
        <p:spPr>
          <a:xfrm>
            <a:off x="5455731" y="2599075"/>
            <a:ext cx="539100" cy="415800"/>
          </a:xfrm>
          <a:prstGeom prst="rightArrow">
            <a:avLst>
              <a:gd fmla="val 50000" name="adj1"/>
              <a:gd fmla="val 50000" name="adj2"/>
            </a:avLst>
          </a:prstGeom>
          <a:solidFill>
            <a:srgbClr val="8E7CC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2" name="Google Shape;182;p26"/>
          <p:cNvSpPr/>
          <p:nvPr/>
        </p:nvSpPr>
        <p:spPr>
          <a:xfrm>
            <a:off x="6229975" y="1556850"/>
            <a:ext cx="2670600" cy="2553000"/>
          </a:xfrm>
          <a:prstGeom prst="roundRect">
            <a:avLst>
              <a:gd fmla="val 16667" name="adj"/>
            </a:avLst>
          </a:prstGeom>
          <a:solidFill>
            <a:srgbClr val="D0E0E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Montserrat"/>
                <a:ea typeface="Montserrat"/>
                <a:cs typeface="Montserrat"/>
                <a:sym typeface="Montserrat"/>
              </a:rPr>
              <a:t>According to the ACME HR vacation policy documents, employees </a:t>
            </a:r>
            <a:r>
              <a:rPr lang="en" sz="1300">
                <a:latin typeface="Montserrat"/>
                <a:ea typeface="Montserrat"/>
                <a:cs typeface="Montserrat"/>
                <a:sym typeface="Montserrat"/>
              </a:rPr>
              <a:t>receive</a:t>
            </a:r>
            <a:r>
              <a:rPr lang="en" sz="1300">
                <a:latin typeface="Montserrat"/>
                <a:ea typeface="Montserrat"/>
                <a:cs typeface="Montserrat"/>
                <a:sym typeface="Montserrat"/>
              </a:rPr>
              <a:t> 3 weeks of vacation per year, with one additional day per year with the company.</a:t>
            </a:r>
            <a:endParaRPr sz="1300">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6" name="Shape 186"/>
        <p:cNvGrpSpPr/>
        <p:nvPr/>
      </p:nvGrpSpPr>
      <p:grpSpPr>
        <a:xfrm>
          <a:off x="0" y="0"/>
          <a:ext cx="0" cy="0"/>
          <a:chOff x="0" y="0"/>
          <a:chExt cx="0" cy="0"/>
        </a:xfrm>
      </p:grpSpPr>
      <p:pic>
        <p:nvPicPr>
          <p:cNvPr id="187" name="Google Shape;187;p2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88" name="Google Shape;188;p2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189" name="Google Shape;189;p27"/>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and Embeddings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Now we can see that LLMs can answer any question if they have the correct and appropriate context and documents for an answer, this is “augmented generation” because we augmented the original query with the context of the ACME HR policy documents.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But how can we </a:t>
            </a:r>
            <a:r>
              <a:rPr b="1" lang="en" sz="2800">
                <a:latin typeface="Montserrat"/>
                <a:ea typeface="Montserrat"/>
                <a:cs typeface="Montserrat"/>
                <a:sym typeface="Montserrat"/>
              </a:rPr>
              <a:t>retrieve</a:t>
            </a:r>
            <a:r>
              <a:rPr lang="en" sz="2800">
                <a:latin typeface="Montserrat"/>
                <a:ea typeface="Montserrat"/>
                <a:cs typeface="Montserrat"/>
                <a:sym typeface="Montserrat"/>
              </a:rPr>
              <a:t> this context?</a:t>
            </a:r>
            <a:endParaRPr sz="2800">
              <a:latin typeface="Montserrat"/>
              <a:ea typeface="Montserrat"/>
              <a:cs typeface="Montserrat"/>
              <a:sym typeface="Montserrat"/>
            </a:endParaRPr>
          </a:p>
        </p:txBody>
      </p:sp>
      <p:pic>
        <p:nvPicPr>
          <p:cNvPr id="190" name="Google Shape;190;p2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4" name="Shape 194"/>
        <p:cNvGrpSpPr/>
        <p:nvPr/>
      </p:nvGrpSpPr>
      <p:grpSpPr>
        <a:xfrm>
          <a:off x="0" y="0"/>
          <a:ext cx="0" cy="0"/>
          <a:chOff x="0" y="0"/>
          <a:chExt cx="0" cy="0"/>
        </a:xfrm>
      </p:grpSpPr>
      <p:pic>
        <p:nvPicPr>
          <p:cNvPr id="195" name="Google Shape;195;p2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96" name="Google Shape;196;p2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197" name="Google Shape;197;p28"/>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and Embeddings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Recall our models ability to embed text into vectors.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If we had all our text documents stored as vectors and matched to the original text, we could perform vector similarity searches to find the most relevant documents.</a:t>
            </a:r>
            <a:endParaRPr sz="2800">
              <a:latin typeface="Montserrat"/>
              <a:ea typeface="Montserrat"/>
              <a:cs typeface="Montserrat"/>
              <a:sym typeface="Montserrat"/>
            </a:endParaRPr>
          </a:p>
        </p:txBody>
      </p:sp>
      <p:pic>
        <p:nvPicPr>
          <p:cNvPr id="198" name="Google Shape;198;p2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2" name="Shape 202"/>
        <p:cNvGrpSpPr/>
        <p:nvPr/>
      </p:nvGrpSpPr>
      <p:grpSpPr>
        <a:xfrm>
          <a:off x="0" y="0"/>
          <a:ext cx="0" cy="0"/>
          <a:chOff x="0" y="0"/>
          <a:chExt cx="0" cy="0"/>
        </a:xfrm>
      </p:grpSpPr>
      <p:pic>
        <p:nvPicPr>
          <p:cNvPr id="203" name="Google Shape;203;p2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04" name="Google Shape;204;p2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pic>
        <p:nvPicPr>
          <p:cNvPr id="205" name="Google Shape;205;p29"/>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206" name="Google Shape;206;p29"/>
          <p:cNvSpPr/>
          <p:nvPr/>
        </p:nvSpPr>
        <p:spPr>
          <a:xfrm>
            <a:off x="60925" y="2042850"/>
            <a:ext cx="1091100" cy="825000"/>
          </a:xfrm>
          <a:prstGeom prst="roundRect">
            <a:avLst>
              <a:gd fmla="val 16667" name="adj"/>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Montserrat"/>
                <a:ea typeface="Montserrat"/>
                <a:cs typeface="Montserrat"/>
                <a:sym typeface="Montserrat"/>
              </a:rPr>
              <a:t>What is the capital of France?</a:t>
            </a:r>
            <a:endParaRPr sz="1300">
              <a:latin typeface="Montserrat"/>
              <a:ea typeface="Montserrat"/>
              <a:cs typeface="Montserrat"/>
              <a:sym typeface="Montserrat"/>
            </a:endParaRPr>
          </a:p>
        </p:txBody>
      </p:sp>
      <p:sp>
        <p:nvSpPr>
          <p:cNvPr id="207" name="Google Shape;207;p29"/>
          <p:cNvSpPr/>
          <p:nvPr/>
        </p:nvSpPr>
        <p:spPr>
          <a:xfrm>
            <a:off x="1177875" y="2294375"/>
            <a:ext cx="366600" cy="245700"/>
          </a:xfrm>
          <a:prstGeom prst="rightArrow">
            <a:avLst>
              <a:gd fmla="val 50000" name="adj1"/>
              <a:gd fmla="val 50000" name="adj2"/>
            </a:avLst>
          </a:prstGeom>
          <a:solidFill>
            <a:srgbClr val="8E7CC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8" name="Google Shape;208;p29"/>
          <p:cNvSpPr/>
          <p:nvPr/>
        </p:nvSpPr>
        <p:spPr>
          <a:xfrm>
            <a:off x="7477400" y="2267250"/>
            <a:ext cx="573600" cy="376200"/>
          </a:xfrm>
          <a:prstGeom prst="rightArrow">
            <a:avLst>
              <a:gd fmla="val 50000" name="adj1"/>
              <a:gd fmla="val 50000" name="adj2"/>
            </a:avLst>
          </a:prstGeom>
          <a:solidFill>
            <a:srgbClr val="8E7CC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9" name="Google Shape;209;p29"/>
          <p:cNvSpPr/>
          <p:nvPr/>
        </p:nvSpPr>
        <p:spPr>
          <a:xfrm>
            <a:off x="8074325" y="2042850"/>
            <a:ext cx="1009200" cy="825000"/>
          </a:xfrm>
          <a:prstGeom prst="roundRect">
            <a:avLst>
              <a:gd fmla="val 16667" name="adj"/>
            </a:avLst>
          </a:prstGeom>
          <a:solidFill>
            <a:srgbClr val="D0E0E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Montserrat"/>
                <a:ea typeface="Montserrat"/>
                <a:cs typeface="Montserrat"/>
                <a:sym typeface="Montserrat"/>
              </a:rPr>
              <a:t>Paris</a:t>
            </a:r>
            <a:endParaRPr sz="1300">
              <a:latin typeface="Montserrat"/>
              <a:ea typeface="Montserrat"/>
              <a:cs typeface="Montserrat"/>
              <a:sym typeface="Montserrat"/>
            </a:endParaRPr>
          </a:p>
        </p:txBody>
      </p:sp>
      <p:sp>
        <p:nvSpPr>
          <p:cNvPr id="210" name="Google Shape;210;p29"/>
          <p:cNvSpPr/>
          <p:nvPr/>
        </p:nvSpPr>
        <p:spPr>
          <a:xfrm>
            <a:off x="1570325" y="1608050"/>
            <a:ext cx="1114200" cy="2454000"/>
          </a:xfrm>
          <a:prstGeom prst="roundRect">
            <a:avLst>
              <a:gd fmla="val 16667" name="adj"/>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IBM Plex Mono"/>
                <a:ea typeface="IBM Plex Mono"/>
                <a:cs typeface="IBM Plex Mono"/>
                <a:sym typeface="IBM Plex Mono"/>
              </a:rPr>
              <a:t>“what” </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“is”</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“cap”</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“ital”</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“of”</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“france”</a:t>
            </a:r>
            <a:endParaRPr sz="1300">
              <a:latin typeface="IBM Plex Mono"/>
              <a:ea typeface="IBM Plex Mono"/>
              <a:cs typeface="IBM Plex Mono"/>
              <a:sym typeface="IBM Plex Mono"/>
            </a:endParaRPr>
          </a:p>
        </p:txBody>
      </p:sp>
      <p:sp>
        <p:nvSpPr>
          <p:cNvPr id="211" name="Google Shape;211;p29"/>
          <p:cNvSpPr/>
          <p:nvPr/>
        </p:nvSpPr>
        <p:spPr>
          <a:xfrm>
            <a:off x="3102825" y="1608050"/>
            <a:ext cx="1114200" cy="2454000"/>
          </a:xfrm>
          <a:prstGeom prst="roundRect">
            <a:avLst>
              <a:gd fmla="val 16667" name="adj"/>
            </a:avLst>
          </a:prstGeom>
          <a:solidFill>
            <a:srgbClr val="FFE5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IBM Plex Mono"/>
                <a:ea typeface="IBM Plex Mono"/>
                <a:cs typeface="IBM Plex Mono"/>
                <a:sym typeface="IBM Plex Mono"/>
              </a:rPr>
              <a:t>[0,1,3]</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[4,1,3]</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[5,3,6]</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[8,4,1]</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[9,1,3]</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[0,5,1]</a:t>
            </a:r>
            <a:endParaRPr sz="1300">
              <a:latin typeface="IBM Plex Mono"/>
              <a:ea typeface="IBM Plex Mono"/>
              <a:cs typeface="IBM Plex Mono"/>
              <a:sym typeface="IBM Plex Mono"/>
            </a:endParaRPr>
          </a:p>
        </p:txBody>
      </p:sp>
      <p:sp>
        <p:nvSpPr>
          <p:cNvPr id="212" name="Google Shape;212;p29"/>
          <p:cNvSpPr/>
          <p:nvPr/>
        </p:nvSpPr>
        <p:spPr>
          <a:xfrm>
            <a:off x="2710363" y="2267250"/>
            <a:ext cx="366600" cy="245700"/>
          </a:xfrm>
          <a:prstGeom prst="rightArrow">
            <a:avLst>
              <a:gd fmla="val 50000" name="adj1"/>
              <a:gd fmla="val 50000" name="adj2"/>
            </a:avLst>
          </a:prstGeom>
          <a:solidFill>
            <a:srgbClr val="8E7CC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3" name="Google Shape;213;p29"/>
          <p:cNvSpPr txBox="1"/>
          <p:nvPr/>
        </p:nvSpPr>
        <p:spPr>
          <a:xfrm>
            <a:off x="5666950" y="1053113"/>
            <a:ext cx="20736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434343"/>
                </a:solidFill>
                <a:latin typeface="Montserrat"/>
                <a:ea typeface="Montserrat"/>
                <a:cs typeface="Montserrat"/>
                <a:sym typeface="Montserrat"/>
              </a:rPr>
              <a:t>Most Likely</a:t>
            </a:r>
            <a:endParaRPr b="1" sz="1800">
              <a:solidFill>
                <a:srgbClr val="434343"/>
              </a:solidFill>
              <a:latin typeface="Montserrat"/>
              <a:ea typeface="Montserrat"/>
              <a:cs typeface="Montserrat"/>
              <a:sym typeface="Montserrat"/>
            </a:endParaRPr>
          </a:p>
          <a:p>
            <a:pPr indent="0" lvl="0" marL="0" rtl="0" algn="ctr">
              <a:spcBef>
                <a:spcPts val="0"/>
              </a:spcBef>
              <a:spcAft>
                <a:spcPts val="0"/>
              </a:spcAft>
              <a:buNone/>
            </a:pPr>
            <a:r>
              <a:rPr b="1" lang="en" sz="1800">
                <a:solidFill>
                  <a:srgbClr val="434343"/>
                </a:solidFill>
                <a:latin typeface="Montserrat"/>
                <a:ea typeface="Montserrat"/>
                <a:cs typeface="Montserrat"/>
                <a:sym typeface="Montserrat"/>
              </a:rPr>
              <a:t>Tokens</a:t>
            </a:r>
            <a:endParaRPr b="1" sz="1800">
              <a:solidFill>
                <a:srgbClr val="434343"/>
              </a:solidFill>
              <a:latin typeface="Montserrat"/>
              <a:ea typeface="Montserrat"/>
              <a:cs typeface="Montserrat"/>
              <a:sym typeface="Montserrat"/>
            </a:endParaRPr>
          </a:p>
        </p:txBody>
      </p:sp>
      <p:sp>
        <p:nvSpPr>
          <p:cNvPr id="214" name="Google Shape;214;p29"/>
          <p:cNvSpPr/>
          <p:nvPr/>
        </p:nvSpPr>
        <p:spPr>
          <a:xfrm>
            <a:off x="4458800" y="1608050"/>
            <a:ext cx="1114200" cy="2454000"/>
          </a:xfrm>
          <a:prstGeom prst="roundRect">
            <a:avLst>
              <a:gd fmla="val 16667" name="adj"/>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IBM Plex Mono"/>
                <a:ea typeface="IBM Plex Mono"/>
                <a:cs typeface="IBM Plex Mono"/>
                <a:sym typeface="IBM Plex Mono"/>
              </a:rPr>
              <a:t>[0,1,3]</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[4,1,3]</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[5,3,6]</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[8,4,1]</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[9,1,3]</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[0,5,1]</a:t>
            </a:r>
            <a:endParaRPr b="1" sz="1700">
              <a:latin typeface="IBM Plex Mono"/>
              <a:ea typeface="IBM Plex Mono"/>
              <a:cs typeface="IBM Plex Mono"/>
              <a:sym typeface="IBM Plex Mono"/>
            </a:endParaRPr>
          </a:p>
        </p:txBody>
      </p:sp>
      <p:sp>
        <p:nvSpPr>
          <p:cNvPr id="215" name="Google Shape;215;p29"/>
          <p:cNvSpPr/>
          <p:nvPr/>
        </p:nvSpPr>
        <p:spPr>
          <a:xfrm>
            <a:off x="4242863" y="2267250"/>
            <a:ext cx="366600" cy="245700"/>
          </a:xfrm>
          <a:prstGeom prst="rightArrow">
            <a:avLst>
              <a:gd fmla="val 50000" name="adj1"/>
              <a:gd fmla="val 50000" name="adj2"/>
            </a:avLst>
          </a:prstGeom>
          <a:solidFill>
            <a:srgbClr val="8E7CC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16" name="Google Shape;216;p29"/>
          <p:cNvCxnSpPr/>
          <p:nvPr/>
        </p:nvCxnSpPr>
        <p:spPr>
          <a:xfrm>
            <a:off x="5787625" y="3037200"/>
            <a:ext cx="1589100" cy="0"/>
          </a:xfrm>
          <a:prstGeom prst="straightConnector1">
            <a:avLst/>
          </a:prstGeom>
          <a:noFill/>
          <a:ln cap="flat" cmpd="sng" w="19050">
            <a:solidFill>
              <a:schemeClr val="dk2"/>
            </a:solidFill>
            <a:prstDash val="solid"/>
            <a:round/>
            <a:headEnd len="med" w="med" type="none"/>
            <a:tailEnd len="med" w="med" type="none"/>
          </a:ln>
        </p:spPr>
      </p:cxnSp>
      <p:sp>
        <p:nvSpPr>
          <p:cNvPr id="217" name="Google Shape;217;p29"/>
          <p:cNvSpPr/>
          <p:nvPr/>
        </p:nvSpPr>
        <p:spPr>
          <a:xfrm>
            <a:off x="5834625" y="1800700"/>
            <a:ext cx="178800" cy="11472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8" name="Google Shape;218;p29"/>
          <p:cNvSpPr/>
          <p:nvPr/>
        </p:nvSpPr>
        <p:spPr>
          <a:xfrm>
            <a:off x="6103925" y="2378500"/>
            <a:ext cx="178800" cy="5694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9" name="Google Shape;219;p29"/>
          <p:cNvSpPr/>
          <p:nvPr/>
        </p:nvSpPr>
        <p:spPr>
          <a:xfrm>
            <a:off x="6373225" y="2540075"/>
            <a:ext cx="178800" cy="4077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0" name="Google Shape;220;p29"/>
          <p:cNvSpPr/>
          <p:nvPr/>
        </p:nvSpPr>
        <p:spPr>
          <a:xfrm>
            <a:off x="6642525" y="2792725"/>
            <a:ext cx="178800" cy="1551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1" name="Google Shape;221;p29"/>
          <p:cNvSpPr/>
          <p:nvPr/>
        </p:nvSpPr>
        <p:spPr>
          <a:xfrm>
            <a:off x="7181125" y="2867850"/>
            <a:ext cx="178800" cy="801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2" name="Google Shape;222;p29"/>
          <p:cNvSpPr/>
          <p:nvPr/>
        </p:nvSpPr>
        <p:spPr>
          <a:xfrm>
            <a:off x="6918975" y="2867850"/>
            <a:ext cx="178800" cy="801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3" name="Google Shape;223;p29"/>
          <p:cNvSpPr txBox="1"/>
          <p:nvPr/>
        </p:nvSpPr>
        <p:spPr>
          <a:xfrm>
            <a:off x="5754725" y="1556288"/>
            <a:ext cx="404400" cy="1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lt1"/>
                </a:solidFill>
                <a:latin typeface="IBM Plex Mono"/>
                <a:ea typeface="IBM Plex Mono"/>
                <a:cs typeface="IBM Plex Mono"/>
                <a:sym typeface="IBM Plex Mono"/>
              </a:rPr>
              <a:t>95%</a:t>
            </a:r>
            <a:endParaRPr b="1" sz="800">
              <a:solidFill>
                <a:schemeClr val="lt1"/>
              </a:solidFill>
              <a:latin typeface="IBM Plex Mono"/>
              <a:ea typeface="IBM Plex Mono"/>
              <a:cs typeface="IBM Plex Mono"/>
              <a:sym typeface="IBM Plex Mono"/>
            </a:endParaRPr>
          </a:p>
        </p:txBody>
      </p:sp>
      <p:sp>
        <p:nvSpPr>
          <p:cNvPr id="224" name="Google Shape;224;p29"/>
          <p:cNvSpPr txBox="1"/>
          <p:nvPr/>
        </p:nvSpPr>
        <p:spPr>
          <a:xfrm>
            <a:off x="6038750" y="2160013"/>
            <a:ext cx="404400" cy="1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lt1"/>
                </a:solidFill>
                <a:latin typeface="IBM Plex Mono"/>
                <a:ea typeface="IBM Plex Mono"/>
                <a:cs typeface="IBM Plex Mono"/>
                <a:sym typeface="IBM Plex Mono"/>
              </a:rPr>
              <a:t>2%</a:t>
            </a:r>
            <a:endParaRPr b="1" sz="800">
              <a:solidFill>
                <a:schemeClr val="lt1"/>
              </a:solidFill>
              <a:latin typeface="IBM Plex Mono"/>
              <a:ea typeface="IBM Plex Mono"/>
              <a:cs typeface="IBM Plex Mono"/>
              <a:sym typeface="IBM Plex Mono"/>
            </a:endParaRPr>
          </a:p>
        </p:txBody>
      </p:sp>
      <p:sp>
        <p:nvSpPr>
          <p:cNvPr id="225" name="Google Shape;225;p29"/>
          <p:cNvSpPr txBox="1"/>
          <p:nvPr/>
        </p:nvSpPr>
        <p:spPr>
          <a:xfrm>
            <a:off x="6323000" y="2295538"/>
            <a:ext cx="404400" cy="1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lt1"/>
                </a:solidFill>
                <a:latin typeface="IBM Plex Mono"/>
                <a:ea typeface="IBM Plex Mono"/>
                <a:cs typeface="IBM Plex Mono"/>
                <a:sym typeface="IBM Plex Mono"/>
              </a:rPr>
              <a:t>1%</a:t>
            </a:r>
            <a:endParaRPr b="1" sz="800">
              <a:solidFill>
                <a:schemeClr val="lt1"/>
              </a:solidFill>
              <a:latin typeface="IBM Plex Mono"/>
              <a:ea typeface="IBM Plex Mono"/>
              <a:cs typeface="IBM Plex Mono"/>
              <a:sym typeface="IBM Plex Mono"/>
            </a:endParaRPr>
          </a:p>
        </p:txBody>
      </p:sp>
      <p:sp>
        <p:nvSpPr>
          <p:cNvPr id="226" name="Google Shape;226;p29"/>
          <p:cNvSpPr txBox="1"/>
          <p:nvPr/>
        </p:nvSpPr>
        <p:spPr>
          <a:xfrm>
            <a:off x="6552027" y="2581700"/>
            <a:ext cx="473700" cy="1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lt1"/>
                </a:solidFill>
                <a:latin typeface="IBM Plex Mono"/>
                <a:ea typeface="IBM Plex Mono"/>
                <a:cs typeface="IBM Plex Mono"/>
                <a:sym typeface="IBM Plex Mono"/>
              </a:rPr>
              <a:t>0.5%</a:t>
            </a:r>
            <a:endParaRPr b="1" sz="800">
              <a:solidFill>
                <a:schemeClr val="lt1"/>
              </a:solidFill>
              <a:latin typeface="IBM Plex Mono"/>
              <a:ea typeface="IBM Plex Mono"/>
              <a:cs typeface="IBM Plex Mono"/>
              <a:sym typeface="IBM Plex Mono"/>
            </a:endParaRPr>
          </a:p>
        </p:txBody>
      </p:sp>
      <p:sp>
        <p:nvSpPr>
          <p:cNvPr id="227" name="Google Shape;227;p29"/>
          <p:cNvSpPr txBox="1"/>
          <p:nvPr/>
        </p:nvSpPr>
        <p:spPr>
          <a:xfrm>
            <a:off x="6813650" y="2666375"/>
            <a:ext cx="473700" cy="1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lt1"/>
                </a:solidFill>
                <a:latin typeface="IBM Plex Mono"/>
                <a:ea typeface="IBM Plex Mono"/>
                <a:cs typeface="IBM Plex Mono"/>
                <a:sym typeface="IBM Plex Mono"/>
              </a:rPr>
              <a:t>0.2%</a:t>
            </a:r>
            <a:endParaRPr b="1" sz="800">
              <a:solidFill>
                <a:schemeClr val="lt1"/>
              </a:solidFill>
              <a:latin typeface="IBM Plex Mono"/>
              <a:ea typeface="IBM Plex Mono"/>
              <a:cs typeface="IBM Plex Mono"/>
              <a:sym typeface="IBM Plex Mono"/>
            </a:endParaRPr>
          </a:p>
        </p:txBody>
      </p:sp>
      <p:sp>
        <p:nvSpPr>
          <p:cNvPr id="228" name="Google Shape;228;p29"/>
          <p:cNvSpPr txBox="1"/>
          <p:nvPr/>
        </p:nvSpPr>
        <p:spPr>
          <a:xfrm>
            <a:off x="7097775" y="2666375"/>
            <a:ext cx="473700" cy="1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lt1"/>
                </a:solidFill>
                <a:latin typeface="IBM Plex Mono"/>
                <a:ea typeface="IBM Plex Mono"/>
                <a:cs typeface="IBM Plex Mono"/>
                <a:sym typeface="IBM Plex Mono"/>
              </a:rPr>
              <a:t>0.1%</a:t>
            </a:r>
            <a:endParaRPr b="1" sz="800">
              <a:solidFill>
                <a:schemeClr val="lt1"/>
              </a:solidFill>
              <a:latin typeface="IBM Plex Mono"/>
              <a:ea typeface="IBM Plex Mono"/>
              <a:cs typeface="IBM Plex Mono"/>
              <a:sym typeface="IBM Plex Mono"/>
            </a:endParaRPr>
          </a:p>
        </p:txBody>
      </p:sp>
      <p:sp>
        <p:nvSpPr>
          <p:cNvPr id="229" name="Google Shape;229;p29"/>
          <p:cNvSpPr txBox="1"/>
          <p:nvPr/>
        </p:nvSpPr>
        <p:spPr>
          <a:xfrm rot="-5400000">
            <a:off x="5538536" y="3244073"/>
            <a:ext cx="771000" cy="3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latin typeface="IBM Plex Mono"/>
                <a:ea typeface="IBM Plex Mono"/>
                <a:cs typeface="IBM Plex Mono"/>
                <a:sym typeface="IBM Plex Mono"/>
              </a:rPr>
              <a:t>[8,2,1]</a:t>
            </a:r>
            <a:endParaRPr sz="1100">
              <a:solidFill>
                <a:srgbClr val="434343"/>
              </a:solidFill>
              <a:latin typeface="IBM Plex Mono"/>
              <a:ea typeface="IBM Plex Mono"/>
              <a:cs typeface="IBM Plex Mono"/>
              <a:sym typeface="IBM Plex Mono"/>
            </a:endParaRPr>
          </a:p>
        </p:txBody>
      </p:sp>
      <p:sp>
        <p:nvSpPr>
          <p:cNvPr id="230" name="Google Shape;230;p29"/>
          <p:cNvSpPr txBox="1"/>
          <p:nvPr/>
        </p:nvSpPr>
        <p:spPr>
          <a:xfrm rot="-5400000">
            <a:off x="5807836" y="3242273"/>
            <a:ext cx="771000" cy="3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latin typeface="IBM Plex Mono"/>
                <a:ea typeface="IBM Plex Mono"/>
                <a:cs typeface="IBM Plex Mono"/>
                <a:sym typeface="IBM Plex Mono"/>
              </a:rPr>
              <a:t>[5,2,2]</a:t>
            </a:r>
            <a:endParaRPr sz="1100">
              <a:solidFill>
                <a:srgbClr val="434343"/>
              </a:solidFill>
              <a:latin typeface="IBM Plex Mono"/>
              <a:ea typeface="IBM Plex Mono"/>
              <a:cs typeface="IBM Plex Mono"/>
              <a:sym typeface="IBM Plex Mono"/>
            </a:endParaRPr>
          </a:p>
        </p:txBody>
      </p:sp>
      <p:sp>
        <p:nvSpPr>
          <p:cNvPr id="231" name="Google Shape;231;p29"/>
          <p:cNvSpPr txBox="1"/>
          <p:nvPr/>
        </p:nvSpPr>
        <p:spPr>
          <a:xfrm rot="-5400000">
            <a:off x="6077136" y="3244073"/>
            <a:ext cx="771000" cy="3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latin typeface="IBM Plex Mono"/>
                <a:ea typeface="IBM Plex Mono"/>
                <a:cs typeface="IBM Plex Mono"/>
                <a:sym typeface="IBM Plex Mono"/>
              </a:rPr>
              <a:t>[7,3,9]</a:t>
            </a:r>
            <a:endParaRPr sz="1100">
              <a:solidFill>
                <a:srgbClr val="434343"/>
              </a:solidFill>
              <a:latin typeface="IBM Plex Mono"/>
              <a:ea typeface="IBM Plex Mono"/>
              <a:cs typeface="IBM Plex Mono"/>
              <a:sym typeface="IBM Plex Mono"/>
            </a:endParaRPr>
          </a:p>
        </p:txBody>
      </p:sp>
      <p:sp>
        <p:nvSpPr>
          <p:cNvPr id="232" name="Google Shape;232;p29"/>
          <p:cNvSpPr txBox="1"/>
          <p:nvPr/>
        </p:nvSpPr>
        <p:spPr>
          <a:xfrm rot="-5400000">
            <a:off x="6346436" y="3244073"/>
            <a:ext cx="771000" cy="3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latin typeface="IBM Plex Mono"/>
                <a:ea typeface="IBM Plex Mono"/>
                <a:cs typeface="IBM Plex Mono"/>
                <a:sym typeface="IBM Plex Mono"/>
              </a:rPr>
              <a:t>[2,9,8]</a:t>
            </a:r>
            <a:endParaRPr sz="1100">
              <a:solidFill>
                <a:srgbClr val="434343"/>
              </a:solidFill>
              <a:latin typeface="IBM Plex Mono"/>
              <a:ea typeface="IBM Plex Mono"/>
              <a:cs typeface="IBM Plex Mono"/>
              <a:sym typeface="IBM Plex Mono"/>
            </a:endParaRPr>
          </a:p>
        </p:txBody>
      </p:sp>
      <p:sp>
        <p:nvSpPr>
          <p:cNvPr id="233" name="Google Shape;233;p29"/>
          <p:cNvSpPr txBox="1"/>
          <p:nvPr/>
        </p:nvSpPr>
        <p:spPr>
          <a:xfrm rot="-5400000">
            <a:off x="6582661" y="3244073"/>
            <a:ext cx="771000" cy="3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latin typeface="IBM Plex Mono"/>
                <a:ea typeface="IBM Plex Mono"/>
                <a:cs typeface="IBM Plex Mono"/>
                <a:sym typeface="IBM Plex Mono"/>
              </a:rPr>
              <a:t>[3,7,4]</a:t>
            </a:r>
            <a:endParaRPr sz="1100">
              <a:solidFill>
                <a:srgbClr val="434343"/>
              </a:solidFill>
              <a:latin typeface="IBM Plex Mono"/>
              <a:ea typeface="IBM Plex Mono"/>
              <a:cs typeface="IBM Plex Mono"/>
              <a:sym typeface="IBM Plex Mono"/>
            </a:endParaRPr>
          </a:p>
        </p:txBody>
      </p:sp>
      <p:sp>
        <p:nvSpPr>
          <p:cNvPr id="234" name="Google Shape;234;p29"/>
          <p:cNvSpPr txBox="1"/>
          <p:nvPr/>
        </p:nvSpPr>
        <p:spPr>
          <a:xfrm rot="-5400000">
            <a:off x="6885036" y="3225323"/>
            <a:ext cx="771000" cy="3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latin typeface="IBM Plex Mono"/>
                <a:ea typeface="IBM Plex Mono"/>
                <a:cs typeface="IBM Plex Mono"/>
                <a:sym typeface="IBM Plex Mono"/>
              </a:rPr>
              <a:t>[5,1,6]</a:t>
            </a:r>
            <a:endParaRPr sz="1100">
              <a:solidFill>
                <a:srgbClr val="434343"/>
              </a:solidFill>
              <a:latin typeface="IBM Plex Mono"/>
              <a:ea typeface="IBM Plex Mono"/>
              <a:cs typeface="IBM Plex Mono"/>
              <a:sym typeface="IBM Plex Mono"/>
            </a:endParaRPr>
          </a:p>
        </p:txBody>
      </p:sp>
      <p:sp>
        <p:nvSpPr>
          <p:cNvPr id="235" name="Google Shape;235;p29"/>
          <p:cNvSpPr txBox="1"/>
          <p:nvPr/>
        </p:nvSpPr>
        <p:spPr>
          <a:xfrm rot="-3097121">
            <a:off x="5451422" y="3586978"/>
            <a:ext cx="771148" cy="3092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434343"/>
                </a:solidFill>
                <a:latin typeface="Montserrat"/>
                <a:ea typeface="Montserrat"/>
                <a:cs typeface="Montserrat"/>
                <a:sym typeface="Montserrat"/>
              </a:rPr>
              <a:t>Paris</a:t>
            </a:r>
            <a:endParaRPr b="1" sz="1100">
              <a:solidFill>
                <a:srgbClr val="434343"/>
              </a:solidFill>
              <a:latin typeface="Montserrat"/>
              <a:ea typeface="Montserrat"/>
              <a:cs typeface="Montserrat"/>
              <a:sym typeface="Montserrat"/>
            </a:endParaRPr>
          </a:p>
        </p:txBody>
      </p:sp>
      <p:sp>
        <p:nvSpPr>
          <p:cNvPr id="236" name="Google Shape;236;p29"/>
          <p:cNvSpPr txBox="1"/>
          <p:nvPr/>
        </p:nvSpPr>
        <p:spPr>
          <a:xfrm rot="-2940796">
            <a:off x="5512433" y="3751191"/>
            <a:ext cx="933549" cy="26517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434343"/>
                </a:solidFill>
                <a:latin typeface="Montserrat"/>
                <a:ea typeface="Montserrat"/>
                <a:cs typeface="Montserrat"/>
                <a:sym typeface="Montserrat"/>
              </a:rPr>
              <a:t>Versailles</a:t>
            </a:r>
            <a:endParaRPr b="1" sz="1100">
              <a:solidFill>
                <a:srgbClr val="434343"/>
              </a:solidFill>
              <a:latin typeface="Montserrat"/>
              <a:ea typeface="Montserrat"/>
              <a:cs typeface="Montserrat"/>
              <a:sym typeface="Montserrat"/>
            </a:endParaRPr>
          </a:p>
        </p:txBody>
      </p:sp>
      <p:sp>
        <p:nvSpPr>
          <p:cNvPr id="237" name="Google Shape;237;p29"/>
          <p:cNvSpPr txBox="1"/>
          <p:nvPr/>
        </p:nvSpPr>
        <p:spPr>
          <a:xfrm rot="-2940796">
            <a:off x="5978183" y="3559691"/>
            <a:ext cx="933549" cy="26517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434343"/>
                </a:solidFill>
                <a:latin typeface="Montserrat"/>
                <a:ea typeface="Montserrat"/>
                <a:cs typeface="Montserrat"/>
                <a:sym typeface="Montserrat"/>
              </a:rPr>
              <a:t>Tours</a:t>
            </a:r>
            <a:endParaRPr b="1" sz="1100">
              <a:solidFill>
                <a:srgbClr val="434343"/>
              </a:solidFill>
              <a:latin typeface="Montserrat"/>
              <a:ea typeface="Montserrat"/>
              <a:cs typeface="Montserrat"/>
              <a:sym typeface="Montserrat"/>
            </a:endParaRPr>
          </a:p>
        </p:txBody>
      </p:sp>
      <p:sp>
        <p:nvSpPr>
          <p:cNvPr id="238" name="Google Shape;238;p29"/>
          <p:cNvSpPr txBox="1"/>
          <p:nvPr/>
        </p:nvSpPr>
        <p:spPr>
          <a:xfrm rot="-2940796">
            <a:off x="6214483" y="3596666"/>
            <a:ext cx="933549" cy="26517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434343"/>
                </a:solidFill>
                <a:latin typeface="Montserrat"/>
                <a:ea typeface="Montserrat"/>
                <a:cs typeface="Montserrat"/>
                <a:sym typeface="Montserrat"/>
              </a:rPr>
              <a:t>Troyes</a:t>
            </a:r>
            <a:endParaRPr b="1" sz="1100">
              <a:solidFill>
                <a:srgbClr val="434343"/>
              </a:solidFill>
              <a:latin typeface="Montserrat"/>
              <a:ea typeface="Montserrat"/>
              <a:cs typeface="Montserrat"/>
              <a:sym typeface="Montserrat"/>
            </a:endParaRPr>
          </a:p>
        </p:txBody>
      </p:sp>
      <p:sp>
        <p:nvSpPr>
          <p:cNvPr id="239" name="Google Shape;239;p29"/>
          <p:cNvSpPr txBox="1"/>
          <p:nvPr/>
        </p:nvSpPr>
        <p:spPr>
          <a:xfrm rot="-2940796">
            <a:off x="6439983" y="3681991"/>
            <a:ext cx="933549" cy="26517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434343"/>
                </a:solidFill>
                <a:latin typeface="Montserrat"/>
                <a:ea typeface="Montserrat"/>
                <a:cs typeface="Montserrat"/>
                <a:sym typeface="Montserrat"/>
              </a:rPr>
              <a:t>Orleans</a:t>
            </a:r>
            <a:endParaRPr b="1" sz="1100">
              <a:solidFill>
                <a:srgbClr val="434343"/>
              </a:solidFill>
              <a:latin typeface="Montserrat"/>
              <a:ea typeface="Montserrat"/>
              <a:cs typeface="Montserrat"/>
              <a:sym typeface="Montserrat"/>
            </a:endParaRPr>
          </a:p>
        </p:txBody>
      </p:sp>
      <p:sp>
        <p:nvSpPr>
          <p:cNvPr id="240" name="Google Shape;240;p29"/>
          <p:cNvSpPr txBox="1"/>
          <p:nvPr/>
        </p:nvSpPr>
        <p:spPr>
          <a:xfrm rot="-2940796">
            <a:off x="6858408" y="3517416"/>
            <a:ext cx="933549" cy="26517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434343"/>
                </a:solidFill>
                <a:latin typeface="Montserrat"/>
                <a:ea typeface="Montserrat"/>
                <a:cs typeface="Montserrat"/>
                <a:sym typeface="Montserrat"/>
              </a:rPr>
              <a:t>Laon</a:t>
            </a:r>
            <a:endParaRPr b="1" sz="1100">
              <a:solidFill>
                <a:srgbClr val="434343"/>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4" name="Shape 244"/>
        <p:cNvGrpSpPr/>
        <p:nvPr/>
      </p:nvGrpSpPr>
      <p:grpSpPr>
        <a:xfrm>
          <a:off x="0" y="0"/>
          <a:ext cx="0" cy="0"/>
          <a:chOff x="0" y="0"/>
          <a:chExt cx="0" cy="0"/>
        </a:xfrm>
      </p:grpSpPr>
      <p:pic>
        <p:nvPicPr>
          <p:cNvPr id="245" name="Google Shape;245;p3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46" name="Google Shape;246;p3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pic>
        <p:nvPicPr>
          <p:cNvPr id="247" name="Google Shape;247;p30"/>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248" name="Google Shape;248;p30"/>
          <p:cNvSpPr/>
          <p:nvPr/>
        </p:nvSpPr>
        <p:spPr>
          <a:xfrm>
            <a:off x="60925" y="2042850"/>
            <a:ext cx="1091100" cy="825000"/>
          </a:xfrm>
          <a:prstGeom prst="roundRect">
            <a:avLst>
              <a:gd fmla="val 16667" name="adj"/>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Montserrat"/>
                <a:ea typeface="Montserrat"/>
                <a:cs typeface="Montserrat"/>
                <a:sym typeface="Montserrat"/>
              </a:rPr>
              <a:t>What is the capital of France?</a:t>
            </a:r>
            <a:endParaRPr sz="1300">
              <a:latin typeface="Montserrat"/>
              <a:ea typeface="Montserrat"/>
              <a:cs typeface="Montserrat"/>
              <a:sym typeface="Montserrat"/>
            </a:endParaRPr>
          </a:p>
        </p:txBody>
      </p:sp>
      <p:sp>
        <p:nvSpPr>
          <p:cNvPr id="249" name="Google Shape;249;p30"/>
          <p:cNvSpPr/>
          <p:nvPr/>
        </p:nvSpPr>
        <p:spPr>
          <a:xfrm>
            <a:off x="1177875" y="2294375"/>
            <a:ext cx="366600" cy="245700"/>
          </a:xfrm>
          <a:prstGeom prst="rightArrow">
            <a:avLst>
              <a:gd fmla="val 50000" name="adj1"/>
              <a:gd fmla="val 50000" name="adj2"/>
            </a:avLst>
          </a:prstGeom>
          <a:solidFill>
            <a:srgbClr val="8E7CC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0" name="Google Shape;250;p30"/>
          <p:cNvSpPr/>
          <p:nvPr/>
        </p:nvSpPr>
        <p:spPr>
          <a:xfrm>
            <a:off x="7477400" y="2267250"/>
            <a:ext cx="573600" cy="376200"/>
          </a:xfrm>
          <a:prstGeom prst="rightArrow">
            <a:avLst>
              <a:gd fmla="val 50000" name="adj1"/>
              <a:gd fmla="val 50000" name="adj2"/>
            </a:avLst>
          </a:prstGeom>
          <a:solidFill>
            <a:srgbClr val="D9D2E9"/>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1" name="Google Shape;251;p30"/>
          <p:cNvSpPr/>
          <p:nvPr/>
        </p:nvSpPr>
        <p:spPr>
          <a:xfrm>
            <a:off x="8074325" y="2042850"/>
            <a:ext cx="1009200" cy="825000"/>
          </a:xfrm>
          <a:prstGeom prst="roundRect">
            <a:avLst>
              <a:gd fmla="val 16667" name="adj"/>
            </a:avLst>
          </a:prstGeom>
          <a:solidFill>
            <a:srgbClr val="D0E0E3"/>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D9D9D9"/>
                </a:solidFill>
                <a:latin typeface="Montserrat"/>
                <a:ea typeface="Montserrat"/>
                <a:cs typeface="Montserrat"/>
                <a:sym typeface="Montserrat"/>
              </a:rPr>
              <a:t>Paris</a:t>
            </a:r>
            <a:endParaRPr sz="1300">
              <a:solidFill>
                <a:srgbClr val="D9D9D9"/>
              </a:solidFill>
              <a:latin typeface="Montserrat"/>
              <a:ea typeface="Montserrat"/>
              <a:cs typeface="Montserrat"/>
              <a:sym typeface="Montserrat"/>
            </a:endParaRPr>
          </a:p>
        </p:txBody>
      </p:sp>
      <p:sp>
        <p:nvSpPr>
          <p:cNvPr id="252" name="Google Shape;252;p30"/>
          <p:cNvSpPr/>
          <p:nvPr/>
        </p:nvSpPr>
        <p:spPr>
          <a:xfrm>
            <a:off x="1570325" y="1608050"/>
            <a:ext cx="1114200" cy="2454000"/>
          </a:xfrm>
          <a:prstGeom prst="roundRect">
            <a:avLst>
              <a:gd fmla="val 16667" name="adj"/>
            </a:avLst>
          </a:prstGeom>
          <a:solidFill>
            <a:srgbClr val="93C47D"/>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IBM Plex Mono"/>
                <a:ea typeface="IBM Plex Mono"/>
                <a:cs typeface="IBM Plex Mono"/>
                <a:sym typeface="IBM Plex Mono"/>
              </a:rPr>
              <a:t>“what” </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“is”</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“cap”</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“ital”</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“of”</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“france”</a:t>
            </a:r>
            <a:endParaRPr sz="1300">
              <a:latin typeface="IBM Plex Mono"/>
              <a:ea typeface="IBM Plex Mono"/>
              <a:cs typeface="IBM Plex Mono"/>
              <a:sym typeface="IBM Plex Mono"/>
            </a:endParaRPr>
          </a:p>
        </p:txBody>
      </p:sp>
      <p:sp>
        <p:nvSpPr>
          <p:cNvPr id="253" name="Google Shape;253;p30"/>
          <p:cNvSpPr/>
          <p:nvPr/>
        </p:nvSpPr>
        <p:spPr>
          <a:xfrm>
            <a:off x="3102825" y="1608050"/>
            <a:ext cx="1114200" cy="2454000"/>
          </a:xfrm>
          <a:prstGeom prst="roundRect">
            <a:avLst>
              <a:gd fmla="val 16667" name="adj"/>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IBM Plex Mono"/>
                <a:ea typeface="IBM Plex Mono"/>
                <a:cs typeface="IBM Plex Mono"/>
                <a:sym typeface="IBM Plex Mono"/>
              </a:rPr>
              <a:t>[0,1,3]</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[4,1,3]</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[5,3,6]</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[8,4,1]</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[9,1,3]</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[0,5,1]</a:t>
            </a:r>
            <a:endParaRPr sz="1300">
              <a:latin typeface="IBM Plex Mono"/>
              <a:ea typeface="IBM Plex Mono"/>
              <a:cs typeface="IBM Plex Mono"/>
              <a:sym typeface="IBM Plex Mono"/>
            </a:endParaRPr>
          </a:p>
        </p:txBody>
      </p:sp>
      <p:sp>
        <p:nvSpPr>
          <p:cNvPr id="254" name="Google Shape;254;p30"/>
          <p:cNvSpPr/>
          <p:nvPr/>
        </p:nvSpPr>
        <p:spPr>
          <a:xfrm>
            <a:off x="2710363" y="2267250"/>
            <a:ext cx="366600" cy="245700"/>
          </a:xfrm>
          <a:prstGeom prst="rightArrow">
            <a:avLst>
              <a:gd fmla="val 50000" name="adj1"/>
              <a:gd fmla="val 50000" name="adj2"/>
            </a:avLst>
          </a:prstGeom>
          <a:solidFill>
            <a:srgbClr val="8E7CC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5" name="Google Shape;255;p30"/>
          <p:cNvSpPr txBox="1"/>
          <p:nvPr/>
        </p:nvSpPr>
        <p:spPr>
          <a:xfrm>
            <a:off x="5666950" y="1053113"/>
            <a:ext cx="20736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CCCCCC"/>
                </a:solidFill>
                <a:latin typeface="Montserrat"/>
                <a:ea typeface="Montserrat"/>
                <a:cs typeface="Montserrat"/>
                <a:sym typeface="Montserrat"/>
              </a:rPr>
              <a:t>Most Likely</a:t>
            </a:r>
            <a:endParaRPr b="1" sz="1800">
              <a:solidFill>
                <a:srgbClr val="CCCCCC"/>
              </a:solidFill>
              <a:latin typeface="Montserrat"/>
              <a:ea typeface="Montserrat"/>
              <a:cs typeface="Montserrat"/>
              <a:sym typeface="Montserrat"/>
            </a:endParaRPr>
          </a:p>
          <a:p>
            <a:pPr indent="0" lvl="0" marL="0" rtl="0" algn="ctr">
              <a:spcBef>
                <a:spcPts val="0"/>
              </a:spcBef>
              <a:spcAft>
                <a:spcPts val="0"/>
              </a:spcAft>
              <a:buNone/>
            </a:pPr>
            <a:r>
              <a:rPr b="1" lang="en" sz="1800">
                <a:solidFill>
                  <a:srgbClr val="CCCCCC"/>
                </a:solidFill>
                <a:latin typeface="Montserrat"/>
                <a:ea typeface="Montserrat"/>
                <a:cs typeface="Montserrat"/>
                <a:sym typeface="Montserrat"/>
              </a:rPr>
              <a:t>Tokens</a:t>
            </a:r>
            <a:endParaRPr b="1" sz="1800">
              <a:solidFill>
                <a:srgbClr val="CCCCCC"/>
              </a:solidFill>
              <a:latin typeface="Montserrat"/>
              <a:ea typeface="Montserrat"/>
              <a:cs typeface="Montserrat"/>
              <a:sym typeface="Montserrat"/>
            </a:endParaRPr>
          </a:p>
        </p:txBody>
      </p:sp>
      <p:sp>
        <p:nvSpPr>
          <p:cNvPr id="256" name="Google Shape;256;p30"/>
          <p:cNvSpPr/>
          <p:nvPr/>
        </p:nvSpPr>
        <p:spPr>
          <a:xfrm>
            <a:off x="4458800" y="1608050"/>
            <a:ext cx="1114200" cy="2454000"/>
          </a:xfrm>
          <a:prstGeom prst="roundRect">
            <a:avLst>
              <a:gd fmla="val 16667" name="adj"/>
            </a:avLst>
          </a:prstGeom>
          <a:solidFill>
            <a:srgbClr val="EA999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IBM Plex Mono"/>
                <a:ea typeface="IBM Plex Mono"/>
                <a:cs typeface="IBM Plex Mono"/>
                <a:sym typeface="IBM Plex Mono"/>
              </a:rPr>
              <a:t>[0,1,3]</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[4,1,3]</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[5,3,6]</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[8,4,1]</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[9,1,3]</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[0,5,1]</a:t>
            </a:r>
            <a:endParaRPr b="1" sz="1700">
              <a:latin typeface="IBM Plex Mono"/>
              <a:ea typeface="IBM Plex Mono"/>
              <a:cs typeface="IBM Plex Mono"/>
              <a:sym typeface="IBM Plex Mono"/>
            </a:endParaRPr>
          </a:p>
        </p:txBody>
      </p:sp>
      <p:sp>
        <p:nvSpPr>
          <p:cNvPr id="257" name="Google Shape;257;p30"/>
          <p:cNvSpPr/>
          <p:nvPr/>
        </p:nvSpPr>
        <p:spPr>
          <a:xfrm>
            <a:off x="4242863" y="2267250"/>
            <a:ext cx="366600" cy="245700"/>
          </a:xfrm>
          <a:prstGeom prst="rightArrow">
            <a:avLst>
              <a:gd fmla="val 50000" name="adj1"/>
              <a:gd fmla="val 50000" name="adj2"/>
            </a:avLst>
          </a:prstGeom>
          <a:solidFill>
            <a:srgbClr val="8E7CC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58" name="Google Shape;258;p30"/>
          <p:cNvCxnSpPr/>
          <p:nvPr/>
        </p:nvCxnSpPr>
        <p:spPr>
          <a:xfrm>
            <a:off x="5787625" y="3037200"/>
            <a:ext cx="1589100" cy="0"/>
          </a:xfrm>
          <a:prstGeom prst="straightConnector1">
            <a:avLst/>
          </a:prstGeom>
          <a:noFill/>
          <a:ln cap="flat" cmpd="sng" w="19050">
            <a:solidFill>
              <a:schemeClr val="dk2"/>
            </a:solidFill>
            <a:prstDash val="solid"/>
            <a:round/>
            <a:headEnd len="med" w="med" type="none"/>
            <a:tailEnd len="med" w="med" type="none"/>
          </a:ln>
        </p:spPr>
      </p:cxnSp>
      <p:sp>
        <p:nvSpPr>
          <p:cNvPr id="259" name="Google Shape;259;p30"/>
          <p:cNvSpPr/>
          <p:nvPr/>
        </p:nvSpPr>
        <p:spPr>
          <a:xfrm>
            <a:off x="5834625" y="1800700"/>
            <a:ext cx="178800" cy="1147200"/>
          </a:xfrm>
          <a:prstGeom prst="rect">
            <a:avLst/>
          </a:prstGeom>
          <a:solidFill>
            <a:srgbClr val="C9DAF8"/>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0" name="Google Shape;260;p30"/>
          <p:cNvSpPr/>
          <p:nvPr/>
        </p:nvSpPr>
        <p:spPr>
          <a:xfrm>
            <a:off x="6103925" y="2378500"/>
            <a:ext cx="178800" cy="569400"/>
          </a:xfrm>
          <a:prstGeom prst="rect">
            <a:avLst/>
          </a:prstGeom>
          <a:solidFill>
            <a:srgbClr val="C9DAF8"/>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1" name="Google Shape;261;p30"/>
          <p:cNvSpPr/>
          <p:nvPr/>
        </p:nvSpPr>
        <p:spPr>
          <a:xfrm>
            <a:off x="6373225" y="2540075"/>
            <a:ext cx="178800" cy="407700"/>
          </a:xfrm>
          <a:prstGeom prst="rect">
            <a:avLst/>
          </a:prstGeom>
          <a:solidFill>
            <a:srgbClr val="C9DAF8"/>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2" name="Google Shape;262;p30"/>
          <p:cNvSpPr/>
          <p:nvPr/>
        </p:nvSpPr>
        <p:spPr>
          <a:xfrm>
            <a:off x="6642525" y="2792725"/>
            <a:ext cx="178800" cy="155100"/>
          </a:xfrm>
          <a:prstGeom prst="rect">
            <a:avLst/>
          </a:prstGeom>
          <a:solidFill>
            <a:srgbClr val="C9DAF8"/>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3" name="Google Shape;263;p30"/>
          <p:cNvSpPr/>
          <p:nvPr/>
        </p:nvSpPr>
        <p:spPr>
          <a:xfrm>
            <a:off x="7181125" y="2867850"/>
            <a:ext cx="178800" cy="80100"/>
          </a:xfrm>
          <a:prstGeom prst="rect">
            <a:avLst/>
          </a:prstGeom>
          <a:solidFill>
            <a:srgbClr val="C9DAF8"/>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4" name="Google Shape;264;p30"/>
          <p:cNvSpPr/>
          <p:nvPr/>
        </p:nvSpPr>
        <p:spPr>
          <a:xfrm>
            <a:off x="6918975" y="2867850"/>
            <a:ext cx="178800" cy="80100"/>
          </a:xfrm>
          <a:prstGeom prst="rect">
            <a:avLst/>
          </a:prstGeom>
          <a:solidFill>
            <a:srgbClr val="C9DAF8"/>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5" name="Google Shape;265;p30"/>
          <p:cNvSpPr txBox="1"/>
          <p:nvPr/>
        </p:nvSpPr>
        <p:spPr>
          <a:xfrm>
            <a:off x="5754725" y="1556288"/>
            <a:ext cx="404400" cy="1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CCCCCC"/>
                </a:solidFill>
                <a:latin typeface="IBM Plex Mono"/>
                <a:ea typeface="IBM Plex Mono"/>
                <a:cs typeface="IBM Plex Mono"/>
                <a:sym typeface="IBM Plex Mono"/>
              </a:rPr>
              <a:t>95%</a:t>
            </a:r>
            <a:endParaRPr b="1" sz="800">
              <a:solidFill>
                <a:srgbClr val="CCCCCC"/>
              </a:solidFill>
              <a:latin typeface="IBM Plex Mono"/>
              <a:ea typeface="IBM Plex Mono"/>
              <a:cs typeface="IBM Plex Mono"/>
              <a:sym typeface="IBM Plex Mono"/>
            </a:endParaRPr>
          </a:p>
        </p:txBody>
      </p:sp>
      <p:sp>
        <p:nvSpPr>
          <p:cNvPr id="266" name="Google Shape;266;p30"/>
          <p:cNvSpPr txBox="1"/>
          <p:nvPr/>
        </p:nvSpPr>
        <p:spPr>
          <a:xfrm>
            <a:off x="6038750" y="2160013"/>
            <a:ext cx="404400" cy="1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CCCCCC"/>
                </a:solidFill>
                <a:latin typeface="IBM Plex Mono"/>
                <a:ea typeface="IBM Plex Mono"/>
                <a:cs typeface="IBM Plex Mono"/>
                <a:sym typeface="IBM Plex Mono"/>
              </a:rPr>
              <a:t>2%</a:t>
            </a:r>
            <a:endParaRPr b="1" sz="800">
              <a:solidFill>
                <a:srgbClr val="CCCCCC"/>
              </a:solidFill>
              <a:latin typeface="IBM Plex Mono"/>
              <a:ea typeface="IBM Plex Mono"/>
              <a:cs typeface="IBM Plex Mono"/>
              <a:sym typeface="IBM Plex Mono"/>
            </a:endParaRPr>
          </a:p>
        </p:txBody>
      </p:sp>
      <p:sp>
        <p:nvSpPr>
          <p:cNvPr id="267" name="Google Shape;267;p30"/>
          <p:cNvSpPr txBox="1"/>
          <p:nvPr/>
        </p:nvSpPr>
        <p:spPr>
          <a:xfrm>
            <a:off x="6323000" y="2295538"/>
            <a:ext cx="404400" cy="1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CCCCCC"/>
                </a:solidFill>
                <a:latin typeface="IBM Plex Mono"/>
                <a:ea typeface="IBM Plex Mono"/>
                <a:cs typeface="IBM Plex Mono"/>
                <a:sym typeface="IBM Plex Mono"/>
              </a:rPr>
              <a:t>1%</a:t>
            </a:r>
            <a:endParaRPr b="1" sz="800">
              <a:solidFill>
                <a:srgbClr val="CCCCCC"/>
              </a:solidFill>
              <a:latin typeface="IBM Plex Mono"/>
              <a:ea typeface="IBM Plex Mono"/>
              <a:cs typeface="IBM Plex Mono"/>
              <a:sym typeface="IBM Plex Mono"/>
            </a:endParaRPr>
          </a:p>
        </p:txBody>
      </p:sp>
      <p:sp>
        <p:nvSpPr>
          <p:cNvPr id="268" name="Google Shape;268;p30"/>
          <p:cNvSpPr txBox="1"/>
          <p:nvPr/>
        </p:nvSpPr>
        <p:spPr>
          <a:xfrm>
            <a:off x="6552027" y="2581700"/>
            <a:ext cx="473700" cy="1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CCCCCC"/>
                </a:solidFill>
                <a:latin typeface="IBM Plex Mono"/>
                <a:ea typeface="IBM Plex Mono"/>
                <a:cs typeface="IBM Plex Mono"/>
                <a:sym typeface="IBM Plex Mono"/>
              </a:rPr>
              <a:t>0.5%</a:t>
            </a:r>
            <a:endParaRPr b="1" sz="800">
              <a:solidFill>
                <a:srgbClr val="CCCCCC"/>
              </a:solidFill>
              <a:latin typeface="IBM Plex Mono"/>
              <a:ea typeface="IBM Plex Mono"/>
              <a:cs typeface="IBM Plex Mono"/>
              <a:sym typeface="IBM Plex Mono"/>
            </a:endParaRPr>
          </a:p>
        </p:txBody>
      </p:sp>
      <p:sp>
        <p:nvSpPr>
          <p:cNvPr id="269" name="Google Shape;269;p30"/>
          <p:cNvSpPr txBox="1"/>
          <p:nvPr/>
        </p:nvSpPr>
        <p:spPr>
          <a:xfrm>
            <a:off x="6813650" y="2666375"/>
            <a:ext cx="473700" cy="1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CCCCCC"/>
                </a:solidFill>
                <a:latin typeface="IBM Plex Mono"/>
                <a:ea typeface="IBM Plex Mono"/>
                <a:cs typeface="IBM Plex Mono"/>
                <a:sym typeface="IBM Plex Mono"/>
              </a:rPr>
              <a:t>0.2%</a:t>
            </a:r>
            <a:endParaRPr b="1" sz="800">
              <a:solidFill>
                <a:srgbClr val="CCCCCC"/>
              </a:solidFill>
              <a:latin typeface="IBM Plex Mono"/>
              <a:ea typeface="IBM Plex Mono"/>
              <a:cs typeface="IBM Plex Mono"/>
              <a:sym typeface="IBM Plex Mono"/>
            </a:endParaRPr>
          </a:p>
        </p:txBody>
      </p:sp>
      <p:sp>
        <p:nvSpPr>
          <p:cNvPr id="270" name="Google Shape;270;p30"/>
          <p:cNvSpPr txBox="1"/>
          <p:nvPr/>
        </p:nvSpPr>
        <p:spPr>
          <a:xfrm>
            <a:off x="7097775" y="2666375"/>
            <a:ext cx="473700" cy="1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CCCCCC"/>
                </a:solidFill>
                <a:latin typeface="IBM Plex Mono"/>
                <a:ea typeface="IBM Plex Mono"/>
                <a:cs typeface="IBM Plex Mono"/>
                <a:sym typeface="IBM Plex Mono"/>
              </a:rPr>
              <a:t>0.1%</a:t>
            </a:r>
            <a:endParaRPr b="1" sz="800">
              <a:solidFill>
                <a:srgbClr val="CCCCCC"/>
              </a:solidFill>
              <a:latin typeface="IBM Plex Mono"/>
              <a:ea typeface="IBM Plex Mono"/>
              <a:cs typeface="IBM Plex Mono"/>
              <a:sym typeface="IBM Plex Mono"/>
            </a:endParaRPr>
          </a:p>
        </p:txBody>
      </p:sp>
      <p:sp>
        <p:nvSpPr>
          <p:cNvPr id="271" name="Google Shape;271;p30"/>
          <p:cNvSpPr txBox="1"/>
          <p:nvPr/>
        </p:nvSpPr>
        <p:spPr>
          <a:xfrm rot="-5400000">
            <a:off x="5538536" y="3244073"/>
            <a:ext cx="771000" cy="3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CCCCCC"/>
                </a:solidFill>
                <a:latin typeface="IBM Plex Mono"/>
                <a:ea typeface="IBM Plex Mono"/>
                <a:cs typeface="IBM Plex Mono"/>
                <a:sym typeface="IBM Plex Mono"/>
              </a:rPr>
              <a:t>[8,2,1]</a:t>
            </a:r>
            <a:endParaRPr sz="1100">
              <a:solidFill>
                <a:srgbClr val="CCCCCC"/>
              </a:solidFill>
              <a:latin typeface="IBM Plex Mono"/>
              <a:ea typeface="IBM Plex Mono"/>
              <a:cs typeface="IBM Plex Mono"/>
              <a:sym typeface="IBM Plex Mono"/>
            </a:endParaRPr>
          </a:p>
        </p:txBody>
      </p:sp>
      <p:sp>
        <p:nvSpPr>
          <p:cNvPr id="272" name="Google Shape;272;p30"/>
          <p:cNvSpPr txBox="1"/>
          <p:nvPr/>
        </p:nvSpPr>
        <p:spPr>
          <a:xfrm rot="-5400000">
            <a:off x="5807836" y="3242273"/>
            <a:ext cx="771000" cy="3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CCCCCC"/>
                </a:solidFill>
                <a:latin typeface="IBM Plex Mono"/>
                <a:ea typeface="IBM Plex Mono"/>
                <a:cs typeface="IBM Plex Mono"/>
                <a:sym typeface="IBM Plex Mono"/>
              </a:rPr>
              <a:t>[5,2,2]</a:t>
            </a:r>
            <a:endParaRPr sz="1100">
              <a:solidFill>
                <a:srgbClr val="CCCCCC"/>
              </a:solidFill>
              <a:latin typeface="IBM Plex Mono"/>
              <a:ea typeface="IBM Plex Mono"/>
              <a:cs typeface="IBM Plex Mono"/>
              <a:sym typeface="IBM Plex Mono"/>
            </a:endParaRPr>
          </a:p>
        </p:txBody>
      </p:sp>
      <p:sp>
        <p:nvSpPr>
          <p:cNvPr id="273" name="Google Shape;273;p30"/>
          <p:cNvSpPr txBox="1"/>
          <p:nvPr/>
        </p:nvSpPr>
        <p:spPr>
          <a:xfrm rot="-5400000">
            <a:off x="6077136" y="3244073"/>
            <a:ext cx="771000" cy="3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CCCCCC"/>
                </a:solidFill>
                <a:latin typeface="IBM Plex Mono"/>
                <a:ea typeface="IBM Plex Mono"/>
                <a:cs typeface="IBM Plex Mono"/>
                <a:sym typeface="IBM Plex Mono"/>
              </a:rPr>
              <a:t>[7,3,9]</a:t>
            </a:r>
            <a:endParaRPr sz="1100">
              <a:solidFill>
                <a:srgbClr val="CCCCCC"/>
              </a:solidFill>
              <a:latin typeface="IBM Plex Mono"/>
              <a:ea typeface="IBM Plex Mono"/>
              <a:cs typeface="IBM Plex Mono"/>
              <a:sym typeface="IBM Plex Mono"/>
            </a:endParaRPr>
          </a:p>
        </p:txBody>
      </p:sp>
      <p:sp>
        <p:nvSpPr>
          <p:cNvPr id="274" name="Google Shape;274;p30"/>
          <p:cNvSpPr txBox="1"/>
          <p:nvPr/>
        </p:nvSpPr>
        <p:spPr>
          <a:xfrm rot="-5400000">
            <a:off x="6346436" y="3244073"/>
            <a:ext cx="771000" cy="3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CCCCCC"/>
                </a:solidFill>
                <a:latin typeface="IBM Plex Mono"/>
                <a:ea typeface="IBM Plex Mono"/>
                <a:cs typeface="IBM Plex Mono"/>
                <a:sym typeface="IBM Plex Mono"/>
              </a:rPr>
              <a:t>[2,9,8]</a:t>
            </a:r>
            <a:endParaRPr sz="1100">
              <a:solidFill>
                <a:srgbClr val="CCCCCC"/>
              </a:solidFill>
              <a:latin typeface="IBM Plex Mono"/>
              <a:ea typeface="IBM Plex Mono"/>
              <a:cs typeface="IBM Plex Mono"/>
              <a:sym typeface="IBM Plex Mono"/>
            </a:endParaRPr>
          </a:p>
        </p:txBody>
      </p:sp>
      <p:sp>
        <p:nvSpPr>
          <p:cNvPr id="275" name="Google Shape;275;p30"/>
          <p:cNvSpPr txBox="1"/>
          <p:nvPr/>
        </p:nvSpPr>
        <p:spPr>
          <a:xfrm rot="-5400000">
            <a:off x="6582661" y="3244073"/>
            <a:ext cx="771000" cy="3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CCCCCC"/>
                </a:solidFill>
                <a:latin typeface="IBM Plex Mono"/>
                <a:ea typeface="IBM Plex Mono"/>
                <a:cs typeface="IBM Plex Mono"/>
                <a:sym typeface="IBM Plex Mono"/>
              </a:rPr>
              <a:t>[3,7,4]</a:t>
            </a:r>
            <a:endParaRPr sz="1100">
              <a:solidFill>
                <a:srgbClr val="CCCCCC"/>
              </a:solidFill>
              <a:latin typeface="IBM Plex Mono"/>
              <a:ea typeface="IBM Plex Mono"/>
              <a:cs typeface="IBM Plex Mono"/>
              <a:sym typeface="IBM Plex Mono"/>
            </a:endParaRPr>
          </a:p>
        </p:txBody>
      </p:sp>
      <p:sp>
        <p:nvSpPr>
          <p:cNvPr id="276" name="Google Shape;276;p30"/>
          <p:cNvSpPr txBox="1"/>
          <p:nvPr/>
        </p:nvSpPr>
        <p:spPr>
          <a:xfrm rot="-5400000">
            <a:off x="6885036" y="3225323"/>
            <a:ext cx="771000" cy="3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CCCCCC"/>
                </a:solidFill>
                <a:latin typeface="IBM Plex Mono"/>
                <a:ea typeface="IBM Plex Mono"/>
                <a:cs typeface="IBM Plex Mono"/>
                <a:sym typeface="IBM Plex Mono"/>
              </a:rPr>
              <a:t>[5,1,6]</a:t>
            </a:r>
            <a:endParaRPr sz="1100">
              <a:solidFill>
                <a:srgbClr val="CCCCCC"/>
              </a:solidFill>
              <a:latin typeface="IBM Plex Mono"/>
              <a:ea typeface="IBM Plex Mono"/>
              <a:cs typeface="IBM Plex Mono"/>
              <a:sym typeface="IBM Plex Mono"/>
            </a:endParaRPr>
          </a:p>
        </p:txBody>
      </p:sp>
      <p:sp>
        <p:nvSpPr>
          <p:cNvPr id="277" name="Google Shape;277;p30"/>
          <p:cNvSpPr txBox="1"/>
          <p:nvPr/>
        </p:nvSpPr>
        <p:spPr>
          <a:xfrm rot="-3097121">
            <a:off x="5451422" y="3586978"/>
            <a:ext cx="771148" cy="3092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CCCCCC"/>
                </a:solidFill>
                <a:latin typeface="Montserrat"/>
                <a:ea typeface="Montserrat"/>
                <a:cs typeface="Montserrat"/>
                <a:sym typeface="Montserrat"/>
              </a:rPr>
              <a:t>Paris</a:t>
            </a:r>
            <a:endParaRPr b="1" sz="1100">
              <a:solidFill>
                <a:srgbClr val="CCCCCC"/>
              </a:solidFill>
              <a:latin typeface="Montserrat"/>
              <a:ea typeface="Montserrat"/>
              <a:cs typeface="Montserrat"/>
              <a:sym typeface="Montserrat"/>
            </a:endParaRPr>
          </a:p>
        </p:txBody>
      </p:sp>
      <p:sp>
        <p:nvSpPr>
          <p:cNvPr id="278" name="Google Shape;278;p30"/>
          <p:cNvSpPr txBox="1"/>
          <p:nvPr/>
        </p:nvSpPr>
        <p:spPr>
          <a:xfrm rot="-2940796">
            <a:off x="5512433" y="3751191"/>
            <a:ext cx="933549" cy="26517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CCCCCC"/>
                </a:solidFill>
                <a:latin typeface="Montserrat"/>
                <a:ea typeface="Montserrat"/>
                <a:cs typeface="Montserrat"/>
                <a:sym typeface="Montserrat"/>
              </a:rPr>
              <a:t>Versailles</a:t>
            </a:r>
            <a:endParaRPr b="1" sz="1100">
              <a:solidFill>
                <a:srgbClr val="CCCCCC"/>
              </a:solidFill>
              <a:latin typeface="Montserrat"/>
              <a:ea typeface="Montserrat"/>
              <a:cs typeface="Montserrat"/>
              <a:sym typeface="Montserrat"/>
            </a:endParaRPr>
          </a:p>
        </p:txBody>
      </p:sp>
      <p:sp>
        <p:nvSpPr>
          <p:cNvPr id="279" name="Google Shape;279;p30"/>
          <p:cNvSpPr txBox="1"/>
          <p:nvPr/>
        </p:nvSpPr>
        <p:spPr>
          <a:xfrm rot="-2940796">
            <a:off x="5978183" y="3559691"/>
            <a:ext cx="933549" cy="26517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CCCCCC"/>
                </a:solidFill>
                <a:latin typeface="Montserrat"/>
                <a:ea typeface="Montserrat"/>
                <a:cs typeface="Montserrat"/>
                <a:sym typeface="Montserrat"/>
              </a:rPr>
              <a:t>Tours</a:t>
            </a:r>
            <a:endParaRPr b="1" sz="1100">
              <a:solidFill>
                <a:srgbClr val="CCCCCC"/>
              </a:solidFill>
              <a:latin typeface="Montserrat"/>
              <a:ea typeface="Montserrat"/>
              <a:cs typeface="Montserrat"/>
              <a:sym typeface="Montserrat"/>
            </a:endParaRPr>
          </a:p>
        </p:txBody>
      </p:sp>
      <p:sp>
        <p:nvSpPr>
          <p:cNvPr id="280" name="Google Shape;280;p30"/>
          <p:cNvSpPr txBox="1"/>
          <p:nvPr/>
        </p:nvSpPr>
        <p:spPr>
          <a:xfrm rot="-2940796">
            <a:off x="6214483" y="3596666"/>
            <a:ext cx="933549" cy="26517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CCCCCC"/>
                </a:solidFill>
                <a:latin typeface="Montserrat"/>
                <a:ea typeface="Montserrat"/>
                <a:cs typeface="Montserrat"/>
                <a:sym typeface="Montserrat"/>
              </a:rPr>
              <a:t>Troyes</a:t>
            </a:r>
            <a:endParaRPr b="1" sz="1100">
              <a:solidFill>
                <a:srgbClr val="CCCCCC"/>
              </a:solidFill>
              <a:latin typeface="Montserrat"/>
              <a:ea typeface="Montserrat"/>
              <a:cs typeface="Montserrat"/>
              <a:sym typeface="Montserrat"/>
            </a:endParaRPr>
          </a:p>
        </p:txBody>
      </p:sp>
      <p:sp>
        <p:nvSpPr>
          <p:cNvPr id="281" name="Google Shape;281;p30"/>
          <p:cNvSpPr txBox="1"/>
          <p:nvPr/>
        </p:nvSpPr>
        <p:spPr>
          <a:xfrm rot="-2940796">
            <a:off x="6439983" y="3681991"/>
            <a:ext cx="933549" cy="26517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CCCCCC"/>
                </a:solidFill>
                <a:latin typeface="Montserrat"/>
                <a:ea typeface="Montserrat"/>
                <a:cs typeface="Montserrat"/>
                <a:sym typeface="Montserrat"/>
              </a:rPr>
              <a:t>Orleans</a:t>
            </a:r>
            <a:endParaRPr b="1" sz="1100">
              <a:solidFill>
                <a:srgbClr val="CCCCCC"/>
              </a:solidFill>
              <a:latin typeface="Montserrat"/>
              <a:ea typeface="Montserrat"/>
              <a:cs typeface="Montserrat"/>
              <a:sym typeface="Montserrat"/>
            </a:endParaRPr>
          </a:p>
        </p:txBody>
      </p:sp>
      <p:sp>
        <p:nvSpPr>
          <p:cNvPr id="282" name="Google Shape;282;p30"/>
          <p:cNvSpPr txBox="1"/>
          <p:nvPr/>
        </p:nvSpPr>
        <p:spPr>
          <a:xfrm rot="-2940796">
            <a:off x="6858408" y="3517416"/>
            <a:ext cx="933549" cy="26517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CCCCCC"/>
                </a:solidFill>
                <a:latin typeface="Montserrat"/>
                <a:ea typeface="Montserrat"/>
                <a:cs typeface="Montserrat"/>
                <a:sym typeface="Montserrat"/>
              </a:rPr>
              <a:t>Laon</a:t>
            </a:r>
            <a:endParaRPr b="1" sz="1100">
              <a:solidFill>
                <a:srgbClr val="CCCCCC"/>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6" name="Shape 286"/>
        <p:cNvGrpSpPr/>
        <p:nvPr/>
      </p:nvGrpSpPr>
      <p:grpSpPr>
        <a:xfrm>
          <a:off x="0" y="0"/>
          <a:ext cx="0" cy="0"/>
          <a:chOff x="0" y="0"/>
          <a:chExt cx="0" cy="0"/>
        </a:xfrm>
      </p:grpSpPr>
      <p:pic>
        <p:nvPicPr>
          <p:cNvPr id="287" name="Google Shape;287;p3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88" name="Google Shape;288;p31"/>
          <p:cNvSpPr txBox="1"/>
          <p:nvPr/>
        </p:nvSpPr>
        <p:spPr>
          <a:xfrm>
            <a:off x="867775" y="103625"/>
            <a:ext cx="8076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289" name="Google Shape;289;p31"/>
          <p:cNvSpPr txBox="1"/>
          <p:nvPr/>
        </p:nvSpPr>
        <p:spPr>
          <a:xfrm>
            <a:off x="272000" y="854825"/>
            <a:ext cx="87801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Process</a:t>
            </a:r>
            <a:r>
              <a:rPr b="1" lang="en" sz="2800">
                <a:latin typeface="Montserrat"/>
                <a:ea typeface="Montserrat"/>
                <a:cs typeface="Montserrat"/>
                <a:sym typeface="Montserrat"/>
              </a:rPr>
              <a:t>:</a:t>
            </a:r>
            <a:endParaRPr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290" name="Google Shape;290;p31"/>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291" name="Google Shape;291;p31"/>
          <p:cNvPicPr preferRelativeResize="0"/>
          <p:nvPr/>
        </p:nvPicPr>
        <p:blipFill rotWithShape="1">
          <a:blip r:embed="rId5">
            <a:alphaModFix/>
          </a:blip>
          <a:srcRect b="0" l="0" r="28284" t="40539"/>
          <a:stretch/>
        </p:blipFill>
        <p:spPr>
          <a:xfrm>
            <a:off x="-150300" y="2639000"/>
            <a:ext cx="2350275" cy="1412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8" name="Shape 58"/>
        <p:cNvGrpSpPr/>
        <p:nvPr/>
      </p:nvGrpSpPr>
      <p:grpSpPr>
        <a:xfrm>
          <a:off x="0" y="0"/>
          <a:ext cx="0" cy="0"/>
          <a:chOff x="0" y="0"/>
          <a:chExt cx="0" cy="0"/>
        </a:xfrm>
      </p:grpSpPr>
      <p:sp>
        <p:nvSpPr>
          <p:cNvPr id="59" name="Google Shape;59;p14"/>
          <p:cNvSpPr txBox="1"/>
          <p:nvPr/>
        </p:nvSpPr>
        <p:spPr>
          <a:xfrm>
            <a:off x="0" y="1175325"/>
            <a:ext cx="9144000" cy="274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200">
                <a:solidFill>
                  <a:schemeClr val="dk1"/>
                </a:solidFill>
                <a:latin typeface="Montserrat"/>
                <a:ea typeface="Montserrat"/>
                <a:cs typeface="Montserrat"/>
                <a:sym typeface="Montserrat"/>
              </a:rPr>
              <a:t>Embeddings </a:t>
            </a:r>
            <a:endParaRPr b="1" sz="72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7200">
                <a:solidFill>
                  <a:schemeClr val="dk1"/>
                </a:solidFill>
                <a:latin typeface="Montserrat"/>
                <a:ea typeface="Montserrat"/>
                <a:cs typeface="Montserrat"/>
                <a:sym typeface="Montserrat"/>
              </a:rPr>
              <a:t>and RAG</a:t>
            </a:r>
            <a:endParaRPr b="1" sz="7200">
              <a:solidFill>
                <a:schemeClr val="dk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5" name="Shape 295"/>
        <p:cNvGrpSpPr/>
        <p:nvPr/>
      </p:nvGrpSpPr>
      <p:grpSpPr>
        <a:xfrm>
          <a:off x="0" y="0"/>
          <a:ext cx="0" cy="0"/>
          <a:chOff x="0" y="0"/>
          <a:chExt cx="0" cy="0"/>
        </a:xfrm>
      </p:grpSpPr>
      <p:pic>
        <p:nvPicPr>
          <p:cNvPr id="296" name="Google Shape;296;p3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97" name="Google Shape;297;p32"/>
          <p:cNvSpPr txBox="1"/>
          <p:nvPr/>
        </p:nvSpPr>
        <p:spPr>
          <a:xfrm>
            <a:off x="867775" y="103625"/>
            <a:ext cx="8076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298" name="Google Shape;298;p32"/>
          <p:cNvSpPr txBox="1"/>
          <p:nvPr/>
        </p:nvSpPr>
        <p:spPr>
          <a:xfrm>
            <a:off x="272000" y="854825"/>
            <a:ext cx="87801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Process</a:t>
            </a:r>
            <a:r>
              <a:rPr b="1" lang="en" sz="2800">
                <a:latin typeface="Montserrat"/>
                <a:ea typeface="Montserrat"/>
                <a:cs typeface="Montserrat"/>
                <a:sym typeface="Montserrat"/>
              </a:rPr>
              <a:t>:</a:t>
            </a:r>
            <a:endParaRPr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299" name="Google Shape;299;p32"/>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00" name="Google Shape;300;p32"/>
          <p:cNvPicPr preferRelativeResize="0"/>
          <p:nvPr/>
        </p:nvPicPr>
        <p:blipFill rotWithShape="1">
          <a:blip r:embed="rId5">
            <a:alphaModFix/>
          </a:blip>
          <a:srcRect b="0" l="0" r="28284" t="40539"/>
          <a:stretch/>
        </p:blipFill>
        <p:spPr>
          <a:xfrm>
            <a:off x="-150300" y="2639000"/>
            <a:ext cx="2350275" cy="1412000"/>
          </a:xfrm>
          <a:prstGeom prst="rect">
            <a:avLst/>
          </a:prstGeom>
          <a:noFill/>
          <a:ln>
            <a:noFill/>
          </a:ln>
        </p:spPr>
      </p:pic>
      <p:pic>
        <p:nvPicPr>
          <p:cNvPr id="301" name="Google Shape;301;p32"/>
          <p:cNvPicPr preferRelativeResize="0"/>
          <p:nvPr/>
        </p:nvPicPr>
        <p:blipFill rotWithShape="1">
          <a:blip r:embed="rId5">
            <a:alphaModFix/>
          </a:blip>
          <a:srcRect b="72446" l="43858" r="24095" t="7372"/>
          <a:stretch/>
        </p:blipFill>
        <p:spPr>
          <a:xfrm>
            <a:off x="2640701" y="2956475"/>
            <a:ext cx="1247749" cy="569400"/>
          </a:xfrm>
          <a:prstGeom prst="rect">
            <a:avLst/>
          </a:prstGeom>
          <a:noFill/>
          <a:ln cap="flat" cmpd="sng" w="19050">
            <a:solidFill>
              <a:srgbClr val="7932FC"/>
            </a:solidFill>
            <a:prstDash val="solid"/>
            <a:round/>
            <a:headEnd len="sm" w="sm" type="none"/>
            <a:tailEnd len="sm" w="sm" type="none"/>
          </a:ln>
        </p:spPr>
      </p:pic>
      <p:sp>
        <p:nvSpPr>
          <p:cNvPr id="302" name="Google Shape;302;p32"/>
          <p:cNvSpPr/>
          <p:nvPr/>
        </p:nvSpPr>
        <p:spPr>
          <a:xfrm>
            <a:off x="1937450" y="3059975"/>
            <a:ext cx="606600" cy="362400"/>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6" name="Shape 306"/>
        <p:cNvGrpSpPr/>
        <p:nvPr/>
      </p:nvGrpSpPr>
      <p:grpSpPr>
        <a:xfrm>
          <a:off x="0" y="0"/>
          <a:ext cx="0" cy="0"/>
          <a:chOff x="0" y="0"/>
          <a:chExt cx="0" cy="0"/>
        </a:xfrm>
      </p:grpSpPr>
      <p:pic>
        <p:nvPicPr>
          <p:cNvPr id="307" name="Google Shape;307;p3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08" name="Google Shape;308;p33"/>
          <p:cNvSpPr txBox="1"/>
          <p:nvPr/>
        </p:nvSpPr>
        <p:spPr>
          <a:xfrm>
            <a:off x="867775" y="103625"/>
            <a:ext cx="8076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309" name="Google Shape;309;p33"/>
          <p:cNvSpPr txBox="1"/>
          <p:nvPr/>
        </p:nvSpPr>
        <p:spPr>
          <a:xfrm>
            <a:off x="272000" y="854825"/>
            <a:ext cx="87801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Process</a:t>
            </a:r>
            <a:r>
              <a:rPr b="1" lang="en" sz="2800">
                <a:latin typeface="Montserrat"/>
                <a:ea typeface="Montserrat"/>
                <a:cs typeface="Montserrat"/>
                <a:sym typeface="Montserrat"/>
              </a:rPr>
              <a:t>:</a:t>
            </a:r>
            <a:endParaRPr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310" name="Google Shape;310;p33"/>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11" name="Google Shape;311;p33"/>
          <p:cNvPicPr preferRelativeResize="0"/>
          <p:nvPr/>
        </p:nvPicPr>
        <p:blipFill rotWithShape="1">
          <a:blip r:embed="rId5">
            <a:alphaModFix/>
          </a:blip>
          <a:srcRect b="0" l="0" r="28284" t="40539"/>
          <a:stretch/>
        </p:blipFill>
        <p:spPr>
          <a:xfrm>
            <a:off x="-150300" y="2639000"/>
            <a:ext cx="2350275" cy="1412000"/>
          </a:xfrm>
          <a:prstGeom prst="rect">
            <a:avLst/>
          </a:prstGeom>
          <a:noFill/>
          <a:ln>
            <a:noFill/>
          </a:ln>
        </p:spPr>
      </p:pic>
      <p:pic>
        <p:nvPicPr>
          <p:cNvPr id="312" name="Google Shape;312;p33"/>
          <p:cNvPicPr preferRelativeResize="0"/>
          <p:nvPr/>
        </p:nvPicPr>
        <p:blipFill rotWithShape="1">
          <a:blip r:embed="rId5">
            <a:alphaModFix/>
          </a:blip>
          <a:srcRect b="72446" l="43858" r="24095" t="7372"/>
          <a:stretch/>
        </p:blipFill>
        <p:spPr>
          <a:xfrm>
            <a:off x="2640701" y="2956475"/>
            <a:ext cx="1247749" cy="569400"/>
          </a:xfrm>
          <a:prstGeom prst="rect">
            <a:avLst/>
          </a:prstGeom>
          <a:noFill/>
          <a:ln cap="flat" cmpd="sng" w="19050">
            <a:solidFill>
              <a:srgbClr val="7932FC"/>
            </a:solidFill>
            <a:prstDash val="solid"/>
            <a:round/>
            <a:headEnd len="sm" w="sm" type="none"/>
            <a:tailEnd len="sm" w="sm" type="none"/>
          </a:ln>
        </p:spPr>
      </p:pic>
      <p:sp>
        <p:nvSpPr>
          <p:cNvPr id="313" name="Google Shape;313;p33"/>
          <p:cNvSpPr/>
          <p:nvPr/>
        </p:nvSpPr>
        <p:spPr>
          <a:xfrm>
            <a:off x="1937450" y="3059975"/>
            <a:ext cx="606600" cy="362400"/>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14" name="Google Shape;314;p33"/>
          <p:cNvGraphicFramePr/>
          <p:nvPr/>
        </p:nvGraphicFramePr>
        <p:xfrm>
          <a:off x="4213475" y="2689175"/>
          <a:ext cx="3000000" cy="3000000"/>
        </p:xfrm>
        <a:graphic>
          <a:graphicData uri="http://schemas.openxmlformats.org/drawingml/2006/table">
            <a:tbl>
              <a:tblPr>
                <a:noFill/>
                <a:tableStyleId>{6F08C399-E84A-40DB-8C70-5C00F5AA444F}</a:tableStyleId>
              </a:tblPr>
              <a:tblGrid>
                <a:gridCol w="382850"/>
                <a:gridCol w="382850"/>
                <a:gridCol w="382850"/>
                <a:gridCol w="382850"/>
                <a:gridCol w="382850"/>
              </a:tblGrid>
              <a:tr h="100000">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r>
            </a:tbl>
          </a:graphicData>
        </a:graphic>
      </p:graphicFrame>
      <p:sp>
        <p:nvSpPr>
          <p:cNvPr id="315" name="Google Shape;315;p33"/>
          <p:cNvSpPr/>
          <p:nvPr/>
        </p:nvSpPr>
        <p:spPr>
          <a:xfrm>
            <a:off x="3186900" y="1858100"/>
            <a:ext cx="1385100" cy="780900"/>
          </a:xfrm>
          <a:prstGeom prst="curvedDownArrow">
            <a:avLst>
              <a:gd fmla="val 25000" name="adj1"/>
              <a:gd fmla="val 50000" name="adj2"/>
              <a:gd fmla="val 25000" name="adj3"/>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9" name="Shape 319"/>
        <p:cNvGrpSpPr/>
        <p:nvPr/>
      </p:nvGrpSpPr>
      <p:grpSpPr>
        <a:xfrm>
          <a:off x="0" y="0"/>
          <a:ext cx="0" cy="0"/>
          <a:chOff x="0" y="0"/>
          <a:chExt cx="0" cy="0"/>
        </a:xfrm>
      </p:grpSpPr>
      <p:pic>
        <p:nvPicPr>
          <p:cNvPr id="320" name="Google Shape;320;p3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21" name="Google Shape;321;p34"/>
          <p:cNvSpPr txBox="1"/>
          <p:nvPr/>
        </p:nvSpPr>
        <p:spPr>
          <a:xfrm>
            <a:off x="867775" y="103625"/>
            <a:ext cx="8076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322" name="Google Shape;322;p34"/>
          <p:cNvSpPr txBox="1"/>
          <p:nvPr/>
        </p:nvSpPr>
        <p:spPr>
          <a:xfrm>
            <a:off x="272000" y="854825"/>
            <a:ext cx="87801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Process</a:t>
            </a:r>
            <a:r>
              <a:rPr b="1" lang="en" sz="2800">
                <a:latin typeface="Montserrat"/>
                <a:ea typeface="Montserrat"/>
                <a:cs typeface="Montserrat"/>
                <a:sym typeface="Montserrat"/>
              </a:rPr>
              <a:t>:</a:t>
            </a:r>
            <a:endParaRPr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323" name="Google Shape;323;p34"/>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24" name="Google Shape;324;p34"/>
          <p:cNvPicPr preferRelativeResize="0"/>
          <p:nvPr/>
        </p:nvPicPr>
        <p:blipFill rotWithShape="1">
          <a:blip r:embed="rId5">
            <a:alphaModFix/>
          </a:blip>
          <a:srcRect b="0" l="0" r="28284" t="40539"/>
          <a:stretch/>
        </p:blipFill>
        <p:spPr>
          <a:xfrm>
            <a:off x="-150300" y="2639000"/>
            <a:ext cx="2350275" cy="1412000"/>
          </a:xfrm>
          <a:prstGeom prst="rect">
            <a:avLst/>
          </a:prstGeom>
          <a:noFill/>
          <a:ln>
            <a:noFill/>
          </a:ln>
        </p:spPr>
      </p:pic>
      <p:pic>
        <p:nvPicPr>
          <p:cNvPr id="325" name="Google Shape;325;p34"/>
          <p:cNvPicPr preferRelativeResize="0"/>
          <p:nvPr/>
        </p:nvPicPr>
        <p:blipFill rotWithShape="1">
          <a:blip r:embed="rId5">
            <a:alphaModFix/>
          </a:blip>
          <a:srcRect b="72446" l="43858" r="24095" t="7372"/>
          <a:stretch/>
        </p:blipFill>
        <p:spPr>
          <a:xfrm>
            <a:off x="2640701" y="2956475"/>
            <a:ext cx="1247749" cy="569400"/>
          </a:xfrm>
          <a:prstGeom prst="rect">
            <a:avLst/>
          </a:prstGeom>
          <a:noFill/>
          <a:ln cap="flat" cmpd="sng" w="19050">
            <a:solidFill>
              <a:srgbClr val="7932FC"/>
            </a:solidFill>
            <a:prstDash val="solid"/>
            <a:round/>
            <a:headEnd len="sm" w="sm" type="none"/>
            <a:tailEnd len="sm" w="sm" type="none"/>
          </a:ln>
        </p:spPr>
      </p:pic>
      <p:sp>
        <p:nvSpPr>
          <p:cNvPr id="326" name="Google Shape;326;p34"/>
          <p:cNvSpPr/>
          <p:nvPr/>
        </p:nvSpPr>
        <p:spPr>
          <a:xfrm>
            <a:off x="1937450" y="3059975"/>
            <a:ext cx="606600" cy="362400"/>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7" name="Google Shape;327;p34"/>
          <p:cNvPicPr preferRelativeResize="0"/>
          <p:nvPr/>
        </p:nvPicPr>
        <p:blipFill>
          <a:blip r:embed="rId6">
            <a:alphaModFix/>
          </a:blip>
          <a:stretch>
            <a:fillRect/>
          </a:stretch>
        </p:blipFill>
        <p:spPr>
          <a:xfrm>
            <a:off x="4430575" y="3576125"/>
            <a:ext cx="2216400" cy="1560575"/>
          </a:xfrm>
          <a:prstGeom prst="rect">
            <a:avLst/>
          </a:prstGeom>
          <a:noFill/>
          <a:ln>
            <a:noFill/>
          </a:ln>
        </p:spPr>
      </p:pic>
      <p:graphicFrame>
        <p:nvGraphicFramePr>
          <p:cNvPr id="328" name="Google Shape;328;p34"/>
          <p:cNvGraphicFramePr/>
          <p:nvPr/>
        </p:nvGraphicFramePr>
        <p:xfrm>
          <a:off x="7139275" y="3908625"/>
          <a:ext cx="3000000" cy="3000000"/>
        </p:xfrm>
        <a:graphic>
          <a:graphicData uri="http://schemas.openxmlformats.org/drawingml/2006/table">
            <a:tbl>
              <a:tblPr>
                <a:noFill/>
                <a:tableStyleId>{6F08C399-E84A-40DB-8C70-5C00F5AA444F}</a:tableStyleId>
              </a:tblPr>
              <a:tblGrid>
                <a:gridCol w="382850"/>
                <a:gridCol w="382850"/>
                <a:gridCol w="382850"/>
                <a:gridCol w="382850"/>
                <a:gridCol w="382850"/>
              </a:tblGrid>
              <a:tr h="100000">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r>
              <a:tr h="210800">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FF2CC"/>
                    </a:solidFill>
                  </a:tcPr>
                </a:tc>
              </a:tr>
              <a:tr h="210800">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B6D7A8"/>
                    </a:solidFill>
                  </a:tcPr>
                </a:tc>
              </a:tr>
              <a:tr h="210800">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CE5CD"/>
                    </a:solidFill>
                  </a:tcPr>
                </a:tc>
              </a:tr>
              <a:tr h="210800">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4CCCC"/>
                    </a:solidFill>
                  </a:tcPr>
                </a:tc>
              </a:tr>
            </a:tbl>
          </a:graphicData>
        </a:graphic>
      </p:graphicFrame>
      <p:sp>
        <p:nvSpPr>
          <p:cNvPr id="329" name="Google Shape;329;p34"/>
          <p:cNvSpPr/>
          <p:nvPr/>
        </p:nvSpPr>
        <p:spPr>
          <a:xfrm>
            <a:off x="6372150" y="4270275"/>
            <a:ext cx="606600" cy="362400"/>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30" name="Google Shape;330;p34"/>
          <p:cNvGraphicFramePr/>
          <p:nvPr/>
        </p:nvGraphicFramePr>
        <p:xfrm>
          <a:off x="4213475" y="2689175"/>
          <a:ext cx="3000000" cy="3000000"/>
        </p:xfrm>
        <a:graphic>
          <a:graphicData uri="http://schemas.openxmlformats.org/drawingml/2006/table">
            <a:tbl>
              <a:tblPr>
                <a:noFill/>
                <a:tableStyleId>{6F08C399-E84A-40DB-8C70-5C00F5AA444F}</a:tableStyleId>
              </a:tblPr>
              <a:tblGrid>
                <a:gridCol w="382850"/>
                <a:gridCol w="382850"/>
                <a:gridCol w="382850"/>
                <a:gridCol w="382850"/>
                <a:gridCol w="382850"/>
              </a:tblGrid>
              <a:tr h="100000">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r>
            </a:tbl>
          </a:graphicData>
        </a:graphic>
      </p:graphicFrame>
      <p:sp>
        <p:nvSpPr>
          <p:cNvPr id="331" name="Google Shape;331;p34"/>
          <p:cNvSpPr/>
          <p:nvPr/>
        </p:nvSpPr>
        <p:spPr>
          <a:xfrm>
            <a:off x="3186900" y="1858100"/>
            <a:ext cx="1385100" cy="780900"/>
          </a:xfrm>
          <a:prstGeom prst="curvedDownArrow">
            <a:avLst>
              <a:gd fmla="val 25000" name="adj1"/>
              <a:gd fmla="val 50000" name="adj2"/>
              <a:gd fmla="val 25000" name="adj3"/>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5" name="Shape 335"/>
        <p:cNvGrpSpPr/>
        <p:nvPr/>
      </p:nvGrpSpPr>
      <p:grpSpPr>
        <a:xfrm>
          <a:off x="0" y="0"/>
          <a:ext cx="0" cy="0"/>
          <a:chOff x="0" y="0"/>
          <a:chExt cx="0" cy="0"/>
        </a:xfrm>
      </p:grpSpPr>
      <p:pic>
        <p:nvPicPr>
          <p:cNvPr id="336" name="Google Shape;336;p3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37" name="Google Shape;337;p35"/>
          <p:cNvSpPr txBox="1"/>
          <p:nvPr/>
        </p:nvSpPr>
        <p:spPr>
          <a:xfrm>
            <a:off x="867775" y="103625"/>
            <a:ext cx="8076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338" name="Google Shape;338;p35"/>
          <p:cNvSpPr txBox="1"/>
          <p:nvPr/>
        </p:nvSpPr>
        <p:spPr>
          <a:xfrm>
            <a:off x="272000" y="854825"/>
            <a:ext cx="87801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Process</a:t>
            </a:r>
            <a:r>
              <a:rPr b="1" lang="en" sz="2800">
                <a:latin typeface="Montserrat"/>
                <a:ea typeface="Montserrat"/>
                <a:cs typeface="Montserrat"/>
                <a:sym typeface="Montserrat"/>
              </a:rPr>
              <a:t>:</a:t>
            </a:r>
            <a:endParaRPr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339" name="Google Shape;339;p35"/>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40" name="Google Shape;340;p35"/>
          <p:cNvPicPr preferRelativeResize="0"/>
          <p:nvPr/>
        </p:nvPicPr>
        <p:blipFill rotWithShape="1">
          <a:blip r:embed="rId5">
            <a:alphaModFix/>
          </a:blip>
          <a:srcRect b="0" l="0" r="28284" t="40539"/>
          <a:stretch/>
        </p:blipFill>
        <p:spPr>
          <a:xfrm>
            <a:off x="-150300" y="2639000"/>
            <a:ext cx="2350275" cy="1412000"/>
          </a:xfrm>
          <a:prstGeom prst="rect">
            <a:avLst/>
          </a:prstGeom>
          <a:noFill/>
          <a:ln>
            <a:noFill/>
          </a:ln>
        </p:spPr>
      </p:pic>
      <p:pic>
        <p:nvPicPr>
          <p:cNvPr id="341" name="Google Shape;341;p35"/>
          <p:cNvPicPr preferRelativeResize="0"/>
          <p:nvPr/>
        </p:nvPicPr>
        <p:blipFill rotWithShape="1">
          <a:blip r:embed="rId5">
            <a:alphaModFix/>
          </a:blip>
          <a:srcRect b="72446" l="43858" r="24095" t="7372"/>
          <a:stretch/>
        </p:blipFill>
        <p:spPr>
          <a:xfrm>
            <a:off x="2640701" y="2956475"/>
            <a:ext cx="1247749" cy="569400"/>
          </a:xfrm>
          <a:prstGeom prst="rect">
            <a:avLst/>
          </a:prstGeom>
          <a:noFill/>
          <a:ln cap="flat" cmpd="sng" w="19050">
            <a:solidFill>
              <a:srgbClr val="7932FC"/>
            </a:solidFill>
            <a:prstDash val="solid"/>
            <a:round/>
            <a:headEnd len="sm" w="sm" type="none"/>
            <a:tailEnd len="sm" w="sm" type="none"/>
          </a:ln>
        </p:spPr>
      </p:pic>
      <p:sp>
        <p:nvSpPr>
          <p:cNvPr id="342" name="Google Shape;342;p35"/>
          <p:cNvSpPr/>
          <p:nvPr/>
        </p:nvSpPr>
        <p:spPr>
          <a:xfrm>
            <a:off x="1937450" y="3059975"/>
            <a:ext cx="606600" cy="362400"/>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3" name="Google Shape;343;p35"/>
          <p:cNvPicPr preferRelativeResize="0"/>
          <p:nvPr/>
        </p:nvPicPr>
        <p:blipFill>
          <a:blip r:embed="rId6">
            <a:alphaModFix/>
          </a:blip>
          <a:stretch>
            <a:fillRect/>
          </a:stretch>
        </p:blipFill>
        <p:spPr>
          <a:xfrm>
            <a:off x="6764500" y="1423077"/>
            <a:ext cx="2287601" cy="1715700"/>
          </a:xfrm>
          <a:prstGeom prst="rect">
            <a:avLst/>
          </a:prstGeom>
          <a:noFill/>
          <a:ln>
            <a:noFill/>
          </a:ln>
        </p:spPr>
      </p:pic>
      <p:pic>
        <p:nvPicPr>
          <p:cNvPr id="344" name="Google Shape;344;p35"/>
          <p:cNvPicPr preferRelativeResize="0"/>
          <p:nvPr/>
        </p:nvPicPr>
        <p:blipFill>
          <a:blip r:embed="rId7">
            <a:alphaModFix/>
          </a:blip>
          <a:stretch>
            <a:fillRect/>
          </a:stretch>
        </p:blipFill>
        <p:spPr>
          <a:xfrm>
            <a:off x="4430575" y="3576125"/>
            <a:ext cx="2216400" cy="1560575"/>
          </a:xfrm>
          <a:prstGeom prst="rect">
            <a:avLst/>
          </a:prstGeom>
          <a:noFill/>
          <a:ln>
            <a:noFill/>
          </a:ln>
        </p:spPr>
      </p:pic>
      <p:graphicFrame>
        <p:nvGraphicFramePr>
          <p:cNvPr id="345" name="Google Shape;345;p35"/>
          <p:cNvGraphicFramePr/>
          <p:nvPr/>
        </p:nvGraphicFramePr>
        <p:xfrm>
          <a:off x="7139275" y="3908625"/>
          <a:ext cx="3000000" cy="3000000"/>
        </p:xfrm>
        <a:graphic>
          <a:graphicData uri="http://schemas.openxmlformats.org/drawingml/2006/table">
            <a:tbl>
              <a:tblPr>
                <a:noFill/>
                <a:tableStyleId>{6F08C399-E84A-40DB-8C70-5C00F5AA444F}</a:tableStyleId>
              </a:tblPr>
              <a:tblGrid>
                <a:gridCol w="382850"/>
                <a:gridCol w="382850"/>
                <a:gridCol w="382850"/>
                <a:gridCol w="382850"/>
                <a:gridCol w="382850"/>
              </a:tblGrid>
              <a:tr h="100000">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r>
              <a:tr h="210800">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FF2CC"/>
                    </a:solidFill>
                  </a:tcPr>
                </a:tc>
              </a:tr>
              <a:tr h="210800">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B6D7A8"/>
                    </a:solidFill>
                  </a:tcPr>
                </a:tc>
              </a:tr>
              <a:tr h="210800">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CE5CD"/>
                    </a:solidFill>
                  </a:tcPr>
                </a:tc>
              </a:tr>
              <a:tr h="210800">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4CCCC"/>
                    </a:solidFill>
                  </a:tcPr>
                </a:tc>
              </a:tr>
            </a:tbl>
          </a:graphicData>
        </a:graphic>
      </p:graphicFrame>
      <p:sp>
        <p:nvSpPr>
          <p:cNvPr id="346" name="Google Shape;346;p35"/>
          <p:cNvSpPr/>
          <p:nvPr/>
        </p:nvSpPr>
        <p:spPr>
          <a:xfrm>
            <a:off x="6372150" y="4270275"/>
            <a:ext cx="606600" cy="362400"/>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47" name="Google Shape;347;p35"/>
          <p:cNvGraphicFramePr/>
          <p:nvPr/>
        </p:nvGraphicFramePr>
        <p:xfrm>
          <a:off x="4213475" y="2689175"/>
          <a:ext cx="3000000" cy="3000000"/>
        </p:xfrm>
        <a:graphic>
          <a:graphicData uri="http://schemas.openxmlformats.org/drawingml/2006/table">
            <a:tbl>
              <a:tblPr>
                <a:noFill/>
                <a:tableStyleId>{6F08C399-E84A-40DB-8C70-5C00F5AA444F}</a:tableStyleId>
              </a:tblPr>
              <a:tblGrid>
                <a:gridCol w="382850"/>
                <a:gridCol w="382850"/>
                <a:gridCol w="382850"/>
                <a:gridCol w="382850"/>
                <a:gridCol w="382850"/>
              </a:tblGrid>
              <a:tr h="100000">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r>
            </a:tbl>
          </a:graphicData>
        </a:graphic>
      </p:graphicFrame>
      <p:sp>
        <p:nvSpPr>
          <p:cNvPr id="348" name="Google Shape;348;p35"/>
          <p:cNvSpPr/>
          <p:nvPr/>
        </p:nvSpPr>
        <p:spPr>
          <a:xfrm>
            <a:off x="3186900" y="1858100"/>
            <a:ext cx="1385100" cy="780900"/>
          </a:xfrm>
          <a:prstGeom prst="curvedDownArrow">
            <a:avLst>
              <a:gd fmla="val 25000" name="adj1"/>
              <a:gd fmla="val 50000" name="adj2"/>
              <a:gd fmla="val 25000" name="adj3"/>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5"/>
          <p:cNvSpPr/>
          <p:nvPr/>
        </p:nvSpPr>
        <p:spPr>
          <a:xfrm>
            <a:off x="6372150" y="2439975"/>
            <a:ext cx="606600" cy="362400"/>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5"/>
          <p:cNvSpPr/>
          <p:nvPr/>
        </p:nvSpPr>
        <p:spPr>
          <a:xfrm rot="-5400000">
            <a:off x="7793100" y="3260875"/>
            <a:ext cx="606600" cy="362400"/>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1" name="Google Shape;351;p35"/>
          <p:cNvCxnSpPr/>
          <p:nvPr/>
        </p:nvCxnSpPr>
        <p:spPr>
          <a:xfrm rot="10800000">
            <a:off x="7650175" y="1883175"/>
            <a:ext cx="407400" cy="923400"/>
          </a:xfrm>
          <a:prstGeom prst="straightConnector1">
            <a:avLst/>
          </a:prstGeom>
          <a:noFill/>
          <a:ln cap="flat" cmpd="sng" w="19050">
            <a:solidFill>
              <a:srgbClr val="7932FC"/>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5" name="Shape 355"/>
        <p:cNvGrpSpPr/>
        <p:nvPr/>
      </p:nvGrpSpPr>
      <p:grpSpPr>
        <a:xfrm>
          <a:off x="0" y="0"/>
          <a:ext cx="0" cy="0"/>
          <a:chOff x="0" y="0"/>
          <a:chExt cx="0" cy="0"/>
        </a:xfrm>
      </p:grpSpPr>
      <p:pic>
        <p:nvPicPr>
          <p:cNvPr id="356" name="Google Shape;356;p3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57" name="Google Shape;357;p36"/>
          <p:cNvSpPr txBox="1"/>
          <p:nvPr/>
        </p:nvSpPr>
        <p:spPr>
          <a:xfrm>
            <a:off x="867775" y="103625"/>
            <a:ext cx="8076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358" name="Google Shape;358;p36"/>
          <p:cNvSpPr txBox="1"/>
          <p:nvPr/>
        </p:nvSpPr>
        <p:spPr>
          <a:xfrm>
            <a:off x="272000" y="854825"/>
            <a:ext cx="87801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Process</a:t>
            </a:r>
            <a:r>
              <a:rPr b="1" lang="en" sz="2800">
                <a:latin typeface="Montserrat"/>
                <a:ea typeface="Montserrat"/>
                <a:cs typeface="Montserrat"/>
                <a:sym typeface="Montserrat"/>
              </a:rPr>
              <a:t>:</a:t>
            </a:r>
            <a:endParaRPr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359" name="Google Shape;359;p36"/>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60" name="Google Shape;360;p36"/>
          <p:cNvPicPr preferRelativeResize="0"/>
          <p:nvPr/>
        </p:nvPicPr>
        <p:blipFill rotWithShape="1">
          <a:blip r:embed="rId5">
            <a:alphaModFix/>
          </a:blip>
          <a:srcRect b="0" l="0" r="28284" t="40539"/>
          <a:stretch/>
        </p:blipFill>
        <p:spPr>
          <a:xfrm>
            <a:off x="-150300" y="2639000"/>
            <a:ext cx="2350275" cy="1412000"/>
          </a:xfrm>
          <a:prstGeom prst="rect">
            <a:avLst/>
          </a:prstGeom>
          <a:noFill/>
          <a:ln>
            <a:noFill/>
          </a:ln>
        </p:spPr>
      </p:pic>
      <p:pic>
        <p:nvPicPr>
          <p:cNvPr id="361" name="Google Shape;361;p36"/>
          <p:cNvPicPr preferRelativeResize="0"/>
          <p:nvPr/>
        </p:nvPicPr>
        <p:blipFill rotWithShape="1">
          <a:blip r:embed="rId5">
            <a:alphaModFix/>
          </a:blip>
          <a:srcRect b="72446" l="43858" r="24095" t="7372"/>
          <a:stretch/>
        </p:blipFill>
        <p:spPr>
          <a:xfrm>
            <a:off x="2640701" y="2956475"/>
            <a:ext cx="1247749" cy="569400"/>
          </a:xfrm>
          <a:prstGeom prst="rect">
            <a:avLst/>
          </a:prstGeom>
          <a:noFill/>
          <a:ln cap="flat" cmpd="sng" w="19050">
            <a:solidFill>
              <a:srgbClr val="7932FC"/>
            </a:solidFill>
            <a:prstDash val="solid"/>
            <a:round/>
            <a:headEnd len="sm" w="sm" type="none"/>
            <a:tailEnd len="sm" w="sm" type="none"/>
          </a:ln>
        </p:spPr>
      </p:pic>
      <p:sp>
        <p:nvSpPr>
          <p:cNvPr id="362" name="Google Shape;362;p36"/>
          <p:cNvSpPr/>
          <p:nvPr/>
        </p:nvSpPr>
        <p:spPr>
          <a:xfrm>
            <a:off x="1937450" y="3059975"/>
            <a:ext cx="606600" cy="362400"/>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3" name="Google Shape;363;p36"/>
          <p:cNvPicPr preferRelativeResize="0"/>
          <p:nvPr/>
        </p:nvPicPr>
        <p:blipFill>
          <a:blip r:embed="rId6">
            <a:alphaModFix/>
          </a:blip>
          <a:stretch>
            <a:fillRect/>
          </a:stretch>
        </p:blipFill>
        <p:spPr>
          <a:xfrm>
            <a:off x="6764500" y="1423077"/>
            <a:ext cx="2287601" cy="1715700"/>
          </a:xfrm>
          <a:prstGeom prst="rect">
            <a:avLst/>
          </a:prstGeom>
          <a:noFill/>
          <a:ln>
            <a:noFill/>
          </a:ln>
        </p:spPr>
      </p:pic>
      <p:pic>
        <p:nvPicPr>
          <p:cNvPr id="364" name="Google Shape;364;p36"/>
          <p:cNvPicPr preferRelativeResize="0"/>
          <p:nvPr/>
        </p:nvPicPr>
        <p:blipFill>
          <a:blip r:embed="rId7">
            <a:alphaModFix/>
          </a:blip>
          <a:stretch>
            <a:fillRect/>
          </a:stretch>
        </p:blipFill>
        <p:spPr>
          <a:xfrm>
            <a:off x="4430575" y="3576125"/>
            <a:ext cx="2216400" cy="1560575"/>
          </a:xfrm>
          <a:prstGeom prst="rect">
            <a:avLst/>
          </a:prstGeom>
          <a:noFill/>
          <a:ln>
            <a:noFill/>
          </a:ln>
        </p:spPr>
      </p:pic>
      <p:graphicFrame>
        <p:nvGraphicFramePr>
          <p:cNvPr id="365" name="Google Shape;365;p36"/>
          <p:cNvGraphicFramePr/>
          <p:nvPr/>
        </p:nvGraphicFramePr>
        <p:xfrm>
          <a:off x="7139275" y="3908625"/>
          <a:ext cx="3000000" cy="3000000"/>
        </p:xfrm>
        <a:graphic>
          <a:graphicData uri="http://schemas.openxmlformats.org/drawingml/2006/table">
            <a:tbl>
              <a:tblPr>
                <a:noFill/>
                <a:tableStyleId>{6F08C399-E84A-40DB-8C70-5C00F5AA444F}</a:tableStyleId>
              </a:tblPr>
              <a:tblGrid>
                <a:gridCol w="382850"/>
                <a:gridCol w="382850"/>
                <a:gridCol w="382850"/>
                <a:gridCol w="382850"/>
                <a:gridCol w="382850"/>
              </a:tblGrid>
              <a:tr h="100000">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r>
              <a:tr h="210800">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FFF2CC"/>
                    </a:solidFill>
                  </a:tcPr>
                </a:tc>
              </a:tr>
              <a:tr h="210800">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B6D7A8"/>
                    </a:solidFill>
                  </a:tcPr>
                </a:tc>
              </a:tr>
              <a:tr h="210800">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CE5CD"/>
                    </a:solidFill>
                  </a:tcPr>
                </a:tc>
              </a:tr>
              <a:tr h="210800">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4CCCC"/>
                    </a:solidFill>
                  </a:tcPr>
                </a:tc>
              </a:tr>
            </a:tbl>
          </a:graphicData>
        </a:graphic>
      </p:graphicFrame>
      <p:sp>
        <p:nvSpPr>
          <p:cNvPr id="366" name="Google Shape;366;p36"/>
          <p:cNvSpPr/>
          <p:nvPr/>
        </p:nvSpPr>
        <p:spPr>
          <a:xfrm>
            <a:off x="6372150" y="4270275"/>
            <a:ext cx="606600" cy="362400"/>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67" name="Google Shape;367;p36"/>
          <p:cNvGraphicFramePr/>
          <p:nvPr/>
        </p:nvGraphicFramePr>
        <p:xfrm>
          <a:off x="4213475" y="2689175"/>
          <a:ext cx="3000000" cy="3000000"/>
        </p:xfrm>
        <a:graphic>
          <a:graphicData uri="http://schemas.openxmlformats.org/drawingml/2006/table">
            <a:tbl>
              <a:tblPr>
                <a:noFill/>
                <a:tableStyleId>{6F08C399-E84A-40DB-8C70-5C00F5AA444F}</a:tableStyleId>
              </a:tblPr>
              <a:tblGrid>
                <a:gridCol w="382850"/>
                <a:gridCol w="382850"/>
                <a:gridCol w="382850"/>
                <a:gridCol w="382850"/>
                <a:gridCol w="382850"/>
              </a:tblGrid>
              <a:tr h="100000">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D9D2E9"/>
                    </a:solidFill>
                  </a:tcPr>
                </a:tc>
              </a:tr>
            </a:tbl>
          </a:graphicData>
        </a:graphic>
      </p:graphicFrame>
      <p:sp>
        <p:nvSpPr>
          <p:cNvPr id="368" name="Google Shape;368;p36"/>
          <p:cNvSpPr/>
          <p:nvPr/>
        </p:nvSpPr>
        <p:spPr>
          <a:xfrm>
            <a:off x="3186900" y="1858100"/>
            <a:ext cx="1385100" cy="780900"/>
          </a:xfrm>
          <a:prstGeom prst="curvedDownArrow">
            <a:avLst>
              <a:gd fmla="val 25000" name="adj1"/>
              <a:gd fmla="val 50000" name="adj2"/>
              <a:gd fmla="val 25000" name="adj3"/>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6"/>
          <p:cNvSpPr/>
          <p:nvPr/>
        </p:nvSpPr>
        <p:spPr>
          <a:xfrm>
            <a:off x="6372150" y="2439975"/>
            <a:ext cx="606600" cy="362400"/>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6"/>
          <p:cNvSpPr/>
          <p:nvPr/>
        </p:nvSpPr>
        <p:spPr>
          <a:xfrm rot="-5400000">
            <a:off x="7793100" y="3260875"/>
            <a:ext cx="606600" cy="362400"/>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1" name="Google Shape;371;p36"/>
          <p:cNvCxnSpPr/>
          <p:nvPr/>
        </p:nvCxnSpPr>
        <p:spPr>
          <a:xfrm rot="10800000">
            <a:off x="7650175" y="1883175"/>
            <a:ext cx="407400" cy="923400"/>
          </a:xfrm>
          <a:prstGeom prst="straightConnector1">
            <a:avLst/>
          </a:prstGeom>
          <a:noFill/>
          <a:ln cap="flat" cmpd="sng" w="19050">
            <a:solidFill>
              <a:srgbClr val="7932FC"/>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75" name="Shape 375"/>
        <p:cNvGrpSpPr/>
        <p:nvPr/>
      </p:nvGrpSpPr>
      <p:grpSpPr>
        <a:xfrm>
          <a:off x="0" y="0"/>
          <a:ext cx="0" cy="0"/>
          <a:chOff x="0" y="0"/>
          <a:chExt cx="0" cy="0"/>
        </a:xfrm>
      </p:grpSpPr>
      <p:pic>
        <p:nvPicPr>
          <p:cNvPr id="376" name="Google Shape;376;p3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77" name="Google Shape;377;p37"/>
          <p:cNvSpPr txBox="1"/>
          <p:nvPr/>
        </p:nvSpPr>
        <p:spPr>
          <a:xfrm>
            <a:off x="867775" y="103625"/>
            <a:ext cx="8076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378" name="Google Shape;378;p37"/>
          <p:cNvSpPr txBox="1"/>
          <p:nvPr/>
        </p:nvSpPr>
        <p:spPr>
          <a:xfrm>
            <a:off x="272000" y="854825"/>
            <a:ext cx="87801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Process</a:t>
            </a:r>
            <a:r>
              <a:rPr b="1" lang="en" sz="2800">
                <a:latin typeface="Montserrat"/>
                <a:ea typeface="Montserrat"/>
                <a:cs typeface="Montserrat"/>
                <a:sym typeface="Montserrat"/>
              </a:rPr>
              <a:t>:</a:t>
            </a:r>
            <a:endParaRPr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379" name="Google Shape;379;p37"/>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80" name="Google Shape;380;p37"/>
          <p:cNvPicPr preferRelativeResize="0"/>
          <p:nvPr/>
        </p:nvPicPr>
        <p:blipFill rotWithShape="1">
          <a:blip r:embed="rId5">
            <a:alphaModFix/>
          </a:blip>
          <a:srcRect b="0" l="0" r="28284" t="40539"/>
          <a:stretch/>
        </p:blipFill>
        <p:spPr>
          <a:xfrm>
            <a:off x="-150300" y="2639000"/>
            <a:ext cx="2350275" cy="1412000"/>
          </a:xfrm>
          <a:prstGeom prst="rect">
            <a:avLst/>
          </a:prstGeom>
          <a:noFill/>
          <a:ln>
            <a:noFill/>
          </a:ln>
        </p:spPr>
      </p:pic>
      <p:pic>
        <p:nvPicPr>
          <p:cNvPr id="381" name="Google Shape;381;p37"/>
          <p:cNvPicPr preferRelativeResize="0"/>
          <p:nvPr/>
        </p:nvPicPr>
        <p:blipFill rotWithShape="1">
          <a:blip r:embed="rId5">
            <a:alphaModFix/>
          </a:blip>
          <a:srcRect b="72446" l="43858" r="24095" t="7372"/>
          <a:stretch/>
        </p:blipFill>
        <p:spPr>
          <a:xfrm>
            <a:off x="2640701" y="2956475"/>
            <a:ext cx="1247749" cy="569400"/>
          </a:xfrm>
          <a:prstGeom prst="rect">
            <a:avLst/>
          </a:prstGeom>
          <a:noFill/>
          <a:ln cap="flat" cmpd="sng" w="19050">
            <a:solidFill>
              <a:srgbClr val="7932FC"/>
            </a:solidFill>
            <a:prstDash val="solid"/>
            <a:round/>
            <a:headEnd len="sm" w="sm" type="none"/>
            <a:tailEnd len="sm" w="sm" type="none"/>
          </a:ln>
        </p:spPr>
      </p:pic>
      <p:sp>
        <p:nvSpPr>
          <p:cNvPr id="382" name="Google Shape;382;p37"/>
          <p:cNvSpPr/>
          <p:nvPr/>
        </p:nvSpPr>
        <p:spPr>
          <a:xfrm>
            <a:off x="1937450" y="3059975"/>
            <a:ext cx="606600" cy="362400"/>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3" name="Google Shape;383;p37"/>
          <p:cNvPicPr preferRelativeResize="0"/>
          <p:nvPr/>
        </p:nvPicPr>
        <p:blipFill>
          <a:blip r:embed="rId6">
            <a:alphaModFix/>
          </a:blip>
          <a:stretch>
            <a:fillRect/>
          </a:stretch>
        </p:blipFill>
        <p:spPr>
          <a:xfrm>
            <a:off x="6764500" y="1423077"/>
            <a:ext cx="2287601" cy="1715700"/>
          </a:xfrm>
          <a:prstGeom prst="rect">
            <a:avLst/>
          </a:prstGeom>
          <a:noFill/>
          <a:ln>
            <a:noFill/>
          </a:ln>
        </p:spPr>
      </p:pic>
      <p:pic>
        <p:nvPicPr>
          <p:cNvPr id="384" name="Google Shape;384;p37"/>
          <p:cNvPicPr preferRelativeResize="0"/>
          <p:nvPr/>
        </p:nvPicPr>
        <p:blipFill>
          <a:blip r:embed="rId7">
            <a:alphaModFix/>
          </a:blip>
          <a:stretch>
            <a:fillRect/>
          </a:stretch>
        </p:blipFill>
        <p:spPr>
          <a:xfrm>
            <a:off x="4430575" y="3576125"/>
            <a:ext cx="2216400" cy="1560575"/>
          </a:xfrm>
          <a:prstGeom prst="rect">
            <a:avLst/>
          </a:prstGeom>
          <a:noFill/>
          <a:ln>
            <a:noFill/>
          </a:ln>
        </p:spPr>
      </p:pic>
      <p:graphicFrame>
        <p:nvGraphicFramePr>
          <p:cNvPr id="385" name="Google Shape;385;p37"/>
          <p:cNvGraphicFramePr/>
          <p:nvPr/>
        </p:nvGraphicFramePr>
        <p:xfrm>
          <a:off x="7139275" y="4342900"/>
          <a:ext cx="3000000" cy="3000000"/>
        </p:xfrm>
        <a:graphic>
          <a:graphicData uri="http://schemas.openxmlformats.org/drawingml/2006/table">
            <a:tbl>
              <a:tblPr>
                <a:noFill/>
                <a:tableStyleId>{6F08C399-E84A-40DB-8C70-5C00F5AA444F}</a:tableStyleId>
              </a:tblPr>
              <a:tblGrid>
                <a:gridCol w="382850"/>
                <a:gridCol w="382850"/>
                <a:gridCol w="382850"/>
                <a:gridCol w="382850"/>
                <a:gridCol w="382850"/>
              </a:tblGrid>
              <a:tr h="210800">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B6D7A8"/>
                    </a:solidFill>
                  </a:tcPr>
                </a:tc>
              </a:tr>
            </a:tbl>
          </a:graphicData>
        </a:graphic>
      </p:graphicFrame>
      <p:sp>
        <p:nvSpPr>
          <p:cNvPr id="386" name="Google Shape;386;p37"/>
          <p:cNvSpPr/>
          <p:nvPr/>
        </p:nvSpPr>
        <p:spPr>
          <a:xfrm>
            <a:off x="6372150" y="4270275"/>
            <a:ext cx="606600" cy="362400"/>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87" name="Google Shape;387;p37"/>
          <p:cNvGraphicFramePr/>
          <p:nvPr/>
        </p:nvGraphicFramePr>
        <p:xfrm>
          <a:off x="4213475" y="2689175"/>
          <a:ext cx="3000000" cy="3000000"/>
        </p:xfrm>
        <a:graphic>
          <a:graphicData uri="http://schemas.openxmlformats.org/drawingml/2006/table">
            <a:tbl>
              <a:tblPr>
                <a:noFill/>
                <a:tableStyleId>{6F08C399-E84A-40DB-8C70-5C00F5AA444F}</a:tableStyleId>
              </a:tblPr>
              <a:tblGrid>
                <a:gridCol w="382850"/>
                <a:gridCol w="382850"/>
                <a:gridCol w="382850"/>
                <a:gridCol w="382850"/>
                <a:gridCol w="382850"/>
              </a:tblGrid>
              <a:tr h="100000">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D9D2E9"/>
                    </a:solidFill>
                  </a:tcPr>
                </a:tc>
              </a:tr>
            </a:tbl>
          </a:graphicData>
        </a:graphic>
      </p:graphicFrame>
      <p:sp>
        <p:nvSpPr>
          <p:cNvPr id="388" name="Google Shape;388;p37"/>
          <p:cNvSpPr/>
          <p:nvPr/>
        </p:nvSpPr>
        <p:spPr>
          <a:xfrm>
            <a:off x="3186900" y="1858100"/>
            <a:ext cx="1385100" cy="780900"/>
          </a:xfrm>
          <a:prstGeom prst="curvedDownArrow">
            <a:avLst>
              <a:gd fmla="val 25000" name="adj1"/>
              <a:gd fmla="val 50000" name="adj2"/>
              <a:gd fmla="val 25000" name="adj3"/>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7"/>
          <p:cNvSpPr/>
          <p:nvPr/>
        </p:nvSpPr>
        <p:spPr>
          <a:xfrm>
            <a:off x="6372150" y="2439975"/>
            <a:ext cx="606600" cy="362400"/>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7"/>
          <p:cNvSpPr/>
          <p:nvPr/>
        </p:nvSpPr>
        <p:spPr>
          <a:xfrm rot="-5400000">
            <a:off x="7793100" y="3260875"/>
            <a:ext cx="606600" cy="362400"/>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1" name="Google Shape;391;p37"/>
          <p:cNvCxnSpPr/>
          <p:nvPr/>
        </p:nvCxnSpPr>
        <p:spPr>
          <a:xfrm rot="10800000">
            <a:off x="7650175" y="1883175"/>
            <a:ext cx="407400" cy="923400"/>
          </a:xfrm>
          <a:prstGeom prst="straightConnector1">
            <a:avLst/>
          </a:prstGeom>
          <a:noFill/>
          <a:ln cap="flat" cmpd="sng" w="19050">
            <a:solidFill>
              <a:srgbClr val="7932FC"/>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5" name="Shape 395"/>
        <p:cNvGrpSpPr/>
        <p:nvPr/>
      </p:nvGrpSpPr>
      <p:grpSpPr>
        <a:xfrm>
          <a:off x="0" y="0"/>
          <a:ext cx="0" cy="0"/>
          <a:chOff x="0" y="0"/>
          <a:chExt cx="0" cy="0"/>
        </a:xfrm>
      </p:grpSpPr>
      <p:pic>
        <p:nvPicPr>
          <p:cNvPr id="396" name="Google Shape;396;p38"/>
          <p:cNvPicPr preferRelativeResize="0"/>
          <p:nvPr/>
        </p:nvPicPr>
        <p:blipFill rotWithShape="1">
          <a:blip r:embed="rId3">
            <a:alphaModFix/>
          </a:blip>
          <a:srcRect b="17588" l="17937" r="41109" t="32012"/>
          <a:stretch/>
        </p:blipFill>
        <p:spPr>
          <a:xfrm>
            <a:off x="5114974" y="3928125"/>
            <a:ext cx="1385100" cy="1046700"/>
          </a:xfrm>
          <a:prstGeom prst="rect">
            <a:avLst/>
          </a:prstGeom>
          <a:noFill/>
          <a:ln>
            <a:noFill/>
          </a:ln>
        </p:spPr>
      </p:pic>
      <p:pic>
        <p:nvPicPr>
          <p:cNvPr id="397" name="Google Shape;397;p38"/>
          <p:cNvPicPr preferRelativeResize="0"/>
          <p:nvPr/>
        </p:nvPicPr>
        <p:blipFill>
          <a:blip r:embed="rId4">
            <a:alphaModFix/>
          </a:blip>
          <a:stretch>
            <a:fillRect/>
          </a:stretch>
        </p:blipFill>
        <p:spPr>
          <a:xfrm>
            <a:off x="103600" y="51813"/>
            <a:ext cx="672135" cy="673024"/>
          </a:xfrm>
          <a:prstGeom prst="rect">
            <a:avLst/>
          </a:prstGeom>
          <a:noFill/>
          <a:ln>
            <a:noFill/>
          </a:ln>
        </p:spPr>
      </p:pic>
      <p:sp>
        <p:nvSpPr>
          <p:cNvPr id="398" name="Google Shape;398;p38"/>
          <p:cNvSpPr txBox="1"/>
          <p:nvPr/>
        </p:nvSpPr>
        <p:spPr>
          <a:xfrm>
            <a:off x="867775" y="103625"/>
            <a:ext cx="8076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399" name="Google Shape;399;p38"/>
          <p:cNvSpPr txBox="1"/>
          <p:nvPr/>
        </p:nvSpPr>
        <p:spPr>
          <a:xfrm>
            <a:off x="272000" y="854825"/>
            <a:ext cx="87801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Process</a:t>
            </a:r>
            <a:r>
              <a:rPr b="1" lang="en" sz="2800">
                <a:latin typeface="Montserrat"/>
                <a:ea typeface="Montserrat"/>
                <a:cs typeface="Montserrat"/>
                <a:sym typeface="Montserrat"/>
              </a:rPr>
              <a:t>:</a:t>
            </a:r>
            <a:endParaRPr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400" name="Google Shape;400;p38"/>
          <p:cNvPicPr preferRelativeResize="0"/>
          <p:nvPr/>
        </p:nvPicPr>
        <p:blipFill>
          <a:blip r:embed="rId5">
            <a:alphaModFix/>
          </a:blip>
          <a:stretch>
            <a:fillRect/>
          </a:stretch>
        </p:blipFill>
        <p:spPr>
          <a:xfrm>
            <a:off x="30775" y="4788475"/>
            <a:ext cx="1906676" cy="308900"/>
          </a:xfrm>
          <a:prstGeom prst="rect">
            <a:avLst/>
          </a:prstGeom>
          <a:noFill/>
          <a:ln>
            <a:noFill/>
          </a:ln>
        </p:spPr>
      </p:pic>
      <p:pic>
        <p:nvPicPr>
          <p:cNvPr id="401" name="Google Shape;401;p38"/>
          <p:cNvPicPr preferRelativeResize="0"/>
          <p:nvPr/>
        </p:nvPicPr>
        <p:blipFill rotWithShape="1">
          <a:blip r:embed="rId6">
            <a:alphaModFix/>
          </a:blip>
          <a:srcRect b="0" l="0" r="28284" t="40539"/>
          <a:stretch/>
        </p:blipFill>
        <p:spPr>
          <a:xfrm>
            <a:off x="-150300" y="2639000"/>
            <a:ext cx="2350275" cy="1412000"/>
          </a:xfrm>
          <a:prstGeom prst="rect">
            <a:avLst/>
          </a:prstGeom>
          <a:noFill/>
          <a:ln>
            <a:noFill/>
          </a:ln>
        </p:spPr>
      </p:pic>
      <p:pic>
        <p:nvPicPr>
          <p:cNvPr id="402" name="Google Shape;402;p38"/>
          <p:cNvPicPr preferRelativeResize="0"/>
          <p:nvPr/>
        </p:nvPicPr>
        <p:blipFill rotWithShape="1">
          <a:blip r:embed="rId6">
            <a:alphaModFix/>
          </a:blip>
          <a:srcRect b="72446" l="43858" r="24095" t="7372"/>
          <a:stretch/>
        </p:blipFill>
        <p:spPr>
          <a:xfrm>
            <a:off x="2640701" y="2956475"/>
            <a:ext cx="1247749" cy="569400"/>
          </a:xfrm>
          <a:prstGeom prst="rect">
            <a:avLst/>
          </a:prstGeom>
          <a:noFill/>
          <a:ln cap="flat" cmpd="sng" w="19050">
            <a:solidFill>
              <a:srgbClr val="7932FC"/>
            </a:solidFill>
            <a:prstDash val="solid"/>
            <a:round/>
            <a:headEnd len="sm" w="sm" type="none"/>
            <a:tailEnd len="sm" w="sm" type="none"/>
          </a:ln>
        </p:spPr>
      </p:pic>
      <p:sp>
        <p:nvSpPr>
          <p:cNvPr id="403" name="Google Shape;403;p38"/>
          <p:cNvSpPr/>
          <p:nvPr/>
        </p:nvSpPr>
        <p:spPr>
          <a:xfrm>
            <a:off x="1937450" y="3059975"/>
            <a:ext cx="606600" cy="362400"/>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04" name="Google Shape;404;p38"/>
          <p:cNvGraphicFramePr/>
          <p:nvPr/>
        </p:nvGraphicFramePr>
        <p:xfrm>
          <a:off x="7139275" y="4342900"/>
          <a:ext cx="3000000" cy="3000000"/>
        </p:xfrm>
        <a:graphic>
          <a:graphicData uri="http://schemas.openxmlformats.org/drawingml/2006/table">
            <a:tbl>
              <a:tblPr>
                <a:noFill/>
                <a:tableStyleId>{6F08C399-E84A-40DB-8C70-5C00F5AA444F}</a:tableStyleId>
              </a:tblPr>
              <a:tblGrid>
                <a:gridCol w="382850"/>
                <a:gridCol w="382850"/>
                <a:gridCol w="382850"/>
                <a:gridCol w="382850"/>
                <a:gridCol w="382850"/>
              </a:tblGrid>
              <a:tr h="210800">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B6D7A8"/>
                    </a:solidFill>
                  </a:tcPr>
                </a:tc>
              </a:tr>
            </a:tbl>
          </a:graphicData>
        </a:graphic>
      </p:graphicFrame>
      <p:sp>
        <p:nvSpPr>
          <p:cNvPr id="405" name="Google Shape;405;p38"/>
          <p:cNvSpPr/>
          <p:nvPr/>
        </p:nvSpPr>
        <p:spPr>
          <a:xfrm rot="10800000">
            <a:off x="6372150" y="4270275"/>
            <a:ext cx="606600" cy="362400"/>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06" name="Google Shape;406;p38"/>
          <p:cNvGraphicFramePr/>
          <p:nvPr/>
        </p:nvGraphicFramePr>
        <p:xfrm>
          <a:off x="4213475" y="2689175"/>
          <a:ext cx="3000000" cy="3000000"/>
        </p:xfrm>
        <a:graphic>
          <a:graphicData uri="http://schemas.openxmlformats.org/drawingml/2006/table">
            <a:tbl>
              <a:tblPr>
                <a:noFill/>
                <a:tableStyleId>{6F08C399-E84A-40DB-8C70-5C00F5AA444F}</a:tableStyleId>
              </a:tblPr>
              <a:tblGrid>
                <a:gridCol w="382850"/>
                <a:gridCol w="382850"/>
                <a:gridCol w="382850"/>
                <a:gridCol w="382850"/>
                <a:gridCol w="382850"/>
              </a:tblGrid>
              <a:tr h="100000">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D9D2E9"/>
                    </a:solidFill>
                  </a:tcPr>
                </a:tc>
              </a:tr>
            </a:tbl>
          </a:graphicData>
        </a:graphic>
      </p:graphicFrame>
      <p:sp>
        <p:nvSpPr>
          <p:cNvPr id="407" name="Google Shape;407;p38"/>
          <p:cNvSpPr/>
          <p:nvPr/>
        </p:nvSpPr>
        <p:spPr>
          <a:xfrm>
            <a:off x="3186900" y="1858100"/>
            <a:ext cx="1385100" cy="780900"/>
          </a:xfrm>
          <a:prstGeom prst="curvedDownArrow">
            <a:avLst>
              <a:gd fmla="val 25000" name="adj1"/>
              <a:gd fmla="val 50000" name="adj2"/>
              <a:gd fmla="val 25000" name="adj3"/>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11" name="Shape 411"/>
        <p:cNvGrpSpPr/>
        <p:nvPr/>
      </p:nvGrpSpPr>
      <p:grpSpPr>
        <a:xfrm>
          <a:off x="0" y="0"/>
          <a:ext cx="0" cy="0"/>
          <a:chOff x="0" y="0"/>
          <a:chExt cx="0" cy="0"/>
        </a:xfrm>
      </p:grpSpPr>
      <p:pic>
        <p:nvPicPr>
          <p:cNvPr id="412" name="Google Shape;412;p39"/>
          <p:cNvPicPr preferRelativeResize="0"/>
          <p:nvPr/>
        </p:nvPicPr>
        <p:blipFill rotWithShape="1">
          <a:blip r:embed="rId3">
            <a:alphaModFix/>
          </a:blip>
          <a:srcRect b="17588" l="17937" r="41109" t="32012"/>
          <a:stretch/>
        </p:blipFill>
        <p:spPr>
          <a:xfrm>
            <a:off x="2852730" y="3525875"/>
            <a:ext cx="932332" cy="704551"/>
          </a:xfrm>
          <a:prstGeom prst="rect">
            <a:avLst/>
          </a:prstGeom>
          <a:noFill/>
          <a:ln>
            <a:noFill/>
          </a:ln>
        </p:spPr>
      </p:pic>
      <p:pic>
        <p:nvPicPr>
          <p:cNvPr id="413" name="Google Shape;413;p39"/>
          <p:cNvPicPr preferRelativeResize="0"/>
          <p:nvPr/>
        </p:nvPicPr>
        <p:blipFill>
          <a:blip r:embed="rId4">
            <a:alphaModFix/>
          </a:blip>
          <a:stretch>
            <a:fillRect/>
          </a:stretch>
        </p:blipFill>
        <p:spPr>
          <a:xfrm>
            <a:off x="103600" y="51813"/>
            <a:ext cx="672135" cy="673024"/>
          </a:xfrm>
          <a:prstGeom prst="rect">
            <a:avLst/>
          </a:prstGeom>
          <a:noFill/>
          <a:ln>
            <a:noFill/>
          </a:ln>
        </p:spPr>
      </p:pic>
      <p:sp>
        <p:nvSpPr>
          <p:cNvPr id="414" name="Google Shape;414;p39"/>
          <p:cNvSpPr txBox="1"/>
          <p:nvPr/>
        </p:nvSpPr>
        <p:spPr>
          <a:xfrm>
            <a:off x="867775" y="103625"/>
            <a:ext cx="8076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415" name="Google Shape;415;p39"/>
          <p:cNvSpPr txBox="1"/>
          <p:nvPr/>
        </p:nvSpPr>
        <p:spPr>
          <a:xfrm>
            <a:off x="272000" y="854825"/>
            <a:ext cx="87801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Process</a:t>
            </a:r>
            <a:r>
              <a:rPr b="1" lang="en" sz="2800">
                <a:latin typeface="Montserrat"/>
                <a:ea typeface="Montserrat"/>
                <a:cs typeface="Montserrat"/>
                <a:sym typeface="Montserrat"/>
              </a:rPr>
              <a:t>:</a:t>
            </a:r>
            <a:endParaRPr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416" name="Google Shape;416;p39"/>
          <p:cNvPicPr preferRelativeResize="0"/>
          <p:nvPr/>
        </p:nvPicPr>
        <p:blipFill>
          <a:blip r:embed="rId5">
            <a:alphaModFix/>
          </a:blip>
          <a:stretch>
            <a:fillRect/>
          </a:stretch>
        </p:blipFill>
        <p:spPr>
          <a:xfrm>
            <a:off x="30775" y="4788475"/>
            <a:ext cx="1906676" cy="308900"/>
          </a:xfrm>
          <a:prstGeom prst="rect">
            <a:avLst/>
          </a:prstGeom>
          <a:noFill/>
          <a:ln>
            <a:noFill/>
          </a:ln>
        </p:spPr>
      </p:pic>
      <p:pic>
        <p:nvPicPr>
          <p:cNvPr id="417" name="Google Shape;417;p39"/>
          <p:cNvPicPr preferRelativeResize="0"/>
          <p:nvPr/>
        </p:nvPicPr>
        <p:blipFill rotWithShape="1">
          <a:blip r:embed="rId6">
            <a:alphaModFix/>
          </a:blip>
          <a:srcRect b="0" l="0" r="28284" t="40539"/>
          <a:stretch/>
        </p:blipFill>
        <p:spPr>
          <a:xfrm>
            <a:off x="-150300" y="2639000"/>
            <a:ext cx="2350275" cy="1412000"/>
          </a:xfrm>
          <a:prstGeom prst="rect">
            <a:avLst/>
          </a:prstGeom>
          <a:noFill/>
          <a:ln>
            <a:noFill/>
          </a:ln>
        </p:spPr>
      </p:pic>
      <p:pic>
        <p:nvPicPr>
          <p:cNvPr id="418" name="Google Shape;418;p39"/>
          <p:cNvPicPr preferRelativeResize="0"/>
          <p:nvPr/>
        </p:nvPicPr>
        <p:blipFill rotWithShape="1">
          <a:blip r:embed="rId6">
            <a:alphaModFix/>
          </a:blip>
          <a:srcRect b="72446" l="43858" r="24095" t="7372"/>
          <a:stretch/>
        </p:blipFill>
        <p:spPr>
          <a:xfrm>
            <a:off x="2640701" y="2956475"/>
            <a:ext cx="1247749" cy="569400"/>
          </a:xfrm>
          <a:prstGeom prst="rect">
            <a:avLst/>
          </a:prstGeom>
          <a:noFill/>
          <a:ln>
            <a:noFill/>
          </a:ln>
        </p:spPr>
      </p:pic>
      <p:sp>
        <p:nvSpPr>
          <p:cNvPr id="419" name="Google Shape;419;p39"/>
          <p:cNvSpPr/>
          <p:nvPr/>
        </p:nvSpPr>
        <p:spPr>
          <a:xfrm>
            <a:off x="1937450" y="3059975"/>
            <a:ext cx="606600" cy="362400"/>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9"/>
          <p:cNvSpPr/>
          <p:nvPr/>
        </p:nvSpPr>
        <p:spPr>
          <a:xfrm>
            <a:off x="2670975" y="2815625"/>
            <a:ext cx="1247700" cy="1454700"/>
          </a:xfrm>
          <a:prstGeom prst="rect">
            <a:avLst/>
          </a:prstGeom>
          <a:noFill/>
          <a:ln cap="flat" cmpd="sng" w="2857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9"/>
          <p:cNvSpPr/>
          <p:nvPr/>
        </p:nvSpPr>
        <p:spPr>
          <a:xfrm>
            <a:off x="4019850" y="3022250"/>
            <a:ext cx="606600" cy="362400"/>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2" name="Google Shape;422;p39"/>
          <p:cNvPicPr preferRelativeResize="0"/>
          <p:nvPr/>
        </p:nvPicPr>
        <p:blipFill>
          <a:blip r:embed="rId7">
            <a:alphaModFix/>
          </a:blip>
          <a:stretch>
            <a:fillRect/>
          </a:stretch>
        </p:blipFill>
        <p:spPr>
          <a:xfrm>
            <a:off x="4652097" y="2986815"/>
            <a:ext cx="1174974" cy="43326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26" name="Shape 426"/>
        <p:cNvGrpSpPr/>
        <p:nvPr/>
      </p:nvGrpSpPr>
      <p:grpSpPr>
        <a:xfrm>
          <a:off x="0" y="0"/>
          <a:ext cx="0" cy="0"/>
          <a:chOff x="0" y="0"/>
          <a:chExt cx="0" cy="0"/>
        </a:xfrm>
      </p:grpSpPr>
      <p:pic>
        <p:nvPicPr>
          <p:cNvPr id="427" name="Google Shape;427;p40"/>
          <p:cNvPicPr preferRelativeResize="0"/>
          <p:nvPr/>
        </p:nvPicPr>
        <p:blipFill rotWithShape="1">
          <a:blip r:embed="rId3">
            <a:alphaModFix/>
          </a:blip>
          <a:srcRect b="17588" l="17937" r="41109" t="32012"/>
          <a:stretch/>
        </p:blipFill>
        <p:spPr>
          <a:xfrm>
            <a:off x="2852730" y="3525875"/>
            <a:ext cx="932332" cy="704551"/>
          </a:xfrm>
          <a:prstGeom prst="rect">
            <a:avLst/>
          </a:prstGeom>
          <a:noFill/>
          <a:ln>
            <a:noFill/>
          </a:ln>
        </p:spPr>
      </p:pic>
      <p:pic>
        <p:nvPicPr>
          <p:cNvPr id="428" name="Google Shape;428;p40"/>
          <p:cNvPicPr preferRelativeResize="0"/>
          <p:nvPr/>
        </p:nvPicPr>
        <p:blipFill>
          <a:blip r:embed="rId4">
            <a:alphaModFix/>
          </a:blip>
          <a:stretch>
            <a:fillRect/>
          </a:stretch>
        </p:blipFill>
        <p:spPr>
          <a:xfrm>
            <a:off x="103600" y="51813"/>
            <a:ext cx="672135" cy="673024"/>
          </a:xfrm>
          <a:prstGeom prst="rect">
            <a:avLst/>
          </a:prstGeom>
          <a:noFill/>
          <a:ln>
            <a:noFill/>
          </a:ln>
        </p:spPr>
      </p:pic>
      <p:sp>
        <p:nvSpPr>
          <p:cNvPr id="429" name="Google Shape;429;p40"/>
          <p:cNvSpPr txBox="1"/>
          <p:nvPr/>
        </p:nvSpPr>
        <p:spPr>
          <a:xfrm>
            <a:off x="867775" y="103625"/>
            <a:ext cx="8076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430" name="Google Shape;430;p40"/>
          <p:cNvSpPr txBox="1"/>
          <p:nvPr/>
        </p:nvSpPr>
        <p:spPr>
          <a:xfrm>
            <a:off x="272000" y="854825"/>
            <a:ext cx="87801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Process</a:t>
            </a:r>
            <a:r>
              <a:rPr b="1" lang="en" sz="2800">
                <a:latin typeface="Montserrat"/>
                <a:ea typeface="Montserrat"/>
                <a:cs typeface="Montserrat"/>
                <a:sym typeface="Montserrat"/>
              </a:rPr>
              <a:t>:</a:t>
            </a:r>
            <a:endParaRPr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431" name="Google Shape;431;p40"/>
          <p:cNvPicPr preferRelativeResize="0"/>
          <p:nvPr/>
        </p:nvPicPr>
        <p:blipFill>
          <a:blip r:embed="rId5">
            <a:alphaModFix/>
          </a:blip>
          <a:stretch>
            <a:fillRect/>
          </a:stretch>
        </p:blipFill>
        <p:spPr>
          <a:xfrm>
            <a:off x="30775" y="4788475"/>
            <a:ext cx="1906676" cy="308900"/>
          </a:xfrm>
          <a:prstGeom prst="rect">
            <a:avLst/>
          </a:prstGeom>
          <a:noFill/>
          <a:ln>
            <a:noFill/>
          </a:ln>
        </p:spPr>
      </p:pic>
      <p:pic>
        <p:nvPicPr>
          <p:cNvPr id="432" name="Google Shape;432;p40"/>
          <p:cNvPicPr preferRelativeResize="0"/>
          <p:nvPr/>
        </p:nvPicPr>
        <p:blipFill rotWithShape="1">
          <a:blip r:embed="rId6">
            <a:alphaModFix/>
          </a:blip>
          <a:srcRect b="0" l="0" r="28284" t="40539"/>
          <a:stretch/>
        </p:blipFill>
        <p:spPr>
          <a:xfrm>
            <a:off x="-150300" y="2639000"/>
            <a:ext cx="2350275" cy="1412000"/>
          </a:xfrm>
          <a:prstGeom prst="rect">
            <a:avLst/>
          </a:prstGeom>
          <a:noFill/>
          <a:ln>
            <a:noFill/>
          </a:ln>
        </p:spPr>
      </p:pic>
      <p:pic>
        <p:nvPicPr>
          <p:cNvPr id="433" name="Google Shape;433;p40"/>
          <p:cNvPicPr preferRelativeResize="0"/>
          <p:nvPr/>
        </p:nvPicPr>
        <p:blipFill rotWithShape="1">
          <a:blip r:embed="rId6">
            <a:alphaModFix/>
          </a:blip>
          <a:srcRect b="72446" l="43858" r="24095" t="7372"/>
          <a:stretch/>
        </p:blipFill>
        <p:spPr>
          <a:xfrm>
            <a:off x="2640701" y="2956475"/>
            <a:ext cx="1247749" cy="569400"/>
          </a:xfrm>
          <a:prstGeom prst="rect">
            <a:avLst/>
          </a:prstGeom>
          <a:noFill/>
          <a:ln>
            <a:noFill/>
          </a:ln>
        </p:spPr>
      </p:pic>
      <p:sp>
        <p:nvSpPr>
          <p:cNvPr id="434" name="Google Shape;434;p40"/>
          <p:cNvSpPr/>
          <p:nvPr/>
        </p:nvSpPr>
        <p:spPr>
          <a:xfrm>
            <a:off x="1937450" y="3059975"/>
            <a:ext cx="606600" cy="362400"/>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0"/>
          <p:cNvSpPr/>
          <p:nvPr/>
        </p:nvSpPr>
        <p:spPr>
          <a:xfrm>
            <a:off x="2670975" y="2815625"/>
            <a:ext cx="1247700" cy="1454700"/>
          </a:xfrm>
          <a:prstGeom prst="rect">
            <a:avLst/>
          </a:prstGeom>
          <a:noFill/>
          <a:ln cap="flat" cmpd="sng" w="2857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0"/>
          <p:cNvSpPr/>
          <p:nvPr/>
        </p:nvSpPr>
        <p:spPr>
          <a:xfrm>
            <a:off x="4019850" y="3022250"/>
            <a:ext cx="606600" cy="362400"/>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0"/>
          <p:cNvSpPr txBox="1"/>
          <p:nvPr/>
        </p:nvSpPr>
        <p:spPr>
          <a:xfrm>
            <a:off x="5975275" y="1961175"/>
            <a:ext cx="29694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351C75"/>
                </a:solidFill>
                <a:latin typeface="Montserrat"/>
                <a:ea typeface="Montserrat"/>
                <a:cs typeface="Montserrat"/>
                <a:sym typeface="Montserrat"/>
              </a:rPr>
              <a:t>Prompt:</a:t>
            </a:r>
            <a:endParaRPr sz="2000">
              <a:solidFill>
                <a:srgbClr val="351C75"/>
              </a:solidFill>
              <a:latin typeface="Montserrat"/>
              <a:ea typeface="Montserrat"/>
              <a:cs typeface="Montserrat"/>
              <a:sym typeface="Montserrat"/>
            </a:endParaRPr>
          </a:p>
          <a:p>
            <a:pPr indent="0" lvl="0" marL="0" rtl="0" algn="l">
              <a:spcBef>
                <a:spcPts val="0"/>
              </a:spcBef>
              <a:spcAft>
                <a:spcPts val="0"/>
              </a:spcAft>
              <a:buNone/>
            </a:pPr>
            <a:r>
              <a:t/>
            </a:r>
            <a:endParaRPr sz="2000">
              <a:solidFill>
                <a:srgbClr val="351C75"/>
              </a:solidFill>
              <a:latin typeface="Montserrat"/>
              <a:ea typeface="Montserrat"/>
              <a:cs typeface="Montserrat"/>
              <a:sym typeface="Montserrat"/>
            </a:endParaRPr>
          </a:p>
          <a:p>
            <a:pPr indent="0" lvl="0" marL="0" rtl="0" algn="l">
              <a:spcBef>
                <a:spcPts val="0"/>
              </a:spcBef>
              <a:spcAft>
                <a:spcPts val="0"/>
              </a:spcAft>
              <a:buNone/>
            </a:pPr>
            <a:r>
              <a:rPr lang="en" sz="2000">
                <a:solidFill>
                  <a:srgbClr val="351C75"/>
                </a:solidFill>
                <a:latin typeface="Montserrat"/>
                <a:ea typeface="Montserrat"/>
                <a:cs typeface="Montserrat"/>
                <a:sym typeface="Montserrat"/>
              </a:rPr>
              <a:t>“What can you tell me about vacation policy?”</a:t>
            </a:r>
            <a:endParaRPr sz="2000">
              <a:solidFill>
                <a:srgbClr val="351C75"/>
              </a:solidFill>
              <a:latin typeface="Montserrat"/>
              <a:ea typeface="Montserrat"/>
              <a:cs typeface="Montserrat"/>
              <a:sym typeface="Montserrat"/>
            </a:endParaRPr>
          </a:p>
          <a:p>
            <a:pPr indent="0" lvl="0" marL="0" rtl="0" algn="l">
              <a:spcBef>
                <a:spcPts val="0"/>
              </a:spcBef>
              <a:spcAft>
                <a:spcPts val="0"/>
              </a:spcAft>
              <a:buNone/>
            </a:pPr>
            <a:r>
              <a:t/>
            </a:r>
            <a:endParaRPr sz="2000">
              <a:solidFill>
                <a:srgbClr val="351C75"/>
              </a:solidFill>
              <a:latin typeface="Montserrat"/>
              <a:ea typeface="Montserrat"/>
              <a:cs typeface="Montserrat"/>
              <a:sym typeface="Montserrat"/>
            </a:endParaRPr>
          </a:p>
          <a:p>
            <a:pPr indent="0" lvl="0" marL="0" rtl="0" algn="l">
              <a:spcBef>
                <a:spcPts val="0"/>
              </a:spcBef>
              <a:spcAft>
                <a:spcPts val="0"/>
              </a:spcAft>
              <a:buNone/>
            </a:pPr>
            <a:r>
              <a:rPr lang="en" sz="2000">
                <a:solidFill>
                  <a:srgbClr val="351C75"/>
                </a:solidFill>
                <a:latin typeface="Montserrat"/>
                <a:ea typeface="Montserrat"/>
                <a:cs typeface="Montserrat"/>
                <a:sym typeface="Montserrat"/>
              </a:rPr>
              <a:t>Context below:</a:t>
            </a:r>
            <a:endParaRPr sz="2000">
              <a:solidFill>
                <a:srgbClr val="351C75"/>
              </a:solidFill>
              <a:latin typeface="Montserrat"/>
              <a:ea typeface="Montserrat"/>
              <a:cs typeface="Montserrat"/>
              <a:sym typeface="Montserrat"/>
            </a:endParaRPr>
          </a:p>
          <a:p>
            <a:pPr indent="0" lvl="0" marL="0" rtl="0" algn="l">
              <a:spcBef>
                <a:spcPts val="0"/>
              </a:spcBef>
              <a:spcAft>
                <a:spcPts val="0"/>
              </a:spcAft>
              <a:buNone/>
            </a:pPr>
            <a:r>
              <a:t/>
            </a:r>
            <a:endParaRPr sz="2000">
              <a:solidFill>
                <a:srgbClr val="351C75"/>
              </a:solidFill>
              <a:latin typeface="Montserrat"/>
              <a:ea typeface="Montserrat"/>
              <a:cs typeface="Montserrat"/>
              <a:sym typeface="Montserrat"/>
            </a:endParaRPr>
          </a:p>
          <a:p>
            <a:pPr indent="0" lvl="0" marL="0" rtl="0" algn="l">
              <a:spcBef>
                <a:spcPts val="0"/>
              </a:spcBef>
              <a:spcAft>
                <a:spcPts val="0"/>
              </a:spcAft>
              <a:buNone/>
            </a:pPr>
            <a:r>
              <a:rPr lang="en" sz="2000">
                <a:solidFill>
                  <a:srgbClr val="351C75"/>
                </a:solidFill>
                <a:latin typeface="Montserrat"/>
                <a:ea typeface="Montserrat"/>
                <a:cs typeface="Montserrat"/>
                <a:sym typeface="Montserrat"/>
              </a:rPr>
              <a:t>{Insert Document}</a:t>
            </a:r>
            <a:endParaRPr sz="2000">
              <a:solidFill>
                <a:srgbClr val="351C75"/>
              </a:solidFill>
              <a:latin typeface="Montserrat"/>
              <a:ea typeface="Montserrat"/>
              <a:cs typeface="Montserrat"/>
              <a:sym typeface="Montserrat"/>
            </a:endParaRPr>
          </a:p>
        </p:txBody>
      </p:sp>
      <p:pic>
        <p:nvPicPr>
          <p:cNvPr id="438" name="Google Shape;438;p40"/>
          <p:cNvPicPr preferRelativeResize="0"/>
          <p:nvPr/>
        </p:nvPicPr>
        <p:blipFill>
          <a:blip r:embed="rId7">
            <a:alphaModFix/>
          </a:blip>
          <a:stretch>
            <a:fillRect/>
          </a:stretch>
        </p:blipFill>
        <p:spPr>
          <a:xfrm>
            <a:off x="4652097" y="2986815"/>
            <a:ext cx="1174974" cy="43326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42" name="Shape 442"/>
        <p:cNvGrpSpPr/>
        <p:nvPr/>
      </p:nvGrpSpPr>
      <p:grpSpPr>
        <a:xfrm>
          <a:off x="0" y="0"/>
          <a:ext cx="0" cy="0"/>
          <a:chOff x="0" y="0"/>
          <a:chExt cx="0" cy="0"/>
        </a:xfrm>
      </p:grpSpPr>
      <p:pic>
        <p:nvPicPr>
          <p:cNvPr id="443" name="Google Shape;443;p4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44" name="Google Shape;444;p4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445" name="Google Shape;445;p41"/>
          <p:cNvSpPr txBox="1"/>
          <p:nvPr/>
        </p:nvSpPr>
        <p:spPr>
          <a:xfrm>
            <a:off x="272000" y="854825"/>
            <a:ext cx="88719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Process Steps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Read in Documents (text, PDF, etc.)</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Load Embedding Model</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Embed Documents as Vectors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Store Vector Embeddings (Vector Store)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Embed new query </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Perform Similarity Search</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Augment text generation with original document</a:t>
            </a:r>
            <a:endParaRPr sz="2800">
              <a:latin typeface="Montserrat"/>
              <a:ea typeface="Montserrat"/>
              <a:cs typeface="Montserrat"/>
              <a:sym typeface="Montserrat"/>
            </a:endParaRPr>
          </a:p>
        </p:txBody>
      </p:sp>
      <p:pic>
        <p:nvPicPr>
          <p:cNvPr id="446" name="Google Shape;446;p4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3" name="Shape 63"/>
        <p:cNvGrpSpPr/>
        <p:nvPr/>
      </p:nvGrpSpPr>
      <p:grpSpPr>
        <a:xfrm>
          <a:off x="0" y="0"/>
          <a:ext cx="0" cy="0"/>
          <a:chOff x="0" y="0"/>
          <a:chExt cx="0" cy="0"/>
        </a:xfrm>
      </p:grpSpPr>
      <p:pic>
        <p:nvPicPr>
          <p:cNvPr id="64" name="Google Shape;64;p1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5" name="Google Shape;65;p1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66" name="Google Shape;66;p15"/>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and Embeddings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RAG stands for Retrieval Augmented Generation and makes great use of the model’s ability to generate vector embeddings of text.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Let’s explore this idea with a motivational thought experiment…</a:t>
            </a:r>
            <a:endParaRPr sz="2800">
              <a:latin typeface="Montserrat"/>
              <a:ea typeface="Montserrat"/>
              <a:cs typeface="Montserrat"/>
              <a:sym typeface="Montserrat"/>
            </a:endParaRPr>
          </a:p>
        </p:txBody>
      </p:sp>
      <p:pic>
        <p:nvPicPr>
          <p:cNvPr id="67" name="Google Shape;67;p1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50" name="Shape 450"/>
        <p:cNvGrpSpPr/>
        <p:nvPr/>
      </p:nvGrpSpPr>
      <p:grpSpPr>
        <a:xfrm>
          <a:off x="0" y="0"/>
          <a:ext cx="0" cy="0"/>
          <a:chOff x="0" y="0"/>
          <a:chExt cx="0" cy="0"/>
        </a:xfrm>
      </p:grpSpPr>
      <p:pic>
        <p:nvPicPr>
          <p:cNvPr id="451" name="Google Shape;451;p4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52" name="Google Shape;452;p4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453" name="Google Shape;453;p42"/>
          <p:cNvSpPr txBox="1"/>
          <p:nvPr/>
        </p:nvSpPr>
        <p:spPr>
          <a:xfrm>
            <a:off x="272000" y="854825"/>
            <a:ext cx="88719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Process Steps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Remember that as long as you can convert a document into a text string, you should be able to then embed that string and link the connection to the original document.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There exists many libraries specific to a document type (e.g. PyPDF2 for PDF files) you should search for relevant libraries or explore unstructured.io for multiple files.</a:t>
            </a:r>
            <a:endParaRPr sz="2800">
              <a:latin typeface="Montserrat"/>
              <a:ea typeface="Montserrat"/>
              <a:cs typeface="Montserrat"/>
              <a:sym typeface="Montserrat"/>
            </a:endParaRPr>
          </a:p>
        </p:txBody>
      </p:sp>
      <p:pic>
        <p:nvPicPr>
          <p:cNvPr id="454" name="Google Shape;454;p4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58" name="Shape 458"/>
        <p:cNvGrpSpPr/>
        <p:nvPr/>
      </p:nvGrpSpPr>
      <p:grpSpPr>
        <a:xfrm>
          <a:off x="0" y="0"/>
          <a:ext cx="0" cy="0"/>
          <a:chOff x="0" y="0"/>
          <a:chExt cx="0" cy="0"/>
        </a:xfrm>
      </p:grpSpPr>
      <p:pic>
        <p:nvPicPr>
          <p:cNvPr id="459" name="Google Shape;459;p4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60" name="Google Shape;460;p4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461" name="Google Shape;461;p43"/>
          <p:cNvSpPr txBox="1"/>
          <p:nvPr/>
        </p:nvSpPr>
        <p:spPr>
          <a:xfrm>
            <a:off x="272000" y="854825"/>
            <a:ext cx="8871900" cy="1477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Process Steps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Let’s explore RAG with Python in the next lecture!</a:t>
            </a:r>
            <a:endParaRPr sz="2800">
              <a:latin typeface="Montserrat"/>
              <a:ea typeface="Montserrat"/>
              <a:cs typeface="Montserrat"/>
              <a:sym typeface="Montserrat"/>
            </a:endParaRPr>
          </a:p>
        </p:txBody>
      </p:sp>
      <p:pic>
        <p:nvPicPr>
          <p:cNvPr id="462" name="Google Shape;462;p4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466" name="Shape 466"/>
        <p:cNvGrpSpPr/>
        <p:nvPr/>
      </p:nvGrpSpPr>
      <p:grpSpPr>
        <a:xfrm>
          <a:off x="0" y="0"/>
          <a:ext cx="0" cy="0"/>
          <a:chOff x="0" y="0"/>
          <a:chExt cx="0" cy="0"/>
        </a:xfrm>
      </p:grpSpPr>
      <p:sp>
        <p:nvSpPr>
          <p:cNvPr id="467" name="Google Shape;467;p44"/>
          <p:cNvSpPr txBox="1"/>
          <p:nvPr/>
        </p:nvSpPr>
        <p:spPr>
          <a:xfrm>
            <a:off x="0" y="1175325"/>
            <a:ext cx="9144000" cy="274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200">
                <a:solidFill>
                  <a:schemeClr val="dk1"/>
                </a:solidFill>
                <a:latin typeface="Montserrat"/>
                <a:ea typeface="Montserrat"/>
                <a:cs typeface="Montserrat"/>
                <a:sym typeface="Montserrat"/>
              </a:rPr>
              <a:t>RAG</a:t>
            </a:r>
            <a:endParaRPr b="1" sz="72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7200">
                <a:solidFill>
                  <a:schemeClr val="dk1"/>
                </a:solidFill>
                <a:latin typeface="Montserrat"/>
                <a:ea typeface="Montserrat"/>
                <a:cs typeface="Montserrat"/>
                <a:sym typeface="Montserrat"/>
              </a:rPr>
              <a:t>Part One</a:t>
            </a:r>
            <a:endParaRPr b="1" sz="7200">
              <a:solidFill>
                <a:schemeClr val="dk1"/>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471" name="Shape 471"/>
        <p:cNvGrpSpPr/>
        <p:nvPr/>
      </p:nvGrpSpPr>
      <p:grpSpPr>
        <a:xfrm>
          <a:off x="0" y="0"/>
          <a:ext cx="0" cy="0"/>
          <a:chOff x="0" y="0"/>
          <a:chExt cx="0" cy="0"/>
        </a:xfrm>
      </p:grpSpPr>
      <p:sp>
        <p:nvSpPr>
          <p:cNvPr id="472" name="Google Shape;472;p45"/>
          <p:cNvSpPr txBox="1"/>
          <p:nvPr/>
        </p:nvSpPr>
        <p:spPr>
          <a:xfrm>
            <a:off x="0" y="1175325"/>
            <a:ext cx="9144000" cy="274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200">
                <a:solidFill>
                  <a:schemeClr val="dk1"/>
                </a:solidFill>
                <a:latin typeface="Montserrat"/>
                <a:ea typeface="Montserrat"/>
                <a:cs typeface="Montserrat"/>
                <a:sym typeface="Montserrat"/>
              </a:rPr>
              <a:t>RAG</a:t>
            </a:r>
            <a:endParaRPr b="1" sz="72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7200">
                <a:solidFill>
                  <a:schemeClr val="dk1"/>
                </a:solidFill>
                <a:latin typeface="Montserrat"/>
                <a:ea typeface="Montserrat"/>
                <a:cs typeface="Montserrat"/>
                <a:sym typeface="Montserrat"/>
              </a:rPr>
              <a:t>Part Two</a:t>
            </a:r>
            <a:endParaRPr b="1" sz="7200">
              <a:solidFill>
                <a:schemeClr val="dk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3" name="Google Shape;73;p1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74" name="Google Shape;74;p16"/>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and Embeddings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While Google Gemini is a very powerful model, there will be content it doesn’t know about.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For example, Google Gemini probably doesn’t know about the vacation policies at a specific company.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So how could we leverage AI to build a corporate HR assistant?</a:t>
            </a:r>
            <a:endParaRPr sz="2800">
              <a:latin typeface="Montserrat"/>
              <a:ea typeface="Montserrat"/>
              <a:cs typeface="Montserrat"/>
              <a:sym typeface="Montserrat"/>
            </a:endParaRPr>
          </a:p>
        </p:txBody>
      </p:sp>
      <p:pic>
        <p:nvPicPr>
          <p:cNvPr id="75" name="Google Shape;75;p1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9"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1" name="Google Shape;81;p1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82" name="Google Shape;82;p17"/>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and Embeddings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What we need is the ability to “augment” Gemini by providing the model with extra context when asking a question.</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For example, if we could provide the text about a corporate vacation policy along with our query, then Gemini could read the text and give us a reasonable answer.</a:t>
            </a:r>
            <a:endParaRPr sz="2800">
              <a:latin typeface="Montserrat"/>
              <a:ea typeface="Montserrat"/>
              <a:cs typeface="Montserrat"/>
              <a:sym typeface="Montserrat"/>
            </a:endParaRPr>
          </a:p>
        </p:txBody>
      </p:sp>
      <p:pic>
        <p:nvPicPr>
          <p:cNvPr id="83" name="Google Shape;83;p1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7" name="Shape 87"/>
        <p:cNvGrpSpPr/>
        <p:nvPr/>
      </p:nvGrpSpPr>
      <p:grpSpPr>
        <a:xfrm>
          <a:off x="0" y="0"/>
          <a:ext cx="0" cy="0"/>
          <a:chOff x="0" y="0"/>
          <a:chExt cx="0" cy="0"/>
        </a:xfrm>
      </p:grpSpPr>
      <p:pic>
        <p:nvPicPr>
          <p:cNvPr id="88" name="Google Shape;88;p1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9" name="Google Shape;89;p1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90" name="Google Shape;90;p18"/>
          <p:cNvSpPr txBox="1"/>
          <p:nvPr/>
        </p:nvSpPr>
        <p:spPr>
          <a:xfrm>
            <a:off x="272000" y="854825"/>
            <a:ext cx="84567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and Embeddings</a:t>
            </a:r>
            <a:endParaRPr b="1"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91" name="Google Shape;91;p18"/>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92" name="Google Shape;92;p18"/>
          <p:cNvSpPr/>
          <p:nvPr/>
        </p:nvSpPr>
        <p:spPr>
          <a:xfrm>
            <a:off x="142700" y="2249200"/>
            <a:ext cx="2046000" cy="1014900"/>
          </a:xfrm>
          <a:prstGeom prst="roundRect">
            <a:avLst>
              <a:gd fmla="val 16667" name="adj"/>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Montserrat"/>
                <a:ea typeface="Montserrat"/>
                <a:cs typeface="Montserrat"/>
                <a:sym typeface="Montserrat"/>
              </a:rPr>
              <a:t>How many weeks off do employees of ACME Corp get?</a:t>
            </a:r>
            <a:endParaRPr sz="13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6" name="Shape 96"/>
        <p:cNvGrpSpPr/>
        <p:nvPr/>
      </p:nvGrpSpPr>
      <p:grpSpPr>
        <a:xfrm>
          <a:off x="0" y="0"/>
          <a:ext cx="0" cy="0"/>
          <a:chOff x="0" y="0"/>
          <a:chExt cx="0" cy="0"/>
        </a:xfrm>
      </p:grpSpPr>
      <p:pic>
        <p:nvPicPr>
          <p:cNvPr id="97" name="Google Shape;97;p1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8" name="Google Shape;98;p1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99" name="Google Shape;99;p19"/>
          <p:cNvSpPr txBox="1"/>
          <p:nvPr/>
        </p:nvSpPr>
        <p:spPr>
          <a:xfrm>
            <a:off x="272000" y="854825"/>
            <a:ext cx="84567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and Embeddings</a:t>
            </a:r>
            <a:endParaRPr b="1"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100" name="Google Shape;100;p19"/>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01" name="Google Shape;101;p19"/>
          <p:cNvPicPr preferRelativeResize="0"/>
          <p:nvPr/>
        </p:nvPicPr>
        <p:blipFill>
          <a:blip r:embed="rId5">
            <a:alphaModFix/>
          </a:blip>
          <a:stretch>
            <a:fillRect/>
          </a:stretch>
        </p:blipFill>
        <p:spPr>
          <a:xfrm>
            <a:off x="3198093" y="2359712"/>
            <a:ext cx="2022474" cy="745775"/>
          </a:xfrm>
          <a:prstGeom prst="rect">
            <a:avLst/>
          </a:prstGeom>
          <a:noFill/>
          <a:ln>
            <a:noFill/>
          </a:ln>
        </p:spPr>
      </p:pic>
      <p:sp>
        <p:nvSpPr>
          <p:cNvPr id="102" name="Google Shape;102;p19"/>
          <p:cNvSpPr/>
          <p:nvPr/>
        </p:nvSpPr>
        <p:spPr>
          <a:xfrm>
            <a:off x="142700" y="2249200"/>
            <a:ext cx="2046000" cy="1014900"/>
          </a:xfrm>
          <a:prstGeom prst="roundRect">
            <a:avLst>
              <a:gd fmla="val 16667" name="adj"/>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Montserrat"/>
                <a:ea typeface="Montserrat"/>
                <a:cs typeface="Montserrat"/>
                <a:sym typeface="Montserrat"/>
              </a:rPr>
              <a:t>How many weeks off do employees of ACME Corp get?</a:t>
            </a:r>
            <a:endParaRPr sz="1300">
              <a:latin typeface="Montserrat"/>
              <a:ea typeface="Montserrat"/>
              <a:cs typeface="Montserrat"/>
              <a:sym typeface="Montserrat"/>
            </a:endParaRPr>
          </a:p>
        </p:txBody>
      </p:sp>
      <p:sp>
        <p:nvSpPr>
          <p:cNvPr id="103" name="Google Shape;103;p19"/>
          <p:cNvSpPr/>
          <p:nvPr/>
        </p:nvSpPr>
        <p:spPr>
          <a:xfrm>
            <a:off x="2423856" y="2571750"/>
            <a:ext cx="539100" cy="415800"/>
          </a:xfrm>
          <a:prstGeom prst="rightArrow">
            <a:avLst>
              <a:gd fmla="val 50000" name="adj1"/>
              <a:gd fmla="val 50000" name="adj2"/>
            </a:avLst>
          </a:prstGeom>
          <a:solidFill>
            <a:srgbClr val="8E7CC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7" name="Shape 107"/>
        <p:cNvGrpSpPr/>
        <p:nvPr/>
      </p:nvGrpSpPr>
      <p:grpSpPr>
        <a:xfrm>
          <a:off x="0" y="0"/>
          <a:ext cx="0" cy="0"/>
          <a:chOff x="0" y="0"/>
          <a:chExt cx="0" cy="0"/>
        </a:xfrm>
      </p:grpSpPr>
      <p:pic>
        <p:nvPicPr>
          <p:cNvPr id="108" name="Google Shape;108;p2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09" name="Google Shape;109;p2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110" name="Google Shape;110;p20"/>
          <p:cNvSpPr txBox="1"/>
          <p:nvPr/>
        </p:nvSpPr>
        <p:spPr>
          <a:xfrm>
            <a:off x="272000" y="854825"/>
            <a:ext cx="84567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and Embeddings</a:t>
            </a:r>
            <a:endParaRPr b="1"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111" name="Google Shape;111;p20"/>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12" name="Google Shape;112;p20"/>
          <p:cNvPicPr preferRelativeResize="0"/>
          <p:nvPr/>
        </p:nvPicPr>
        <p:blipFill>
          <a:blip r:embed="rId5">
            <a:alphaModFix/>
          </a:blip>
          <a:stretch>
            <a:fillRect/>
          </a:stretch>
        </p:blipFill>
        <p:spPr>
          <a:xfrm>
            <a:off x="3198093" y="2359712"/>
            <a:ext cx="2022474" cy="745775"/>
          </a:xfrm>
          <a:prstGeom prst="rect">
            <a:avLst/>
          </a:prstGeom>
          <a:noFill/>
          <a:ln>
            <a:noFill/>
          </a:ln>
        </p:spPr>
      </p:pic>
      <p:sp>
        <p:nvSpPr>
          <p:cNvPr id="113" name="Google Shape;113;p20"/>
          <p:cNvSpPr/>
          <p:nvPr/>
        </p:nvSpPr>
        <p:spPr>
          <a:xfrm>
            <a:off x="142700" y="2249200"/>
            <a:ext cx="2046000" cy="1014900"/>
          </a:xfrm>
          <a:prstGeom prst="roundRect">
            <a:avLst>
              <a:gd fmla="val 16667" name="adj"/>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Montserrat"/>
                <a:ea typeface="Montserrat"/>
                <a:cs typeface="Montserrat"/>
                <a:sym typeface="Montserrat"/>
              </a:rPr>
              <a:t>How many weeks off do employees of ACME Corp get?</a:t>
            </a:r>
            <a:endParaRPr sz="1300">
              <a:latin typeface="Montserrat"/>
              <a:ea typeface="Montserrat"/>
              <a:cs typeface="Montserrat"/>
              <a:sym typeface="Montserrat"/>
            </a:endParaRPr>
          </a:p>
        </p:txBody>
      </p:sp>
      <p:sp>
        <p:nvSpPr>
          <p:cNvPr id="114" name="Google Shape;114;p20"/>
          <p:cNvSpPr/>
          <p:nvPr/>
        </p:nvSpPr>
        <p:spPr>
          <a:xfrm>
            <a:off x="2423856" y="2571750"/>
            <a:ext cx="539100" cy="415800"/>
          </a:xfrm>
          <a:prstGeom prst="rightArrow">
            <a:avLst>
              <a:gd fmla="val 50000" name="adj1"/>
              <a:gd fmla="val 50000" name="adj2"/>
            </a:avLst>
          </a:prstGeom>
          <a:solidFill>
            <a:srgbClr val="8E7CC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 name="Google Shape;115;p20"/>
          <p:cNvSpPr/>
          <p:nvPr/>
        </p:nvSpPr>
        <p:spPr>
          <a:xfrm>
            <a:off x="5455731" y="2599075"/>
            <a:ext cx="539100" cy="415800"/>
          </a:xfrm>
          <a:prstGeom prst="rightArrow">
            <a:avLst>
              <a:gd fmla="val 50000" name="adj1"/>
              <a:gd fmla="val 50000" name="adj2"/>
            </a:avLst>
          </a:prstGeom>
          <a:solidFill>
            <a:srgbClr val="8E7CC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6" name="Google Shape;116;p20"/>
          <p:cNvSpPr/>
          <p:nvPr/>
        </p:nvSpPr>
        <p:spPr>
          <a:xfrm>
            <a:off x="6257775" y="987325"/>
            <a:ext cx="2670600" cy="3672000"/>
          </a:xfrm>
          <a:prstGeom prst="roundRect">
            <a:avLst>
              <a:gd fmla="val 16667" name="adj"/>
            </a:avLst>
          </a:prstGeom>
          <a:solidFill>
            <a:srgbClr val="D0E0E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latin typeface="Montserrat"/>
              <a:ea typeface="Montserrat"/>
              <a:cs typeface="Montserrat"/>
              <a:sym typeface="Montserrat"/>
            </a:endParaRPr>
          </a:p>
          <a:p>
            <a:pPr indent="0" lvl="0" marL="0" rtl="0" algn="ctr">
              <a:spcBef>
                <a:spcPts val="0"/>
              </a:spcBef>
              <a:spcAft>
                <a:spcPts val="0"/>
              </a:spcAft>
              <a:buNone/>
            </a:pPr>
            <a:r>
              <a:rPr lang="en" sz="1300">
                <a:latin typeface="Montserrat"/>
                <a:ea typeface="Montserrat"/>
                <a:cs typeface="Montserrat"/>
                <a:sym typeface="Montserrat"/>
              </a:rPr>
              <a:t>I'm sorry, I can't answer your question about how many weeks off employees of ACME Corp get. I don't have access to internal HR information for specific companies.</a:t>
            </a:r>
            <a:endParaRPr sz="1300">
              <a:latin typeface="Montserrat"/>
              <a:ea typeface="Montserrat"/>
              <a:cs typeface="Montserrat"/>
              <a:sym typeface="Montserrat"/>
            </a:endParaRPr>
          </a:p>
          <a:p>
            <a:pPr indent="0" lvl="0" marL="0" rtl="0" algn="ctr">
              <a:spcBef>
                <a:spcPts val="0"/>
              </a:spcBef>
              <a:spcAft>
                <a:spcPts val="0"/>
              </a:spcAft>
              <a:buNone/>
            </a:pPr>
            <a:r>
              <a:t/>
            </a:r>
            <a:endParaRPr sz="1300">
              <a:latin typeface="Montserrat"/>
              <a:ea typeface="Montserrat"/>
              <a:cs typeface="Montserrat"/>
              <a:sym typeface="Montserrat"/>
            </a:endParaRPr>
          </a:p>
          <a:p>
            <a:pPr indent="0" lvl="0" marL="0" rtl="0" algn="ctr">
              <a:spcBef>
                <a:spcPts val="0"/>
              </a:spcBef>
              <a:spcAft>
                <a:spcPts val="0"/>
              </a:spcAft>
              <a:buNone/>
            </a:pPr>
            <a:r>
              <a:rPr lang="en" sz="1300">
                <a:latin typeface="Montserrat"/>
                <a:ea typeface="Montserrat"/>
                <a:cs typeface="Montserrat"/>
                <a:sym typeface="Montserrat"/>
              </a:rPr>
              <a:t>However, I can offer some general information about vacation policies in the United States.</a:t>
            </a:r>
            <a:endParaRPr sz="1300">
              <a:latin typeface="Montserrat"/>
              <a:ea typeface="Montserrat"/>
              <a:cs typeface="Montserrat"/>
              <a:sym typeface="Montserrat"/>
            </a:endParaRPr>
          </a:p>
          <a:p>
            <a:pPr indent="0" lvl="0" marL="0" rtl="0" algn="ctr">
              <a:spcBef>
                <a:spcPts val="0"/>
              </a:spcBef>
              <a:spcAft>
                <a:spcPts val="0"/>
              </a:spcAft>
              <a:buNone/>
            </a:pPr>
            <a:r>
              <a:t/>
            </a:r>
            <a:endParaRPr sz="1300">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0" name="Shape 120"/>
        <p:cNvGrpSpPr/>
        <p:nvPr/>
      </p:nvGrpSpPr>
      <p:grpSpPr>
        <a:xfrm>
          <a:off x="0" y="0"/>
          <a:ext cx="0" cy="0"/>
          <a:chOff x="0" y="0"/>
          <a:chExt cx="0" cy="0"/>
        </a:xfrm>
      </p:grpSpPr>
      <p:pic>
        <p:nvPicPr>
          <p:cNvPr id="121" name="Google Shape;121;p2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22" name="Google Shape;122;p2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123" name="Google Shape;123;p21"/>
          <p:cNvSpPr txBox="1"/>
          <p:nvPr/>
        </p:nvSpPr>
        <p:spPr>
          <a:xfrm>
            <a:off x="272000" y="854825"/>
            <a:ext cx="84567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and Embeddings</a:t>
            </a:r>
            <a:endParaRPr b="1"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124" name="Google Shape;124;p2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