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316DEA-D403-2A8D-4FA9-5B71E1AEE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8B13391-9AE2-551E-8D57-0FF8EECD4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9E8E03-0DF2-C275-48EB-C876A419F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D872-2B3C-468E-8499-95F2BD3CA142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8BDEF4-2608-E8D7-8EAE-2D4AE4F3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2C18CC-4637-62F7-06F2-6652FDC2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FF768-D866-423C-88D0-746EF42F9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05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264A48-6079-46B7-7148-27322CA4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BA9CCAA-C931-9AC9-2C1D-A533A56D9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C4BAE9-831A-8BAB-F84E-EFFC57AE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D872-2B3C-468E-8499-95F2BD3CA142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028628-2823-14FB-77EF-5A18E76D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8AC1C5-A61E-0526-4A3D-BC67854C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FF768-D866-423C-88D0-746EF42F9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04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334D5E6-7769-9D54-BC98-5F9A9C418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157A39C-FAA3-DEFF-BF4E-53D0FF822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3E615F-5198-149E-0D82-8A731958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D872-2B3C-468E-8499-95F2BD3CA142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F26E8C-18BF-9A6A-1A0E-C8FA51F6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642CB3-C3AB-01DC-791A-9EA48F7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FF768-D866-423C-88D0-746EF42F9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24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6F169-6A18-8DDB-CAC8-C102C5D2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A8CB21-C367-CE43-F8D3-B8AA0C054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E7A083-7754-FAFB-62E5-1B96CFBE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D872-2B3C-468E-8499-95F2BD3CA142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A1CD8F-D4A9-3ADB-1941-B799AB35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4BB6E7-9FA3-4973-EB6A-12240D25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FF768-D866-423C-88D0-746EF42F9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15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7DD232-A545-F212-2BE7-81DACC1E9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D8A0E4-00D9-6259-2A9F-A24408C84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F10001-7384-9868-9FC7-7D2E7DE2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D872-2B3C-468E-8499-95F2BD3CA142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F96A2D-5AC7-C9B3-12D0-C77645B9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1A0072-B702-5CE4-544A-0931977E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FF768-D866-423C-88D0-746EF42F9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69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314C6E-7BD5-C2C2-145C-95907552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DD3DCA-AD30-A625-58E9-05BEDADC1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D157FA-1B90-C1DF-E0E5-3ABA0CD35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EE3B1BE-4331-6258-7BD4-4CC9B9BC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D872-2B3C-468E-8499-95F2BD3CA142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F06723-9BF5-BA98-C7B3-171D9426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EBFEDB-2B66-2CB3-BE45-72F99B7E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FF768-D866-423C-88D0-746EF42F9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74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99C893-7C58-77D5-EF0E-7E1FD2B74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D869B4-AD30-A562-1A2B-2F5BA23C5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0192C04-4F19-7A9D-F045-AE5E3B97C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85F5E48-511F-885E-6233-E5831EC63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238B802-AC56-0E44-5B23-212BBB024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2212439-A0B6-8637-E26F-6F4F1B9C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D872-2B3C-468E-8499-95F2BD3CA142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4DADFEA-0344-A2DF-C37A-F07BD9141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9B0B2B4-A18D-0102-871E-C146ACD9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FF768-D866-423C-88D0-746EF42F9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6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33D515-5174-3714-9760-F52D9D8E7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05BBCC4-1822-C965-94DC-DBE24670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D872-2B3C-468E-8499-95F2BD3CA142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C2884A8-DAA2-E0F6-2E4D-9C4E8EC2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936D2B-80A9-8165-A85B-7675BB622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FF768-D866-423C-88D0-746EF42F9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46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89A43F6-9C19-E97A-1648-2B1A419E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D872-2B3C-468E-8499-95F2BD3CA142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4F6717F-1F21-7C58-179A-80E9E2FD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696435-EF03-5B89-EBCF-80A9CB56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FF768-D866-423C-88D0-746EF42F9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9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C5191-442A-BCF4-152E-161B3CB96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AA7BC7-C674-147C-59AF-7363226FB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A2370C-FFB9-B69B-6373-0C02DCC7D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BCE6A4-5DA3-F2F9-972E-28B7A6CF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D872-2B3C-468E-8499-95F2BD3CA142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FD2DFB-2A82-2E3F-0EA8-02762144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CB9D93-A36F-BDE4-6DB3-5A6300A2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FF768-D866-423C-88D0-746EF42F9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82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F22EF7-9255-7763-D330-A5CAA36DA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A088E72-2E45-4E81-AD93-E8D450C6F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5DF8CB-294F-59D8-4232-66FEED89D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97C2A5-F68F-B63A-BEAE-F88C601C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D872-2B3C-468E-8499-95F2BD3CA142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54B02B-C87A-03D0-2DAE-97375945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DBAACE-1A4E-E608-9AD1-87D75A62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FF768-D866-423C-88D0-746EF42F9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22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6BA4C42-0A55-348B-B99C-AD04E6AB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70B619-41A4-DCB5-B4B5-F1AC7B6DF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39EDF0-89D3-521A-B39C-1FC786BC7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ED872-2B3C-468E-8499-95F2BD3CA142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874A25-5762-CF9C-C30A-B52A14844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018777-1AB5-8A20-9712-5BCE4A17B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FF768-D866-423C-88D0-746EF42F9B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72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512825E-0DD3-E2C8-AA61-53D195F11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767692"/>
              </p:ext>
            </p:extLst>
          </p:nvPr>
        </p:nvGraphicFramePr>
        <p:xfrm>
          <a:off x="156269" y="297542"/>
          <a:ext cx="1249197" cy="4780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197">
                  <a:extLst>
                    <a:ext uri="{9D8B030D-6E8A-4147-A177-3AD203B41FA5}">
                      <a16:colId xmlns:a16="http://schemas.microsoft.com/office/drawing/2014/main" val="2470288269"/>
                    </a:ext>
                  </a:extLst>
                </a:gridCol>
              </a:tblGrid>
              <a:tr h="41801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Attacker</a:t>
                      </a:r>
                      <a:endParaRPr lang="zh-TW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006061"/>
                  </a:ext>
                </a:extLst>
              </a:tr>
              <a:tr h="436225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13557520"/>
                  </a:ext>
                </a:extLst>
              </a:tr>
            </a:tbl>
          </a:graphicData>
        </a:graphic>
      </p:graphicFrame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A027223-2B5D-2BB6-CE1A-74EFA1D84A80}"/>
              </a:ext>
            </a:extLst>
          </p:cNvPr>
          <p:cNvCxnSpPr>
            <a:cxnSpLocks/>
          </p:cNvCxnSpPr>
          <p:nvPr/>
        </p:nvCxnSpPr>
        <p:spPr>
          <a:xfrm>
            <a:off x="714585" y="706846"/>
            <a:ext cx="0" cy="4370964"/>
          </a:xfrm>
          <a:prstGeom prst="straightConnector1">
            <a:avLst/>
          </a:prstGeom>
          <a:ln w="952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5">
            <a:extLst>
              <a:ext uri="{FF2B5EF4-FFF2-40B4-BE49-F238E27FC236}">
                <a16:creationId xmlns:a16="http://schemas.microsoft.com/office/drawing/2014/main" id="{34DB0A5C-7DCF-B23D-066C-5A1CD61D7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7440"/>
              </p:ext>
            </p:extLst>
          </p:nvPr>
        </p:nvGraphicFramePr>
        <p:xfrm>
          <a:off x="3006882" y="297542"/>
          <a:ext cx="3047032" cy="4780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032">
                  <a:extLst>
                    <a:ext uri="{9D8B030D-6E8A-4147-A177-3AD203B41FA5}">
                      <a16:colId xmlns:a16="http://schemas.microsoft.com/office/drawing/2014/main" val="2470288269"/>
                    </a:ext>
                  </a:extLst>
                </a:gridCol>
              </a:tblGrid>
              <a:tr h="41801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Victim1(</a:t>
                      </a:r>
                      <a:r>
                        <a:rPr lang="en-US" altLang="zh-TW" dirty="0" err="1"/>
                        <a:t>Caladan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006061"/>
                  </a:ext>
                </a:extLst>
              </a:tr>
              <a:tr h="436225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13557520"/>
                  </a:ext>
                </a:extLst>
              </a:tr>
            </a:tbl>
          </a:graphicData>
        </a:graphic>
      </p:graphicFrame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4BD25E6-7672-FCB2-D79E-FEE876B23B11}"/>
              </a:ext>
            </a:extLst>
          </p:cNvPr>
          <p:cNvCxnSpPr>
            <a:cxnSpLocks/>
          </p:cNvCxnSpPr>
          <p:nvPr/>
        </p:nvCxnSpPr>
        <p:spPr>
          <a:xfrm>
            <a:off x="4540076" y="706846"/>
            <a:ext cx="0" cy="4370964"/>
          </a:xfrm>
          <a:prstGeom prst="straightConnector1">
            <a:avLst/>
          </a:prstGeom>
          <a:ln w="952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8C29BA51-0F4E-8059-EE04-B6617567F782}"/>
              </a:ext>
            </a:extLst>
          </p:cNvPr>
          <p:cNvCxnSpPr>
            <a:cxnSpLocks/>
          </p:cNvCxnSpPr>
          <p:nvPr/>
        </p:nvCxnSpPr>
        <p:spPr>
          <a:xfrm>
            <a:off x="714585" y="1219200"/>
            <a:ext cx="2468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6F2D67B6-2A95-1CD2-EA4B-472D79924AF2}"/>
              </a:ext>
            </a:extLst>
          </p:cNvPr>
          <p:cNvSpPr/>
          <p:nvPr/>
        </p:nvSpPr>
        <p:spPr>
          <a:xfrm>
            <a:off x="1474654" y="789994"/>
            <a:ext cx="1463040" cy="9400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Use SSH to access the host</a:t>
            </a:r>
            <a:endParaRPr lang="zh-TW" altLang="en-US" dirty="0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809A1C37-CD41-EFBC-57AB-B564060A8D6B}"/>
              </a:ext>
            </a:extLst>
          </p:cNvPr>
          <p:cNvSpPr/>
          <p:nvPr/>
        </p:nvSpPr>
        <p:spPr>
          <a:xfrm>
            <a:off x="3152023" y="921778"/>
            <a:ext cx="2798839" cy="6316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Deploy PAS </a:t>
            </a:r>
            <a:r>
              <a:rPr lang="en-US" altLang="zh-TW" dirty="0" err="1"/>
              <a:t>webshell</a:t>
            </a:r>
            <a:endParaRPr lang="zh-TW" altLang="en-US" dirty="0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0479CDE4-08AC-2E98-EBD3-1A8D63BB7729}"/>
              </a:ext>
            </a:extLst>
          </p:cNvPr>
          <p:cNvSpPr/>
          <p:nvPr/>
        </p:nvSpPr>
        <p:spPr>
          <a:xfrm>
            <a:off x="3152023" y="1707541"/>
            <a:ext cx="2798839" cy="6316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Download Linux/</a:t>
            </a:r>
            <a:r>
              <a:rPr lang="en-US" altLang="zh-TW" dirty="0" err="1"/>
              <a:t>Exaramel</a:t>
            </a:r>
            <a:r>
              <a:rPr lang="en-US" altLang="zh-TW" dirty="0"/>
              <a:t> exe, modify the permission</a:t>
            </a:r>
            <a:endParaRPr lang="zh-TW" altLang="en-US" dirty="0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7861327B-6597-5FD7-D9EA-1EFC23A50216}"/>
              </a:ext>
            </a:extLst>
          </p:cNvPr>
          <p:cNvSpPr/>
          <p:nvPr/>
        </p:nvSpPr>
        <p:spPr>
          <a:xfrm>
            <a:off x="3152023" y="2687676"/>
            <a:ext cx="2798839" cy="6316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Install </a:t>
            </a:r>
            <a:r>
              <a:rPr lang="en-US" altLang="zh-TW" dirty="0" err="1"/>
              <a:t>cron</a:t>
            </a:r>
            <a:r>
              <a:rPr lang="en-US" altLang="zh-TW" dirty="0"/>
              <a:t> and </a:t>
            </a:r>
            <a:r>
              <a:rPr lang="en-US" altLang="zh-TW" dirty="0" err="1"/>
              <a:t>systemd</a:t>
            </a:r>
            <a:endParaRPr lang="zh-TW" altLang="en-US" dirty="0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81E208C1-3063-4004-71E0-DE683295E111}"/>
              </a:ext>
            </a:extLst>
          </p:cNvPr>
          <p:cNvSpPr/>
          <p:nvPr/>
        </p:nvSpPr>
        <p:spPr>
          <a:xfrm>
            <a:off x="3130978" y="3680925"/>
            <a:ext cx="2798839" cy="8233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Exfiltrate secrets to obtain credentials to the </a:t>
            </a:r>
            <a:r>
              <a:rPr lang="en-US" altLang="zh-TW" dirty="0" err="1"/>
              <a:t>Gammu</a:t>
            </a:r>
            <a:r>
              <a:rPr lang="en-US" altLang="zh-TW" dirty="0"/>
              <a:t> host</a:t>
            </a:r>
            <a:endParaRPr lang="zh-TW" altLang="en-US" dirty="0"/>
          </a:p>
        </p:txBody>
      </p:sp>
      <p:graphicFrame>
        <p:nvGraphicFramePr>
          <p:cNvPr id="41" name="表格 5">
            <a:extLst>
              <a:ext uri="{FF2B5EF4-FFF2-40B4-BE49-F238E27FC236}">
                <a16:creationId xmlns:a16="http://schemas.microsoft.com/office/drawing/2014/main" id="{8578B6D3-9532-F08F-D05C-9A1EA255F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57710"/>
              </p:ext>
            </p:extLst>
          </p:nvPr>
        </p:nvGraphicFramePr>
        <p:xfrm>
          <a:off x="7258352" y="297542"/>
          <a:ext cx="2657070" cy="2462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7070">
                  <a:extLst>
                    <a:ext uri="{9D8B030D-6E8A-4147-A177-3AD203B41FA5}">
                      <a16:colId xmlns:a16="http://schemas.microsoft.com/office/drawing/2014/main" val="2470288269"/>
                    </a:ext>
                  </a:extLst>
                </a:gridCol>
              </a:tblGrid>
              <a:tr h="2930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Victim2(</a:t>
                      </a:r>
                      <a:r>
                        <a:rPr lang="en-US" altLang="zh-TW" dirty="0" err="1"/>
                        <a:t>Gammu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006061"/>
                  </a:ext>
                </a:extLst>
              </a:tr>
              <a:tr h="209708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13557520"/>
                  </a:ext>
                </a:extLst>
              </a:tr>
            </a:tbl>
          </a:graphicData>
        </a:graphic>
      </p:graphicFrame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0861B97-469A-069E-0F56-73627C33EE78}"/>
              </a:ext>
            </a:extLst>
          </p:cNvPr>
          <p:cNvCxnSpPr>
            <a:cxnSpLocks/>
            <a:endCxn id="41" idx="2"/>
          </p:cNvCxnSpPr>
          <p:nvPr/>
        </p:nvCxnSpPr>
        <p:spPr>
          <a:xfrm flipH="1">
            <a:off x="8586887" y="706846"/>
            <a:ext cx="26130" cy="2053543"/>
          </a:xfrm>
          <a:prstGeom prst="straightConnector1">
            <a:avLst/>
          </a:prstGeom>
          <a:ln w="952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33F643A6-C745-0CF2-FA43-B95ECEA420E1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5929817" y="1105801"/>
            <a:ext cx="1512150" cy="300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A1FF26AD-C83A-3FDA-08CB-0A729952E9AA}"/>
              </a:ext>
            </a:extLst>
          </p:cNvPr>
          <p:cNvSpPr/>
          <p:nvPr/>
        </p:nvSpPr>
        <p:spPr>
          <a:xfrm>
            <a:off x="6036982" y="2173296"/>
            <a:ext cx="1156295" cy="7190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Upload </a:t>
            </a:r>
            <a:r>
              <a:rPr lang="en-US" altLang="zh-TW" dirty="0" err="1"/>
              <a:t>Exaramel</a:t>
            </a:r>
            <a:endParaRPr lang="zh-TW" altLang="en-US" dirty="0"/>
          </a:p>
        </p:txBody>
      </p: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C0933B68-9CD1-E5D4-10C1-58F7294464CF}"/>
              </a:ext>
            </a:extLst>
          </p:cNvPr>
          <p:cNvSpPr/>
          <p:nvPr/>
        </p:nvSpPr>
        <p:spPr>
          <a:xfrm>
            <a:off x="7441967" y="789994"/>
            <a:ext cx="2369093" cy="6316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Establish persistence and collect credentials</a:t>
            </a:r>
            <a:endParaRPr lang="zh-TW" altLang="en-US" dirty="0"/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35CF7C54-7FE8-5E31-CF88-BE03C179CFD4}"/>
              </a:ext>
            </a:extLst>
          </p:cNvPr>
          <p:cNvSpPr/>
          <p:nvPr/>
        </p:nvSpPr>
        <p:spPr>
          <a:xfrm>
            <a:off x="7441966" y="1598252"/>
            <a:ext cx="2369093" cy="6316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Looking for open RDP sessions</a:t>
            </a:r>
            <a:endParaRPr lang="zh-TW" altLang="en-US" dirty="0"/>
          </a:p>
        </p:txBody>
      </p:sp>
      <p:graphicFrame>
        <p:nvGraphicFramePr>
          <p:cNvPr id="56" name="表格 5">
            <a:extLst>
              <a:ext uri="{FF2B5EF4-FFF2-40B4-BE49-F238E27FC236}">
                <a16:creationId xmlns:a16="http://schemas.microsoft.com/office/drawing/2014/main" id="{386080BC-6900-AEE1-0C7D-6EF5A1C38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373597"/>
              </p:ext>
            </p:extLst>
          </p:nvPr>
        </p:nvGraphicFramePr>
        <p:xfrm>
          <a:off x="10366098" y="297542"/>
          <a:ext cx="1700960" cy="379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960">
                  <a:extLst>
                    <a:ext uri="{9D8B030D-6E8A-4147-A177-3AD203B41FA5}">
                      <a16:colId xmlns:a16="http://schemas.microsoft.com/office/drawing/2014/main" val="2470288269"/>
                    </a:ext>
                  </a:extLst>
                </a:gridCol>
              </a:tblGrid>
              <a:tr h="47473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Victim3(Arrakis)</a:t>
                      </a:r>
                      <a:endParaRPr lang="zh-TW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006061"/>
                  </a:ext>
                </a:extLst>
              </a:tr>
              <a:tr h="331794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13557520"/>
                  </a:ext>
                </a:extLst>
              </a:tr>
            </a:tbl>
          </a:graphicData>
        </a:graphic>
      </p:graphicFrame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09FB36D8-0B93-0B14-2C99-7CA0590F26CF}"/>
              </a:ext>
            </a:extLst>
          </p:cNvPr>
          <p:cNvCxnSpPr>
            <a:cxnSpLocks/>
          </p:cNvCxnSpPr>
          <p:nvPr/>
        </p:nvCxnSpPr>
        <p:spPr>
          <a:xfrm>
            <a:off x="11254409" y="706846"/>
            <a:ext cx="0" cy="3383383"/>
          </a:xfrm>
          <a:prstGeom prst="straightConnector1">
            <a:avLst/>
          </a:prstGeom>
          <a:ln w="952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8539D310-E6D5-95F6-BF25-FCC6FC9E38C4}"/>
              </a:ext>
            </a:extLst>
          </p:cNvPr>
          <p:cNvSpPr/>
          <p:nvPr/>
        </p:nvSpPr>
        <p:spPr>
          <a:xfrm>
            <a:off x="10429823" y="834141"/>
            <a:ext cx="1549633" cy="6706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Deploy </a:t>
            </a:r>
            <a:r>
              <a:rPr lang="en-US" altLang="zh-TW" dirty="0" err="1"/>
              <a:t>NotPetya</a:t>
            </a:r>
            <a:endParaRPr lang="zh-TW" altLang="en-US" dirty="0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1BA45EFA-2338-D941-5CD6-90658B0C7D9E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9811059" y="1169448"/>
            <a:ext cx="618764" cy="87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35DAD43D-EF58-099B-4F8F-1BEB96D7B402}"/>
              </a:ext>
            </a:extLst>
          </p:cNvPr>
          <p:cNvSpPr/>
          <p:nvPr/>
        </p:nvSpPr>
        <p:spPr>
          <a:xfrm>
            <a:off x="10441761" y="2594977"/>
            <a:ext cx="1549633" cy="8719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Clear logs and executes </a:t>
            </a:r>
            <a:r>
              <a:rPr lang="en-US" altLang="zh-TW" dirty="0" err="1"/>
              <a:t>NotPetya</a:t>
            </a:r>
            <a:endParaRPr lang="zh-TW" altLang="en-US" dirty="0"/>
          </a:p>
        </p:txBody>
      </p:sp>
      <p:graphicFrame>
        <p:nvGraphicFramePr>
          <p:cNvPr id="82" name="表格 5">
            <a:extLst>
              <a:ext uri="{FF2B5EF4-FFF2-40B4-BE49-F238E27FC236}">
                <a16:creationId xmlns:a16="http://schemas.microsoft.com/office/drawing/2014/main" id="{0233E575-C208-6873-3AFD-5F24C0D3B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346424"/>
              </p:ext>
            </p:extLst>
          </p:nvPr>
        </p:nvGraphicFramePr>
        <p:xfrm>
          <a:off x="7231815" y="3680925"/>
          <a:ext cx="1700960" cy="2922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960">
                  <a:extLst>
                    <a:ext uri="{9D8B030D-6E8A-4147-A177-3AD203B41FA5}">
                      <a16:colId xmlns:a16="http://schemas.microsoft.com/office/drawing/2014/main" val="2470288269"/>
                    </a:ext>
                  </a:extLst>
                </a:gridCol>
              </a:tblGrid>
              <a:tr h="24495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Other victims</a:t>
                      </a:r>
                      <a:endParaRPr lang="zh-TW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006061"/>
                  </a:ext>
                </a:extLst>
              </a:tr>
              <a:tr h="255630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13557520"/>
                  </a:ext>
                </a:extLst>
              </a:tr>
            </a:tbl>
          </a:graphicData>
        </a:graphic>
      </p:graphicFrame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B938092A-3FE9-50BD-7B12-E75922A2D382}"/>
              </a:ext>
            </a:extLst>
          </p:cNvPr>
          <p:cNvCxnSpPr>
            <a:cxnSpLocks/>
          </p:cNvCxnSpPr>
          <p:nvPr/>
        </p:nvCxnSpPr>
        <p:spPr>
          <a:xfrm>
            <a:off x="8120126" y="4090229"/>
            <a:ext cx="0" cy="2512757"/>
          </a:xfrm>
          <a:prstGeom prst="straightConnector1">
            <a:avLst/>
          </a:prstGeom>
          <a:ln w="952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: 圓角 83">
            <a:extLst>
              <a:ext uri="{FF2B5EF4-FFF2-40B4-BE49-F238E27FC236}">
                <a16:creationId xmlns:a16="http://schemas.microsoft.com/office/drawing/2014/main" id="{2BF28470-11DC-9B80-1010-09B14E9D83DB}"/>
              </a:ext>
            </a:extLst>
          </p:cNvPr>
          <p:cNvSpPr/>
          <p:nvPr/>
        </p:nvSpPr>
        <p:spPr>
          <a:xfrm>
            <a:off x="7295540" y="4217524"/>
            <a:ext cx="1549633" cy="6706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Deploy </a:t>
            </a:r>
            <a:r>
              <a:rPr lang="en-US" altLang="zh-TW" dirty="0" err="1"/>
              <a:t>NotPetya</a:t>
            </a:r>
            <a:endParaRPr lang="zh-TW" altLang="en-US" dirty="0"/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9EC9EC0A-4058-46CD-B4BF-C3153AADE4B0}"/>
              </a:ext>
            </a:extLst>
          </p:cNvPr>
          <p:cNvSpPr/>
          <p:nvPr/>
        </p:nvSpPr>
        <p:spPr>
          <a:xfrm>
            <a:off x="7295539" y="5044546"/>
            <a:ext cx="1549633" cy="8719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Clear logs and executes </a:t>
            </a:r>
            <a:r>
              <a:rPr lang="en-US" altLang="zh-TW" dirty="0" err="1"/>
              <a:t>NotPetya</a:t>
            </a:r>
            <a:endParaRPr lang="zh-TW" altLang="en-US" dirty="0"/>
          </a:p>
        </p:txBody>
      </p: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6BA45B6F-44F5-6CB3-DF3D-F098861FFCDF}"/>
              </a:ext>
            </a:extLst>
          </p:cNvPr>
          <p:cNvSpPr/>
          <p:nvPr/>
        </p:nvSpPr>
        <p:spPr>
          <a:xfrm>
            <a:off x="9126035" y="4193315"/>
            <a:ext cx="1370047" cy="7190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Find other victims</a:t>
            </a:r>
            <a:endParaRPr lang="zh-TW" altLang="en-US" dirty="0"/>
          </a:p>
        </p:txBody>
      </p:sp>
      <p:cxnSp>
        <p:nvCxnSpPr>
          <p:cNvPr id="97" name="接點: 肘形 96">
            <a:extLst>
              <a:ext uri="{FF2B5EF4-FFF2-40B4-BE49-F238E27FC236}">
                <a16:creationId xmlns:a16="http://schemas.microsoft.com/office/drawing/2014/main" id="{8EF50D55-702D-75AF-20BF-44B2FFE20A31}"/>
              </a:ext>
            </a:extLst>
          </p:cNvPr>
          <p:cNvCxnSpPr>
            <a:cxnSpLocks/>
            <a:stCxn id="71" idx="1"/>
            <a:endCxn id="76" idx="0"/>
          </p:cNvCxnSpPr>
          <p:nvPr/>
        </p:nvCxnSpPr>
        <p:spPr>
          <a:xfrm rot="10800000" flipV="1">
            <a:off x="9811059" y="3030929"/>
            <a:ext cx="630702" cy="116238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接點: 肘形 102">
            <a:extLst>
              <a:ext uri="{FF2B5EF4-FFF2-40B4-BE49-F238E27FC236}">
                <a16:creationId xmlns:a16="http://schemas.microsoft.com/office/drawing/2014/main" id="{515214DF-5658-1EE6-7338-9E1C5B269852}"/>
              </a:ext>
            </a:extLst>
          </p:cNvPr>
          <p:cNvCxnSpPr>
            <a:stCxn id="85" idx="3"/>
            <a:endCxn id="76" idx="2"/>
          </p:cNvCxnSpPr>
          <p:nvPr/>
        </p:nvCxnSpPr>
        <p:spPr>
          <a:xfrm flipV="1">
            <a:off x="8845172" y="4912347"/>
            <a:ext cx="965887" cy="5681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FCCCAEB6-3C69-D742-4FBD-E0F6BC79AA00}"/>
              </a:ext>
            </a:extLst>
          </p:cNvPr>
          <p:cNvCxnSpPr>
            <a:stCxn id="76" idx="1"/>
            <a:endCxn id="84" idx="3"/>
          </p:cNvCxnSpPr>
          <p:nvPr/>
        </p:nvCxnSpPr>
        <p:spPr>
          <a:xfrm flipH="1">
            <a:off x="8845173" y="4552831"/>
            <a:ext cx="280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橢圓 108">
            <a:extLst>
              <a:ext uri="{FF2B5EF4-FFF2-40B4-BE49-F238E27FC236}">
                <a16:creationId xmlns:a16="http://schemas.microsoft.com/office/drawing/2014/main" id="{CE821CAB-A2F9-E67F-4340-5F509348EFFE}"/>
              </a:ext>
            </a:extLst>
          </p:cNvPr>
          <p:cNvSpPr/>
          <p:nvPr/>
        </p:nvSpPr>
        <p:spPr>
          <a:xfrm>
            <a:off x="1305485" y="655496"/>
            <a:ext cx="354327" cy="3075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0" name="橢圓 109">
            <a:extLst>
              <a:ext uri="{FF2B5EF4-FFF2-40B4-BE49-F238E27FC236}">
                <a16:creationId xmlns:a16="http://schemas.microsoft.com/office/drawing/2014/main" id="{AD6D801A-1DA3-6EE3-6E29-AAFF368A649A}"/>
              </a:ext>
            </a:extLst>
          </p:cNvPr>
          <p:cNvSpPr/>
          <p:nvPr/>
        </p:nvSpPr>
        <p:spPr>
          <a:xfrm>
            <a:off x="2980458" y="743317"/>
            <a:ext cx="354327" cy="3075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BA9EC6DC-E3F1-049E-BCAD-7CA9625BBEFB}"/>
              </a:ext>
            </a:extLst>
          </p:cNvPr>
          <p:cNvSpPr/>
          <p:nvPr/>
        </p:nvSpPr>
        <p:spPr>
          <a:xfrm>
            <a:off x="2980458" y="1572665"/>
            <a:ext cx="354327" cy="3075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8D44661E-BC94-A795-0FC0-CD4EF1196EAD}"/>
              </a:ext>
            </a:extLst>
          </p:cNvPr>
          <p:cNvSpPr/>
          <p:nvPr/>
        </p:nvSpPr>
        <p:spPr>
          <a:xfrm>
            <a:off x="2998985" y="2551307"/>
            <a:ext cx="354327" cy="3075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3" name="橢圓 112">
            <a:extLst>
              <a:ext uri="{FF2B5EF4-FFF2-40B4-BE49-F238E27FC236}">
                <a16:creationId xmlns:a16="http://schemas.microsoft.com/office/drawing/2014/main" id="{78C5B1AC-EEB6-3A7D-28E0-093AE4A06F02}"/>
              </a:ext>
            </a:extLst>
          </p:cNvPr>
          <p:cNvSpPr/>
          <p:nvPr/>
        </p:nvSpPr>
        <p:spPr>
          <a:xfrm>
            <a:off x="2980458" y="3524055"/>
            <a:ext cx="354327" cy="3075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4" name="橢圓 113">
            <a:extLst>
              <a:ext uri="{FF2B5EF4-FFF2-40B4-BE49-F238E27FC236}">
                <a16:creationId xmlns:a16="http://schemas.microsoft.com/office/drawing/2014/main" id="{01697ABA-1F0A-BDFB-A17D-F457629C1819}"/>
              </a:ext>
            </a:extLst>
          </p:cNvPr>
          <p:cNvSpPr/>
          <p:nvPr/>
        </p:nvSpPr>
        <p:spPr>
          <a:xfrm>
            <a:off x="5859817" y="2031920"/>
            <a:ext cx="354327" cy="3075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5" name="橢圓 114">
            <a:extLst>
              <a:ext uri="{FF2B5EF4-FFF2-40B4-BE49-F238E27FC236}">
                <a16:creationId xmlns:a16="http://schemas.microsoft.com/office/drawing/2014/main" id="{D8CA7705-93D9-C786-063B-A779D761652F}"/>
              </a:ext>
            </a:extLst>
          </p:cNvPr>
          <p:cNvSpPr/>
          <p:nvPr/>
        </p:nvSpPr>
        <p:spPr>
          <a:xfrm>
            <a:off x="7279397" y="656349"/>
            <a:ext cx="354327" cy="3075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6" name="橢圓 115">
            <a:extLst>
              <a:ext uri="{FF2B5EF4-FFF2-40B4-BE49-F238E27FC236}">
                <a16:creationId xmlns:a16="http://schemas.microsoft.com/office/drawing/2014/main" id="{D07DDBDC-0CB5-4CAE-0E01-8A00BF8555DF}"/>
              </a:ext>
            </a:extLst>
          </p:cNvPr>
          <p:cNvSpPr/>
          <p:nvPr/>
        </p:nvSpPr>
        <p:spPr>
          <a:xfrm>
            <a:off x="7264804" y="1466495"/>
            <a:ext cx="354327" cy="3075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7" name="橢圓 116">
            <a:extLst>
              <a:ext uri="{FF2B5EF4-FFF2-40B4-BE49-F238E27FC236}">
                <a16:creationId xmlns:a16="http://schemas.microsoft.com/office/drawing/2014/main" id="{0D9C3794-680D-F1D1-3650-51AA614C4F5B}"/>
              </a:ext>
            </a:extLst>
          </p:cNvPr>
          <p:cNvSpPr/>
          <p:nvPr/>
        </p:nvSpPr>
        <p:spPr>
          <a:xfrm>
            <a:off x="10263191" y="708157"/>
            <a:ext cx="354327" cy="3075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8" name="橢圓 117">
            <a:extLst>
              <a:ext uri="{FF2B5EF4-FFF2-40B4-BE49-F238E27FC236}">
                <a16:creationId xmlns:a16="http://schemas.microsoft.com/office/drawing/2014/main" id="{01EB0B08-2DB3-2C09-102F-3B13C7E93B3F}"/>
              </a:ext>
            </a:extLst>
          </p:cNvPr>
          <p:cNvSpPr/>
          <p:nvPr/>
        </p:nvSpPr>
        <p:spPr>
          <a:xfrm>
            <a:off x="10233084" y="2328026"/>
            <a:ext cx="525995" cy="4484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10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19" name="橢圓 118">
            <a:extLst>
              <a:ext uri="{FF2B5EF4-FFF2-40B4-BE49-F238E27FC236}">
                <a16:creationId xmlns:a16="http://schemas.microsoft.com/office/drawing/2014/main" id="{90731C0B-00FD-0913-3341-782BB62B09DA}"/>
              </a:ext>
            </a:extLst>
          </p:cNvPr>
          <p:cNvSpPr/>
          <p:nvPr/>
        </p:nvSpPr>
        <p:spPr>
          <a:xfrm>
            <a:off x="8872771" y="3954825"/>
            <a:ext cx="525995" cy="4484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11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20" name="橢圓 119">
            <a:extLst>
              <a:ext uri="{FF2B5EF4-FFF2-40B4-BE49-F238E27FC236}">
                <a16:creationId xmlns:a16="http://schemas.microsoft.com/office/drawing/2014/main" id="{A441EFBC-FF21-7B6D-5AF5-FA732E21A6FE}"/>
              </a:ext>
            </a:extLst>
          </p:cNvPr>
          <p:cNvSpPr/>
          <p:nvPr/>
        </p:nvSpPr>
        <p:spPr>
          <a:xfrm>
            <a:off x="7044480" y="4004301"/>
            <a:ext cx="525995" cy="4484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9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21" name="橢圓 120">
            <a:extLst>
              <a:ext uri="{FF2B5EF4-FFF2-40B4-BE49-F238E27FC236}">
                <a16:creationId xmlns:a16="http://schemas.microsoft.com/office/drawing/2014/main" id="{9A7FA1D7-1F91-B6A1-F5F6-FB59E469F564}"/>
              </a:ext>
            </a:extLst>
          </p:cNvPr>
          <p:cNvSpPr/>
          <p:nvPr/>
        </p:nvSpPr>
        <p:spPr>
          <a:xfrm>
            <a:off x="7044479" y="4921377"/>
            <a:ext cx="525995" cy="4484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10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830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1C50C9-44CA-1B1C-B366-87B6B8D80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6057"/>
            <a:ext cx="10515600" cy="5610906"/>
          </a:xfrm>
        </p:spPr>
        <p:txBody>
          <a:bodyPr/>
          <a:lstStyle/>
          <a:p>
            <a:r>
              <a:rPr lang="en-US" altLang="zh-TW" dirty="0"/>
              <a:t>10-7. T1482 (Discovery), Domain in Trust Discovery. </a:t>
            </a:r>
            <a:r>
              <a:rPr lang="en-US" altLang="zh-TW" dirty="0" err="1"/>
              <a:t>TrickBot</a:t>
            </a:r>
            <a:r>
              <a:rPr lang="en-US" altLang="zh-TW" dirty="0"/>
              <a:t> will attempt to gather information on domain trust relationships that may be used to identify lateral movement opportunities.</a:t>
            </a:r>
          </a:p>
          <a:p>
            <a:r>
              <a:rPr lang="en-US" altLang="zh-TW" dirty="0"/>
              <a:t>10-8. T1069 (Discovery), Permission Groups Discovery. </a:t>
            </a:r>
            <a:r>
              <a:rPr lang="en-US" altLang="zh-TW" dirty="0" err="1"/>
              <a:t>TrickBot</a:t>
            </a:r>
            <a:r>
              <a:rPr lang="en-US" altLang="zh-TW" dirty="0"/>
              <a:t> will attempt to find group and permission </a:t>
            </a:r>
            <a:r>
              <a:rPr lang="en-US" altLang="zh-TW"/>
              <a:t>settings.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7036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B3C837-CC25-278A-EEBD-CE10F045E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8667"/>
            <a:ext cx="10515600" cy="5838296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1. T1190 (Initial Access), exploit public-facing application. It uses </a:t>
            </a:r>
            <a:r>
              <a:rPr lang="en-US" altLang="zh-TW" dirty="0" err="1"/>
              <a:t>CentreonUI</a:t>
            </a:r>
            <a:r>
              <a:rPr lang="en-US" altLang="zh-TW" dirty="0"/>
              <a:t> to detect the host with vulnerable version of </a:t>
            </a:r>
            <a:r>
              <a:rPr lang="en-US" altLang="zh-TW" dirty="0" err="1"/>
              <a:t>Weirdingway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2. T1505.003 (Persistence), server Software Component – Web Shell. Log into the host via SSH and deploy the PAS </a:t>
            </a:r>
            <a:r>
              <a:rPr lang="en-US" altLang="zh-TW" dirty="0" err="1"/>
              <a:t>webshell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3. &amp; 4. T1503, T1543 (Persistence), Scheduled Task/Job: Cron and Create or Modify System Process: </a:t>
            </a:r>
            <a:r>
              <a:rPr lang="en-US" altLang="zh-TW" dirty="0" err="1"/>
              <a:t>Systemd</a:t>
            </a:r>
            <a:r>
              <a:rPr lang="en-US" altLang="zh-TW" dirty="0"/>
              <a:t> Service. Install the Linux/</a:t>
            </a:r>
            <a:r>
              <a:rPr lang="en-US" altLang="zh-TW" dirty="0" err="1"/>
              <a:t>Exaramel</a:t>
            </a:r>
            <a:r>
              <a:rPr lang="en-US" altLang="zh-TW" dirty="0"/>
              <a:t> executable and install these two persistence.</a:t>
            </a:r>
          </a:p>
          <a:p>
            <a:r>
              <a:rPr lang="en-US" altLang="zh-TW" dirty="0"/>
              <a:t>5. T1083 (Discovery), File and Directory Discovery. Find /</a:t>
            </a:r>
            <a:r>
              <a:rPr lang="en-US" altLang="zh-TW" dirty="0" err="1"/>
              <a:t>etc</a:t>
            </a:r>
            <a:r>
              <a:rPr lang="en-US" altLang="zh-TW" dirty="0"/>
              <a:t>/shadow, bash history and SSH keys to obtain credential to the </a:t>
            </a:r>
            <a:r>
              <a:rPr lang="en-US" altLang="zh-TW" dirty="0" err="1"/>
              <a:t>Gammu</a:t>
            </a:r>
            <a:r>
              <a:rPr lang="en-US" altLang="zh-TW" dirty="0"/>
              <a:t> host.</a:t>
            </a:r>
          </a:p>
          <a:p>
            <a:r>
              <a:rPr lang="en-US" altLang="zh-TW" dirty="0"/>
              <a:t>7. T1547.014 (Persistence), Active Setup. Established via registry keys and credential collection tools, collect credentials of a legitimate user.</a:t>
            </a:r>
          </a:p>
          <a:p>
            <a:r>
              <a:rPr lang="en-US" altLang="zh-TW" dirty="0"/>
              <a:t>9. T1119 (Collection), Automated Collection; T1486 (Impact), Data Encrypted for Impact. Deploy </a:t>
            </a:r>
            <a:r>
              <a:rPr lang="en-US" altLang="zh-TW" dirty="0" err="1"/>
              <a:t>NonPetya</a:t>
            </a:r>
            <a:r>
              <a:rPr lang="en-US" altLang="zh-TW" dirty="0"/>
              <a:t> to search for files with specific extension and then encrypt them for ransom.</a:t>
            </a:r>
          </a:p>
        </p:txBody>
      </p:sp>
    </p:spTree>
    <p:extLst>
      <p:ext uri="{BB962C8B-B14F-4D97-AF65-F5344CB8AC3E}">
        <p14:creationId xmlns:p14="http://schemas.microsoft.com/office/powerpoint/2010/main" val="400061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1FA92B-53BF-2D8F-9A53-282B145E3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8000"/>
            <a:ext cx="10515600" cy="5668963"/>
          </a:xfrm>
        </p:spPr>
        <p:txBody>
          <a:bodyPr/>
          <a:lstStyle/>
          <a:p>
            <a:r>
              <a:rPr lang="en-US" altLang="zh-TW" dirty="0"/>
              <a:t>10. T1070.002, T1070.003, T1070.004, Clear Logs, Command History and File Deletion. After finishing the intrusion, remove the trace from the victim’s computer.</a:t>
            </a:r>
          </a:p>
          <a:p>
            <a:r>
              <a:rPr lang="en-US" altLang="zh-TW" dirty="0"/>
              <a:t>11. T1570 (Lateral movement), Lateral Tool Transfer, after finding the victim through open RDPs, </a:t>
            </a:r>
            <a:r>
              <a:rPr lang="en-US" altLang="zh-TW" dirty="0" err="1"/>
              <a:t>NotPetya</a:t>
            </a:r>
            <a:r>
              <a:rPr lang="en-US" altLang="zh-TW" dirty="0"/>
              <a:t> will transmit itself to the other victims’</a:t>
            </a:r>
            <a:r>
              <a:rPr lang="zh-TW" altLang="en-US" dirty="0"/>
              <a:t> </a:t>
            </a:r>
            <a:r>
              <a:rPr lang="en-US" altLang="zh-TW" dirty="0"/>
              <a:t>environment and repeat step 9-11 over and over again.</a:t>
            </a:r>
          </a:p>
        </p:txBody>
      </p:sp>
    </p:spTree>
    <p:extLst>
      <p:ext uri="{BB962C8B-B14F-4D97-AF65-F5344CB8AC3E}">
        <p14:creationId xmlns:p14="http://schemas.microsoft.com/office/powerpoint/2010/main" val="427448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EE67A02B-0276-3097-EF2F-C135030A8A5A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1385343" y="1752297"/>
            <a:ext cx="8706924" cy="755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81BF058F-1FF7-2880-5C2A-06984D76E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344249"/>
              </p:ext>
            </p:extLst>
          </p:nvPr>
        </p:nvGraphicFramePr>
        <p:xfrm>
          <a:off x="156269" y="297542"/>
          <a:ext cx="1249197" cy="4780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197">
                  <a:extLst>
                    <a:ext uri="{9D8B030D-6E8A-4147-A177-3AD203B41FA5}">
                      <a16:colId xmlns:a16="http://schemas.microsoft.com/office/drawing/2014/main" val="2470288269"/>
                    </a:ext>
                  </a:extLst>
                </a:gridCol>
              </a:tblGrid>
              <a:tr h="41801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Attacker</a:t>
                      </a:r>
                      <a:endParaRPr lang="zh-TW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006061"/>
                  </a:ext>
                </a:extLst>
              </a:tr>
              <a:tr h="436225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13557520"/>
                  </a:ext>
                </a:extLst>
              </a:tr>
            </a:tbl>
          </a:graphicData>
        </a:graphic>
      </p:graphicFrame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A8DEE460-32E9-DF29-78A9-3CE654DF99F9}"/>
              </a:ext>
            </a:extLst>
          </p:cNvPr>
          <p:cNvCxnSpPr>
            <a:cxnSpLocks/>
          </p:cNvCxnSpPr>
          <p:nvPr/>
        </p:nvCxnSpPr>
        <p:spPr>
          <a:xfrm>
            <a:off x="714585" y="706846"/>
            <a:ext cx="0" cy="4370964"/>
          </a:xfrm>
          <a:prstGeom prst="straightConnector1">
            <a:avLst/>
          </a:prstGeom>
          <a:ln w="952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4E54DE2-04D1-E855-9BAD-3F07F4049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018251"/>
              </p:ext>
            </p:extLst>
          </p:nvPr>
        </p:nvGraphicFramePr>
        <p:xfrm>
          <a:off x="3006882" y="297542"/>
          <a:ext cx="6186134" cy="4780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6134">
                  <a:extLst>
                    <a:ext uri="{9D8B030D-6E8A-4147-A177-3AD203B41FA5}">
                      <a16:colId xmlns:a16="http://schemas.microsoft.com/office/drawing/2014/main" val="2470288269"/>
                    </a:ext>
                  </a:extLst>
                </a:gridCol>
              </a:tblGrid>
              <a:tr h="41801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Victim1</a:t>
                      </a:r>
                      <a:endParaRPr lang="zh-TW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006061"/>
                  </a:ext>
                </a:extLst>
              </a:tr>
              <a:tr h="436225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13557520"/>
                  </a:ext>
                </a:extLst>
              </a:tr>
            </a:tbl>
          </a:graphicData>
        </a:graphic>
      </p:graphicFrame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1882D54-FC5D-26AC-8AF4-369012512BFB}"/>
              </a:ext>
            </a:extLst>
          </p:cNvPr>
          <p:cNvCxnSpPr>
            <a:cxnSpLocks/>
            <a:endCxn id="13" idx="2"/>
          </p:cNvCxnSpPr>
          <p:nvPr/>
        </p:nvCxnSpPr>
        <p:spPr>
          <a:xfrm flipH="1">
            <a:off x="4530398" y="706846"/>
            <a:ext cx="9678" cy="3605692"/>
          </a:xfrm>
          <a:prstGeom prst="straightConnector1">
            <a:avLst/>
          </a:prstGeom>
          <a:ln w="952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F4647E5-3115-7E4B-9B18-55BEF67F6D1B}"/>
              </a:ext>
            </a:extLst>
          </p:cNvPr>
          <p:cNvCxnSpPr>
            <a:cxnSpLocks/>
          </p:cNvCxnSpPr>
          <p:nvPr/>
        </p:nvCxnSpPr>
        <p:spPr>
          <a:xfrm>
            <a:off x="714585" y="1219200"/>
            <a:ext cx="2468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B281184-631E-9A67-3039-9AA81892553E}"/>
              </a:ext>
            </a:extLst>
          </p:cNvPr>
          <p:cNvSpPr/>
          <p:nvPr/>
        </p:nvSpPr>
        <p:spPr>
          <a:xfrm>
            <a:off x="1385343" y="823861"/>
            <a:ext cx="1623382" cy="8082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Send phishing email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06E51D9-44CB-77BC-3FCD-84E3B07B0BAF}"/>
              </a:ext>
            </a:extLst>
          </p:cNvPr>
          <p:cNvSpPr/>
          <p:nvPr/>
        </p:nvSpPr>
        <p:spPr>
          <a:xfrm>
            <a:off x="3152023" y="921778"/>
            <a:ext cx="2798839" cy="8522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Download and open word document and enable the macro</a:t>
            </a:r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9FCE9731-0A41-6313-8F4D-31520D8DC9D3}"/>
              </a:ext>
            </a:extLst>
          </p:cNvPr>
          <p:cNvSpPr/>
          <p:nvPr/>
        </p:nvSpPr>
        <p:spPr>
          <a:xfrm>
            <a:off x="3152023" y="1978474"/>
            <a:ext cx="2798839" cy="6316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Download the initial DLL binary as a loader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329E01D5-A611-E006-102F-DE2A6DDE2FFC}"/>
              </a:ext>
            </a:extLst>
          </p:cNvPr>
          <p:cNvSpPr/>
          <p:nvPr/>
        </p:nvSpPr>
        <p:spPr>
          <a:xfrm>
            <a:off x="3152023" y="2789274"/>
            <a:ext cx="2798839" cy="6316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Establish a C2 session controlling port 8080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02C74185-A8FA-7318-B7AD-59B2D728A643}"/>
              </a:ext>
            </a:extLst>
          </p:cNvPr>
          <p:cNvSpPr/>
          <p:nvPr/>
        </p:nvSpPr>
        <p:spPr>
          <a:xfrm>
            <a:off x="3130978" y="3680925"/>
            <a:ext cx="2798839" cy="6316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modify a registry key to gain persistence</a:t>
            </a:r>
            <a:endParaRPr lang="zh-TW" altLang="en-US" dirty="0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640BAE04-1AD4-12AC-6BD8-33D385A972CB}"/>
              </a:ext>
            </a:extLst>
          </p:cNvPr>
          <p:cNvSpPr/>
          <p:nvPr/>
        </p:nvSpPr>
        <p:spPr>
          <a:xfrm>
            <a:off x="1305485" y="655496"/>
            <a:ext cx="354327" cy="3075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3738862F-4252-2F59-8CB3-E75AB351A789}"/>
              </a:ext>
            </a:extLst>
          </p:cNvPr>
          <p:cNvSpPr/>
          <p:nvPr/>
        </p:nvSpPr>
        <p:spPr>
          <a:xfrm>
            <a:off x="2980458" y="743317"/>
            <a:ext cx="354327" cy="3075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4829E7C9-EA19-1DA7-BFBE-68664C7466BE}"/>
              </a:ext>
            </a:extLst>
          </p:cNvPr>
          <p:cNvSpPr/>
          <p:nvPr/>
        </p:nvSpPr>
        <p:spPr>
          <a:xfrm>
            <a:off x="2980458" y="1843598"/>
            <a:ext cx="354327" cy="3075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3DE1A9CE-0584-A65C-F042-2E04AF99E11F}"/>
              </a:ext>
            </a:extLst>
          </p:cNvPr>
          <p:cNvSpPr/>
          <p:nvPr/>
        </p:nvSpPr>
        <p:spPr>
          <a:xfrm>
            <a:off x="2998985" y="2551307"/>
            <a:ext cx="354327" cy="3075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A70BDBFE-95BA-68AD-E1C6-BC838329C15D}"/>
              </a:ext>
            </a:extLst>
          </p:cNvPr>
          <p:cNvCxnSpPr>
            <a:cxnSpLocks/>
          </p:cNvCxnSpPr>
          <p:nvPr/>
        </p:nvCxnSpPr>
        <p:spPr>
          <a:xfrm flipH="1">
            <a:off x="7693120" y="1472118"/>
            <a:ext cx="9678" cy="3605692"/>
          </a:xfrm>
          <a:prstGeom prst="straightConnector1">
            <a:avLst/>
          </a:prstGeom>
          <a:ln w="952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>
            <a:extLst>
              <a:ext uri="{FF2B5EF4-FFF2-40B4-BE49-F238E27FC236}">
                <a16:creationId xmlns:a16="http://schemas.microsoft.com/office/drawing/2014/main" id="{346DB2DD-0E56-B0F9-EFD8-87771262114D}"/>
              </a:ext>
            </a:extLst>
          </p:cNvPr>
          <p:cNvSpPr/>
          <p:nvPr/>
        </p:nvSpPr>
        <p:spPr>
          <a:xfrm>
            <a:off x="2980458" y="3524055"/>
            <a:ext cx="354327" cy="3075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80216605-08A7-90AE-522E-6FA75E61E8DC}"/>
              </a:ext>
            </a:extLst>
          </p:cNvPr>
          <p:cNvSpPr/>
          <p:nvPr/>
        </p:nvSpPr>
        <p:spPr>
          <a:xfrm>
            <a:off x="6313057" y="952499"/>
            <a:ext cx="2798839" cy="6055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Download an Outlook scraper from C2</a:t>
            </a:r>
            <a:endParaRPr lang="zh-TW" altLang="en-US" dirty="0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EA899D87-7BA7-D9E4-EA0B-6274AE31DA37}"/>
              </a:ext>
            </a:extLst>
          </p:cNvPr>
          <p:cNvSpPr/>
          <p:nvPr/>
        </p:nvSpPr>
        <p:spPr>
          <a:xfrm>
            <a:off x="6313057" y="1687462"/>
            <a:ext cx="2798839" cy="6316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Execute the scraper in process memory</a:t>
            </a:r>
            <a:endParaRPr lang="zh-TW" altLang="en-US" dirty="0"/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341EFF40-DD7C-4DBC-44FC-46FD0FD5FA37}"/>
              </a:ext>
            </a:extLst>
          </p:cNvPr>
          <p:cNvSpPr/>
          <p:nvPr/>
        </p:nvSpPr>
        <p:spPr>
          <a:xfrm>
            <a:off x="6313057" y="2473699"/>
            <a:ext cx="2798839" cy="9779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Collect info of the client and credentials from another user</a:t>
            </a:r>
            <a:endParaRPr lang="zh-TW" altLang="en-US" dirty="0"/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8C971E6C-21EA-01AD-9211-4C7912700293}"/>
              </a:ext>
            </a:extLst>
          </p:cNvPr>
          <p:cNvSpPr/>
          <p:nvPr/>
        </p:nvSpPr>
        <p:spPr>
          <a:xfrm>
            <a:off x="6141492" y="774038"/>
            <a:ext cx="354327" cy="3075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4544C67F-4960-BCD1-AEB7-B927AF396035}"/>
              </a:ext>
            </a:extLst>
          </p:cNvPr>
          <p:cNvSpPr/>
          <p:nvPr/>
        </p:nvSpPr>
        <p:spPr>
          <a:xfrm>
            <a:off x="6141492" y="1552584"/>
            <a:ext cx="354327" cy="3075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5" name="接點: 肘形 54">
            <a:extLst>
              <a:ext uri="{FF2B5EF4-FFF2-40B4-BE49-F238E27FC236}">
                <a16:creationId xmlns:a16="http://schemas.microsoft.com/office/drawing/2014/main" id="{39DCB3F7-95EA-F36E-B8C3-39D4FCCAB1EF}"/>
              </a:ext>
            </a:extLst>
          </p:cNvPr>
          <p:cNvCxnSpPr>
            <a:cxnSpLocks/>
            <a:stCxn id="13" idx="3"/>
            <a:endCxn id="46" idx="1"/>
          </p:cNvCxnSpPr>
          <p:nvPr/>
        </p:nvCxnSpPr>
        <p:spPr>
          <a:xfrm flipV="1">
            <a:off x="5929817" y="1255280"/>
            <a:ext cx="383240" cy="2741452"/>
          </a:xfrm>
          <a:prstGeom prst="bentConnector3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橢圓 59">
            <a:extLst>
              <a:ext uri="{FF2B5EF4-FFF2-40B4-BE49-F238E27FC236}">
                <a16:creationId xmlns:a16="http://schemas.microsoft.com/office/drawing/2014/main" id="{89F3918E-B515-E1F4-2594-06D8020DC4D7}"/>
              </a:ext>
            </a:extLst>
          </p:cNvPr>
          <p:cNvSpPr/>
          <p:nvPr/>
        </p:nvSpPr>
        <p:spPr>
          <a:xfrm>
            <a:off x="6156938" y="2380149"/>
            <a:ext cx="354327" cy="3075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1" name="表格 5">
            <a:extLst>
              <a:ext uri="{FF2B5EF4-FFF2-40B4-BE49-F238E27FC236}">
                <a16:creationId xmlns:a16="http://schemas.microsoft.com/office/drawing/2014/main" id="{387F8279-9253-A9FB-96AB-9F5BE7DC2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699739"/>
              </p:ext>
            </p:extLst>
          </p:nvPr>
        </p:nvGraphicFramePr>
        <p:xfrm>
          <a:off x="10092267" y="297542"/>
          <a:ext cx="1947333" cy="6306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333">
                  <a:extLst>
                    <a:ext uri="{9D8B030D-6E8A-4147-A177-3AD203B41FA5}">
                      <a16:colId xmlns:a16="http://schemas.microsoft.com/office/drawing/2014/main" val="2470288269"/>
                    </a:ext>
                  </a:extLst>
                </a:gridCol>
              </a:tblGrid>
              <a:tr h="55147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ToTo</a:t>
                      </a:r>
                      <a:r>
                        <a:rPr lang="en-US" altLang="zh-TW" dirty="0"/>
                        <a:t> host</a:t>
                      </a:r>
                      <a:endParaRPr lang="zh-TW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006061"/>
                  </a:ext>
                </a:extLst>
              </a:tr>
              <a:tr h="575498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13557520"/>
                  </a:ext>
                </a:extLst>
              </a:tr>
            </a:tbl>
          </a:graphicData>
        </a:graphic>
      </p:graphicFrame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AFF52F1A-824A-BB5B-CAA4-F92EC87F4F0D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9111896" y="845301"/>
            <a:ext cx="1954037" cy="211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0CB8492D-6095-27A5-10E4-E068C8CAD4F7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11059159" y="731066"/>
            <a:ext cx="6774" cy="5872934"/>
          </a:xfrm>
          <a:prstGeom prst="straightConnector1">
            <a:avLst/>
          </a:prstGeom>
          <a:ln w="952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F697441B-6065-8F62-86F3-CEED98D68D7C}"/>
              </a:ext>
            </a:extLst>
          </p:cNvPr>
          <p:cNvSpPr/>
          <p:nvPr/>
        </p:nvSpPr>
        <p:spPr>
          <a:xfrm>
            <a:off x="10092267" y="1409728"/>
            <a:ext cx="1943463" cy="6851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Download and execute </a:t>
            </a:r>
            <a:r>
              <a:rPr lang="en-US" altLang="zh-TW" dirty="0" err="1"/>
              <a:t>TrickBot</a:t>
            </a:r>
            <a:endParaRPr lang="zh-TW" altLang="en-US" dirty="0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4CEE5EA3-5977-E58C-DEEF-8FE75955D638}"/>
              </a:ext>
            </a:extLst>
          </p:cNvPr>
          <p:cNvSpPr/>
          <p:nvPr/>
        </p:nvSpPr>
        <p:spPr>
          <a:xfrm>
            <a:off x="9285623" y="1978474"/>
            <a:ext cx="732699" cy="4435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RDP</a:t>
            </a:r>
            <a:endParaRPr lang="zh-TW" altLang="en-US" dirty="0"/>
          </a:p>
        </p:txBody>
      </p: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5CCE1C5A-9F0B-FF76-ABF1-A3229DFF85C2}"/>
              </a:ext>
            </a:extLst>
          </p:cNvPr>
          <p:cNvSpPr/>
          <p:nvPr/>
        </p:nvSpPr>
        <p:spPr>
          <a:xfrm>
            <a:off x="1781909" y="2200233"/>
            <a:ext cx="832736" cy="4435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HTTP</a:t>
            </a:r>
            <a:endParaRPr lang="zh-TW" altLang="en-US" dirty="0"/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A41607E3-2C77-0172-B3A3-5AA84E93491F}"/>
              </a:ext>
            </a:extLst>
          </p:cNvPr>
          <p:cNvSpPr/>
          <p:nvPr/>
        </p:nvSpPr>
        <p:spPr>
          <a:xfrm>
            <a:off x="10102458" y="2493187"/>
            <a:ext cx="1943463" cy="6851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Collect information</a:t>
            </a:r>
            <a:endParaRPr lang="zh-TW" altLang="en-US" dirty="0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3580F8CD-DE6E-E5C5-567F-C52E2E7E305B}"/>
              </a:ext>
            </a:extLst>
          </p:cNvPr>
          <p:cNvSpPr/>
          <p:nvPr/>
        </p:nvSpPr>
        <p:spPr>
          <a:xfrm>
            <a:off x="9933612" y="1316320"/>
            <a:ext cx="354327" cy="30752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2BC21D6B-8870-FD34-5B50-A27D01193AC2}"/>
              </a:ext>
            </a:extLst>
          </p:cNvPr>
          <p:cNvSpPr/>
          <p:nvPr/>
        </p:nvSpPr>
        <p:spPr>
          <a:xfrm>
            <a:off x="10094201" y="3565471"/>
            <a:ext cx="1943463" cy="12074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Escalate privilege to collect encrypted credentials</a:t>
            </a:r>
            <a:endParaRPr lang="zh-TW" altLang="en-US" dirty="0"/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6D0FC849-0315-7035-C850-BE99993EBCAE}"/>
              </a:ext>
            </a:extLst>
          </p:cNvPr>
          <p:cNvSpPr/>
          <p:nvPr/>
        </p:nvSpPr>
        <p:spPr>
          <a:xfrm>
            <a:off x="10094200" y="5138884"/>
            <a:ext cx="1941530" cy="5268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Decrypt credentials</a:t>
            </a:r>
            <a:endParaRPr lang="zh-TW" altLang="en-US" dirty="0"/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2B860E5-070B-DDF2-14CC-1518EE66D6B0}"/>
              </a:ext>
            </a:extLst>
          </p:cNvPr>
          <p:cNvCxnSpPr>
            <a:cxnSpLocks/>
            <a:stCxn id="79" idx="1"/>
          </p:cNvCxnSpPr>
          <p:nvPr/>
        </p:nvCxnSpPr>
        <p:spPr>
          <a:xfrm flipH="1">
            <a:off x="5738805" y="5402302"/>
            <a:ext cx="4355395" cy="1455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6701A3BB-2035-BC16-C0D0-1D8D90740864}"/>
              </a:ext>
            </a:extLst>
          </p:cNvPr>
          <p:cNvSpPr/>
          <p:nvPr/>
        </p:nvSpPr>
        <p:spPr>
          <a:xfrm>
            <a:off x="7499168" y="5891257"/>
            <a:ext cx="832736" cy="4435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RDP</a:t>
            </a:r>
            <a:endParaRPr lang="zh-TW" altLang="en-US" dirty="0"/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F25CD270-CD85-F97F-20CE-B313B13D134A}"/>
              </a:ext>
            </a:extLst>
          </p:cNvPr>
          <p:cNvSpPr/>
          <p:nvPr/>
        </p:nvSpPr>
        <p:spPr>
          <a:xfrm>
            <a:off x="9852792" y="2310904"/>
            <a:ext cx="525995" cy="4484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10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69778243-6B75-B044-1680-549EA7B8E606}"/>
              </a:ext>
            </a:extLst>
          </p:cNvPr>
          <p:cNvSpPr/>
          <p:nvPr/>
        </p:nvSpPr>
        <p:spPr>
          <a:xfrm>
            <a:off x="9845701" y="3374568"/>
            <a:ext cx="525995" cy="4484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11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CE7C0623-7092-6235-EFF8-1121A3623A5B}"/>
              </a:ext>
            </a:extLst>
          </p:cNvPr>
          <p:cNvSpPr/>
          <p:nvPr/>
        </p:nvSpPr>
        <p:spPr>
          <a:xfrm>
            <a:off x="9844106" y="4923213"/>
            <a:ext cx="525995" cy="4484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12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3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A146821-E388-3D19-8BF5-0D6356947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676982"/>
              </p:ext>
            </p:extLst>
          </p:nvPr>
        </p:nvGraphicFramePr>
        <p:xfrm>
          <a:off x="152319" y="237067"/>
          <a:ext cx="5379521" cy="6620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9521">
                  <a:extLst>
                    <a:ext uri="{9D8B030D-6E8A-4147-A177-3AD203B41FA5}">
                      <a16:colId xmlns:a16="http://schemas.microsoft.com/office/drawing/2014/main" val="2470288269"/>
                    </a:ext>
                  </a:extLst>
                </a:gridCol>
              </a:tblGrid>
              <a:tr h="5789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Domain controller</a:t>
                      </a:r>
                      <a:endParaRPr lang="zh-TW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006061"/>
                  </a:ext>
                </a:extLst>
              </a:tr>
              <a:tr h="604196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13557520"/>
                  </a:ext>
                </a:extLst>
              </a:tr>
            </a:tbl>
          </a:graphicData>
        </a:graphic>
      </p:graphicFrame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464FD1E3-0A6B-62CF-CFA7-7878B4603697}"/>
              </a:ext>
            </a:extLst>
          </p:cNvPr>
          <p:cNvCxnSpPr>
            <a:cxnSpLocks/>
          </p:cNvCxnSpPr>
          <p:nvPr/>
        </p:nvCxnSpPr>
        <p:spPr>
          <a:xfrm flipH="1">
            <a:off x="1436124" y="0"/>
            <a:ext cx="4659876" cy="105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733AC94-7A40-4BAD-4757-44CC1D759F8F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1396527" y="745067"/>
            <a:ext cx="1" cy="5801127"/>
          </a:xfrm>
          <a:prstGeom prst="straightConnector1">
            <a:avLst/>
          </a:prstGeom>
          <a:ln w="952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5">
            <a:extLst>
              <a:ext uri="{FF2B5EF4-FFF2-40B4-BE49-F238E27FC236}">
                <a16:creationId xmlns:a16="http://schemas.microsoft.com/office/drawing/2014/main" id="{E23BE3CB-BEFF-A5AB-07CC-E154D4289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243876"/>
              </p:ext>
            </p:extLst>
          </p:nvPr>
        </p:nvGraphicFramePr>
        <p:xfrm>
          <a:off x="6391850" y="237067"/>
          <a:ext cx="5444550" cy="6195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4550">
                  <a:extLst>
                    <a:ext uri="{9D8B030D-6E8A-4147-A177-3AD203B41FA5}">
                      <a16:colId xmlns:a16="http://schemas.microsoft.com/office/drawing/2014/main" val="2470288269"/>
                    </a:ext>
                  </a:extLst>
                </a:gridCol>
              </a:tblGrid>
              <a:tr h="54175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ToTo</a:t>
                      </a:r>
                      <a:r>
                        <a:rPr lang="en-US" altLang="zh-TW" dirty="0"/>
                        <a:t> host</a:t>
                      </a:r>
                      <a:endParaRPr lang="zh-TW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006061"/>
                  </a:ext>
                </a:extLst>
              </a:tr>
              <a:tr h="565364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13557520"/>
                  </a:ext>
                </a:extLst>
              </a:tr>
            </a:tbl>
          </a:graphicData>
        </a:graphic>
      </p:graphicFrame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3C016734-3A14-8FE7-C593-D85102FB9934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2594927" y="1036978"/>
            <a:ext cx="6493140" cy="439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FACB6DA7-D9F5-EB1C-CA86-71722BA09C84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9091726" y="813553"/>
            <a:ext cx="22399" cy="5618922"/>
          </a:xfrm>
          <a:prstGeom prst="straightConnector1">
            <a:avLst/>
          </a:prstGeom>
          <a:ln w="952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264B1F8A-6021-9C83-C909-AC6EDE2A6C5F}"/>
              </a:ext>
            </a:extLst>
          </p:cNvPr>
          <p:cNvSpPr/>
          <p:nvPr/>
        </p:nvSpPr>
        <p:spPr>
          <a:xfrm>
            <a:off x="6512301" y="2206170"/>
            <a:ext cx="5224417" cy="4202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Prepare environment to deploy </a:t>
            </a:r>
            <a:r>
              <a:rPr lang="en-US" altLang="zh-TW" dirty="0" err="1"/>
              <a:t>Ryuk</a:t>
            </a:r>
            <a:r>
              <a:rPr lang="en-US" altLang="zh-TW" dirty="0"/>
              <a:t> ransomware</a:t>
            </a:r>
            <a:endParaRPr lang="zh-TW" altLang="en-US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CB7420F4-1A03-0DEB-A6AF-5D1CA48BA9C7}"/>
              </a:ext>
            </a:extLst>
          </p:cNvPr>
          <p:cNvSpPr/>
          <p:nvPr/>
        </p:nvSpPr>
        <p:spPr>
          <a:xfrm>
            <a:off x="7681489" y="3241948"/>
            <a:ext cx="2886041" cy="4929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Mounting the C$ share</a:t>
            </a:r>
            <a:endParaRPr lang="zh-TW" altLang="en-US" dirty="0"/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3BE56308-E0AD-C171-AB93-22812CDDC0DA}"/>
              </a:ext>
            </a:extLst>
          </p:cNvPr>
          <p:cNvSpPr/>
          <p:nvPr/>
        </p:nvSpPr>
        <p:spPr>
          <a:xfrm>
            <a:off x="6561175" y="4201001"/>
            <a:ext cx="5105900" cy="7769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Delete backups and shallow copies and inhibit system recovery</a:t>
            </a:r>
            <a:endParaRPr lang="zh-TW" altLang="en-US" dirty="0"/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0414B98D-126A-58A0-1923-568A6DB2CEBB}"/>
              </a:ext>
            </a:extLst>
          </p:cNvPr>
          <p:cNvSpPr/>
          <p:nvPr/>
        </p:nvSpPr>
        <p:spPr>
          <a:xfrm>
            <a:off x="217517" y="1285585"/>
            <a:ext cx="2396797" cy="4754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Download </a:t>
            </a:r>
            <a:r>
              <a:rPr lang="en-US" altLang="zh-TW" dirty="0" err="1"/>
              <a:t>TrickBot</a:t>
            </a:r>
            <a:endParaRPr lang="zh-TW" altLang="en-US" dirty="0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D648188D-EF71-FF7A-1430-E6391FE26B39}"/>
              </a:ext>
            </a:extLst>
          </p:cNvPr>
          <p:cNvSpPr/>
          <p:nvPr/>
        </p:nvSpPr>
        <p:spPr>
          <a:xfrm>
            <a:off x="217517" y="1998131"/>
            <a:ext cx="2396797" cy="4754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Install a registry key</a:t>
            </a:r>
            <a:endParaRPr lang="zh-TW" altLang="en-US" dirty="0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5942C27C-0592-CBE8-BA51-766DC51FD58D}"/>
              </a:ext>
            </a:extLst>
          </p:cNvPr>
          <p:cNvSpPr/>
          <p:nvPr/>
        </p:nvSpPr>
        <p:spPr>
          <a:xfrm>
            <a:off x="217517" y="2721612"/>
            <a:ext cx="2396797" cy="6148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Leveraging </a:t>
            </a:r>
            <a:r>
              <a:rPr lang="en-US" altLang="zh-TW" dirty="0" err="1"/>
              <a:t>AdFind</a:t>
            </a:r>
            <a:r>
              <a:rPr lang="en-US" altLang="zh-TW" dirty="0"/>
              <a:t> utility</a:t>
            </a:r>
            <a:endParaRPr lang="zh-TW" altLang="en-US" dirty="0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2DCCCDDD-74C8-46A1-EEC6-6DAF41C258B1}"/>
              </a:ext>
            </a:extLst>
          </p:cNvPr>
          <p:cNvSpPr/>
          <p:nvPr/>
        </p:nvSpPr>
        <p:spPr>
          <a:xfrm>
            <a:off x="217517" y="3565585"/>
            <a:ext cx="2396797" cy="4785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Do network mapping</a:t>
            </a:r>
            <a:endParaRPr lang="zh-TW" altLang="en-US" dirty="0"/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27BF5593-6EA6-BC80-FF99-8C172BB3A7EA}"/>
              </a:ext>
            </a:extLst>
          </p:cNvPr>
          <p:cNvSpPr/>
          <p:nvPr/>
        </p:nvSpPr>
        <p:spPr>
          <a:xfrm>
            <a:off x="198130" y="4258672"/>
            <a:ext cx="2396797" cy="6148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Copy active directory database</a:t>
            </a:r>
            <a:endParaRPr lang="zh-TW" altLang="en-US" dirty="0"/>
          </a:p>
        </p:txBody>
      </p: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42FCA430-9738-9903-8962-5A4094F7A8DC}"/>
              </a:ext>
            </a:extLst>
          </p:cNvPr>
          <p:cNvSpPr/>
          <p:nvPr/>
        </p:nvSpPr>
        <p:spPr>
          <a:xfrm>
            <a:off x="198130" y="5121517"/>
            <a:ext cx="2396797" cy="6148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Exfiltrate the shadow copy</a:t>
            </a:r>
            <a:endParaRPr lang="zh-TW" altLang="en-US" dirty="0"/>
          </a:p>
        </p:txBody>
      </p: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2BD48339-6EAE-8134-167D-2DAB3481DF96}"/>
              </a:ext>
            </a:extLst>
          </p:cNvPr>
          <p:cNvSpPr/>
          <p:nvPr/>
        </p:nvSpPr>
        <p:spPr>
          <a:xfrm>
            <a:off x="198129" y="5931352"/>
            <a:ext cx="2396797" cy="6148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Escalate </a:t>
            </a:r>
            <a:r>
              <a:rPr lang="en-US" altLang="zh-TW" dirty="0" err="1"/>
              <a:t>Ryuk</a:t>
            </a:r>
            <a:r>
              <a:rPr lang="en-US" altLang="zh-TW" dirty="0"/>
              <a:t> </a:t>
            </a:r>
            <a:r>
              <a:rPr lang="en-US" altLang="zh-TW" dirty="0" err="1"/>
              <a:t>priviledge</a:t>
            </a:r>
            <a:endParaRPr lang="zh-TW" altLang="en-US" dirty="0"/>
          </a:p>
        </p:txBody>
      </p: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547F5012-7DE1-39BF-5806-61E7E6A9C2E6}"/>
              </a:ext>
            </a:extLst>
          </p:cNvPr>
          <p:cNvCxnSpPr>
            <a:cxnSpLocks/>
          </p:cNvCxnSpPr>
          <p:nvPr/>
        </p:nvCxnSpPr>
        <p:spPr>
          <a:xfrm>
            <a:off x="4088763" y="813553"/>
            <a:ext cx="0" cy="6044447"/>
          </a:xfrm>
          <a:prstGeom prst="straightConnector1">
            <a:avLst/>
          </a:prstGeom>
          <a:ln w="9525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A7035535-7E57-55F8-C893-4E877B48BDB4}"/>
              </a:ext>
            </a:extLst>
          </p:cNvPr>
          <p:cNvSpPr/>
          <p:nvPr/>
        </p:nvSpPr>
        <p:spPr>
          <a:xfrm>
            <a:off x="2824979" y="1454921"/>
            <a:ext cx="2511610" cy="6493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Encrypt files on its current host recursively</a:t>
            </a:r>
            <a:endParaRPr lang="zh-TW" altLang="en-US" dirty="0"/>
          </a:p>
        </p:txBody>
      </p:sp>
      <p:cxnSp>
        <p:nvCxnSpPr>
          <p:cNvPr id="83" name="接點: 肘形 82">
            <a:extLst>
              <a:ext uri="{FF2B5EF4-FFF2-40B4-BE49-F238E27FC236}">
                <a16:creationId xmlns:a16="http://schemas.microsoft.com/office/drawing/2014/main" id="{3581AAC7-C1ED-AF80-0E89-B4A52B8690EE}"/>
              </a:ext>
            </a:extLst>
          </p:cNvPr>
          <p:cNvCxnSpPr>
            <a:cxnSpLocks/>
            <a:stCxn id="71" idx="3"/>
            <a:endCxn id="81" idx="1"/>
          </p:cNvCxnSpPr>
          <p:nvPr/>
        </p:nvCxnSpPr>
        <p:spPr>
          <a:xfrm flipV="1">
            <a:off x="2594926" y="1779592"/>
            <a:ext cx="230053" cy="4459181"/>
          </a:xfrm>
          <a:prstGeom prst="bentConnector3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橢圓 91">
            <a:extLst>
              <a:ext uri="{FF2B5EF4-FFF2-40B4-BE49-F238E27FC236}">
                <a16:creationId xmlns:a16="http://schemas.microsoft.com/office/drawing/2014/main" id="{5B3B94E9-E404-F7E2-268F-D2F1F6A12191}"/>
              </a:ext>
            </a:extLst>
          </p:cNvPr>
          <p:cNvSpPr/>
          <p:nvPr/>
        </p:nvSpPr>
        <p:spPr>
          <a:xfrm>
            <a:off x="-29616" y="1056512"/>
            <a:ext cx="525995" cy="4484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13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90A3FE52-D1B6-577A-E556-A4D1BE6545D6}"/>
              </a:ext>
            </a:extLst>
          </p:cNvPr>
          <p:cNvSpPr/>
          <p:nvPr/>
        </p:nvSpPr>
        <p:spPr>
          <a:xfrm>
            <a:off x="-28816" y="1769001"/>
            <a:ext cx="525995" cy="4484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14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4B9A49E4-74ED-5788-0E92-791F6C160890}"/>
              </a:ext>
            </a:extLst>
          </p:cNvPr>
          <p:cNvSpPr/>
          <p:nvPr/>
        </p:nvSpPr>
        <p:spPr>
          <a:xfrm>
            <a:off x="-11143" y="2511634"/>
            <a:ext cx="525995" cy="4484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15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95" name="橢圓 94">
            <a:extLst>
              <a:ext uri="{FF2B5EF4-FFF2-40B4-BE49-F238E27FC236}">
                <a16:creationId xmlns:a16="http://schemas.microsoft.com/office/drawing/2014/main" id="{17AB2C7B-AFA2-4BE2-6182-4F68D91D1BA8}"/>
              </a:ext>
            </a:extLst>
          </p:cNvPr>
          <p:cNvSpPr/>
          <p:nvPr/>
        </p:nvSpPr>
        <p:spPr>
          <a:xfrm>
            <a:off x="-28984" y="3330055"/>
            <a:ext cx="525995" cy="4484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16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96" name="橢圓 95">
            <a:extLst>
              <a:ext uri="{FF2B5EF4-FFF2-40B4-BE49-F238E27FC236}">
                <a16:creationId xmlns:a16="http://schemas.microsoft.com/office/drawing/2014/main" id="{64346874-15CA-C2D7-6384-92F4513F980B}"/>
              </a:ext>
            </a:extLst>
          </p:cNvPr>
          <p:cNvSpPr/>
          <p:nvPr/>
        </p:nvSpPr>
        <p:spPr>
          <a:xfrm>
            <a:off x="-9101" y="4026554"/>
            <a:ext cx="525995" cy="4484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17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97" name="橢圓 96">
            <a:extLst>
              <a:ext uri="{FF2B5EF4-FFF2-40B4-BE49-F238E27FC236}">
                <a16:creationId xmlns:a16="http://schemas.microsoft.com/office/drawing/2014/main" id="{6B70167A-2164-21A2-4DC3-30DC6C48F2EE}"/>
              </a:ext>
            </a:extLst>
          </p:cNvPr>
          <p:cNvSpPr/>
          <p:nvPr/>
        </p:nvSpPr>
        <p:spPr>
          <a:xfrm>
            <a:off x="-45481" y="4845670"/>
            <a:ext cx="525995" cy="4484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18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98" name="橢圓 97">
            <a:extLst>
              <a:ext uri="{FF2B5EF4-FFF2-40B4-BE49-F238E27FC236}">
                <a16:creationId xmlns:a16="http://schemas.microsoft.com/office/drawing/2014/main" id="{09F94240-BAA1-C4B1-163E-BC71C50EFD6A}"/>
              </a:ext>
            </a:extLst>
          </p:cNvPr>
          <p:cNvSpPr/>
          <p:nvPr/>
        </p:nvSpPr>
        <p:spPr>
          <a:xfrm>
            <a:off x="-11144" y="5707104"/>
            <a:ext cx="525995" cy="4484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22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99" name="橢圓 98">
            <a:extLst>
              <a:ext uri="{FF2B5EF4-FFF2-40B4-BE49-F238E27FC236}">
                <a16:creationId xmlns:a16="http://schemas.microsoft.com/office/drawing/2014/main" id="{386D7949-368D-B207-7EBE-5F25A200F48D}"/>
              </a:ext>
            </a:extLst>
          </p:cNvPr>
          <p:cNvSpPr/>
          <p:nvPr/>
        </p:nvSpPr>
        <p:spPr>
          <a:xfrm>
            <a:off x="6238919" y="1981922"/>
            <a:ext cx="525995" cy="4484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19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00" name="橢圓 99">
            <a:extLst>
              <a:ext uri="{FF2B5EF4-FFF2-40B4-BE49-F238E27FC236}">
                <a16:creationId xmlns:a16="http://schemas.microsoft.com/office/drawing/2014/main" id="{35349EE0-DAFB-EDFD-2105-6E505BBE2EDF}"/>
              </a:ext>
            </a:extLst>
          </p:cNvPr>
          <p:cNvSpPr/>
          <p:nvPr/>
        </p:nvSpPr>
        <p:spPr>
          <a:xfrm>
            <a:off x="7418491" y="3043635"/>
            <a:ext cx="525995" cy="4484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20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D04050BF-2976-02F1-EA47-808CA32A5DA6}"/>
              </a:ext>
            </a:extLst>
          </p:cNvPr>
          <p:cNvSpPr/>
          <p:nvPr/>
        </p:nvSpPr>
        <p:spPr>
          <a:xfrm>
            <a:off x="6355630" y="3995867"/>
            <a:ext cx="525995" cy="4484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21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02" name="橢圓 101">
            <a:extLst>
              <a:ext uri="{FF2B5EF4-FFF2-40B4-BE49-F238E27FC236}">
                <a16:creationId xmlns:a16="http://schemas.microsoft.com/office/drawing/2014/main" id="{7CAB4C95-14DD-F3ED-F10B-D3C14D838C71}"/>
              </a:ext>
            </a:extLst>
          </p:cNvPr>
          <p:cNvSpPr/>
          <p:nvPr/>
        </p:nvSpPr>
        <p:spPr>
          <a:xfrm>
            <a:off x="2577940" y="1247923"/>
            <a:ext cx="525995" cy="4484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23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05" name="接點: 肘形 104">
            <a:extLst>
              <a:ext uri="{FF2B5EF4-FFF2-40B4-BE49-F238E27FC236}">
                <a16:creationId xmlns:a16="http://schemas.microsoft.com/office/drawing/2014/main" id="{56004C6B-DFAB-0A13-C8AF-FCC9217D7725}"/>
              </a:ext>
            </a:extLst>
          </p:cNvPr>
          <p:cNvCxnSpPr>
            <a:cxnSpLocks/>
            <a:stCxn id="37" idx="1"/>
          </p:cNvCxnSpPr>
          <p:nvPr/>
        </p:nvCxnSpPr>
        <p:spPr>
          <a:xfrm rot="10800000" flipV="1">
            <a:off x="1436129" y="4589496"/>
            <a:ext cx="5125047" cy="1231525"/>
          </a:xfrm>
          <a:prstGeom prst="bentConnector3">
            <a:avLst>
              <a:gd name="adj1" fmla="val 113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21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39DEB4-F7C1-BE7E-4464-E1F17C573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526"/>
            <a:ext cx="10515600" cy="6004947"/>
          </a:xfrm>
        </p:spPr>
        <p:txBody>
          <a:bodyPr/>
          <a:lstStyle/>
          <a:p>
            <a:r>
              <a:rPr lang="en-US" altLang="zh-TW" dirty="0"/>
              <a:t>1. T1204.002 (Execution), Malicious File. Rely user to open the word doc to enable the macro. </a:t>
            </a:r>
          </a:p>
          <a:p>
            <a:r>
              <a:rPr lang="en-US" altLang="zh-TW" dirty="0"/>
              <a:t>2. T1059.005 (Execution), Visual Basic. The VB script is embedded into the word doc.</a:t>
            </a:r>
          </a:p>
          <a:p>
            <a:r>
              <a:rPr lang="en-US" altLang="zh-TW" dirty="0"/>
              <a:t>3. T1105 (Command and Control), Ingress Tool Transfer. Download the malicious DLL.</a:t>
            </a:r>
          </a:p>
          <a:p>
            <a:r>
              <a:rPr lang="en-US" altLang="zh-TW" dirty="0"/>
              <a:t>4-1. T1059.003 (Execution), Windows Command Shell. Use CMD to execute malicious code.</a:t>
            </a:r>
          </a:p>
          <a:p>
            <a:r>
              <a:rPr lang="en-US" altLang="zh-TW" dirty="0"/>
              <a:t>4-2. T1027 (Defense Evasion), Obfuscated Files or Information. Make the exe or file difficult to discover. </a:t>
            </a:r>
          </a:p>
          <a:p>
            <a:r>
              <a:rPr lang="en-US" altLang="zh-TW" dirty="0"/>
              <a:t>4-3. T1047 (Execution), Windows Management Instrumentation. Abuse Windows Management Instrumentation (WMI) to execute malicious commands and payloads.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759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1A27FD-5C9E-D6AD-5BBD-1AD8FD15E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5513"/>
            <a:ext cx="10515600" cy="5751450"/>
          </a:xfrm>
        </p:spPr>
        <p:txBody>
          <a:bodyPr/>
          <a:lstStyle/>
          <a:p>
            <a:r>
              <a:rPr lang="en-US" altLang="zh-TW" dirty="0"/>
              <a:t>4-4. T1218.011 (Defense Evasion), Rundll32. Abuse rundll32.exe to proxy execution of malicious code.</a:t>
            </a:r>
          </a:p>
          <a:p>
            <a:r>
              <a:rPr lang="en-US" altLang="zh-TW" dirty="0"/>
              <a:t>4-5. T1071.001 (Command and Control), Web Protocols. Communicate through the C2 session.</a:t>
            </a:r>
          </a:p>
          <a:p>
            <a:r>
              <a:rPr lang="en-US" altLang="zh-TW" dirty="0"/>
              <a:t>4-6. T1573.001 (Command and Control), Symmetric Cryptography. Use symmetric cryptography to encrypt the C2 channel.</a:t>
            </a:r>
          </a:p>
          <a:p>
            <a:r>
              <a:rPr lang="en-US" altLang="zh-TW" dirty="0"/>
              <a:t>5. T1547.001 (Privilege Escalation), Registry Run Keys / Startup Folder. Use</a:t>
            </a:r>
            <a:r>
              <a:rPr lang="zh-TW" altLang="en-US" dirty="0"/>
              <a:t> </a:t>
            </a:r>
            <a:r>
              <a:rPr lang="en-US" altLang="zh-TW" dirty="0" err="1"/>
              <a:t>Emotet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modify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registry</a:t>
            </a:r>
            <a:r>
              <a:rPr lang="zh-TW" altLang="en-US" dirty="0"/>
              <a:t> </a:t>
            </a:r>
            <a:r>
              <a:rPr lang="en-US" altLang="zh-TW" dirty="0"/>
              <a:t>key</a:t>
            </a:r>
            <a:r>
              <a:rPr lang="zh-TW" altLang="en-US" dirty="0"/>
              <a:t> </a:t>
            </a:r>
            <a:r>
              <a:rPr lang="en-US" altLang="zh-TW" dirty="0"/>
              <a:t>using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 err="1"/>
              <a:t>WinAPI</a:t>
            </a:r>
            <a:r>
              <a:rPr lang="zh-TW" altLang="en-US" dirty="0"/>
              <a:t> </a:t>
            </a:r>
            <a:r>
              <a:rPr lang="en-US" altLang="zh-TW" dirty="0"/>
              <a:t>function to gain persistence.</a:t>
            </a:r>
          </a:p>
          <a:p>
            <a:r>
              <a:rPr lang="en-US" altLang="zh-TW" dirty="0"/>
              <a:t>6-1. T1082 (Discovery), System Information Discovery. Check whether </a:t>
            </a:r>
            <a:r>
              <a:rPr lang="en-US" altLang="zh-TW" dirty="0" err="1"/>
              <a:t>emotet</a:t>
            </a:r>
            <a:r>
              <a:rPr lang="en-US" altLang="zh-TW" dirty="0"/>
              <a:t> has achieved the desired attempts.</a:t>
            </a:r>
          </a:p>
          <a:p>
            <a:r>
              <a:rPr lang="en-US" altLang="zh-TW" dirty="0"/>
              <a:t>6-2. T1057 (Discovery), Process Discovery. Check whether </a:t>
            </a:r>
            <a:r>
              <a:rPr lang="en-US" altLang="zh-TW" dirty="0" err="1"/>
              <a:t>emotet</a:t>
            </a:r>
            <a:r>
              <a:rPr lang="en-US" altLang="zh-TW" dirty="0"/>
              <a:t> has achieved the desired attempts.</a:t>
            </a:r>
          </a:p>
        </p:txBody>
      </p:sp>
    </p:spTree>
    <p:extLst>
      <p:ext uri="{BB962C8B-B14F-4D97-AF65-F5344CB8AC3E}">
        <p14:creationId xmlns:p14="http://schemas.microsoft.com/office/powerpoint/2010/main" val="97086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01D915-3EC0-8548-E816-4DB807068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941"/>
            <a:ext cx="10515600" cy="5679022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6-3, 7. T1105 (Command and Control), Ingress Tool Transfer. Download the malicious DLL from C2.</a:t>
            </a:r>
          </a:p>
          <a:p>
            <a:r>
              <a:rPr lang="en-US" altLang="zh-TW" dirty="0"/>
              <a:t>8-1. T1552 (Credential Access), Unsecured Credentials. Search for credentials that is not saved in a secure way.</a:t>
            </a:r>
            <a:endParaRPr lang="en-US" altLang="zh-TW" b="0" i="0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US" altLang="zh-TW" dirty="0">
                <a:solidFill>
                  <a:srgbClr val="24292F"/>
                </a:solidFill>
                <a:latin typeface="-apple-system"/>
              </a:rPr>
              <a:t>8-2. T1114.001 (Collection), Email Collection. C</a:t>
            </a:r>
            <a:r>
              <a:rPr lang="en-US" altLang="zh-TW" b="0" i="0" dirty="0">
                <a:solidFill>
                  <a:srgbClr val="24292F"/>
                </a:solidFill>
                <a:effectLst/>
                <a:latin typeface="-apple-system"/>
              </a:rPr>
              <a:t>ollect emails and contacts from the client, including credentials from another user.</a:t>
            </a:r>
          </a:p>
          <a:p>
            <a:r>
              <a:rPr lang="en-US" altLang="zh-TW" dirty="0">
                <a:solidFill>
                  <a:srgbClr val="24292F"/>
                </a:solidFill>
                <a:latin typeface="-apple-system"/>
              </a:rPr>
              <a:t>9-1. T1021.001 (Lateral Movement), Remote Desktop Protocol(RDP). </a:t>
            </a:r>
            <a:r>
              <a:rPr lang="en-US" altLang="zh-TW" dirty="0" err="1">
                <a:solidFill>
                  <a:srgbClr val="24292F"/>
                </a:solidFill>
                <a:latin typeface="-apple-system"/>
              </a:rPr>
              <a:t>Emotet</a:t>
            </a:r>
            <a:r>
              <a:rPr lang="en-US" altLang="zh-TW" dirty="0">
                <a:solidFill>
                  <a:srgbClr val="24292F"/>
                </a:solidFill>
                <a:latin typeface="-apple-system"/>
              </a:rPr>
              <a:t> RDPs into the Toto host.</a:t>
            </a:r>
          </a:p>
          <a:p>
            <a:r>
              <a:rPr lang="en-US" altLang="zh-TW" dirty="0">
                <a:solidFill>
                  <a:srgbClr val="24292F"/>
                </a:solidFill>
                <a:latin typeface="-apple-system"/>
              </a:rPr>
              <a:t>9-2. T1105 </a:t>
            </a:r>
            <a:r>
              <a:rPr lang="en-US" altLang="zh-TW" dirty="0"/>
              <a:t>(Command and Control), Ingress Tool Transfer. Execute </a:t>
            </a:r>
            <a:r>
              <a:rPr lang="en-US" altLang="zh-TW" dirty="0" err="1"/>
              <a:t>TrickBot</a:t>
            </a:r>
            <a:r>
              <a:rPr lang="en-US" altLang="zh-TW" dirty="0"/>
              <a:t> to the Toto host using RDP-mounted network.</a:t>
            </a:r>
          </a:p>
          <a:p>
            <a:r>
              <a:rPr lang="en-US" altLang="zh-TW" dirty="0"/>
              <a:t>9-3. T1071.001 (Command and Control), Web Protocols. Communicate through the C2 session over HTTP.</a:t>
            </a:r>
          </a:p>
          <a:p>
            <a:r>
              <a:rPr lang="en-US" altLang="zh-TW" dirty="0">
                <a:solidFill>
                  <a:srgbClr val="24292F"/>
                </a:solidFill>
                <a:latin typeface="-apple-system"/>
              </a:rPr>
              <a:t>9-4. </a:t>
            </a:r>
            <a:r>
              <a:rPr lang="en-US" altLang="zh-TW" dirty="0"/>
              <a:t>T1571 (Command and Control), Non-Standard Port.</a:t>
            </a:r>
          </a:p>
        </p:txBody>
      </p:sp>
    </p:spTree>
    <p:extLst>
      <p:ext uri="{BB962C8B-B14F-4D97-AF65-F5344CB8AC3E}">
        <p14:creationId xmlns:p14="http://schemas.microsoft.com/office/powerpoint/2010/main" val="42224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F0409F-BC11-0541-A28B-91B0C86D1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846"/>
            <a:ext cx="10515600" cy="5724117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24292F"/>
                </a:solidFill>
                <a:latin typeface="-apple-system"/>
              </a:rPr>
              <a:t>10-1. T1078.002 (Initial Access), Domain Accounts. Collect credentials of a domain account to get later Initial Access, Persistence, Privilege Escalation, or Defense Evasion.</a:t>
            </a:r>
            <a:endParaRPr lang="zh-TW" altLang="en-US" dirty="0"/>
          </a:p>
          <a:p>
            <a:r>
              <a:rPr lang="en-US" altLang="zh-TW" dirty="0"/>
              <a:t>10-2. T1082 (Discovery), System Information Discovery. Check whether </a:t>
            </a:r>
            <a:r>
              <a:rPr lang="en-US" altLang="zh-TW" dirty="0" err="1"/>
              <a:t>TrickBot</a:t>
            </a:r>
            <a:r>
              <a:rPr lang="en-US" altLang="zh-TW" dirty="0"/>
              <a:t> has collected the information in the victim machine.</a:t>
            </a:r>
          </a:p>
          <a:p>
            <a:r>
              <a:rPr lang="en-US" altLang="zh-TW" dirty="0"/>
              <a:t>10-3. T1007 (Discovery), System Service Discovery. </a:t>
            </a:r>
            <a:r>
              <a:rPr lang="en-US" altLang="zh-TW" dirty="0" err="1"/>
              <a:t>TrickBot</a:t>
            </a:r>
            <a:r>
              <a:rPr lang="en-US" altLang="zh-TW" dirty="0"/>
              <a:t> will try to gather information about registered local system services.</a:t>
            </a:r>
          </a:p>
          <a:p>
            <a:r>
              <a:rPr lang="en-US" altLang="zh-TW" dirty="0"/>
              <a:t>10-4. T1087.001, T1087.002 (Discovery), Local Account, Domain Account. Lists local and domain account.</a:t>
            </a:r>
          </a:p>
          <a:p>
            <a:r>
              <a:rPr lang="en-US" altLang="zh-TW" dirty="0"/>
              <a:t>10-5. T1016 (Discovery), System Network Configuration Discovery. </a:t>
            </a:r>
            <a:r>
              <a:rPr lang="en-US" altLang="zh-TW" dirty="0" err="1"/>
              <a:t>TrickBot</a:t>
            </a:r>
            <a:r>
              <a:rPr lang="en-US" altLang="zh-TW" dirty="0"/>
              <a:t> looks for details about the network configuration and settings.</a:t>
            </a:r>
          </a:p>
          <a:p>
            <a:r>
              <a:rPr lang="en-US" altLang="zh-TW" dirty="0"/>
              <a:t>10-6. T1049 (Discovery), System Network Connections Discovery. </a:t>
            </a:r>
            <a:r>
              <a:rPr lang="en-US" altLang="zh-TW" dirty="0" err="1"/>
              <a:t>TrickBot</a:t>
            </a:r>
            <a:r>
              <a:rPr lang="en-US" altLang="zh-TW" dirty="0"/>
              <a:t> tries to get a listing of network connections.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8994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2295</TotalTime>
  <Words>1056</Words>
  <Application>Microsoft Office PowerPoint</Application>
  <PresentationFormat>寬螢幕</PresentationFormat>
  <Paragraphs>120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星宇 陳</dc:creator>
  <cp:lastModifiedBy>星宇 陳</cp:lastModifiedBy>
  <cp:revision>7</cp:revision>
  <dcterms:created xsi:type="dcterms:W3CDTF">2023-03-16T16:09:36Z</dcterms:created>
  <dcterms:modified xsi:type="dcterms:W3CDTF">2023-03-22T17:50:58Z</dcterms:modified>
</cp:coreProperties>
</file>