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E9975-9A1F-1BFB-BEDC-46C6689C5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C77DC0-4419-0078-138F-F85D54EA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41F156-8A85-0A4F-D3BB-AF03680E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929-1B97-4DEF-9A7B-4ECC4DD5645C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CED5B4-DC9A-C3FC-3116-B116936D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EC1BC8-8850-A8A0-1755-A5824971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A747-B4B3-495C-96BB-C1814DEF0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77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B968A-1355-B2CB-4C08-B2AE4917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C8C10A-A09B-573A-1C12-696AB06EC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0BA69-F6E2-3321-7F0A-8BD104C3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929-1B97-4DEF-9A7B-4ECC4DD5645C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A577B-E8C5-8115-DD3E-B0055A38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2DA3F1-0A64-BEE0-A122-B4D703F6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A747-B4B3-495C-96BB-C1814DEF0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21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32F6A3-86B2-0704-D17F-9B0926047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5660BB-821B-1AE3-96EC-9814B627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037F6B-3ACD-0D79-6289-AFB936FE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929-1B97-4DEF-9A7B-4ECC4DD5645C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C4BA7F-6169-339A-C25B-C4E53839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C6BCA0-0E4E-A47A-AB8D-E287171F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A747-B4B3-495C-96BB-C1814DEF0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9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78D91-7271-CEEF-D694-4D7DFB3E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2A596-AEEC-2675-358F-CAD6872D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842F07-E457-30D2-E99D-0B4B090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929-1B97-4DEF-9A7B-4ECC4DD5645C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ABD9BF-C79F-88DA-C04B-2A40086B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3C430F-2468-930F-CCC7-F213D194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A747-B4B3-495C-96BB-C1814DEF0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92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897AB-5F6E-20C3-2B0D-F73A1924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3EC532-61C9-3030-4CCD-B7CC391C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7A6DBB-3E9C-8CA1-35E2-0AFBF689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929-1B97-4DEF-9A7B-4ECC4DD5645C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D04BA5-8FC5-D6F8-3EED-393F8FA6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0870BD-1455-6E57-7509-6CB1B718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A747-B4B3-495C-96BB-C1814DEF0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DB8BF-40C3-B6F7-3276-7CCED127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6FA83E-2B58-A6DC-6734-91F125DDB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E99CAD-DBD3-FF8C-8AC0-37D7CF65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AD3058-E3BB-5E2E-8ADF-752EBD8F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929-1B97-4DEF-9A7B-4ECC4DD5645C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E398E6-FF7F-88B5-28FD-FA0B93B1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2D4BEF-A534-3FC3-EA7C-F1FD5529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A747-B4B3-495C-96BB-C1814DEF0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1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07DC0-F88E-725D-B35F-AEAC9F10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EE53A8-BB39-B8BB-0488-49E1A56E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D2119E-CF5C-ECA1-752D-10505631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AE876F-D198-0AEC-0CFF-E8256BD59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01230B-3ECA-BFE0-A692-8E78C037A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EA31EA-C992-9645-3E06-AB5B6457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929-1B97-4DEF-9A7B-4ECC4DD5645C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91FAA7-0B6F-D108-1D53-19C9A676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946C60-7EB4-F7C1-A4DB-D4043FA6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A747-B4B3-495C-96BB-C1814DEF0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47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43E9B-5A40-9E0A-2979-0B3A5CF3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1A612A-E125-14C2-FD18-F3492103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929-1B97-4DEF-9A7B-4ECC4DD5645C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84796C-5ED0-DB77-4322-BBEBC2A7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26F0A1-C36C-DF89-8255-140D8AFE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A747-B4B3-495C-96BB-C1814DEF0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61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7899B1-DAD6-952E-C80D-B49FD211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929-1B97-4DEF-9A7B-4ECC4DD5645C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106BB2-45A0-534A-7FFD-A70C3EDB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EB8A8E-B564-2EEA-CD2A-01CB549A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A747-B4B3-495C-96BB-C1814DEF0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F195F-426A-2D08-9ABE-494A1260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1B7DD6-89E8-EFFE-7B7C-7D74D4EE2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23524A-DB1A-B6BE-69EA-3F1EAB89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36379B-17CD-CC2B-5060-B76E8727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929-1B97-4DEF-9A7B-4ECC4DD5645C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60C6C5-3BD0-1D42-4BB1-2FB84F9A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B9DFA0-FCBE-B762-9A1D-C0846DBA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A747-B4B3-495C-96BB-C1814DEF0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42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598C0-1C65-F060-66AC-C93F7C59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8627F1-D3C5-E9E7-DD4F-0A5FC5B77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CBEFD8-A029-C719-D470-D5972B4B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2D3678-77A1-8DFC-D27C-49ABA88C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929-1B97-4DEF-9A7B-4ECC4DD5645C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5AB9BF-1D38-525F-408D-146D1F90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53E7F8-F55C-BB5E-33FD-0DAFFD54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A747-B4B3-495C-96BB-C1814DEF0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4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0A1FD0-00FC-9689-66BA-FBE2499A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0614D-EC8E-EBB9-18BF-13512CAF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144CF4-A0A5-CE11-5D57-57D52D92B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B929-1B97-4DEF-9A7B-4ECC4DD5645C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076887-3FB0-01F3-25BA-DFBF136BE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33F81-F5EE-F54B-E90A-84DF580F4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A747-B4B3-495C-96BB-C1814DEF0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7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BA724-EAA2-493D-CC63-790FE1D9C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C3E5CC-CFE3-ED5F-1C49-570CC0EF9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92668"/>
              </p:ext>
            </p:extLst>
          </p:nvPr>
        </p:nvGraphicFramePr>
        <p:xfrm>
          <a:off x="605245" y="820420"/>
          <a:ext cx="109815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52">
                  <a:extLst>
                    <a:ext uri="{9D8B030D-6E8A-4147-A177-3AD203B41FA5}">
                      <a16:colId xmlns:a16="http://schemas.microsoft.com/office/drawing/2014/main" val="180942465"/>
                    </a:ext>
                  </a:extLst>
                </a:gridCol>
                <a:gridCol w="3425952">
                  <a:extLst>
                    <a:ext uri="{9D8B030D-6E8A-4147-A177-3AD203B41FA5}">
                      <a16:colId xmlns:a16="http://schemas.microsoft.com/office/drawing/2014/main" val="1216272288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512335416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624334012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178301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Step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Title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Category/Technique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Access victim using SSH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Initial Access</a:t>
                      </a:r>
                      <a:endParaRPr lang="zh-TW" alt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T1190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Exploit Public-Facing Application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Sandworm identifies a vulnerability in an open source tool,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Weirdingway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Credential Access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T1110.001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Brute Force (Password Guessing)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 password guessing to access by SSH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26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Deploy P.A.S </a:t>
                      </a:r>
                      <a:r>
                        <a:rPr lang="en-US" altLang="zh-TW" dirty="0" err="1"/>
                        <a:t>webshell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Lateral Movement</a:t>
                      </a:r>
                      <a:endParaRPr lang="zh-TW" alt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T1021.004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Remote Services (SSH)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Log into the host via SSH and deploy the PAS </a:t>
                      </a:r>
                      <a:r>
                        <a:rPr lang="en-US" altLang="zh-TW" dirty="0" err="1"/>
                        <a:t>webshell</a:t>
                      </a:r>
                      <a:r>
                        <a:rPr lang="en-US" altLang="zh-TW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5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Download and execute </a:t>
                      </a:r>
                      <a:r>
                        <a:rPr lang="en-US" altLang="zh-TW" dirty="0" err="1"/>
                        <a:t>Exaramel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Persistence</a:t>
                      </a:r>
                    </a:p>
                    <a:p>
                      <a:pPr algn="ctr"/>
                      <a:r>
                        <a:rPr lang="en-US" altLang="zh-TW" dirty="0"/>
                        <a:t>T1505.003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Server Software Component</a:t>
                      </a:r>
                    </a:p>
                    <a:p>
                      <a:pPr algn="ctr"/>
                      <a:r>
                        <a:rPr lang="en-US" altLang="zh-TW" dirty="0"/>
                        <a:t>(Web Shell)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Download </a:t>
                      </a:r>
                      <a:r>
                        <a:rPr lang="en-US" altLang="zh-TW" dirty="0" err="1"/>
                        <a:t>Exaramel</a:t>
                      </a:r>
                      <a:r>
                        <a:rPr lang="en-US" altLang="zh-TW" dirty="0"/>
                        <a:t> using </a:t>
                      </a:r>
                      <a:r>
                        <a:rPr lang="en-US" altLang="zh-TW" dirty="0" err="1"/>
                        <a:t>webshell</a:t>
                      </a:r>
                      <a:r>
                        <a:rPr lang="en-US" altLang="zh-TW" dirty="0"/>
                        <a:t>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1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Privilege Escalation</a:t>
                      </a:r>
                    </a:p>
                    <a:p>
                      <a:pPr algn="ctr"/>
                      <a:r>
                        <a:rPr lang="en-US" altLang="zh-TW" dirty="0"/>
                        <a:t>T1548.001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Abuse </a:t>
                      </a:r>
                      <a:r>
                        <a:rPr lang="en-US" altLang="zh-TW" dirty="0" err="1"/>
                        <a:t>Elecation</a:t>
                      </a:r>
                      <a:r>
                        <a:rPr lang="en-US" altLang="zh-TW" dirty="0"/>
                        <a:t> Control Mechanism</a:t>
                      </a:r>
                    </a:p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Setuid</a:t>
                      </a:r>
                      <a:r>
                        <a:rPr lang="en-US" altLang="zh-TW" dirty="0"/>
                        <a:t> and </a:t>
                      </a:r>
                      <a:r>
                        <a:rPr lang="en-US" altLang="zh-TW" dirty="0" err="1"/>
                        <a:t>Setgid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Make </a:t>
                      </a:r>
                      <a:r>
                        <a:rPr lang="en-US" altLang="zh-TW" dirty="0" err="1"/>
                        <a:t>Exaramel</a:t>
                      </a:r>
                      <a:r>
                        <a:rPr lang="en-US" altLang="zh-TW" dirty="0"/>
                        <a:t> executable by escalating privilege.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073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0271B-BE9A-7659-1471-9559B820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31AD4-97CA-9610-7520-C6719D61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3691D1C-C025-395F-A910-008B49A66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35677"/>
              </p:ext>
            </p:extLst>
          </p:nvPr>
        </p:nvGraphicFramePr>
        <p:xfrm>
          <a:off x="605245" y="86995"/>
          <a:ext cx="10981510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52">
                  <a:extLst>
                    <a:ext uri="{9D8B030D-6E8A-4147-A177-3AD203B41FA5}">
                      <a16:colId xmlns:a16="http://schemas.microsoft.com/office/drawing/2014/main" val="180942465"/>
                    </a:ext>
                  </a:extLst>
                </a:gridCol>
                <a:gridCol w="3425952">
                  <a:extLst>
                    <a:ext uri="{9D8B030D-6E8A-4147-A177-3AD203B41FA5}">
                      <a16:colId xmlns:a16="http://schemas.microsoft.com/office/drawing/2014/main" val="1216272288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512335416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624334012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178301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Step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Title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Category/Technique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Dump Active Directory Database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Credential Access</a:t>
                      </a:r>
                    </a:p>
                    <a:p>
                      <a:pPr algn="ctr"/>
                      <a:r>
                        <a:rPr lang="en-US" altLang="zh-TW" dirty="0"/>
                        <a:t>T1003.002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OS credential Dumping</a:t>
                      </a:r>
                      <a:endParaRPr lang="zh-TW" alt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(Security Account Manager)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volume shadow copy to collect the active directory database.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Credential Access</a:t>
                      </a:r>
                    </a:p>
                    <a:p>
                      <a:pPr algn="ctr"/>
                      <a:r>
                        <a:rPr lang="en-US" altLang="zh-TW" dirty="0"/>
                        <a:t>T1003.003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OS credential Dumping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(NTDS)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volume shadow copy to collect the active directory database.</a:t>
                      </a:r>
                      <a:endParaRPr lang="en-US" altLang="zh-TW" b="0" i="0" dirty="0">
                        <a:solidFill>
                          <a:srgbClr val="24292F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5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Ryuk</a:t>
                      </a:r>
                      <a:r>
                        <a:rPr lang="en-US" altLang="zh-TW" dirty="0"/>
                        <a:t> Inhibit System Recovery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Defense Evasion</a:t>
                      </a:r>
                    </a:p>
                    <a:p>
                      <a:pPr algn="ctr"/>
                      <a:r>
                        <a:rPr lang="en-US" altLang="zh-TW" dirty="0"/>
                        <a:t>T1222.001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Windows File and Directory Permissions Modification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Ryuk</a:t>
                      </a:r>
                      <a:r>
                        <a:rPr lang="en-US" altLang="zh-TW" dirty="0"/>
                        <a:t> will launch </a:t>
                      </a:r>
                      <a:r>
                        <a:rPr lang="en-US" altLang="zh-TW" dirty="0" err="1"/>
                        <a:t>icacls</a:t>
                      </a:r>
                      <a:r>
                        <a:rPr lang="en-US" altLang="zh-TW" dirty="0"/>
                        <a:t> command to delete access-based restrictions on files and directories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1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Command and Control</a:t>
                      </a:r>
                    </a:p>
                    <a:p>
                      <a:pPr algn="ctr"/>
                      <a:r>
                        <a:rPr lang="en-US" altLang="zh-TW" dirty="0"/>
                        <a:t>T1105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Ingress Tool Transfer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Uploads two files that stop specific services.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07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Impact</a:t>
                      </a:r>
                    </a:p>
                    <a:p>
                      <a:pPr algn="ctr"/>
                      <a:r>
                        <a:rPr lang="en-US" altLang="zh-TW" dirty="0"/>
                        <a:t>T1489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Service Stop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 these two files to stop specific services.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43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Impact</a:t>
                      </a:r>
                    </a:p>
                    <a:p>
                      <a:pPr algn="ctr"/>
                      <a:r>
                        <a:rPr lang="en-US" altLang="zh-TW" dirty="0"/>
                        <a:t>T1490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Inhibit System Recovery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Delete backups.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84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89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82486-4DB3-2F3D-68C5-650EA298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A1136-1617-59AD-4FEA-B8F7861C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C9C8DC9-98B8-9C53-5749-C93821ABE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12352"/>
              </p:ext>
            </p:extLst>
          </p:nvPr>
        </p:nvGraphicFramePr>
        <p:xfrm>
          <a:off x="605245" y="86995"/>
          <a:ext cx="1098151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52">
                  <a:extLst>
                    <a:ext uri="{9D8B030D-6E8A-4147-A177-3AD203B41FA5}">
                      <a16:colId xmlns:a16="http://schemas.microsoft.com/office/drawing/2014/main" val="180942465"/>
                    </a:ext>
                  </a:extLst>
                </a:gridCol>
                <a:gridCol w="3425952">
                  <a:extLst>
                    <a:ext uri="{9D8B030D-6E8A-4147-A177-3AD203B41FA5}">
                      <a16:colId xmlns:a16="http://schemas.microsoft.com/office/drawing/2014/main" val="1216272288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512335416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624334012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178301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Step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Title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Category/Technique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Upload and execute </a:t>
                      </a:r>
                      <a:r>
                        <a:rPr lang="en-US" altLang="zh-TW" dirty="0" err="1"/>
                        <a:t>Ryuk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Command and Control</a:t>
                      </a:r>
                    </a:p>
                    <a:p>
                      <a:pPr algn="ctr"/>
                      <a:r>
                        <a:rPr lang="en-US" altLang="zh-TW" dirty="0"/>
                        <a:t>T1105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Ingress Tool Transfer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Deploy </a:t>
                      </a:r>
                      <a:r>
                        <a:rPr lang="en-US" altLang="zh-TW" dirty="0" err="1"/>
                        <a:t>Ryuk</a:t>
                      </a:r>
                      <a:r>
                        <a:rPr lang="en-US" altLang="zh-TW" dirty="0"/>
                        <a:t> ransomware to the Toto host.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Defense Evasion</a:t>
                      </a:r>
                    </a:p>
                    <a:p>
                      <a:pPr algn="ctr"/>
                      <a:r>
                        <a:rPr lang="en-US" altLang="zh-TW" dirty="0"/>
                        <a:t>T1134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Access Token Manipulation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 err="1">
                          <a:solidFill>
                            <a:srgbClr val="24292F"/>
                          </a:solidFill>
                          <a:effectLst/>
                          <a:latin typeface="-apple-system"/>
                        </a:rPr>
                        <a:t>Ryuk</a:t>
                      </a:r>
                      <a:r>
                        <a:rPr lang="en-US" altLang="zh-TW" b="0" i="0" dirty="0">
                          <a:solidFill>
                            <a:srgbClr val="24292F"/>
                          </a:solidFill>
                          <a:effectLst/>
                          <a:latin typeface="-apple-system"/>
                        </a:rPr>
                        <a:t> will gain </a:t>
                      </a:r>
                      <a:r>
                        <a:rPr lang="en-US" altLang="zh-TW" b="0" i="0" dirty="0" err="1">
                          <a:solidFill>
                            <a:srgbClr val="24292F"/>
                          </a:solidFill>
                          <a:effectLst/>
                          <a:latin typeface="-apple-system"/>
                        </a:rPr>
                        <a:t>SeDebugPrivilege</a:t>
                      </a:r>
                      <a:r>
                        <a:rPr lang="en-US" altLang="zh-TW" b="0" i="0" dirty="0">
                          <a:solidFill>
                            <a:srgbClr val="24292F"/>
                          </a:solidFill>
                          <a:effectLst/>
                          <a:latin typeface="-apple-system"/>
                        </a:rPr>
                        <a:t> itself.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5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Discovery</a:t>
                      </a:r>
                    </a:p>
                    <a:p>
                      <a:pPr algn="ctr"/>
                      <a:r>
                        <a:rPr lang="en-US" altLang="zh-TW" dirty="0"/>
                        <a:t>T1057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Process Discovery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Enumerate all running processes.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1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Privilege Escalation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T1055.002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Process Injection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(Portable Executable Injection)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Ryuk</a:t>
                      </a:r>
                      <a:r>
                        <a:rPr lang="en-US" altLang="zh-TW" dirty="0"/>
                        <a:t> will inject notepad.exe via two </a:t>
                      </a:r>
                      <a:r>
                        <a:rPr lang="en-US" altLang="zh-TW" dirty="0" err="1"/>
                        <a:t>WinAPI</a:t>
                      </a:r>
                      <a:r>
                        <a:rPr lang="en-US" altLang="zh-TW" dirty="0"/>
                        <a:t> calls.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07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Discovery</a:t>
                      </a:r>
                    </a:p>
                    <a:p>
                      <a:pPr algn="ctr"/>
                      <a:r>
                        <a:rPr lang="en-US" altLang="zh-TW" dirty="0"/>
                        <a:t>T1083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File and Directory Discovery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Find files to encrypt.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43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Impact</a:t>
                      </a:r>
                    </a:p>
                    <a:p>
                      <a:pPr algn="ctr"/>
                      <a:r>
                        <a:rPr lang="en-US" altLang="zh-TW" dirty="0"/>
                        <a:t>T1486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Data Encrypted for Impact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Encrypt data to ask for ransom.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84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98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F63EB-408C-3994-29F6-307AE646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8DF4915-0BD0-C447-D28F-08157CCDD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1787"/>
              </p:ext>
            </p:extLst>
          </p:nvPr>
        </p:nvGraphicFramePr>
        <p:xfrm>
          <a:off x="635725" y="719666"/>
          <a:ext cx="1098151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52">
                  <a:extLst>
                    <a:ext uri="{9D8B030D-6E8A-4147-A177-3AD203B41FA5}">
                      <a16:colId xmlns:a16="http://schemas.microsoft.com/office/drawing/2014/main" val="180942465"/>
                    </a:ext>
                  </a:extLst>
                </a:gridCol>
                <a:gridCol w="3425952">
                  <a:extLst>
                    <a:ext uri="{9D8B030D-6E8A-4147-A177-3AD203B41FA5}">
                      <a16:colId xmlns:a16="http://schemas.microsoft.com/office/drawing/2014/main" val="1216272288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512335416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624334012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178301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Step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Title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Category/Technique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 </a:t>
                      </a:r>
                      <a:r>
                        <a:rPr lang="en-US" altLang="zh-TW" dirty="0" err="1"/>
                        <a:t>Exaramel</a:t>
                      </a:r>
                      <a:r>
                        <a:rPr lang="en-US" altLang="zh-TW" dirty="0"/>
                        <a:t> persistence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Persistence</a:t>
                      </a:r>
                    </a:p>
                    <a:p>
                      <a:pPr algn="ctr"/>
                      <a:r>
                        <a:rPr lang="en-US" altLang="zh-TW" dirty="0"/>
                        <a:t>T1053.003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Scheduled Task/Job (Cron)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Ensure continuous execution of </a:t>
                      </a:r>
                      <a:r>
                        <a:rPr lang="en-US" altLang="zh-TW" dirty="0" err="1"/>
                        <a:t>Exaramel</a:t>
                      </a:r>
                      <a:r>
                        <a:rPr lang="en-US" altLang="zh-TW" dirty="0"/>
                        <a:t>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Persistence</a:t>
                      </a:r>
                    </a:p>
                    <a:p>
                      <a:pPr algn="ctr"/>
                      <a:r>
                        <a:rPr lang="en-US" altLang="zh-TW" dirty="0"/>
                        <a:t>T1543.002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Create or Modify System Process</a:t>
                      </a:r>
                    </a:p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Systemd</a:t>
                      </a:r>
                      <a:r>
                        <a:rPr lang="en-US" altLang="zh-TW" dirty="0"/>
                        <a:t> Service)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Ensure continuous execution of </a:t>
                      </a:r>
                      <a:r>
                        <a:rPr lang="en-US" altLang="zh-TW" dirty="0" err="1"/>
                        <a:t>Exaramel</a:t>
                      </a:r>
                      <a:r>
                        <a:rPr lang="en-US" altLang="zh-TW" dirty="0"/>
                        <a:t>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5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Gain credentials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Persistence</a:t>
                      </a:r>
                    </a:p>
                    <a:p>
                      <a:pPr algn="ctr"/>
                      <a:r>
                        <a:rPr lang="en-US" altLang="zh-TW" dirty="0"/>
                        <a:t>T1505.003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Server Software Component</a:t>
                      </a:r>
                    </a:p>
                    <a:p>
                      <a:pPr algn="ctr"/>
                      <a:r>
                        <a:rPr lang="en-US" altLang="zh-TW" dirty="0"/>
                        <a:t>(Web Shell)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Execute commands using </a:t>
                      </a:r>
                      <a:r>
                        <a:rPr lang="en-US" altLang="zh-TW" dirty="0" err="1"/>
                        <a:t>webshell</a:t>
                      </a:r>
                      <a:r>
                        <a:rPr lang="en-US" altLang="zh-TW" dirty="0"/>
                        <a:t>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1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Discovery</a:t>
                      </a:r>
                    </a:p>
                    <a:p>
                      <a:pPr algn="ctr"/>
                      <a:r>
                        <a:rPr lang="en-US" altLang="zh-TW" dirty="0"/>
                        <a:t>T1083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File and Directory Discovery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Obtain credential to </a:t>
                      </a:r>
                      <a:r>
                        <a:rPr lang="en-US" altLang="zh-TW" dirty="0" err="1"/>
                        <a:t>Gammu</a:t>
                      </a:r>
                      <a:r>
                        <a:rPr lang="en-US" altLang="zh-TW" dirty="0"/>
                        <a:t> host.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07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Upload and execute </a:t>
                      </a:r>
                      <a:r>
                        <a:rPr lang="en-US" altLang="zh-TW" dirty="0" err="1"/>
                        <a:t>Exaramel</a:t>
                      </a:r>
                      <a:r>
                        <a:rPr lang="en-US" altLang="zh-TW" dirty="0"/>
                        <a:t> dropper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Lateral Movement</a:t>
                      </a:r>
                    </a:p>
                    <a:p>
                      <a:pPr algn="ctr"/>
                      <a:r>
                        <a:rPr lang="en-US" altLang="zh-TW"/>
                        <a:t>T1021.002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Remote Services (SMB/Windows Admin Shares)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 acquired credential to interact with SMB channel.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43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Lateral Movement</a:t>
                      </a:r>
                    </a:p>
                    <a:p>
                      <a:pPr algn="ctr"/>
                      <a:r>
                        <a:rPr lang="en-US" altLang="zh-TW" dirty="0"/>
                        <a:t>T1570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Lateral Tool Transfer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Upload through SMB channel to lateral host.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457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97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36B3C8-7BCE-E8CD-ADAC-20A3DACF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CBF3CC-7BE1-0C63-0A13-C698169F6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7718"/>
              </p:ext>
            </p:extLst>
          </p:nvPr>
        </p:nvGraphicFramePr>
        <p:xfrm>
          <a:off x="605245" y="160866"/>
          <a:ext cx="10981510" cy="686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52">
                  <a:extLst>
                    <a:ext uri="{9D8B030D-6E8A-4147-A177-3AD203B41FA5}">
                      <a16:colId xmlns:a16="http://schemas.microsoft.com/office/drawing/2014/main" val="180942465"/>
                    </a:ext>
                  </a:extLst>
                </a:gridCol>
                <a:gridCol w="3425952">
                  <a:extLst>
                    <a:ext uri="{9D8B030D-6E8A-4147-A177-3AD203B41FA5}">
                      <a16:colId xmlns:a16="http://schemas.microsoft.com/office/drawing/2014/main" val="1216272288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512335416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624334012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178301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Step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Title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Category/Technique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Load the registry hive and log into lateral host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Lateral Movement</a:t>
                      </a:r>
                    </a:p>
                    <a:p>
                      <a:pPr algn="ctr"/>
                      <a:r>
                        <a:rPr lang="en-US" altLang="zh-TW" dirty="0"/>
                        <a:t>T1021.002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Remote Services (SMB/Windows Admin Shares)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Load registry hive of current user to lateral host.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Lateral Movement</a:t>
                      </a:r>
                    </a:p>
                    <a:p>
                      <a:pPr algn="ctr"/>
                      <a:r>
                        <a:rPr lang="en-US" altLang="zh-TW"/>
                        <a:t>T1021.001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Remote Services (Remote Desktop Protocol)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 into the </a:t>
                      </a:r>
                      <a:r>
                        <a:rPr lang="en-US" altLang="zh-TW" dirty="0" err="1"/>
                        <a:t>Gammu</a:t>
                      </a:r>
                      <a:r>
                        <a:rPr lang="en-US" altLang="zh-TW" dirty="0"/>
                        <a:t> host using RDP session.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5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Download and execute </a:t>
                      </a:r>
                      <a:r>
                        <a:rPr lang="en-US" altLang="zh-TW" dirty="0" err="1"/>
                        <a:t>Exaramel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Persistence</a:t>
                      </a:r>
                    </a:p>
                    <a:p>
                      <a:pPr algn="ctr"/>
                      <a:r>
                        <a:rPr lang="en-US" altLang="zh-TW" dirty="0"/>
                        <a:t>T1547.014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Boot or Logon </a:t>
                      </a:r>
                      <a:r>
                        <a:rPr lang="en-US" altLang="zh-TW" dirty="0" err="1"/>
                        <a:t>Autostart</a:t>
                      </a:r>
                      <a:r>
                        <a:rPr lang="en-US" altLang="zh-TW" dirty="0"/>
                        <a:t> Execution (Active Setup)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Install </a:t>
                      </a:r>
                      <a:r>
                        <a:rPr lang="en-US" altLang="zh-TW" dirty="0" err="1"/>
                        <a:t>Exaramel</a:t>
                      </a:r>
                      <a:r>
                        <a:rPr lang="en-US" altLang="zh-TW" dirty="0"/>
                        <a:t> when the user logs in.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1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Defense Evasion</a:t>
                      </a:r>
                    </a:p>
                    <a:p>
                      <a:pPr algn="ctr"/>
                      <a:r>
                        <a:rPr lang="en-US" altLang="zh-TW" dirty="0"/>
                        <a:t>T1218.011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System Binary Proxy Execution (Rundll32)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Execute </a:t>
                      </a:r>
                      <a:r>
                        <a:rPr lang="en-US" altLang="zh-TW" dirty="0" err="1"/>
                        <a:t>Exaramel</a:t>
                      </a:r>
                      <a:r>
                        <a:rPr lang="en-US" altLang="zh-TW" dirty="0"/>
                        <a:t>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07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Gain credentials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Command and Control</a:t>
                      </a:r>
                    </a:p>
                    <a:p>
                      <a:pPr algn="ctr"/>
                      <a:r>
                        <a:rPr lang="en-US" altLang="zh-TW" dirty="0"/>
                        <a:t>T1105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Ingress Tool Transfer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Upload credential dumper through </a:t>
                      </a:r>
                      <a:r>
                        <a:rPr lang="en-US" altLang="zh-TW" dirty="0" err="1"/>
                        <a:t>Exaramel</a:t>
                      </a:r>
                      <a:r>
                        <a:rPr lang="en-US" altLang="zh-TW" dirty="0"/>
                        <a:t> C2 channel.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43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Collection</a:t>
                      </a:r>
                    </a:p>
                    <a:p>
                      <a:pPr algn="ctr"/>
                      <a:r>
                        <a:rPr lang="en-US" altLang="zh-TW" dirty="0"/>
                        <a:t>T1119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Automated Collection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Collect credential of all the users.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45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Exfiltration</a:t>
                      </a:r>
                    </a:p>
                    <a:p>
                      <a:pPr algn="ctr"/>
                      <a:r>
                        <a:rPr lang="en-US" altLang="zh-TW" dirty="0"/>
                        <a:t>T1041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Exfiltration Over C2 Channel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Exfiltrate the credential through </a:t>
                      </a:r>
                      <a:r>
                        <a:rPr lang="en-US" altLang="zh-TW" dirty="0" err="1"/>
                        <a:t>Exaramel</a:t>
                      </a:r>
                      <a:r>
                        <a:rPr lang="en-US" altLang="zh-TW" dirty="0"/>
                        <a:t> C2 channel.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71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Defense Evasion</a:t>
                      </a:r>
                    </a:p>
                    <a:p>
                      <a:pPr algn="ctr"/>
                      <a:r>
                        <a:rPr lang="en-US" altLang="zh-TW" dirty="0"/>
                        <a:t>T1070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Indicator Removal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Cleanup artifacts.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25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6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8F3576-3BC9-B4C3-B5BD-859C97F6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F4B5D57-B325-10B6-6051-5CFE221CA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229283"/>
              </p:ext>
            </p:extLst>
          </p:nvPr>
        </p:nvGraphicFramePr>
        <p:xfrm>
          <a:off x="635725" y="719666"/>
          <a:ext cx="1098151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52">
                  <a:extLst>
                    <a:ext uri="{9D8B030D-6E8A-4147-A177-3AD203B41FA5}">
                      <a16:colId xmlns:a16="http://schemas.microsoft.com/office/drawing/2014/main" val="180942465"/>
                    </a:ext>
                  </a:extLst>
                </a:gridCol>
                <a:gridCol w="3425952">
                  <a:extLst>
                    <a:ext uri="{9D8B030D-6E8A-4147-A177-3AD203B41FA5}">
                      <a16:colId xmlns:a16="http://schemas.microsoft.com/office/drawing/2014/main" val="1216272288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512335416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624334012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178301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Step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Title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Category/Technique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Description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Explanation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Enumerate all domains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Discovery</a:t>
                      </a:r>
                    </a:p>
                    <a:p>
                      <a:pPr algn="ctr"/>
                      <a:r>
                        <a:rPr lang="en-US" altLang="zh-TW"/>
                        <a:t>T1482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Domain Trust Discovery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Find Domain Controller.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76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Deploy NotPetya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Lateral Movement</a:t>
                      </a:r>
                    </a:p>
                    <a:p>
                      <a:pPr algn="ctr"/>
                      <a:r>
                        <a:rPr lang="en-US" altLang="zh-TW"/>
                        <a:t>T1021.001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Remote Services (Remote Desktop Protocol)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Log into Domain Controller using RDP session.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Command and Control</a:t>
                      </a:r>
                    </a:p>
                    <a:p>
                      <a:pPr algn="ctr"/>
                      <a:r>
                        <a:rPr lang="en-US" altLang="zh-TW"/>
                        <a:t>T1105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Ingress Tool Transfer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Upload NotPetya over RDP channel 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5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Execute NotPetya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Defense Evasion</a:t>
                      </a:r>
                    </a:p>
                    <a:p>
                      <a:pPr algn="ctr"/>
                      <a:r>
                        <a:rPr lang="en-US" altLang="zh-TW"/>
                        <a:t>T1218.011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System Binary Proxy Execution (Rundll32)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Execute </a:t>
                      </a:r>
                      <a:r>
                        <a:rPr lang="en-US" altLang="zh-TW" dirty="0" err="1"/>
                        <a:t>NotPetya</a:t>
                      </a:r>
                      <a:r>
                        <a:rPr lang="en-US" altLang="zh-TW" dirty="0"/>
                        <a:t>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17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01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635D506-0BA0-A68F-5FD5-07E18F61D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61091"/>
              </p:ext>
            </p:extLst>
          </p:nvPr>
        </p:nvGraphicFramePr>
        <p:xfrm>
          <a:off x="605245" y="160866"/>
          <a:ext cx="10981510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52">
                  <a:extLst>
                    <a:ext uri="{9D8B030D-6E8A-4147-A177-3AD203B41FA5}">
                      <a16:colId xmlns:a16="http://schemas.microsoft.com/office/drawing/2014/main" val="180942465"/>
                    </a:ext>
                  </a:extLst>
                </a:gridCol>
                <a:gridCol w="3425952">
                  <a:extLst>
                    <a:ext uri="{9D8B030D-6E8A-4147-A177-3AD203B41FA5}">
                      <a16:colId xmlns:a16="http://schemas.microsoft.com/office/drawing/2014/main" val="1216272288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512335416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624334012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178301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Step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Title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Category/Technique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Gain initial access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Execution</a:t>
                      </a:r>
                    </a:p>
                    <a:p>
                      <a:pPr algn="ctr"/>
                      <a:r>
                        <a:rPr lang="en-US" altLang="zh-TW" dirty="0"/>
                        <a:t>T1204.002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User Execution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(Malicious File)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Rely user to open the Word doc to enable the macro.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Execution</a:t>
                      </a:r>
                    </a:p>
                    <a:p>
                      <a:pPr algn="ctr"/>
                      <a:r>
                        <a:rPr lang="en-US" altLang="zh-TW" dirty="0"/>
                        <a:t>T1059.005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Command and Scripting Interpreter</a:t>
                      </a:r>
                    </a:p>
                    <a:p>
                      <a:pPr algn="ctr"/>
                      <a:r>
                        <a:rPr lang="en-US" altLang="zh-TW" dirty="0"/>
                        <a:t>(Visual Basic)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The VB script is embedded into the Word doc.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5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Download and execute a malicious DLL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Command and Control</a:t>
                      </a:r>
                    </a:p>
                    <a:p>
                      <a:pPr algn="ctr"/>
                      <a:r>
                        <a:rPr lang="en-US" altLang="zh-TW" dirty="0"/>
                        <a:t>T1105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Ingress Tool Transfer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Download </a:t>
                      </a:r>
                      <a:r>
                        <a:rPr lang="en-US" altLang="zh-TW" dirty="0" err="1"/>
                        <a:t>Emotet</a:t>
                      </a:r>
                      <a:r>
                        <a:rPr lang="en-US" altLang="zh-TW" dirty="0"/>
                        <a:t>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1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Defense Evasion</a:t>
                      </a:r>
                    </a:p>
                    <a:p>
                      <a:pPr algn="ctr"/>
                      <a:r>
                        <a:rPr lang="en-US" altLang="zh-TW" dirty="0"/>
                        <a:t>T1027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Obfuscated Files or information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Make the VBA macros hidden in Word doc hard to be discovered.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07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Execution</a:t>
                      </a:r>
                    </a:p>
                    <a:p>
                      <a:pPr algn="ctr"/>
                      <a:r>
                        <a:rPr lang="en-US" altLang="zh-TW" sz="1600" dirty="0"/>
                        <a:t>T1047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Windows Management Instrumentation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Abuse WMI to execute Rundll32.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43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Defense Evasion</a:t>
                      </a:r>
                    </a:p>
                    <a:p>
                      <a:pPr algn="ctr"/>
                      <a:r>
                        <a:rPr lang="en-US" altLang="zh-TW" dirty="0"/>
                        <a:t>T1218.011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System Binary Proxy Execution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(Rundll32)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Abuse rundll32.exe to proxy execution of </a:t>
                      </a:r>
                      <a:r>
                        <a:rPr lang="en-US" altLang="zh-TW" dirty="0" err="1"/>
                        <a:t>Emotet</a:t>
                      </a:r>
                      <a:r>
                        <a:rPr lang="en-US" altLang="zh-TW" dirty="0"/>
                        <a:t>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84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1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3FBEAD-5765-BF50-8C9C-654B5F74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77D276-ADC3-7C62-5909-6C8A39BA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537D949-1C8B-801C-3E9B-EB3B056A0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62349"/>
              </p:ext>
            </p:extLst>
          </p:nvPr>
        </p:nvGraphicFramePr>
        <p:xfrm>
          <a:off x="605245" y="160866"/>
          <a:ext cx="10981510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52">
                  <a:extLst>
                    <a:ext uri="{9D8B030D-6E8A-4147-A177-3AD203B41FA5}">
                      <a16:colId xmlns:a16="http://schemas.microsoft.com/office/drawing/2014/main" val="180942465"/>
                    </a:ext>
                  </a:extLst>
                </a:gridCol>
                <a:gridCol w="3425952">
                  <a:extLst>
                    <a:ext uri="{9D8B030D-6E8A-4147-A177-3AD203B41FA5}">
                      <a16:colId xmlns:a16="http://schemas.microsoft.com/office/drawing/2014/main" val="1216272288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512335416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624334012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178301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Step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Title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Category/Technique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Establish C2 session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Command and Control</a:t>
                      </a:r>
                    </a:p>
                    <a:p>
                      <a:pPr algn="ctr"/>
                      <a:r>
                        <a:rPr lang="en-US" altLang="zh-TW" dirty="0"/>
                        <a:t>T1071.001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Application Layer Protocol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(Web Protocols)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Establish C2 connection with the adversary control server.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Command and Control</a:t>
                      </a:r>
                    </a:p>
                    <a:p>
                      <a:pPr algn="ctr"/>
                      <a:r>
                        <a:rPr lang="en-US" altLang="zh-TW" dirty="0"/>
                        <a:t>T1573.001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Encrypted Channel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(Symmetric Cryptography)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 AES to encrypt the channel with symmetric key.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5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Emotet</a:t>
                      </a:r>
                      <a:r>
                        <a:rPr lang="en-US" altLang="zh-TW" dirty="0"/>
                        <a:t> persistence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Privilege Escalation</a:t>
                      </a:r>
                    </a:p>
                    <a:p>
                      <a:pPr algn="ctr"/>
                      <a:r>
                        <a:rPr lang="en-US" altLang="zh-TW" dirty="0"/>
                        <a:t>T1547.001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Boot or Logon </a:t>
                      </a:r>
                      <a:r>
                        <a:rPr lang="en-US" altLang="zh-TW" dirty="0" err="1"/>
                        <a:t>Autostart</a:t>
                      </a:r>
                      <a:r>
                        <a:rPr lang="en-US" altLang="zh-TW" dirty="0"/>
                        <a:t> Execution</a:t>
                      </a:r>
                    </a:p>
                    <a:p>
                      <a:pPr algn="ctr"/>
                      <a:r>
                        <a:rPr lang="en-US" altLang="zh-TW" dirty="0"/>
                        <a:t>(Registry Run Keys/Startup Folder)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Use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Emotet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to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modify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registry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key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using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WinAPI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function to gain persistence.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1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Enumerate local processes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Discovery</a:t>
                      </a:r>
                    </a:p>
                    <a:p>
                      <a:pPr algn="ctr"/>
                      <a:r>
                        <a:rPr lang="en-US" altLang="zh-TW" dirty="0"/>
                        <a:t>T1082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System Information Discovery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Enumerate local process.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07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Discovery</a:t>
                      </a:r>
                    </a:p>
                    <a:p>
                      <a:pPr algn="ctr"/>
                      <a:r>
                        <a:rPr lang="en-US" altLang="zh-TW" dirty="0"/>
                        <a:t>T1057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Process Discovery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Enumerate local process.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43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Download Outlook scraper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Command and Control</a:t>
                      </a:r>
                    </a:p>
                    <a:p>
                      <a:pPr algn="ctr"/>
                      <a:r>
                        <a:rPr lang="en-US" altLang="zh-TW" dirty="0"/>
                        <a:t>T1105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Ingress Tool Transfer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Download an Outlook scraper DLL using Win API functions.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84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4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E9C61-6407-8880-ABFE-482F306C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FFF1A-41A0-9AF2-C40A-80DC82FA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CEDD52B-78DC-C5D0-9474-5FC521FE1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85420"/>
              </p:ext>
            </p:extLst>
          </p:nvPr>
        </p:nvGraphicFramePr>
        <p:xfrm>
          <a:off x="605245" y="160866"/>
          <a:ext cx="10981510" cy="668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52">
                  <a:extLst>
                    <a:ext uri="{9D8B030D-6E8A-4147-A177-3AD203B41FA5}">
                      <a16:colId xmlns:a16="http://schemas.microsoft.com/office/drawing/2014/main" val="180942465"/>
                    </a:ext>
                  </a:extLst>
                </a:gridCol>
                <a:gridCol w="3425952">
                  <a:extLst>
                    <a:ext uri="{9D8B030D-6E8A-4147-A177-3AD203B41FA5}">
                      <a16:colId xmlns:a16="http://schemas.microsoft.com/office/drawing/2014/main" val="1216272288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512335416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624334012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178301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Step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Title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Category/Technique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Execute the Outlook scraper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Credential Access</a:t>
                      </a:r>
                    </a:p>
                    <a:p>
                      <a:pPr algn="ctr"/>
                      <a:r>
                        <a:rPr lang="en-US" altLang="zh-TW" dirty="0"/>
                        <a:t>T1552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Unsecured Credentials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Search for credentials that is not saved securely.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Collection</a:t>
                      </a:r>
                    </a:p>
                    <a:p>
                      <a:pPr algn="ctr"/>
                      <a:r>
                        <a:rPr lang="en-US" altLang="zh-TW" dirty="0"/>
                        <a:t>T1114.001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Email Collection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(Local Email Collection)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24292F"/>
                          </a:solidFill>
                          <a:latin typeface="-apple-system"/>
                        </a:rPr>
                        <a:t>C</a:t>
                      </a:r>
                      <a:r>
                        <a:rPr lang="en-US" altLang="zh-TW" b="0" i="0" dirty="0">
                          <a:solidFill>
                            <a:srgbClr val="24292F"/>
                          </a:solidFill>
                          <a:effectLst/>
                          <a:latin typeface="-apple-system"/>
                        </a:rPr>
                        <a:t>ollect emails and contacts from the client, including credentials from another user.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5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RDP into another victim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Lateral Movement</a:t>
                      </a:r>
                    </a:p>
                    <a:p>
                      <a:pPr algn="ctr"/>
                      <a:r>
                        <a:rPr lang="en-US" altLang="zh-TW" dirty="0"/>
                        <a:t>T1021.001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Remote Services</a:t>
                      </a:r>
                    </a:p>
                    <a:p>
                      <a:pPr algn="ctr"/>
                      <a:r>
                        <a:rPr lang="en-US" altLang="zh-TW" dirty="0"/>
                        <a:t>(Remote Desktop Protocol)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RDP into the Toto host.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1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Deploy </a:t>
                      </a:r>
                      <a:r>
                        <a:rPr lang="en-US" altLang="zh-TW" dirty="0" err="1"/>
                        <a:t>TrickBot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Command and Control</a:t>
                      </a:r>
                    </a:p>
                    <a:p>
                      <a:pPr algn="ctr"/>
                      <a:r>
                        <a:rPr lang="en-US" altLang="zh-TW" dirty="0"/>
                        <a:t>T1105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Ingress Tool Transfer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Upload </a:t>
                      </a:r>
                      <a:r>
                        <a:rPr lang="en-US" altLang="zh-TW" dirty="0" err="1"/>
                        <a:t>TrickBot</a:t>
                      </a:r>
                      <a:r>
                        <a:rPr lang="en-US" altLang="zh-TW" dirty="0"/>
                        <a:t> to the Toto host using an RDP-mounted network share.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07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Command and Control</a:t>
                      </a:r>
                    </a:p>
                    <a:p>
                      <a:pPr algn="ctr"/>
                      <a:r>
                        <a:rPr lang="en-US" altLang="zh-TW" dirty="0"/>
                        <a:t>T1071.001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Application Layer Protocol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(Web Protocols)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TrickBot</a:t>
                      </a:r>
                      <a:r>
                        <a:rPr lang="en-US" altLang="zh-TW" dirty="0"/>
                        <a:t> calls back to the C2 server over HTTP.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43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Command and Control</a:t>
                      </a:r>
                    </a:p>
                    <a:p>
                      <a:pPr algn="ctr"/>
                      <a:r>
                        <a:rPr lang="en-US" altLang="zh-TW" dirty="0"/>
                        <a:t>T1071.001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Non-Standard Port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 non-standard port to establish HTTP connection.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84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46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EE188-D01A-CAC8-2DE8-418D97A4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E0DB6-3780-0EA6-AB65-BEB60E14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75A712-6FA6-6EBF-E2B3-1FB20847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43688"/>
              </p:ext>
            </p:extLst>
          </p:nvPr>
        </p:nvGraphicFramePr>
        <p:xfrm>
          <a:off x="605245" y="160866"/>
          <a:ext cx="10981510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52">
                  <a:extLst>
                    <a:ext uri="{9D8B030D-6E8A-4147-A177-3AD203B41FA5}">
                      <a16:colId xmlns:a16="http://schemas.microsoft.com/office/drawing/2014/main" val="180942465"/>
                    </a:ext>
                  </a:extLst>
                </a:gridCol>
                <a:gridCol w="3425952">
                  <a:extLst>
                    <a:ext uri="{9D8B030D-6E8A-4147-A177-3AD203B41FA5}">
                      <a16:colId xmlns:a16="http://schemas.microsoft.com/office/drawing/2014/main" val="1216272288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512335416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624334012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178301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Step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Title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Category/Technique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TrickBot</a:t>
                      </a:r>
                      <a:r>
                        <a:rPr lang="en-US" altLang="zh-TW" dirty="0"/>
                        <a:t> Discovery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Initial Access</a:t>
                      </a:r>
                    </a:p>
                    <a:p>
                      <a:pPr algn="ctr"/>
                      <a:r>
                        <a:rPr lang="en-US" altLang="zh-TW" dirty="0"/>
                        <a:t>T1078.002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Valid Accounts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(Domain Accounts)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Collect credentials of a domain account.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Discovery</a:t>
                      </a:r>
                    </a:p>
                    <a:p>
                      <a:pPr algn="ctr"/>
                      <a:r>
                        <a:rPr lang="en-US" altLang="zh-TW" dirty="0"/>
                        <a:t>T1082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System Information Discovery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rgbClr val="24292F"/>
                          </a:solidFill>
                          <a:effectLst/>
                          <a:latin typeface="-apple-system"/>
                        </a:rPr>
                        <a:t>Collect information from the victim.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5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Discovery</a:t>
                      </a:r>
                    </a:p>
                    <a:p>
                      <a:pPr algn="ctr"/>
                      <a:r>
                        <a:rPr lang="en-US" altLang="zh-TW" dirty="0"/>
                        <a:t>T1007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System Service Discovery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rgbClr val="24292F"/>
                          </a:solidFill>
                          <a:effectLst/>
                          <a:latin typeface="-apple-system"/>
                        </a:rPr>
                        <a:t>Collect information from the victim.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1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Discovery</a:t>
                      </a:r>
                    </a:p>
                    <a:p>
                      <a:pPr algn="ctr"/>
                      <a:r>
                        <a:rPr lang="en-US" altLang="zh-TW" dirty="0"/>
                        <a:t>T1087.001, T1087.002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Account Discovery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(Local Account)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(Domain Account)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rgbClr val="24292F"/>
                          </a:solidFill>
                          <a:effectLst/>
                          <a:latin typeface="-apple-system"/>
                        </a:rPr>
                        <a:t>Collect information from the victim.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07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Discovery</a:t>
                      </a:r>
                    </a:p>
                    <a:p>
                      <a:pPr algn="ctr"/>
                      <a:r>
                        <a:rPr lang="en-US" altLang="zh-TW" dirty="0"/>
                        <a:t>T1016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System Network Configuration and settings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rgbClr val="24292F"/>
                          </a:solidFill>
                          <a:effectLst/>
                          <a:latin typeface="-apple-system"/>
                        </a:rPr>
                        <a:t>Collect information from the victim.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43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Discovery</a:t>
                      </a:r>
                    </a:p>
                    <a:p>
                      <a:pPr algn="ctr"/>
                      <a:r>
                        <a:rPr lang="en-US" altLang="zh-TW" dirty="0"/>
                        <a:t>T1049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System Network Connections Discovery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rgbClr val="24292F"/>
                          </a:solidFill>
                          <a:effectLst/>
                          <a:latin typeface="-apple-system"/>
                        </a:rPr>
                        <a:t>Collect information from the victim.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84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Discovery</a:t>
                      </a:r>
                    </a:p>
                    <a:p>
                      <a:pPr algn="ctr"/>
                      <a:r>
                        <a:rPr lang="en-US" altLang="zh-TW" dirty="0"/>
                        <a:t>T1482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Domain in Trust Discovery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rgbClr val="24292F"/>
                          </a:solidFill>
                          <a:effectLst/>
                          <a:latin typeface="-apple-system"/>
                        </a:rPr>
                        <a:t>Collect information from the victim.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49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Discovery</a:t>
                      </a:r>
                    </a:p>
                    <a:p>
                      <a:pPr algn="ctr"/>
                      <a:r>
                        <a:rPr lang="en-US" altLang="zh-TW" dirty="0"/>
                        <a:t>T1069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Permission Groups Discovery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rgbClr val="24292F"/>
                          </a:solidFill>
                          <a:effectLst/>
                          <a:latin typeface="-apple-system"/>
                        </a:rPr>
                        <a:t>Collect information from the victim.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70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29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68935-2348-CFCC-C92D-7A1F1C7D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94CC7-624B-316A-6BF6-2791BD41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3AE336F-3F36-6BCE-3C89-8427303D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20049"/>
              </p:ext>
            </p:extLst>
          </p:nvPr>
        </p:nvGraphicFramePr>
        <p:xfrm>
          <a:off x="605245" y="637540"/>
          <a:ext cx="1098151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52">
                  <a:extLst>
                    <a:ext uri="{9D8B030D-6E8A-4147-A177-3AD203B41FA5}">
                      <a16:colId xmlns:a16="http://schemas.microsoft.com/office/drawing/2014/main" val="180942465"/>
                    </a:ext>
                  </a:extLst>
                </a:gridCol>
                <a:gridCol w="3425952">
                  <a:extLst>
                    <a:ext uri="{9D8B030D-6E8A-4147-A177-3AD203B41FA5}">
                      <a16:colId xmlns:a16="http://schemas.microsoft.com/office/drawing/2014/main" val="1216272288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512335416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2624334012"/>
                    </a:ext>
                  </a:extLst>
                </a:gridCol>
                <a:gridCol w="2196302">
                  <a:extLst>
                    <a:ext uri="{9D8B030D-6E8A-4147-A177-3AD203B41FA5}">
                      <a16:colId xmlns:a16="http://schemas.microsoft.com/office/drawing/2014/main" val="178301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Step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Title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Category/Technique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Kerberoast</a:t>
                      </a:r>
                      <a:r>
                        <a:rPr lang="en-US" altLang="zh-TW" dirty="0"/>
                        <a:t> the DC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Command and Control</a:t>
                      </a:r>
                    </a:p>
                    <a:p>
                      <a:pPr algn="ctr"/>
                      <a:r>
                        <a:rPr lang="en-US" altLang="zh-TW" dirty="0"/>
                        <a:t>T1105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Ingress Tool Transfer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Download Rubeus in the victim host.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Credential Access</a:t>
                      </a:r>
                    </a:p>
                    <a:p>
                      <a:pPr algn="ctr"/>
                      <a:r>
                        <a:rPr lang="en-US" altLang="zh-TW" dirty="0"/>
                        <a:t>T1558.003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Steal or Forge Kerberos Tickets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Kerberoasting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rgbClr val="24292F"/>
                          </a:solidFill>
                          <a:effectLst/>
                          <a:latin typeface="-apple-system"/>
                        </a:rPr>
                        <a:t>Obtain encrypted credentials for the domain admin.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5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RDP into DC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Lateral Movement</a:t>
                      </a:r>
                    </a:p>
                    <a:p>
                      <a:pPr algn="ctr"/>
                      <a:r>
                        <a:rPr lang="en-US" altLang="zh-TW" dirty="0"/>
                        <a:t>T1021.001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Remote Services</a:t>
                      </a:r>
                    </a:p>
                    <a:p>
                      <a:pPr algn="ctr"/>
                      <a:r>
                        <a:rPr lang="en-US" altLang="zh-TW" dirty="0"/>
                        <a:t>(Remote Desktop Protocol)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RDP into Domain Controller.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1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Download a </a:t>
                      </a:r>
                      <a:r>
                        <a:rPr lang="en-US" altLang="zh-TW" dirty="0" err="1"/>
                        <a:t>TrickBot</a:t>
                      </a:r>
                      <a:r>
                        <a:rPr lang="en-US" altLang="zh-TW" dirty="0"/>
                        <a:t> variant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Command and Control</a:t>
                      </a:r>
                    </a:p>
                    <a:p>
                      <a:pPr algn="ctr"/>
                      <a:r>
                        <a:rPr lang="en-US" altLang="zh-TW" dirty="0"/>
                        <a:t>T1105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Ingress Tool Transfer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Download </a:t>
                      </a:r>
                      <a:r>
                        <a:rPr lang="en-US" altLang="zh-TW" dirty="0" err="1"/>
                        <a:t>TrickBot</a:t>
                      </a:r>
                      <a:r>
                        <a:rPr lang="en-US" altLang="zh-TW" dirty="0"/>
                        <a:t> variant in DC.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07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TrickBot</a:t>
                      </a:r>
                      <a:r>
                        <a:rPr lang="en-US" altLang="zh-TW" dirty="0"/>
                        <a:t> persistence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Privilege Escalation</a:t>
                      </a:r>
                    </a:p>
                    <a:p>
                      <a:pPr algn="ctr"/>
                      <a:r>
                        <a:rPr lang="en-US" altLang="zh-TW" dirty="0"/>
                        <a:t>T1547.004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Boot or Logon </a:t>
                      </a:r>
                      <a:r>
                        <a:rPr lang="en-US" altLang="zh-TW" dirty="0" err="1"/>
                        <a:t>Autostart</a:t>
                      </a:r>
                      <a:r>
                        <a:rPr lang="en-US" altLang="zh-TW" dirty="0"/>
                        <a:t> Execution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Winlogon</a:t>
                      </a:r>
                      <a:r>
                        <a:rPr lang="en-US" altLang="zh-TW" dirty="0"/>
                        <a:t> Helper DLL)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Install a registry key to execute </a:t>
                      </a:r>
                      <a:r>
                        <a:rPr lang="en-US" altLang="zh-TW" dirty="0" err="1"/>
                        <a:t>TrickBot</a:t>
                      </a:r>
                      <a:r>
                        <a:rPr lang="en-US" altLang="zh-TW" dirty="0"/>
                        <a:t> when the user logs in.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43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Enumerate the domain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Discovery</a:t>
                      </a:r>
                    </a:p>
                    <a:p>
                      <a:pPr algn="ctr"/>
                      <a:r>
                        <a:rPr lang="en-US" altLang="zh-TW" dirty="0"/>
                        <a:t>T1069.002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Permission Groups Discovery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(Domain Groups)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Enumerate the domain and map the network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84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92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1272</Words>
  <Application>Microsoft Office PowerPoint</Application>
  <PresentationFormat>寬螢幕</PresentationFormat>
  <Paragraphs>406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星宇 陳</dc:creator>
  <cp:lastModifiedBy>星宇 陳</cp:lastModifiedBy>
  <cp:revision>4</cp:revision>
  <dcterms:created xsi:type="dcterms:W3CDTF">2023-03-21T14:56:39Z</dcterms:created>
  <dcterms:modified xsi:type="dcterms:W3CDTF">2023-03-22T17:50:59Z</dcterms:modified>
</cp:coreProperties>
</file>