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4" r:id="rId8"/>
    <p:sldId id="262" r:id="rId9"/>
    <p:sldId id="263" r:id="rId10"/>
    <p:sldId id="265" r:id="rId11"/>
    <p:sldId id="266"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0" d="100"/>
          <a:sy n="110" d="100"/>
        </p:scale>
        <p:origin x="5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45134C-90B8-2F59-079D-08631E90380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83DF203-038D-831F-6D8E-01D5F6FB23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3A79CDA7-91C9-475D-7F08-A18FB6643A3D}"/>
              </a:ext>
            </a:extLst>
          </p:cNvPr>
          <p:cNvSpPr>
            <a:spLocks noGrp="1"/>
          </p:cNvSpPr>
          <p:nvPr>
            <p:ph type="dt" sz="half" idx="10"/>
          </p:nvPr>
        </p:nvSpPr>
        <p:spPr/>
        <p:txBody>
          <a:bodyPr/>
          <a:lstStyle/>
          <a:p>
            <a:fld id="{D6D68E68-BA3D-46F0-A403-1F9CBD0266E2}" type="datetimeFigureOut">
              <a:rPr lang="zh-TW" altLang="en-US" smtClean="0"/>
              <a:t>2023/6/8</a:t>
            </a:fld>
            <a:endParaRPr lang="zh-TW" altLang="en-US"/>
          </a:p>
        </p:txBody>
      </p:sp>
      <p:sp>
        <p:nvSpPr>
          <p:cNvPr id="5" name="頁尾版面配置區 4">
            <a:extLst>
              <a:ext uri="{FF2B5EF4-FFF2-40B4-BE49-F238E27FC236}">
                <a16:creationId xmlns:a16="http://schemas.microsoft.com/office/drawing/2014/main" id="{D2503207-129F-C3E2-21FB-601890C9F34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FE41FC6-487A-9E37-6DB8-F7A4F591DA30}"/>
              </a:ext>
            </a:extLst>
          </p:cNvPr>
          <p:cNvSpPr>
            <a:spLocks noGrp="1"/>
          </p:cNvSpPr>
          <p:nvPr>
            <p:ph type="sldNum" sz="quarter" idx="12"/>
          </p:nvPr>
        </p:nvSpPr>
        <p:spPr/>
        <p:txBody>
          <a:bodyPr/>
          <a:lstStyle/>
          <a:p>
            <a:fld id="{CC3A09AB-636A-40E3-BA4C-F96C6A22CF1D}" type="slidenum">
              <a:rPr lang="zh-TW" altLang="en-US" smtClean="0"/>
              <a:t>‹#›</a:t>
            </a:fld>
            <a:endParaRPr lang="zh-TW" altLang="en-US"/>
          </a:p>
        </p:txBody>
      </p:sp>
    </p:spTree>
    <p:extLst>
      <p:ext uri="{BB962C8B-B14F-4D97-AF65-F5344CB8AC3E}">
        <p14:creationId xmlns:p14="http://schemas.microsoft.com/office/powerpoint/2010/main" val="414770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78C241-365E-FCF9-1CFF-11BFEC316FB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B98B501-4E59-912C-DE75-67FF44547E36}"/>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0B4EADB-3EE3-2083-397A-4D325F584651}"/>
              </a:ext>
            </a:extLst>
          </p:cNvPr>
          <p:cNvSpPr>
            <a:spLocks noGrp="1"/>
          </p:cNvSpPr>
          <p:nvPr>
            <p:ph type="dt" sz="half" idx="10"/>
          </p:nvPr>
        </p:nvSpPr>
        <p:spPr/>
        <p:txBody>
          <a:bodyPr/>
          <a:lstStyle/>
          <a:p>
            <a:fld id="{D6D68E68-BA3D-46F0-A403-1F9CBD0266E2}" type="datetimeFigureOut">
              <a:rPr lang="zh-TW" altLang="en-US" smtClean="0"/>
              <a:t>2023/6/8</a:t>
            </a:fld>
            <a:endParaRPr lang="zh-TW" altLang="en-US"/>
          </a:p>
        </p:txBody>
      </p:sp>
      <p:sp>
        <p:nvSpPr>
          <p:cNvPr id="5" name="頁尾版面配置區 4">
            <a:extLst>
              <a:ext uri="{FF2B5EF4-FFF2-40B4-BE49-F238E27FC236}">
                <a16:creationId xmlns:a16="http://schemas.microsoft.com/office/drawing/2014/main" id="{AD223A63-7213-E119-6F9E-B6D1DD365F8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793A4C5-4793-2CD1-8D5E-3A1F9D2D0956}"/>
              </a:ext>
            </a:extLst>
          </p:cNvPr>
          <p:cNvSpPr>
            <a:spLocks noGrp="1"/>
          </p:cNvSpPr>
          <p:nvPr>
            <p:ph type="sldNum" sz="quarter" idx="12"/>
          </p:nvPr>
        </p:nvSpPr>
        <p:spPr/>
        <p:txBody>
          <a:bodyPr/>
          <a:lstStyle/>
          <a:p>
            <a:fld id="{CC3A09AB-636A-40E3-BA4C-F96C6A22CF1D}" type="slidenum">
              <a:rPr lang="zh-TW" altLang="en-US" smtClean="0"/>
              <a:t>‹#›</a:t>
            </a:fld>
            <a:endParaRPr lang="zh-TW" altLang="en-US"/>
          </a:p>
        </p:txBody>
      </p:sp>
    </p:spTree>
    <p:extLst>
      <p:ext uri="{BB962C8B-B14F-4D97-AF65-F5344CB8AC3E}">
        <p14:creationId xmlns:p14="http://schemas.microsoft.com/office/powerpoint/2010/main" val="3162953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DA1F185-A4F9-FF9F-B252-8F407313779B}"/>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8C924E8-788A-CEF8-C581-699A35AFC74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F03CBFD-2221-7515-8ED0-CA173B03CDEA}"/>
              </a:ext>
            </a:extLst>
          </p:cNvPr>
          <p:cNvSpPr>
            <a:spLocks noGrp="1"/>
          </p:cNvSpPr>
          <p:nvPr>
            <p:ph type="dt" sz="half" idx="10"/>
          </p:nvPr>
        </p:nvSpPr>
        <p:spPr/>
        <p:txBody>
          <a:bodyPr/>
          <a:lstStyle/>
          <a:p>
            <a:fld id="{D6D68E68-BA3D-46F0-A403-1F9CBD0266E2}" type="datetimeFigureOut">
              <a:rPr lang="zh-TW" altLang="en-US" smtClean="0"/>
              <a:t>2023/6/8</a:t>
            </a:fld>
            <a:endParaRPr lang="zh-TW" altLang="en-US"/>
          </a:p>
        </p:txBody>
      </p:sp>
      <p:sp>
        <p:nvSpPr>
          <p:cNvPr id="5" name="頁尾版面配置區 4">
            <a:extLst>
              <a:ext uri="{FF2B5EF4-FFF2-40B4-BE49-F238E27FC236}">
                <a16:creationId xmlns:a16="http://schemas.microsoft.com/office/drawing/2014/main" id="{D438B163-9081-99C5-32D3-4DAE40F47F7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D2913D0-1F5C-1E84-05DC-B4457317AF38}"/>
              </a:ext>
            </a:extLst>
          </p:cNvPr>
          <p:cNvSpPr>
            <a:spLocks noGrp="1"/>
          </p:cNvSpPr>
          <p:nvPr>
            <p:ph type="sldNum" sz="quarter" idx="12"/>
          </p:nvPr>
        </p:nvSpPr>
        <p:spPr/>
        <p:txBody>
          <a:bodyPr/>
          <a:lstStyle/>
          <a:p>
            <a:fld id="{CC3A09AB-636A-40E3-BA4C-F96C6A22CF1D}" type="slidenum">
              <a:rPr lang="zh-TW" altLang="en-US" smtClean="0"/>
              <a:t>‹#›</a:t>
            </a:fld>
            <a:endParaRPr lang="zh-TW" altLang="en-US"/>
          </a:p>
        </p:txBody>
      </p:sp>
    </p:spTree>
    <p:extLst>
      <p:ext uri="{BB962C8B-B14F-4D97-AF65-F5344CB8AC3E}">
        <p14:creationId xmlns:p14="http://schemas.microsoft.com/office/powerpoint/2010/main" val="1736939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4BA8B1-B332-3AD7-397A-9A564B20E9E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95FE13A-BD7F-A097-FAFD-EB23462CB6B0}"/>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6A8D3E9-F29D-8E5D-4CCD-BB890EC96664}"/>
              </a:ext>
            </a:extLst>
          </p:cNvPr>
          <p:cNvSpPr>
            <a:spLocks noGrp="1"/>
          </p:cNvSpPr>
          <p:nvPr>
            <p:ph type="dt" sz="half" idx="10"/>
          </p:nvPr>
        </p:nvSpPr>
        <p:spPr/>
        <p:txBody>
          <a:bodyPr/>
          <a:lstStyle/>
          <a:p>
            <a:fld id="{D6D68E68-BA3D-46F0-A403-1F9CBD0266E2}" type="datetimeFigureOut">
              <a:rPr lang="zh-TW" altLang="en-US" smtClean="0"/>
              <a:t>2023/6/8</a:t>
            </a:fld>
            <a:endParaRPr lang="zh-TW" altLang="en-US"/>
          </a:p>
        </p:txBody>
      </p:sp>
      <p:sp>
        <p:nvSpPr>
          <p:cNvPr id="5" name="頁尾版面配置區 4">
            <a:extLst>
              <a:ext uri="{FF2B5EF4-FFF2-40B4-BE49-F238E27FC236}">
                <a16:creationId xmlns:a16="http://schemas.microsoft.com/office/drawing/2014/main" id="{7743E2D4-9805-ED4C-2272-ACBDA03A1BF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81F6F0A-488F-4084-F134-863D2B41CF8E}"/>
              </a:ext>
            </a:extLst>
          </p:cNvPr>
          <p:cNvSpPr>
            <a:spLocks noGrp="1"/>
          </p:cNvSpPr>
          <p:nvPr>
            <p:ph type="sldNum" sz="quarter" idx="12"/>
          </p:nvPr>
        </p:nvSpPr>
        <p:spPr/>
        <p:txBody>
          <a:bodyPr/>
          <a:lstStyle/>
          <a:p>
            <a:fld id="{CC3A09AB-636A-40E3-BA4C-F96C6A22CF1D}" type="slidenum">
              <a:rPr lang="zh-TW" altLang="en-US" smtClean="0"/>
              <a:t>‹#›</a:t>
            </a:fld>
            <a:endParaRPr lang="zh-TW" altLang="en-US"/>
          </a:p>
        </p:txBody>
      </p:sp>
    </p:spTree>
    <p:extLst>
      <p:ext uri="{BB962C8B-B14F-4D97-AF65-F5344CB8AC3E}">
        <p14:creationId xmlns:p14="http://schemas.microsoft.com/office/powerpoint/2010/main" val="214533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A30527-CC8D-3975-579F-3545BB0D9EFD}"/>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C485A1A-C9D1-3BE5-0D79-4847F001C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21E0596-2F36-7B11-74E6-FFDF4FD0AAC9}"/>
              </a:ext>
            </a:extLst>
          </p:cNvPr>
          <p:cNvSpPr>
            <a:spLocks noGrp="1"/>
          </p:cNvSpPr>
          <p:nvPr>
            <p:ph type="dt" sz="half" idx="10"/>
          </p:nvPr>
        </p:nvSpPr>
        <p:spPr/>
        <p:txBody>
          <a:bodyPr/>
          <a:lstStyle/>
          <a:p>
            <a:fld id="{D6D68E68-BA3D-46F0-A403-1F9CBD0266E2}" type="datetimeFigureOut">
              <a:rPr lang="zh-TW" altLang="en-US" smtClean="0"/>
              <a:t>2023/6/8</a:t>
            </a:fld>
            <a:endParaRPr lang="zh-TW" altLang="en-US"/>
          </a:p>
        </p:txBody>
      </p:sp>
      <p:sp>
        <p:nvSpPr>
          <p:cNvPr id="5" name="頁尾版面配置區 4">
            <a:extLst>
              <a:ext uri="{FF2B5EF4-FFF2-40B4-BE49-F238E27FC236}">
                <a16:creationId xmlns:a16="http://schemas.microsoft.com/office/drawing/2014/main" id="{BF480D34-E099-F7B2-72C8-5533A794FEC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E470D89-8855-DBDB-E179-4D66102B12B4}"/>
              </a:ext>
            </a:extLst>
          </p:cNvPr>
          <p:cNvSpPr>
            <a:spLocks noGrp="1"/>
          </p:cNvSpPr>
          <p:nvPr>
            <p:ph type="sldNum" sz="quarter" idx="12"/>
          </p:nvPr>
        </p:nvSpPr>
        <p:spPr/>
        <p:txBody>
          <a:bodyPr/>
          <a:lstStyle/>
          <a:p>
            <a:fld id="{CC3A09AB-636A-40E3-BA4C-F96C6A22CF1D}" type="slidenum">
              <a:rPr lang="zh-TW" altLang="en-US" smtClean="0"/>
              <a:t>‹#›</a:t>
            </a:fld>
            <a:endParaRPr lang="zh-TW" altLang="en-US"/>
          </a:p>
        </p:txBody>
      </p:sp>
    </p:spTree>
    <p:extLst>
      <p:ext uri="{BB962C8B-B14F-4D97-AF65-F5344CB8AC3E}">
        <p14:creationId xmlns:p14="http://schemas.microsoft.com/office/powerpoint/2010/main" val="190655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FC48E0-525B-2958-0C0F-863163C6851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EC528E8-D878-DD1B-C8FC-0119B1BAFC39}"/>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D5C5F234-C9E3-B1A7-95DA-389B4EB9A37D}"/>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F5BBDBAF-C38E-C6A9-1729-B31DED5B2FF1}"/>
              </a:ext>
            </a:extLst>
          </p:cNvPr>
          <p:cNvSpPr>
            <a:spLocks noGrp="1"/>
          </p:cNvSpPr>
          <p:nvPr>
            <p:ph type="dt" sz="half" idx="10"/>
          </p:nvPr>
        </p:nvSpPr>
        <p:spPr/>
        <p:txBody>
          <a:bodyPr/>
          <a:lstStyle/>
          <a:p>
            <a:fld id="{D6D68E68-BA3D-46F0-A403-1F9CBD0266E2}" type="datetimeFigureOut">
              <a:rPr lang="zh-TW" altLang="en-US" smtClean="0"/>
              <a:t>2023/6/8</a:t>
            </a:fld>
            <a:endParaRPr lang="zh-TW" altLang="en-US"/>
          </a:p>
        </p:txBody>
      </p:sp>
      <p:sp>
        <p:nvSpPr>
          <p:cNvPr id="6" name="頁尾版面配置區 5">
            <a:extLst>
              <a:ext uri="{FF2B5EF4-FFF2-40B4-BE49-F238E27FC236}">
                <a16:creationId xmlns:a16="http://schemas.microsoft.com/office/drawing/2014/main" id="{E2D60A7F-F3EB-76DA-7435-03CFECE21E1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9B5F402-075D-32A1-082A-F6D7DF745DC9}"/>
              </a:ext>
            </a:extLst>
          </p:cNvPr>
          <p:cNvSpPr>
            <a:spLocks noGrp="1"/>
          </p:cNvSpPr>
          <p:nvPr>
            <p:ph type="sldNum" sz="quarter" idx="12"/>
          </p:nvPr>
        </p:nvSpPr>
        <p:spPr/>
        <p:txBody>
          <a:bodyPr/>
          <a:lstStyle/>
          <a:p>
            <a:fld id="{CC3A09AB-636A-40E3-BA4C-F96C6A22CF1D}" type="slidenum">
              <a:rPr lang="zh-TW" altLang="en-US" smtClean="0"/>
              <a:t>‹#›</a:t>
            </a:fld>
            <a:endParaRPr lang="zh-TW" altLang="en-US"/>
          </a:p>
        </p:txBody>
      </p:sp>
    </p:spTree>
    <p:extLst>
      <p:ext uri="{BB962C8B-B14F-4D97-AF65-F5344CB8AC3E}">
        <p14:creationId xmlns:p14="http://schemas.microsoft.com/office/powerpoint/2010/main" val="281419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1AC9C8-AF62-E9AF-066D-41B06BD2C7A0}"/>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234ED56-4E07-2FE8-F9A9-A3FDEBB2CE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C75A870E-4149-F29D-187E-71AF5F0CC84A}"/>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A7CA29F8-8B93-93F6-9357-9E5DD8A364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0E77A0C4-E31D-C40D-730E-57AA3E55C89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06677A43-9BC3-3226-B763-FCFDAFC68487}"/>
              </a:ext>
            </a:extLst>
          </p:cNvPr>
          <p:cNvSpPr>
            <a:spLocks noGrp="1"/>
          </p:cNvSpPr>
          <p:nvPr>
            <p:ph type="dt" sz="half" idx="10"/>
          </p:nvPr>
        </p:nvSpPr>
        <p:spPr/>
        <p:txBody>
          <a:bodyPr/>
          <a:lstStyle/>
          <a:p>
            <a:fld id="{D6D68E68-BA3D-46F0-A403-1F9CBD0266E2}" type="datetimeFigureOut">
              <a:rPr lang="zh-TW" altLang="en-US" smtClean="0"/>
              <a:t>2023/6/8</a:t>
            </a:fld>
            <a:endParaRPr lang="zh-TW" altLang="en-US"/>
          </a:p>
        </p:txBody>
      </p:sp>
      <p:sp>
        <p:nvSpPr>
          <p:cNvPr id="8" name="頁尾版面配置區 7">
            <a:extLst>
              <a:ext uri="{FF2B5EF4-FFF2-40B4-BE49-F238E27FC236}">
                <a16:creationId xmlns:a16="http://schemas.microsoft.com/office/drawing/2014/main" id="{A97791AF-7FFE-DDF4-91C6-159B2ED6F98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BE2B6E16-2C44-A4A6-A8B3-6CF184936A2C}"/>
              </a:ext>
            </a:extLst>
          </p:cNvPr>
          <p:cNvSpPr>
            <a:spLocks noGrp="1"/>
          </p:cNvSpPr>
          <p:nvPr>
            <p:ph type="sldNum" sz="quarter" idx="12"/>
          </p:nvPr>
        </p:nvSpPr>
        <p:spPr/>
        <p:txBody>
          <a:bodyPr/>
          <a:lstStyle/>
          <a:p>
            <a:fld id="{CC3A09AB-636A-40E3-BA4C-F96C6A22CF1D}" type="slidenum">
              <a:rPr lang="zh-TW" altLang="en-US" smtClean="0"/>
              <a:t>‹#›</a:t>
            </a:fld>
            <a:endParaRPr lang="zh-TW" altLang="en-US"/>
          </a:p>
        </p:txBody>
      </p:sp>
    </p:spTree>
    <p:extLst>
      <p:ext uri="{BB962C8B-B14F-4D97-AF65-F5344CB8AC3E}">
        <p14:creationId xmlns:p14="http://schemas.microsoft.com/office/powerpoint/2010/main" val="1258106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34C009-B0F7-BF60-0F5A-CE67274A571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A3A3F89-4497-CBCE-2224-163EEDE7528D}"/>
              </a:ext>
            </a:extLst>
          </p:cNvPr>
          <p:cNvSpPr>
            <a:spLocks noGrp="1"/>
          </p:cNvSpPr>
          <p:nvPr>
            <p:ph type="dt" sz="half" idx="10"/>
          </p:nvPr>
        </p:nvSpPr>
        <p:spPr/>
        <p:txBody>
          <a:bodyPr/>
          <a:lstStyle/>
          <a:p>
            <a:fld id="{D6D68E68-BA3D-46F0-A403-1F9CBD0266E2}" type="datetimeFigureOut">
              <a:rPr lang="zh-TW" altLang="en-US" smtClean="0"/>
              <a:t>2023/6/8</a:t>
            </a:fld>
            <a:endParaRPr lang="zh-TW" altLang="en-US"/>
          </a:p>
        </p:txBody>
      </p:sp>
      <p:sp>
        <p:nvSpPr>
          <p:cNvPr id="4" name="頁尾版面配置區 3">
            <a:extLst>
              <a:ext uri="{FF2B5EF4-FFF2-40B4-BE49-F238E27FC236}">
                <a16:creationId xmlns:a16="http://schemas.microsoft.com/office/drawing/2014/main" id="{C9FD0E63-4DF6-B9E0-A280-91BE6C50A3F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2A1CA27-5559-F4EF-994D-BD5F747689BF}"/>
              </a:ext>
            </a:extLst>
          </p:cNvPr>
          <p:cNvSpPr>
            <a:spLocks noGrp="1"/>
          </p:cNvSpPr>
          <p:nvPr>
            <p:ph type="sldNum" sz="quarter" idx="12"/>
          </p:nvPr>
        </p:nvSpPr>
        <p:spPr/>
        <p:txBody>
          <a:bodyPr/>
          <a:lstStyle/>
          <a:p>
            <a:fld id="{CC3A09AB-636A-40E3-BA4C-F96C6A22CF1D}" type="slidenum">
              <a:rPr lang="zh-TW" altLang="en-US" smtClean="0"/>
              <a:t>‹#›</a:t>
            </a:fld>
            <a:endParaRPr lang="zh-TW" altLang="en-US"/>
          </a:p>
        </p:txBody>
      </p:sp>
    </p:spTree>
    <p:extLst>
      <p:ext uri="{BB962C8B-B14F-4D97-AF65-F5344CB8AC3E}">
        <p14:creationId xmlns:p14="http://schemas.microsoft.com/office/powerpoint/2010/main" val="333592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116C157-98C3-4B9B-0743-06EA36CDD505}"/>
              </a:ext>
            </a:extLst>
          </p:cNvPr>
          <p:cNvSpPr>
            <a:spLocks noGrp="1"/>
          </p:cNvSpPr>
          <p:nvPr>
            <p:ph type="dt" sz="half" idx="10"/>
          </p:nvPr>
        </p:nvSpPr>
        <p:spPr/>
        <p:txBody>
          <a:bodyPr/>
          <a:lstStyle/>
          <a:p>
            <a:fld id="{D6D68E68-BA3D-46F0-A403-1F9CBD0266E2}" type="datetimeFigureOut">
              <a:rPr lang="zh-TW" altLang="en-US" smtClean="0"/>
              <a:t>2023/6/8</a:t>
            </a:fld>
            <a:endParaRPr lang="zh-TW" altLang="en-US"/>
          </a:p>
        </p:txBody>
      </p:sp>
      <p:sp>
        <p:nvSpPr>
          <p:cNvPr id="3" name="頁尾版面配置區 2">
            <a:extLst>
              <a:ext uri="{FF2B5EF4-FFF2-40B4-BE49-F238E27FC236}">
                <a16:creationId xmlns:a16="http://schemas.microsoft.com/office/drawing/2014/main" id="{B9BE400B-6D83-C36E-1E25-4F3E9EB469A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8EFAB733-4B5F-E72D-50CA-4B6EC8A48A02}"/>
              </a:ext>
            </a:extLst>
          </p:cNvPr>
          <p:cNvSpPr>
            <a:spLocks noGrp="1"/>
          </p:cNvSpPr>
          <p:nvPr>
            <p:ph type="sldNum" sz="quarter" idx="12"/>
          </p:nvPr>
        </p:nvSpPr>
        <p:spPr/>
        <p:txBody>
          <a:bodyPr/>
          <a:lstStyle/>
          <a:p>
            <a:fld id="{CC3A09AB-636A-40E3-BA4C-F96C6A22CF1D}" type="slidenum">
              <a:rPr lang="zh-TW" altLang="en-US" smtClean="0"/>
              <a:t>‹#›</a:t>
            </a:fld>
            <a:endParaRPr lang="zh-TW" altLang="en-US"/>
          </a:p>
        </p:txBody>
      </p:sp>
    </p:spTree>
    <p:extLst>
      <p:ext uri="{BB962C8B-B14F-4D97-AF65-F5344CB8AC3E}">
        <p14:creationId xmlns:p14="http://schemas.microsoft.com/office/powerpoint/2010/main" val="728318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E01A2F-EADF-FE7F-8224-26EFBB9F4BD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75C8BC53-31A1-1A35-D255-B5FC32A234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8F3452F-71A5-2EE3-F51A-938B813BE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DB5D51F-F58A-F521-078E-59E040BDF0AF}"/>
              </a:ext>
            </a:extLst>
          </p:cNvPr>
          <p:cNvSpPr>
            <a:spLocks noGrp="1"/>
          </p:cNvSpPr>
          <p:nvPr>
            <p:ph type="dt" sz="half" idx="10"/>
          </p:nvPr>
        </p:nvSpPr>
        <p:spPr/>
        <p:txBody>
          <a:bodyPr/>
          <a:lstStyle/>
          <a:p>
            <a:fld id="{D6D68E68-BA3D-46F0-A403-1F9CBD0266E2}" type="datetimeFigureOut">
              <a:rPr lang="zh-TW" altLang="en-US" smtClean="0"/>
              <a:t>2023/6/8</a:t>
            </a:fld>
            <a:endParaRPr lang="zh-TW" altLang="en-US"/>
          </a:p>
        </p:txBody>
      </p:sp>
      <p:sp>
        <p:nvSpPr>
          <p:cNvPr id="6" name="頁尾版面配置區 5">
            <a:extLst>
              <a:ext uri="{FF2B5EF4-FFF2-40B4-BE49-F238E27FC236}">
                <a16:creationId xmlns:a16="http://schemas.microsoft.com/office/drawing/2014/main" id="{5F56BA9F-B111-D329-6656-3E4771E0EB9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47461DF-DA60-C576-C339-EF103B163C67}"/>
              </a:ext>
            </a:extLst>
          </p:cNvPr>
          <p:cNvSpPr>
            <a:spLocks noGrp="1"/>
          </p:cNvSpPr>
          <p:nvPr>
            <p:ph type="sldNum" sz="quarter" idx="12"/>
          </p:nvPr>
        </p:nvSpPr>
        <p:spPr/>
        <p:txBody>
          <a:bodyPr/>
          <a:lstStyle/>
          <a:p>
            <a:fld id="{CC3A09AB-636A-40E3-BA4C-F96C6A22CF1D}" type="slidenum">
              <a:rPr lang="zh-TW" altLang="en-US" smtClean="0"/>
              <a:t>‹#›</a:t>
            </a:fld>
            <a:endParaRPr lang="zh-TW" altLang="en-US"/>
          </a:p>
        </p:txBody>
      </p:sp>
    </p:spTree>
    <p:extLst>
      <p:ext uri="{BB962C8B-B14F-4D97-AF65-F5344CB8AC3E}">
        <p14:creationId xmlns:p14="http://schemas.microsoft.com/office/powerpoint/2010/main" val="3853010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891758-4B0B-1107-855A-8BA996D96D7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681F423-37DB-0AF1-E460-1A0D51331A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A147E276-3A40-B8AF-ACEA-BB0EC42F6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C0A197B-B741-8765-45F3-69B447751005}"/>
              </a:ext>
            </a:extLst>
          </p:cNvPr>
          <p:cNvSpPr>
            <a:spLocks noGrp="1"/>
          </p:cNvSpPr>
          <p:nvPr>
            <p:ph type="dt" sz="half" idx="10"/>
          </p:nvPr>
        </p:nvSpPr>
        <p:spPr/>
        <p:txBody>
          <a:bodyPr/>
          <a:lstStyle/>
          <a:p>
            <a:fld id="{D6D68E68-BA3D-46F0-A403-1F9CBD0266E2}" type="datetimeFigureOut">
              <a:rPr lang="zh-TW" altLang="en-US" smtClean="0"/>
              <a:t>2023/6/8</a:t>
            </a:fld>
            <a:endParaRPr lang="zh-TW" altLang="en-US"/>
          </a:p>
        </p:txBody>
      </p:sp>
      <p:sp>
        <p:nvSpPr>
          <p:cNvPr id="6" name="頁尾版面配置區 5">
            <a:extLst>
              <a:ext uri="{FF2B5EF4-FFF2-40B4-BE49-F238E27FC236}">
                <a16:creationId xmlns:a16="http://schemas.microsoft.com/office/drawing/2014/main" id="{B7C546F3-5CDB-09AB-9CF9-D5CB94DB1A8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E56B516-0B09-FBB5-B245-749ED3E91DFE}"/>
              </a:ext>
            </a:extLst>
          </p:cNvPr>
          <p:cNvSpPr>
            <a:spLocks noGrp="1"/>
          </p:cNvSpPr>
          <p:nvPr>
            <p:ph type="sldNum" sz="quarter" idx="12"/>
          </p:nvPr>
        </p:nvSpPr>
        <p:spPr/>
        <p:txBody>
          <a:bodyPr/>
          <a:lstStyle/>
          <a:p>
            <a:fld id="{CC3A09AB-636A-40E3-BA4C-F96C6A22CF1D}" type="slidenum">
              <a:rPr lang="zh-TW" altLang="en-US" smtClean="0"/>
              <a:t>‹#›</a:t>
            </a:fld>
            <a:endParaRPr lang="zh-TW" altLang="en-US"/>
          </a:p>
        </p:txBody>
      </p:sp>
    </p:spTree>
    <p:extLst>
      <p:ext uri="{BB962C8B-B14F-4D97-AF65-F5344CB8AC3E}">
        <p14:creationId xmlns:p14="http://schemas.microsoft.com/office/powerpoint/2010/main" val="1192898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8277384-87DC-B30E-1EDB-796C56E63E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C463717-FC87-859D-8593-1E44B0DAC2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D2F32AE-514B-3ADC-DCE9-DE312356E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68E68-BA3D-46F0-A403-1F9CBD0266E2}" type="datetimeFigureOut">
              <a:rPr lang="zh-TW" altLang="en-US" smtClean="0"/>
              <a:t>2023/6/8</a:t>
            </a:fld>
            <a:endParaRPr lang="zh-TW" altLang="en-US"/>
          </a:p>
        </p:txBody>
      </p:sp>
      <p:sp>
        <p:nvSpPr>
          <p:cNvPr id="5" name="頁尾版面配置區 4">
            <a:extLst>
              <a:ext uri="{FF2B5EF4-FFF2-40B4-BE49-F238E27FC236}">
                <a16:creationId xmlns:a16="http://schemas.microsoft.com/office/drawing/2014/main" id="{559C6E2B-CD7C-D20A-53E6-7CE3885ECC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CE579E1-E89E-AA9E-86AB-65AF6C012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A09AB-636A-40E3-BA4C-F96C6A22CF1D}" type="slidenum">
              <a:rPr lang="zh-TW" altLang="en-US" smtClean="0"/>
              <a:t>‹#›</a:t>
            </a:fld>
            <a:endParaRPr lang="zh-TW" altLang="en-US"/>
          </a:p>
        </p:txBody>
      </p:sp>
    </p:spTree>
    <p:extLst>
      <p:ext uri="{BB962C8B-B14F-4D97-AF65-F5344CB8AC3E}">
        <p14:creationId xmlns:p14="http://schemas.microsoft.com/office/powerpoint/2010/main" val="2634704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76F859-521F-664E-37A0-8E38926470C9}"/>
              </a:ext>
            </a:extLst>
          </p:cNvPr>
          <p:cNvSpPr>
            <a:spLocks noGrp="1"/>
          </p:cNvSpPr>
          <p:nvPr>
            <p:ph type="ctrTitle"/>
          </p:nvPr>
        </p:nvSpPr>
        <p:spPr>
          <a:xfrm>
            <a:off x="1524000" y="1950244"/>
            <a:ext cx="9144000" cy="2387600"/>
          </a:xfrm>
        </p:spPr>
        <p:txBody>
          <a:bodyPr>
            <a:normAutofit fontScale="90000"/>
          </a:bodyPr>
          <a:lstStyle/>
          <a:p>
            <a:r>
              <a:rPr lang="en-US" altLang="zh-TW" b="0" i="0" dirty="0">
                <a:solidFill>
                  <a:srgbClr val="343541"/>
                </a:solidFill>
                <a:effectLst/>
                <a:latin typeface="Söhne"/>
              </a:rPr>
              <a:t>CVE-2022-37434</a:t>
            </a:r>
            <a:br>
              <a:rPr lang="en-US" altLang="zh-TW" b="0" i="0" dirty="0">
                <a:solidFill>
                  <a:srgbClr val="343541"/>
                </a:solidFill>
                <a:effectLst/>
                <a:latin typeface="Söhne"/>
              </a:rPr>
            </a:br>
            <a:r>
              <a:rPr lang="en-US" altLang="zh-TW" b="0" i="0" dirty="0" err="1">
                <a:solidFill>
                  <a:srgbClr val="343541"/>
                </a:solidFill>
                <a:effectLst/>
                <a:latin typeface="Söhne"/>
              </a:rPr>
              <a:t>zlib</a:t>
            </a:r>
            <a:r>
              <a:rPr lang="en-US" altLang="zh-TW" b="0" i="0" dirty="0">
                <a:solidFill>
                  <a:srgbClr val="343541"/>
                </a:solidFill>
                <a:effectLst/>
                <a:latin typeface="Söhne"/>
              </a:rPr>
              <a:t> </a:t>
            </a:r>
            <a:r>
              <a:rPr lang="en-US" altLang="zh-TW" dirty="0">
                <a:solidFill>
                  <a:srgbClr val="343541"/>
                </a:solidFill>
                <a:latin typeface="Söhne"/>
              </a:rPr>
              <a:t>inflate function causes</a:t>
            </a:r>
            <a:br>
              <a:rPr lang="en-US" altLang="zh-TW" dirty="0">
                <a:solidFill>
                  <a:srgbClr val="343541"/>
                </a:solidFill>
                <a:latin typeface="Söhne"/>
              </a:rPr>
            </a:br>
            <a:r>
              <a:rPr lang="en-US" altLang="zh-TW" dirty="0">
                <a:solidFill>
                  <a:srgbClr val="343541"/>
                </a:solidFill>
                <a:latin typeface="Söhne"/>
              </a:rPr>
              <a:t>out-of-bounds write</a:t>
            </a:r>
            <a:endParaRPr lang="zh-TW" altLang="en-US" dirty="0"/>
          </a:p>
        </p:txBody>
      </p:sp>
      <p:sp>
        <p:nvSpPr>
          <p:cNvPr id="3" name="副標題 2">
            <a:extLst>
              <a:ext uri="{FF2B5EF4-FFF2-40B4-BE49-F238E27FC236}">
                <a16:creationId xmlns:a16="http://schemas.microsoft.com/office/drawing/2014/main" id="{427DB7DD-6AFF-07E1-5013-66C6E90A5E39}"/>
              </a:ext>
            </a:extLst>
          </p:cNvPr>
          <p:cNvSpPr>
            <a:spLocks noGrp="1"/>
          </p:cNvSpPr>
          <p:nvPr>
            <p:ph type="subTitle" idx="1"/>
          </p:nvPr>
        </p:nvSpPr>
        <p:spPr>
          <a:xfrm>
            <a:off x="1524000" y="4907756"/>
            <a:ext cx="9144000" cy="1655762"/>
          </a:xfrm>
        </p:spPr>
        <p:txBody>
          <a:bodyPr/>
          <a:lstStyle/>
          <a:p>
            <a:r>
              <a:rPr lang="en-US" altLang="zh-TW" dirty="0"/>
              <a:t>109550060 </a:t>
            </a:r>
            <a:r>
              <a:rPr lang="zh-TW" altLang="en-US" dirty="0"/>
              <a:t>陳星宇</a:t>
            </a:r>
          </a:p>
        </p:txBody>
      </p:sp>
    </p:spTree>
    <p:extLst>
      <p:ext uri="{BB962C8B-B14F-4D97-AF65-F5344CB8AC3E}">
        <p14:creationId xmlns:p14="http://schemas.microsoft.com/office/powerpoint/2010/main" val="2166768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B226FB-06F2-D539-CB0D-B2AB5D57EE06}"/>
              </a:ext>
            </a:extLst>
          </p:cNvPr>
          <p:cNvSpPr>
            <a:spLocks noGrp="1"/>
          </p:cNvSpPr>
          <p:nvPr>
            <p:ph type="title"/>
          </p:nvPr>
        </p:nvSpPr>
        <p:spPr/>
        <p:txBody>
          <a:bodyPr/>
          <a:lstStyle/>
          <a:p>
            <a:pPr algn="ctr"/>
            <a:r>
              <a:rPr lang="en-US" altLang="zh-TW" dirty="0"/>
              <a:t>Why is there no corresponding log?</a:t>
            </a:r>
            <a:endParaRPr lang="zh-TW" altLang="en-US" dirty="0"/>
          </a:p>
        </p:txBody>
      </p:sp>
      <p:sp>
        <p:nvSpPr>
          <p:cNvPr id="3" name="內容版面配置區 2">
            <a:extLst>
              <a:ext uri="{FF2B5EF4-FFF2-40B4-BE49-F238E27FC236}">
                <a16:creationId xmlns:a16="http://schemas.microsoft.com/office/drawing/2014/main" id="{BB33DA39-FD55-E774-2E52-CE957655CBF4}"/>
              </a:ext>
            </a:extLst>
          </p:cNvPr>
          <p:cNvSpPr>
            <a:spLocks noGrp="1"/>
          </p:cNvSpPr>
          <p:nvPr>
            <p:ph idx="1"/>
          </p:nvPr>
        </p:nvSpPr>
        <p:spPr/>
        <p:txBody>
          <a:bodyPr/>
          <a:lstStyle/>
          <a:p>
            <a:pPr>
              <a:lnSpc>
                <a:spcPct val="150000"/>
              </a:lnSpc>
            </a:pPr>
            <a:r>
              <a:rPr lang="en-US" altLang="zh-TW" dirty="0"/>
              <a:t>As this CVE leads to buffer overflow, which allows the attacker to execute arbitrary code by changing the return address of the stack pointer to an attacker-specified memory address. As the attacker might do anything including privilege escalation(cat /</a:t>
            </a:r>
            <a:r>
              <a:rPr lang="en-US" altLang="zh-TW" dirty="0" err="1"/>
              <a:t>etc</a:t>
            </a:r>
            <a:r>
              <a:rPr lang="en-US" altLang="zh-TW" dirty="0"/>
              <a:t>/shadow using root), implant persistence(download C2 backdoor), etc., there might have no corresponding featured log specific to CVE-37434.</a:t>
            </a:r>
          </a:p>
        </p:txBody>
      </p:sp>
    </p:spTree>
    <p:extLst>
      <p:ext uri="{BB962C8B-B14F-4D97-AF65-F5344CB8AC3E}">
        <p14:creationId xmlns:p14="http://schemas.microsoft.com/office/powerpoint/2010/main" val="3757589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312C51-CB7A-67E6-6CBA-AE35B68349AA}"/>
              </a:ext>
            </a:extLst>
          </p:cNvPr>
          <p:cNvSpPr>
            <a:spLocks noGrp="1"/>
          </p:cNvSpPr>
          <p:nvPr>
            <p:ph type="title"/>
          </p:nvPr>
        </p:nvSpPr>
        <p:spPr/>
        <p:txBody>
          <a:bodyPr/>
          <a:lstStyle/>
          <a:p>
            <a:pPr algn="ctr"/>
            <a:r>
              <a:rPr lang="en-US" altLang="zh-TW" dirty="0"/>
              <a:t>How to patch the CVE?</a:t>
            </a:r>
            <a:endParaRPr lang="zh-TW" altLang="en-US" dirty="0"/>
          </a:p>
        </p:txBody>
      </p:sp>
      <p:sp>
        <p:nvSpPr>
          <p:cNvPr id="3" name="內容版面配置區 2">
            <a:extLst>
              <a:ext uri="{FF2B5EF4-FFF2-40B4-BE49-F238E27FC236}">
                <a16:creationId xmlns:a16="http://schemas.microsoft.com/office/drawing/2014/main" id="{799B07A7-F26B-3C6E-45B5-CD81CD9ACA28}"/>
              </a:ext>
            </a:extLst>
          </p:cNvPr>
          <p:cNvSpPr>
            <a:spLocks noGrp="1"/>
          </p:cNvSpPr>
          <p:nvPr>
            <p:ph idx="1"/>
          </p:nvPr>
        </p:nvSpPr>
        <p:spPr/>
        <p:txBody>
          <a:bodyPr>
            <a:normAutofit fontScale="92500"/>
          </a:bodyPr>
          <a:lstStyle/>
          <a:p>
            <a:pPr>
              <a:lnSpc>
                <a:spcPct val="150000"/>
              </a:lnSpc>
            </a:pPr>
            <a:r>
              <a:rPr lang="en-US" altLang="zh-TW" dirty="0"/>
              <a:t>This CVE resulted from the lack of checking length of extra </a:t>
            </a:r>
            <a:r>
              <a:rPr lang="en-US" altLang="zh-TW" dirty="0" err="1"/>
              <a:t>gzip</a:t>
            </a:r>
            <a:r>
              <a:rPr lang="en-US" altLang="zh-TW" dirty="0"/>
              <a:t> header. If it exceeds the max length of extra </a:t>
            </a:r>
            <a:r>
              <a:rPr lang="en-US" altLang="zh-TW" dirty="0" err="1"/>
              <a:t>gzip</a:t>
            </a:r>
            <a:r>
              <a:rPr lang="en-US" altLang="zh-TW" dirty="0"/>
              <a:t> header, it might lead to buffer overflow(then falsify the return address of stack and execute arbitrary code). Therefore, the solution is to address the problem is to ensure the </a:t>
            </a:r>
            <a:r>
              <a:rPr lang="en-US" altLang="zh-TW" dirty="0" err="1"/>
              <a:t>zlib</a:t>
            </a:r>
            <a:r>
              <a:rPr lang="en-US" altLang="zh-TW" dirty="0"/>
              <a:t> </a:t>
            </a:r>
            <a:r>
              <a:rPr lang="en-US" altLang="zh-TW" dirty="0" err="1"/>
              <a:t>InflateGetHeader</a:t>
            </a:r>
            <a:r>
              <a:rPr lang="en-US" altLang="zh-TW" dirty="0"/>
              <a:t>() function that the real length of extra header is less than or equal to the maximum length, otherwise it won’t inflate. And this is what the developer do in </a:t>
            </a:r>
            <a:r>
              <a:rPr lang="en-US" altLang="zh-TW" dirty="0" err="1"/>
              <a:t>zlib</a:t>
            </a:r>
            <a:r>
              <a:rPr lang="en-US" altLang="zh-TW" dirty="0"/>
              <a:t> 1.2.13 to address the CVE-37434.</a:t>
            </a:r>
            <a:endParaRPr lang="zh-TW" altLang="en-US" dirty="0"/>
          </a:p>
        </p:txBody>
      </p:sp>
    </p:spTree>
    <p:extLst>
      <p:ext uri="{BB962C8B-B14F-4D97-AF65-F5344CB8AC3E}">
        <p14:creationId xmlns:p14="http://schemas.microsoft.com/office/powerpoint/2010/main" val="3841596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8C2FAE-AF32-E66B-A998-1DD293AFEC43}"/>
              </a:ext>
            </a:extLst>
          </p:cNvPr>
          <p:cNvSpPr>
            <a:spLocks noGrp="1"/>
          </p:cNvSpPr>
          <p:nvPr>
            <p:ph type="title"/>
          </p:nvPr>
        </p:nvSpPr>
        <p:spPr/>
        <p:txBody>
          <a:bodyPr/>
          <a:lstStyle/>
          <a:p>
            <a:pPr algn="ctr"/>
            <a:r>
              <a:rPr lang="en-US" altLang="zh-TW" dirty="0">
                <a:latin typeface="+mn-lt"/>
                <a:ea typeface="+mn-ea"/>
                <a:cs typeface="+mn-cs"/>
              </a:rPr>
              <a:t>What is CVE-2022-37434?</a:t>
            </a:r>
            <a:endParaRPr lang="zh-TW" altLang="en-US" dirty="0">
              <a:latin typeface="+mn-lt"/>
              <a:ea typeface="+mn-ea"/>
              <a:cs typeface="+mn-cs"/>
            </a:endParaRPr>
          </a:p>
        </p:txBody>
      </p:sp>
      <p:sp>
        <p:nvSpPr>
          <p:cNvPr id="3" name="內容版面配置區 2">
            <a:extLst>
              <a:ext uri="{FF2B5EF4-FFF2-40B4-BE49-F238E27FC236}">
                <a16:creationId xmlns:a16="http://schemas.microsoft.com/office/drawing/2014/main" id="{3E85D91C-2F62-039E-64CE-4FBBAC990CE9}"/>
              </a:ext>
            </a:extLst>
          </p:cNvPr>
          <p:cNvSpPr>
            <a:spLocks noGrp="1"/>
          </p:cNvSpPr>
          <p:nvPr>
            <p:ph idx="1"/>
          </p:nvPr>
        </p:nvSpPr>
        <p:spPr/>
        <p:txBody>
          <a:bodyPr/>
          <a:lstStyle/>
          <a:p>
            <a:pPr>
              <a:lnSpc>
                <a:spcPct val="150000"/>
              </a:lnSpc>
            </a:pPr>
            <a:r>
              <a:rPr lang="en-US" altLang="zh-TW" b="0" i="0" dirty="0" err="1">
                <a:solidFill>
                  <a:srgbClr val="333333"/>
                </a:solidFill>
                <a:effectLst/>
                <a:latin typeface="Source Sans Pro" panose="020B0503030403020204" pitchFamily="34" charset="0"/>
              </a:rPr>
              <a:t>zlib</a:t>
            </a:r>
            <a:r>
              <a:rPr lang="en-US" altLang="zh-TW" b="0" i="0" dirty="0">
                <a:solidFill>
                  <a:srgbClr val="333333"/>
                </a:solidFill>
                <a:effectLst/>
                <a:latin typeface="Source Sans Pro" panose="020B0503030403020204" pitchFamily="34" charset="0"/>
              </a:rPr>
              <a:t> through 1.2.12 has a heap-based buffer over-read or buffer overflow in inflate in </a:t>
            </a:r>
            <a:r>
              <a:rPr lang="en-US" altLang="zh-TW" b="0" i="0" dirty="0" err="1">
                <a:solidFill>
                  <a:srgbClr val="333333"/>
                </a:solidFill>
                <a:effectLst/>
                <a:latin typeface="Source Sans Pro" panose="020B0503030403020204" pitchFamily="34" charset="0"/>
              </a:rPr>
              <a:t>inflate.c</a:t>
            </a:r>
            <a:r>
              <a:rPr lang="en-US" altLang="zh-TW" b="0" i="0" dirty="0">
                <a:solidFill>
                  <a:srgbClr val="333333"/>
                </a:solidFill>
                <a:effectLst/>
                <a:latin typeface="Source Sans Pro" panose="020B0503030403020204" pitchFamily="34" charset="0"/>
              </a:rPr>
              <a:t> via a large </a:t>
            </a:r>
            <a:r>
              <a:rPr lang="en-US" altLang="zh-TW" b="0" i="0" dirty="0" err="1">
                <a:solidFill>
                  <a:srgbClr val="333333"/>
                </a:solidFill>
                <a:effectLst/>
                <a:latin typeface="Source Sans Pro" panose="020B0503030403020204" pitchFamily="34" charset="0"/>
              </a:rPr>
              <a:t>gzip</a:t>
            </a:r>
            <a:r>
              <a:rPr lang="en-US" altLang="zh-TW" b="0" i="0" dirty="0">
                <a:solidFill>
                  <a:srgbClr val="333333"/>
                </a:solidFill>
                <a:effectLst/>
                <a:latin typeface="Source Sans Pro" panose="020B0503030403020204" pitchFamily="34" charset="0"/>
              </a:rPr>
              <a:t> header extra field.</a:t>
            </a:r>
          </a:p>
          <a:p>
            <a:pPr>
              <a:lnSpc>
                <a:spcPct val="150000"/>
              </a:lnSpc>
            </a:pPr>
            <a:r>
              <a:rPr lang="en-US" altLang="zh-TW" b="0" i="0" dirty="0">
                <a:solidFill>
                  <a:srgbClr val="333333"/>
                </a:solidFill>
                <a:effectLst/>
                <a:latin typeface="Source Sans Pro" panose="020B0503030403020204" pitchFamily="34" charset="0"/>
              </a:rPr>
              <a:t>only applications that call </a:t>
            </a:r>
            <a:r>
              <a:rPr lang="en-US" altLang="zh-TW" b="0" i="0" dirty="0" err="1">
                <a:solidFill>
                  <a:srgbClr val="333333"/>
                </a:solidFill>
                <a:effectLst/>
                <a:latin typeface="Source Sans Pro" panose="020B0503030403020204" pitchFamily="34" charset="0"/>
              </a:rPr>
              <a:t>inflateGetHeader</a:t>
            </a:r>
            <a:r>
              <a:rPr lang="en-US" altLang="zh-TW" b="0" i="0" dirty="0">
                <a:solidFill>
                  <a:srgbClr val="333333"/>
                </a:solidFill>
                <a:effectLst/>
                <a:latin typeface="Source Sans Pro" panose="020B0503030403020204" pitchFamily="34" charset="0"/>
              </a:rPr>
              <a:t> are affected.</a:t>
            </a:r>
          </a:p>
          <a:p>
            <a:endParaRPr lang="zh-TW" altLang="en-US" dirty="0"/>
          </a:p>
        </p:txBody>
      </p:sp>
    </p:spTree>
    <p:extLst>
      <p:ext uri="{BB962C8B-B14F-4D97-AF65-F5344CB8AC3E}">
        <p14:creationId xmlns:p14="http://schemas.microsoft.com/office/powerpoint/2010/main" val="32051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ACB5E1-2072-0800-EFCC-2052083BB8CC}"/>
              </a:ext>
            </a:extLst>
          </p:cNvPr>
          <p:cNvSpPr>
            <a:spLocks noGrp="1"/>
          </p:cNvSpPr>
          <p:nvPr>
            <p:ph type="title"/>
          </p:nvPr>
        </p:nvSpPr>
        <p:spPr>
          <a:xfrm>
            <a:off x="838200" y="215500"/>
            <a:ext cx="10515600" cy="1325563"/>
          </a:xfrm>
        </p:spPr>
        <p:txBody>
          <a:bodyPr/>
          <a:lstStyle/>
          <a:p>
            <a:pPr algn="ctr"/>
            <a:r>
              <a:rPr lang="en-US" altLang="zh-TW" dirty="0">
                <a:latin typeface="+mn-lt"/>
                <a:ea typeface="+mn-ea"/>
                <a:cs typeface="+mn-cs"/>
              </a:rPr>
              <a:t>How is the CVE discovered?</a:t>
            </a:r>
            <a:endParaRPr lang="zh-TW" altLang="en-US" dirty="0">
              <a:latin typeface="+mn-lt"/>
              <a:ea typeface="+mn-ea"/>
              <a:cs typeface="+mn-cs"/>
            </a:endParaRPr>
          </a:p>
        </p:txBody>
      </p:sp>
      <p:sp>
        <p:nvSpPr>
          <p:cNvPr id="3" name="內容版面配置區 2">
            <a:extLst>
              <a:ext uri="{FF2B5EF4-FFF2-40B4-BE49-F238E27FC236}">
                <a16:creationId xmlns:a16="http://schemas.microsoft.com/office/drawing/2014/main" id="{3868E8F1-3634-D512-B2B3-672072309C75}"/>
              </a:ext>
            </a:extLst>
          </p:cNvPr>
          <p:cNvSpPr>
            <a:spLocks noGrp="1"/>
          </p:cNvSpPr>
          <p:nvPr>
            <p:ph idx="1"/>
          </p:nvPr>
        </p:nvSpPr>
        <p:spPr>
          <a:xfrm>
            <a:off x="838200" y="1429790"/>
            <a:ext cx="10515600" cy="5203766"/>
          </a:xfrm>
        </p:spPr>
        <p:txBody>
          <a:bodyPr>
            <a:normAutofit lnSpcReduction="10000"/>
          </a:bodyPr>
          <a:lstStyle/>
          <a:p>
            <a:pPr>
              <a:lnSpc>
                <a:spcPct val="150000"/>
              </a:lnSpc>
            </a:pPr>
            <a:r>
              <a:rPr lang="en-US" altLang="zh-TW" dirty="0"/>
              <a:t>An issue in </a:t>
            </a:r>
            <a:r>
              <a:rPr lang="en-US" altLang="zh-TW" dirty="0" err="1"/>
              <a:t>Github</a:t>
            </a:r>
            <a:r>
              <a:rPr lang="en-US" altLang="zh-TW" dirty="0"/>
              <a:t> with curl tag turned out a </a:t>
            </a:r>
            <a:r>
              <a:rPr lang="en-US" altLang="zh-TW" dirty="0" err="1"/>
              <a:t>zlib</a:t>
            </a:r>
            <a:r>
              <a:rPr lang="en-US" altLang="zh-TW" dirty="0"/>
              <a:t> CVE issue.</a:t>
            </a:r>
          </a:p>
          <a:p>
            <a:pPr>
              <a:lnSpc>
                <a:spcPct val="150000"/>
              </a:lnSpc>
            </a:pPr>
            <a:r>
              <a:rPr lang="en-US" altLang="zh-TW" dirty="0"/>
              <a:t>Test224 in Curl test suite send a HTTP request to a server with content that wants to be encoded accompanied with large extra header field. It should be ignored and refuse to compress the content if the extra header field exceeds max length. However, the developer didn’t do the error check for the header length. This will result in heap overflow and undesired behavior of writing since the compressed content will be “</a:t>
            </a:r>
            <a:r>
              <a:rPr lang="en-US" altLang="zh-TW" dirty="0" err="1"/>
              <a:t>memcpied</a:t>
            </a:r>
            <a:r>
              <a:rPr lang="en-US" altLang="zh-TW" dirty="0"/>
              <a:t>” into a out-of-range memory.</a:t>
            </a:r>
          </a:p>
        </p:txBody>
      </p:sp>
    </p:spTree>
    <p:extLst>
      <p:ext uri="{BB962C8B-B14F-4D97-AF65-F5344CB8AC3E}">
        <p14:creationId xmlns:p14="http://schemas.microsoft.com/office/powerpoint/2010/main" val="3330502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25C7E2F9-BBE2-A40C-B08E-FD11181D7348}"/>
              </a:ext>
            </a:extLst>
          </p:cNvPr>
          <p:cNvPicPr>
            <a:picLocks noGrp="1" noChangeAspect="1"/>
          </p:cNvPicPr>
          <p:nvPr>
            <p:ph idx="1"/>
          </p:nvPr>
        </p:nvPicPr>
        <p:blipFill>
          <a:blip r:embed="rId2"/>
          <a:stretch>
            <a:fillRect/>
          </a:stretch>
        </p:blipFill>
        <p:spPr>
          <a:xfrm>
            <a:off x="4728091" y="1014153"/>
            <a:ext cx="7224689" cy="4351338"/>
          </a:xfrm>
        </p:spPr>
      </p:pic>
      <p:sp>
        <p:nvSpPr>
          <p:cNvPr id="6" name="文字方塊 5">
            <a:extLst>
              <a:ext uri="{FF2B5EF4-FFF2-40B4-BE49-F238E27FC236}">
                <a16:creationId xmlns:a16="http://schemas.microsoft.com/office/drawing/2014/main" id="{04C9BF86-7A2F-38DB-6D31-EE726D775222}"/>
              </a:ext>
            </a:extLst>
          </p:cNvPr>
          <p:cNvSpPr txBox="1"/>
          <p:nvPr/>
        </p:nvSpPr>
        <p:spPr>
          <a:xfrm>
            <a:off x="255841" y="1201764"/>
            <a:ext cx="4472250" cy="5196166"/>
          </a:xfrm>
          <a:prstGeom prst="rect">
            <a:avLst/>
          </a:prstGeom>
          <a:noFill/>
        </p:spPr>
        <p:txBody>
          <a:bodyPr wrap="square" rtlCol="0">
            <a:spAutoFit/>
          </a:bodyPr>
          <a:lstStyle/>
          <a:p>
            <a:pPr>
              <a:lnSpc>
                <a:spcPct val="150000"/>
              </a:lnSpc>
            </a:pPr>
            <a:r>
              <a:rPr lang="en-US" altLang="zh-TW" sz="2800" dirty="0"/>
              <a:t>Severity level is medium in Red Hat and severe in NVD. As Red Hat stated that </a:t>
            </a:r>
            <a:r>
              <a:rPr lang="en-US" altLang="zh-TW" sz="2800" dirty="0" err="1"/>
              <a:t>zlib</a:t>
            </a:r>
            <a:r>
              <a:rPr lang="en-US" altLang="zh-TW" sz="2800" dirty="0"/>
              <a:t> functions are bundled in their products, it is unable to be utilized by the attacker, which leads to low confidentiality and integrity risks.</a:t>
            </a:r>
            <a:endParaRPr lang="zh-TW" altLang="en-US" sz="2800" dirty="0"/>
          </a:p>
        </p:txBody>
      </p:sp>
      <p:sp>
        <p:nvSpPr>
          <p:cNvPr id="7" name="文字方塊 6">
            <a:extLst>
              <a:ext uri="{FF2B5EF4-FFF2-40B4-BE49-F238E27FC236}">
                <a16:creationId xmlns:a16="http://schemas.microsoft.com/office/drawing/2014/main" id="{0C5C7065-A576-AD7E-73E1-56B591896B5D}"/>
              </a:ext>
            </a:extLst>
          </p:cNvPr>
          <p:cNvSpPr txBox="1"/>
          <p:nvPr/>
        </p:nvSpPr>
        <p:spPr>
          <a:xfrm>
            <a:off x="315885" y="194628"/>
            <a:ext cx="11255432" cy="769441"/>
          </a:xfrm>
          <a:prstGeom prst="rect">
            <a:avLst/>
          </a:prstGeom>
          <a:noFill/>
        </p:spPr>
        <p:txBody>
          <a:bodyPr wrap="square" rtlCol="0">
            <a:spAutoFit/>
          </a:bodyPr>
          <a:lstStyle/>
          <a:p>
            <a:pPr algn="ctr"/>
            <a:r>
              <a:rPr lang="en-US" altLang="zh-TW" sz="4400" dirty="0"/>
              <a:t>CVSS scores and scoring vectors </a:t>
            </a:r>
            <a:endParaRPr lang="zh-TW" altLang="en-US" sz="4400" dirty="0"/>
          </a:p>
        </p:txBody>
      </p:sp>
    </p:spTree>
    <p:extLst>
      <p:ext uri="{BB962C8B-B14F-4D97-AF65-F5344CB8AC3E}">
        <p14:creationId xmlns:p14="http://schemas.microsoft.com/office/powerpoint/2010/main" val="4060030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F8EFD2-029D-74F8-2A75-7B19B62CB9B0}"/>
              </a:ext>
            </a:extLst>
          </p:cNvPr>
          <p:cNvSpPr>
            <a:spLocks noGrp="1"/>
          </p:cNvSpPr>
          <p:nvPr>
            <p:ph type="title"/>
          </p:nvPr>
        </p:nvSpPr>
        <p:spPr/>
        <p:txBody>
          <a:bodyPr/>
          <a:lstStyle/>
          <a:p>
            <a:pPr algn="ctr"/>
            <a:r>
              <a:rPr lang="en-US" altLang="zh-TW" dirty="0">
                <a:latin typeface="+mn-lt"/>
                <a:ea typeface="+mn-ea"/>
                <a:cs typeface="+mn-cs"/>
              </a:rPr>
              <a:t>Reproduce the CVE environment</a:t>
            </a:r>
            <a:endParaRPr lang="zh-TW" altLang="en-US" dirty="0">
              <a:latin typeface="+mn-lt"/>
              <a:ea typeface="+mn-ea"/>
              <a:cs typeface="+mn-cs"/>
            </a:endParaRPr>
          </a:p>
        </p:txBody>
      </p:sp>
      <p:sp>
        <p:nvSpPr>
          <p:cNvPr id="3" name="內容版面配置區 2">
            <a:extLst>
              <a:ext uri="{FF2B5EF4-FFF2-40B4-BE49-F238E27FC236}">
                <a16:creationId xmlns:a16="http://schemas.microsoft.com/office/drawing/2014/main" id="{ED8C75D3-C86F-557B-F5F5-6E63F14A67B4}"/>
              </a:ext>
            </a:extLst>
          </p:cNvPr>
          <p:cNvSpPr>
            <a:spLocks noGrp="1"/>
          </p:cNvSpPr>
          <p:nvPr>
            <p:ph idx="1"/>
          </p:nvPr>
        </p:nvSpPr>
        <p:spPr/>
        <p:txBody>
          <a:bodyPr/>
          <a:lstStyle/>
          <a:p>
            <a:pPr marL="0" indent="0">
              <a:lnSpc>
                <a:spcPct val="150000"/>
              </a:lnSpc>
              <a:buNone/>
            </a:pPr>
            <a:r>
              <a:rPr lang="en-US" altLang="zh-TW" dirty="0"/>
              <a:t>Since only the V1.2.2 patched </a:t>
            </a:r>
            <a:r>
              <a:rPr lang="en-US" altLang="zh-TW" dirty="0" err="1"/>
              <a:t>zlib</a:t>
            </a:r>
            <a:r>
              <a:rPr lang="en-US" altLang="zh-TW" dirty="0"/>
              <a:t> is vulnerable with the attack, we have to prepare a server with v1.2.2 </a:t>
            </a:r>
            <a:r>
              <a:rPr lang="en-US" altLang="zh-TW" dirty="0" err="1"/>
              <a:t>zlib</a:t>
            </a:r>
            <a:r>
              <a:rPr lang="en-US" altLang="zh-TW" dirty="0"/>
              <a:t> first, then prepare the text file that will possibly lead to the exploit.</a:t>
            </a:r>
            <a:endParaRPr lang="zh-TW" altLang="en-US" dirty="0"/>
          </a:p>
        </p:txBody>
      </p:sp>
    </p:spTree>
    <p:extLst>
      <p:ext uri="{BB962C8B-B14F-4D97-AF65-F5344CB8AC3E}">
        <p14:creationId xmlns:p14="http://schemas.microsoft.com/office/powerpoint/2010/main" val="1023534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9CDDF2-8AC6-CD99-803A-CD1200F37664}"/>
              </a:ext>
            </a:extLst>
          </p:cNvPr>
          <p:cNvSpPr>
            <a:spLocks noGrp="1"/>
          </p:cNvSpPr>
          <p:nvPr>
            <p:ph type="title"/>
          </p:nvPr>
        </p:nvSpPr>
        <p:spPr/>
        <p:txBody>
          <a:bodyPr/>
          <a:lstStyle/>
          <a:p>
            <a:pPr algn="ctr"/>
            <a:r>
              <a:rPr lang="en-US" altLang="zh-TW" dirty="0">
                <a:latin typeface="+mn-lt"/>
                <a:ea typeface="+mn-ea"/>
                <a:cs typeface="+mn-cs"/>
              </a:rPr>
              <a:t>Reproduce the exploitation</a:t>
            </a:r>
            <a:endParaRPr lang="zh-TW" altLang="en-US" dirty="0">
              <a:latin typeface="+mn-lt"/>
              <a:ea typeface="+mn-ea"/>
              <a:cs typeface="+mn-cs"/>
            </a:endParaRPr>
          </a:p>
        </p:txBody>
      </p:sp>
      <p:sp>
        <p:nvSpPr>
          <p:cNvPr id="3" name="內容版面配置區 2">
            <a:extLst>
              <a:ext uri="{FF2B5EF4-FFF2-40B4-BE49-F238E27FC236}">
                <a16:creationId xmlns:a16="http://schemas.microsoft.com/office/drawing/2014/main" id="{6D2FE550-72B2-B4BB-A625-8E910029BC53}"/>
              </a:ext>
            </a:extLst>
          </p:cNvPr>
          <p:cNvSpPr>
            <a:spLocks noGrp="1"/>
          </p:cNvSpPr>
          <p:nvPr>
            <p:ph idx="1"/>
          </p:nvPr>
        </p:nvSpPr>
        <p:spPr/>
        <p:txBody>
          <a:bodyPr/>
          <a:lstStyle/>
          <a:p>
            <a:pPr>
              <a:lnSpc>
                <a:spcPct val="150000"/>
              </a:lnSpc>
            </a:pPr>
            <a:r>
              <a:rPr lang="en-US" altLang="zh-TW" dirty="0"/>
              <a:t>Prepare two </a:t>
            </a:r>
            <a:r>
              <a:rPr lang="en-US" altLang="zh-TW" dirty="0" err="1"/>
              <a:t>cpp</a:t>
            </a:r>
            <a:r>
              <a:rPr lang="en-US" altLang="zh-TW" dirty="0"/>
              <a:t> files, “</a:t>
            </a:r>
            <a:r>
              <a:rPr lang="en-US" altLang="zh-TW" dirty="0" err="1"/>
              <a:t>inflate.c</a:t>
            </a:r>
            <a:r>
              <a:rPr lang="en-US" altLang="zh-TW" dirty="0"/>
              <a:t>” and “</a:t>
            </a:r>
            <a:r>
              <a:rPr lang="en-US" altLang="zh-TW" dirty="0" err="1"/>
              <a:t>deflate.c</a:t>
            </a:r>
            <a:r>
              <a:rPr lang="en-US" altLang="zh-TW" dirty="0"/>
              <a:t>”. “</a:t>
            </a:r>
            <a:r>
              <a:rPr lang="en-US" altLang="zh-TW" dirty="0" err="1"/>
              <a:t>deflate.c</a:t>
            </a:r>
            <a:r>
              <a:rPr lang="en-US" altLang="zh-TW" dirty="0"/>
              <a:t>” is used to compress the data and “</a:t>
            </a:r>
            <a:r>
              <a:rPr lang="en-US" altLang="zh-TW" dirty="0" err="1"/>
              <a:t>inflate.c</a:t>
            </a:r>
            <a:r>
              <a:rPr lang="en-US" altLang="zh-TW" dirty="0"/>
              <a:t>” is used to decompress the data. Use </a:t>
            </a:r>
            <a:r>
              <a:rPr lang="en-US" altLang="zh-TW" dirty="0" err="1"/>
              <a:t>deflateSetHeader</a:t>
            </a:r>
            <a:r>
              <a:rPr lang="en-US" altLang="zh-TW" dirty="0"/>
              <a:t>() to set </a:t>
            </a:r>
            <a:r>
              <a:rPr lang="en-US" altLang="zh-TW" dirty="0" err="1"/>
              <a:t>gzip</a:t>
            </a:r>
            <a:r>
              <a:rPr lang="en-US" altLang="zh-TW" dirty="0"/>
              <a:t> header and then use </a:t>
            </a:r>
            <a:r>
              <a:rPr lang="en-US" altLang="zh-TW" dirty="0" err="1"/>
              <a:t>inflateGetHeader</a:t>
            </a:r>
            <a:r>
              <a:rPr lang="en-US" altLang="zh-TW" dirty="0"/>
              <a:t>() to trigger the exploit.</a:t>
            </a:r>
          </a:p>
        </p:txBody>
      </p:sp>
    </p:spTree>
    <p:extLst>
      <p:ext uri="{BB962C8B-B14F-4D97-AF65-F5344CB8AC3E}">
        <p14:creationId xmlns:p14="http://schemas.microsoft.com/office/powerpoint/2010/main" val="1378788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4489E1-543D-D981-0A8F-6FCD781B48E9}"/>
              </a:ext>
            </a:extLst>
          </p:cNvPr>
          <p:cNvSpPr>
            <a:spLocks noGrp="1"/>
          </p:cNvSpPr>
          <p:nvPr>
            <p:ph type="title"/>
          </p:nvPr>
        </p:nvSpPr>
        <p:spPr/>
        <p:txBody>
          <a:bodyPr/>
          <a:lstStyle/>
          <a:p>
            <a:pPr algn="ctr"/>
            <a:r>
              <a:rPr lang="en-US" altLang="zh-TW" dirty="0">
                <a:latin typeface="+mn-lt"/>
              </a:rPr>
              <a:t>Analysis</a:t>
            </a:r>
            <a:endParaRPr lang="zh-TW" altLang="en-US" dirty="0">
              <a:latin typeface="+mn-lt"/>
            </a:endParaRPr>
          </a:p>
        </p:txBody>
      </p:sp>
      <p:sp>
        <p:nvSpPr>
          <p:cNvPr id="3" name="內容版面配置區 2">
            <a:extLst>
              <a:ext uri="{FF2B5EF4-FFF2-40B4-BE49-F238E27FC236}">
                <a16:creationId xmlns:a16="http://schemas.microsoft.com/office/drawing/2014/main" id="{B2BE0940-6652-32FA-DAB2-B7F66DA34D3A}"/>
              </a:ext>
            </a:extLst>
          </p:cNvPr>
          <p:cNvSpPr>
            <a:spLocks noGrp="1"/>
          </p:cNvSpPr>
          <p:nvPr>
            <p:ph idx="1"/>
          </p:nvPr>
        </p:nvSpPr>
        <p:spPr/>
        <p:txBody>
          <a:bodyPr/>
          <a:lstStyle/>
          <a:p>
            <a:pPr>
              <a:lnSpc>
                <a:spcPct val="150000"/>
              </a:lnSpc>
            </a:pPr>
            <a:r>
              <a:rPr lang="en-US" altLang="zh-TW" dirty="0"/>
              <a:t>It is a trivial bug to an individual PC user, as ordinary folk only uses </a:t>
            </a:r>
            <a:r>
              <a:rPr lang="en-US" altLang="zh-TW" dirty="0" err="1"/>
              <a:t>zlib’s</a:t>
            </a:r>
            <a:r>
              <a:rPr lang="en-US" altLang="zh-TW" dirty="0"/>
              <a:t> inflate() and deflate() function, while this bug is only triggered by using </a:t>
            </a:r>
            <a:r>
              <a:rPr lang="en-US" altLang="zh-TW" dirty="0" err="1"/>
              <a:t>inflateGetHeader</a:t>
            </a:r>
            <a:r>
              <a:rPr lang="en-US" altLang="zh-TW" dirty="0"/>
              <a:t>() function as it retrieves the extra content field by checking its </a:t>
            </a:r>
            <a:r>
              <a:rPr lang="en-US" altLang="zh-TW" dirty="0" err="1"/>
              <a:t>extra_len</a:t>
            </a:r>
            <a:r>
              <a:rPr lang="en-US" altLang="zh-TW" dirty="0"/>
              <a:t> field. However, for those HTTP server who use </a:t>
            </a:r>
            <a:r>
              <a:rPr lang="en-US" altLang="zh-TW" dirty="0" err="1"/>
              <a:t>gzip</a:t>
            </a:r>
            <a:r>
              <a:rPr lang="en-US" altLang="zh-TW" dirty="0"/>
              <a:t> as content-encoding method, it is definitely a critical issue.</a:t>
            </a:r>
            <a:endParaRPr lang="zh-TW" altLang="en-US" dirty="0"/>
          </a:p>
        </p:txBody>
      </p:sp>
    </p:spTree>
    <p:extLst>
      <p:ext uri="{BB962C8B-B14F-4D97-AF65-F5344CB8AC3E}">
        <p14:creationId xmlns:p14="http://schemas.microsoft.com/office/powerpoint/2010/main" val="194439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A8E685-2603-087A-B4D5-F2EE654FAFD3}"/>
              </a:ext>
            </a:extLst>
          </p:cNvPr>
          <p:cNvSpPr>
            <a:spLocks noGrp="1"/>
          </p:cNvSpPr>
          <p:nvPr>
            <p:ph type="title"/>
          </p:nvPr>
        </p:nvSpPr>
        <p:spPr/>
        <p:txBody>
          <a:bodyPr/>
          <a:lstStyle/>
          <a:p>
            <a:pPr algn="ctr"/>
            <a:r>
              <a:rPr lang="en-US" altLang="zh-TW" dirty="0">
                <a:latin typeface="+mn-lt"/>
              </a:rPr>
              <a:t>Explanation</a:t>
            </a:r>
            <a:endParaRPr lang="zh-TW" altLang="en-US" dirty="0">
              <a:latin typeface="+mn-lt"/>
            </a:endParaRPr>
          </a:p>
        </p:txBody>
      </p:sp>
      <p:sp>
        <p:nvSpPr>
          <p:cNvPr id="3" name="內容版面配置區 2">
            <a:extLst>
              <a:ext uri="{FF2B5EF4-FFF2-40B4-BE49-F238E27FC236}">
                <a16:creationId xmlns:a16="http://schemas.microsoft.com/office/drawing/2014/main" id="{328C0514-4697-BE77-6BC8-4CEC7B668E71}"/>
              </a:ext>
            </a:extLst>
          </p:cNvPr>
          <p:cNvSpPr>
            <a:spLocks noGrp="1"/>
          </p:cNvSpPr>
          <p:nvPr>
            <p:ph idx="1"/>
          </p:nvPr>
        </p:nvSpPr>
        <p:spPr/>
        <p:txBody>
          <a:bodyPr>
            <a:normAutofit lnSpcReduction="10000"/>
          </a:bodyPr>
          <a:lstStyle/>
          <a:p>
            <a:r>
              <a:rPr lang="en-US" altLang="zh-TW" dirty="0"/>
              <a:t>To reproduce the experiment, you can use make to start and make clean to recover to its original status.</a:t>
            </a:r>
          </a:p>
          <a:p>
            <a:r>
              <a:rPr lang="en-US" altLang="zh-TW" dirty="0"/>
              <a:t>Use deflateInit2 to specify </a:t>
            </a:r>
            <a:r>
              <a:rPr lang="en-US" altLang="zh-TW" dirty="0" err="1"/>
              <a:t>gzip</a:t>
            </a:r>
            <a:r>
              <a:rPr lang="en-US" altLang="zh-TW" dirty="0"/>
              <a:t> encoding with header(by setting </a:t>
            </a:r>
            <a:r>
              <a:rPr lang="en-US" altLang="zh-TW" dirty="0" err="1"/>
              <a:t>windowsbit</a:t>
            </a:r>
            <a:r>
              <a:rPr lang="en-US" altLang="zh-TW" dirty="0"/>
              <a:t> to 15 | 16) in the </a:t>
            </a:r>
            <a:r>
              <a:rPr lang="en-US" altLang="zh-TW" dirty="0" err="1"/>
              <a:t>deflate.c</a:t>
            </a:r>
            <a:r>
              <a:rPr lang="en-US" altLang="zh-TW" dirty="0"/>
              <a:t>.</a:t>
            </a:r>
          </a:p>
          <a:p>
            <a:r>
              <a:rPr lang="en-US" altLang="zh-TW" dirty="0"/>
              <a:t>Use </a:t>
            </a:r>
            <a:r>
              <a:rPr lang="en-US" altLang="zh-TW" dirty="0" err="1"/>
              <a:t>deflateSetHeader</a:t>
            </a:r>
            <a:r>
              <a:rPr lang="en-US" altLang="zh-TW" dirty="0"/>
              <a:t> to fill in the information of the header and fill in the </a:t>
            </a:r>
            <a:r>
              <a:rPr lang="en-US" altLang="zh-TW" dirty="0" err="1"/>
              <a:t>extra_len</a:t>
            </a:r>
            <a:r>
              <a:rPr lang="en-US" altLang="zh-TW" dirty="0"/>
              <a:t> and </a:t>
            </a:r>
            <a:r>
              <a:rPr lang="en-US" altLang="zh-TW" dirty="0" err="1"/>
              <a:t>extra_field</a:t>
            </a:r>
            <a:r>
              <a:rPr lang="en-US" altLang="zh-TW" dirty="0"/>
              <a:t>, with </a:t>
            </a:r>
            <a:r>
              <a:rPr lang="en-US" altLang="zh-TW" dirty="0" err="1"/>
              <a:t>extra_len</a:t>
            </a:r>
            <a:r>
              <a:rPr lang="en-US" altLang="zh-TW" dirty="0"/>
              <a:t>&lt;</a:t>
            </a:r>
            <a:r>
              <a:rPr lang="en-US" altLang="zh-TW" dirty="0" err="1"/>
              <a:t>len</a:t>
            </a:r>
            <a:r>
              <a:rPr lang="en-US" altLang="zh-TW" dirty="0"/>
              <a:t>(</a:t>
            </a:r>
            <a:r>
              <a:rPr lang="en-US" altLang="zh-TW" dirty="0" err="1"/>
              <a:t>extra_field</a:t>
            </a:r>
            <a:r>
              <a:rPr lang="en-US" altLang="zh-TW" dirty="0"/>
              <a:t>).</a:t>
            </a:r>
          </a:p>
          <a:p>
            <a:r>
              <a:rPr lang="en-US" altLang="zh-TW" dirty="0"/>
              <a:t>Use inflateInit2 to specify </a:t>
            </a:r>
            <a:r>
              <a:rPr lang="en-US" altLang="zh-TW" dirty="0" err="1"/>
              <a:t>gzip</a:t>
            </a:r>
            <a:r>
              <a:rPr lang="en-US" altLang="zh-TW" dirty="0"/>
              <a:t> decoding with header(by setting </a:t>
            </a:r>
            <a:r>
              <a:rPr lang="en-US" altLang="zh-TW" dirty="0" err="1"/>
              <a:t>windowsbit</a:t>
            </a:r>
            <a:r>
              <a:rPr lang="en-US" altLang="zh-TW" dirty="0"/>
              <a:t> to 15 | 16) in the </a:t>
            </a:r>
            <a:r>
              <a:rPr lang="en-US" altLang="zh-TW" dirty="0" err="1"/>
              <a:t>inflate.c</a:t>
            </a:r>
            <a:r>
              <a:rPr lang="en-US" altLang="zh-TW" dirty="0"/>
              <a:t>.</a:t>
            </a:r>
          </a:p>
          <a:p>
            <a:r>
              <a:rPr lang="en-US" altLang="zh-TW" dirty="0"/>
              <a:t>Use </a:t>
            </a:r>
            <a:r>
              <a:rPr lang="en-US" altLang="zh-TW" dirty="0" err="1"/>
              <a:t>inflateGetHeader</a:t>
            </a:r>
            <a:r>
              <a:rPr lang="en-US" altLang="zh-TW" dirty="0"/>
              <a:t> to retrieve the header information, and it will trigger the buggy code in </a:t>
            </a:r>
            <a:r>
              <a:rPr lang="en-US" altLang="zh-TW" dirty="0" err="1"/>
              <a:t>inflate.c</a:t>
            </a:r>
            <a:r>
              <a:rPr lang="en-US" altLang="zh-TW" dirty="0"/>
              <a:t> in </a:t>
            </a:r>
            <a:r>
              <a:rPr lang="en-US" altLang="zh-TW" dirty="0" err="1"/>
              <a:t>zlib</a:t>
            </a:r>
            <a:r>
              <a:rPr lang="en-US" altLang="zh-TW" dirty="0"/>
              <a:t> 1.2.12 version.</a:t>
            </a:r>
            <a:endParaRPr lang="zh-TW" altLang="en-US" dirty="0"/>
          </a:p>
        </p:txBody>
      </p:sp>
    </p:spTree>
    <p:extLst>
      <p:ext uri="{BB962C8B-B14F-4D97-AF65-F5344CB8AC3E}">
        <p14:creationId xmlns:p14="http://schemas.microsoft.com/office/powerpoint/2010/main" val="3229692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73973E-AA29-724B-2FE0-DEE2C96458F6}"/>
              </a:ext>
            </a:extLst>
          </p:cNvPr>
          <p:cNvSpPr>
            <a:spLocks noGrp="1"/>
          </p:cNvSpPr>
          <p:nvPr>
            <p:ph type="title"/>
          </p:nvPr>
        </p:nvSpPr>
        <p:spPr/>
        <p:txBody>
          <a:bodyPr/>
          <a:lstStyle/>
          <a:p>
            <a:pPr algn="ctr"/>
            <a:r>
              <a:rPr lang="en-US" altLang="zh-TW" dirty="0">
                <a:latin typeface="+mn-lt"/>
              </a:rPr>
              <a:t>Result of the experiment</a:t>
            </a:r>
            <a:endParaRPr lang="zh-TW" altLang="en-US" dirty="0">
              <a:latin typeface="+mn-lt"/>
            </a:endParaRPr>
          </a:p>
        </p:txBody>
      </p:sp>
      <p:sp>
        <p:nvSpPr>
          <p:cNvPr id="3" name="內容版面配置區 2">
            <a:extLst>
              <a:ext uri="{FF2B5EF4-FFF2-40B4-BE49-F238E27FC236}">
                <a16:creationId xmlns:a16="http://schemas.microsoft.com/office/drawing/2014/main" id="{3527D19B-81E1-F706-8E7E-3EA1B310E711}"/>
              </a:ext>
            </a:extLst>
          </p:cNvPr>
          <p:cNvSpPr>
            <a:spLocks noGrp="1"/>
          </p:cNvSpPr>
          <p:nvPr>
            <p:ph idx="1"/>
          </p:nvPr>
        </p:nvSpPr>
        <p:spPr/>
        <p:txBody>
          <a:bodyPr/>
          <a:lstStyle/>
          <a:p>
            <a:pPr>
              <a:lnSpc>
                <a:spcPct val="150000"/>
              </a:lnSpc>
            </a:pPr>
            <a:r>
              <a:rPr lang="en-US" altLang="zh-TW" dirty="0"/>
              <a:t>As there’s no public exploit on the Internet, I tried to reproduce it by myself. However, when I finished all the part in my topology, I found it not working when I call the </a:t>
            </a:r>
            <a:r>
              <a:rPr lang="en-US" altLang="zh-TW" dirty="0" err="1"/>
              <a:t>InflateGetHeader</a:t>
            </a:r>
            <a:r>
              <a:rPr lang="en-US" altLang="zh-TW" dirty="0"/>
              <a:t>() function. Although it output that it was successful, it did not resolve the header correctly. Therefore, it successfully decompressed the compressed data back and did not trigger the buggy code.</a:t>
            </a:r>
            <a:endParaRPr lang="zh-TW" altLang="en-US" dirty="0"/>
          </a:p>
        </p:txBody>
      </p:sp>
    </p:spTree>
    <p:extLst>
      <p:ext uri="{BB962C8B-B14F-4D97-AF65-F5344CB8AC3E}">
        <p14:creationId xmlns:p14="http://schemas.microsoft.com/office/powerpoint/2010/main" val="222242147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TotalTime>
  <Words>756</Words>
  <Application>Microsoft Office PowerPoint</Application>
  <PresentationFormat>寬螢幕</PresentationFormat>
  <Paragraphs>28</Paragraphs>
  <Slides>11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11</vt:i4>
      </vt:variant>
    </vt:vector>
  </HeadingPairs>
  <TitlesOfParts>
    <vt:vector size="17" baseType="lpstr">
      <vt:lpstr>Söhne</vt:lpstr>
      <vt:lpstr>Arial</vt:lpstr>
      <vt:lpstr>Calibri</vt:lpstr>
      <vt:lpstr>Calibri Light</vt:lpstr>
      <vt:lpstr>Source Sans Pro</vt:lpstr>
      <vt:lpstr>Office 佈景主題</vt:lpstr>
      <vt:lpstr>CVE-2022-37434 zlib inflate function causes out-of-bounds write</vt:lpstr>
      <vt:lpstr>What is CVE-2022-37434?</vt:lpstr>
      <vt:lpstr>How is the CVE discovered?</vt:lpstr>
      <vt:lpstr>PowerPoint 簡報</vt:lpstr>
      <vt:lpstr>Reproduce the CVE environment</vt:lpstr>
      <vt:lpstr>Reproduce the exploitation</vt:lpstr>
      <vt:lpstr>Analysis</vt:lpstr>
      <vt:lpstr>Explanation</vt:lpstr>
      <vt:lpstr>Result of the experiment</vt:lpstr>
      <vt:lpstr>Why is there no corresponding log?</vt:lpstr>
      <vt:lpstr>How to patch the CVE?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CVE-2022-37434 zlib inflate function causes out-of-bounds write</dc:title>
  <dc:creator>星宇 陳</dc:creator>
  <cp:lastModifiedBy>星宇 陳</cp:lastModifiedBy>
  <cp:revision>3</cp:revision>
  <dcterms:created xsi:type="dcterms:W3CDTF">2023-04-03T07:23:17Z</dcterms:created>
  <dcterms:modified xsi:type="dcterms:W3CDTF">2023-06-08T02:58:37Z</dcterms:modified>
</cp:coreProperties>
</file>