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85" r:id="rId4"/>
    <p:sldId id="300" r:id="rId5"/>
    <p:sldId id="264" r:id="rId6"/>
    <p:sldId id="287" r:id="rId7"/>
    <p:sldId id="284" r:id="rId8"/>
    <p:sldId id="292" r:id="rId9"/>
    <p:sldId id="286" r:id="rId10"/>
    <p:sldId id="260" r:id="rId11"/>
    <p:sldId id="266" r:id="rId12"/>
    <p:sldId id="294" r:id="rId13"/>
    <p:sldId id="296" r:id="rId14"/>
    <p:sldId id="295" r:id="rId15"/>
    <p:sldId id="298" r:id="rId16"/>
    <p:sldId id="29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BC1CC-A1DC-4030-B42B-9FA92F2B35B5}" type="datetimeFigureOut">
              <a:rPr lang="zh-TW" altLang="en-US" smtClean="0"/>
              <a:t>2024/3/20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57530-1E82-4E9B-9063-9A8548D258E1}" type="slidenum">
              <a:rPr lang="zh-TW" altLang="en-US" smtClean="0"/>
              <a:t>‹#›</a:t>
            </a:fld>
            <a:endParaRPr lang="zh-TW" altLang="en-US"/>
          </a:p>
        </p:txBody>
      </p:sp>
    </p:spTree>
    <p:extLst>
      <p:ext uri="{BB962C8B-B14F-4D97-AF65-F5344CB8AC3E}">
        <p14:creationId xmlns:p14="http://schemas.microsoft.com/office/powerpoint/2010/main" val="193847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為何要以</a:t>
            </a:r>
            <a:r>
              <a:rPr lang="en-US" altLang="zh-TW" dirty="0"/>
              <a:t>sandworm</a:t>
            </a:r>
            <a:r>
              <a:rPr lang="zh-TW" altLang="en-US" dirty="0"/>
              <a:t>為研究對象</a:t>
            </a:r>
            <a:r>
              <a:rPr lang="en-US" altLang="zh-TW" dirty="0"/>
              <a:t>? </a:t>
            </a:r>
            <a:r>
              <a:rPr lang="zh-TW" altLang="en-US" dirty="0"/>
              <a:t>因為他是</a:t>
            </a:r>
            <a:r>
              <a:rPr lang="en-US" altLang="zh-TW" dirty="0" err="1"/>
              <a:t>Mitre</a:t>
            </a:r>
            <a:r>
              <a:rPr lang="zh-TW" altLang="en-US" dirty="0"/>
              <a:t>在</a:t>
            </a:r>
            <a:r>
              <a:rPr lang="en-US" altLang="zh-TW" dirty="0"/>
              <a:t>2022</a:t>
            </a:r>
            <a:r>
              <a:rPr lang="zh-TW" altLang="en-US" dirty="0"/>
              <a:t>選出最有影響的組織之一，希望這個研究能夠讓研究者和企業更加了解如何防範類似的攻擊。</a:t>
            </a:r>
            <a:br>
              <a:rPr lang="en-US" altLang="zh-TW" dirty="0"/>
            </a:br>
            <a:r>
              <a:rPr lang="zh-TW" altLang="en-US" dirty="0"/>
              <a:t>為何要做</a:t>
            </a:r>
            <a:r>
              <a:rPr lang="en-US" altLang="zh-TW" dirty="0"/>
              <a:t>variation? </a:t>
            </a:r>
            <a:r>
              <a:rPr lang="zh-TW" altLang="en-US" dirty="0"/>
              <a:t>想找到規避防毒軟體的方式、看</a:t>
            </a:r>
            <a:r>
              <a:rPr lang="en-US" altLang="zh-TW" dirty="0"/>
              <a:t>variation</a:t>
            </a:r>
            <a:r>
              <a:rPr lang="zh-TW" altLang="en-US" dirty="0"/>
              <a:t>後的攻擊成效，提供防毒軟體的製造商其他方向來保護主機。</a:t>
            </a:r>
            <a:endParaRPr lang="en-US" altLang="zh-TW"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1</a:t>
            </a:fld>
            <a:endParaRPr lang="zh-TW" altLang="en-US"/>
          </a:p>
        </p:txBody>
      </p:sp>
    </p:spTree>
    <p:extLst>
      <p:ext uri="{BB962C8B-B14F-4D97-AF65-F5344CB8AC3E}">
        <p14:creationId xmlns:p14="http://schemas.microsoft.com/office/powerpoint/2010/main" val="896072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14</a:t>
            </a:fld>
            <a:endParaRPr lang="zh-TW" altLang="en-US"/>
          </a:p>
        </p:txBody>
      </p:sp>
    </p:spTree>
    <p:extLst>
      <p:ext uri="{BB962C8B-B14F-4D97-AF65-F5344CB8AC3E}">
        <p14:creationId xmlns:p14="http://schemas.microsoft.com/office/powerpoint/2010/main" val="379159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在研究完</a:t>
            </a:r>
            <a:r>
              <a:rPr lang="en-US" altLang="zh-TW" dirty="0"/>
              <a:t>Sandworm</a:t>
            </a:r>
            <a:r>
              <a:rPr lang="zh-TW" altLang="en-US" dirty="0"/>
              <a:t> </a:t>
            </a:r>
            <a:r>
              <a:rPr lang="en-US" altLang="zh-TW" dirty="0"/>
              <a:t>attack</a:t>
            </a:r>
            <a:r>
              <a:rPr lang="zh-TW" altLang="en-US" dirty="0"/>
              <a:t> </a:t>
            </a:r>
            <a:r>
              <a:rPr lang="en-US" altLang="zh-TW" dirty="0"/>
              <a:t>chain</a:t>
            </a:r>
            <a:r>
              <a:rPr lang="zh-TW" altLang="en-US" dirty="0"/>
              <a:t>之後，我們完成了自動化腳本、分析</a:t>
            </a:r>
            <a:r>
              <a:rPr lang="en-US" altLang="zh-TW" dirty="0"/>
              <a:t>system</a:t>
            </a:r>
            <a:r>
              <a:rPr lang="zh-TW" altLang="en-US" dirty="0"/>
              <a:t> </a:t>
            </a:r>
            <a:r>
              <a:rPr lang="en-US" altLang="zh-TW" dirty="0"/>
              <a:t>log</a:t>
            </a:r>
            <a:r>
              <a:rPr lang="zh-TW" altLang="en-US" dirty="0"/>
              <a:t>並找到一些我們覺得比較異常的</a:t>
            </a:r>
            <a:r>
              <a:rPr lang="en-US" altLang="zh-TW" dirty="0"/>
              <a:t>log</a:t>
            </a:r>
            <a:r>
              <a:rPr lang="zh-TW" altLang="en-US" dirty="0"/>
              <a:t>，也對原本的攻擊步驟提出了一些想法及討論。</a:t>
            </a:r>
            <a:endParaRPr lang="en-US" altLang="zh-TW" dirty="0"/>
          </a:p>
          <a:p>
            <a:r>
              <a:rPr lang="zh-TW" altLang="en-US" dirty="0"/>
              <a:t>因此我們決定針對原本攻擊手法的一些不足之處做</a:t>
            </a:r>
            <a:r>
              <a:rPr lang="en-US" altLang="zh-TW" dirty="0"/>
              <a:t>variation</a:t>
            </a:r>
            <a:r>
              <a:rPr lang="zh-TW" altLang="en-US" dirty="0"/>
              <a:t>，希望可以隱藏一些異常的</a:t>
            </a:r>
            <a:r>
              <a:rPr lang="en-US" altLang="zh-TW" dirty="0"/>
              <a:t>log</a:t>
            </a:r>
            <a:r>
              <a:rPr lang="zh-TW" altLang="en-US" dirty="0"/>
              <a:t>並規避防毒軟體的偵測。</a:t>
            </a:r>
            <a:endParaRPr lang="en-US" altLang="zh-TW" dirty="0"/>
          </a:p>
          <a:p>
            <a:r>
              <a:rPr lang="zh-TW" altLang="en-US" dirty="0"/>
              <a:t>最後，我們研究做出的貢獻是完成了</a:t>
            </a:r>
            <a:r>
              <a:rPr lang="en-US" altLang="zh-TW" dirty="0"/>
              <a:t>automation script and variations on setting the persistence</a:t>
            </a:r>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3</a:t>
            </a:fld>
            <a:endParaRPr lang="zh-TW" altLang="en-US"/>
          </a:p>
        </p:txBody>
      </p:sp>
    </p:spTree>
    <p:extLst>
      <p:ext uri="{BB962C8B-B14F-4D97-AF65-F5344CB8AC3E}">
        <p14:creationId xmlns:p14="http://schemas.microsoft.com/office/powerpoint/2010/main" val="319181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因為攻擊</a:t>
            </a:r>
            <a:r>
              <a:rPr lang="en-US" altLang="zh-TW" dirty="0"/>
              <a:t>windows</a:t>
            </a:r>
            <a:r>
              <a:rPr lang="zh-TW" altLang="en-US" dirty="0"/>
              <a:t>這台主機的步驟較多，包含透過</a:t>
            </a:r>
            <a:r>
              <a:rPr lang="en-US" altLang="zh-TW" dirty="0"/>
              <a:t>registry</a:t>
            </a:r>
            <a:r>
              <a:rPr lang="zh-TW" altLang="en-US" dirty="0"/>
              <a:t> </a:t>
            </a:r>
            <a:r>
              <a:rPr lang="en-US" altLang="zh-TW" dirty="0"/>
              <a:t>set</a:t>
            </a:r>
            <a:r>
              <a:rPr lang="zh-TW" altLang="en-US" dirty="0"/>
              <a:t> </a:t>
            </a:r>
            <a:r>
              <a:rPr lang="en-US" altLang="zh-TW" dirty="0"/>
              <a:t>persistence</a:t>
            </a:r>
            <a:r>
              <a:rPr lang="zh-TW" altLang="en-US" dirty="0"/>
              <a:t>、建立</a:t>
            </a:r>
            <a:r>
              <a:rPr lang="en-US" altLang="zh-TW" dirty="0"/>
              <a:t>C2 channel</a:t>
            </a:r>
            <a:r>
              <a:rPr lang="zh-TW" altLang="en-US" dirty="0"/>
              <a:t>以及使用</a:t>
            </a:r>
            <a:r>
              <a:rPr lang="en-US" altLang="zh-TW" dirty="0"/>
              <a:t>keylogger</a:t>
            </a:r>
            <a:r>
              <a:rPr lang="zh-TW" altLang="en-US" dirty="0"/>
              <a:t>等工具竊取資料，我們認為有比較多</a:t>
            </a:r>
            <a:r>
              <a:rPr lang="en-US" altLang="zh-TW" dirty="0"/>
              <a:t>variation</a:t>
            </a:r>
            <a:r>
              <a:rPr lang="zh-TW" altLang="en-US" dirty="0"/>
              <a:t>的空間，因此最後選擇做</a:t>
            </a:r>
            <a:r>
              <a:rPr lang="en-US" altLang="zh-TW" dirty="0"/>
              <a:t>windows</a:t>
            </a:r>
            <a:r>
              <a:rPr lang="zh-TW" altLang="en-US" dirty="0"/>
              <a:t>這台的</a:t>
            </a:r>
            <a:r>
              <a:rPr lang="en-US" altLang="zh-TW" dirty="0"/>
              <a:t>variation</a:t>
            </a:r>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4</a:t>
            </a:fld>
            <a:endParaRPr lang="zh-TW" altLang="en-US"/>
          </a:p>
        </p:txBody>
      </p:sp>
    </p:spTree>
    <p:extLst>
      <p:ext uri="{BB962C8B-B14F-4D97-AF65-F5344CB8AC3E}">
        <p14:creationId xmlns:p14="http://schemas.microsoft.com/office/powerpoint/2010/main" val="143972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因為這個</a:t>
            </a:r>
            <a:r>
              <a:rPr lang="en-US" altLang="zh-TW" dirty="0"/>
              <a:t>IP</a:t>
            </a:r>
            <a:r>
              <a:rPr lang="zh-TW" altLang="en-US" dirty="0"/>
              <a:t>是來自外網且不是具公信力的</a:t>
            </a:r>
            <a:r>
              <a:rPr lang="en-US" altLang="zh-TW" dirty="0"/>
              <a:t>IP</a:t>
            </a:r>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7</a:t>
            </a:fld>
            <a:endParaRPr lang="zh-TW" altLang="en-US"/>
          </a:p>
        </p:txBody>
      </p:sp>
    </p:spTree>
    <p:extLst>
      <p:ext uri="{BB962C8B-B14F-4D97-AF65-F5344CB8AC3E}">
        <p14:creationId xmlns:p14="http://schemas.microsoft.com/office/powerpoint/2010/main" val="397237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cmd</a:t>
            </a:r>
            <a:r>
              <a:rPr lang="zh-TW" altLang="en-US" dirty="0"/>
              <a:t>的</a:t>
            </a:r>
            <a:r>
              <a:rPr lang="en-US" altLang="zh-TW" dirty="0"/>
              <a:t>parent</a:t>
            </a:r>
            <a:r>
              <a:rPr lang="zh-TW" altLang="en-US" dirty="0"/>
              <a:t> </a:t>
            </a:r>
            <a:r>
              <a:rPr lang="en-US" altLang="zh-TW" dirty="0"/>
              <a:t>process</a:t>
            </a:r>
            <a:r>
              <a:rPr lang="zh-TW" altLang="en-US" dirty="0"/>
              <a:t>在一般情況下是由</a:t>
            </a:r>
            <a:r>
              <a:rPr lang="en-US" altLang="zh-TW" dirty="0"/>
              <a:t>explorer.exe</a:t>
            </a:r>
            <a:r>
              <a:rPr lang="zh-TW" altLang="en-US" dirty="0"/>
              <a:t>開啟的，除非是</a:t>
            </a:r>
            <a:r>
              <a:rPr lang="en-US" altLang="zh-TW" dirty="0"/>
              <a:t>automated script</a:t>
            </a:r>
            <a:r>
              <a:rPr lang="zh-TW" altLang="en-US" dirty="0"/>
              <a:t>，而</a:t>
            </a:r>
            <a:r>
              <a:rPr lang="en-US" altLang="zh-TW" dirty="0"/>
              <a:t>wsmprovav.exe</a:t>
            </a:r>
            <a:r>
              <a:rPr lang="zh-TW" altLang="en-US" dirty="0"/>
              <a:t>是在這個環境下不知名的程式，所以很容易被視為是一種異常狀況。</a:t>
            </a:r>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8</a:t>
            </a:fld>
            <a:endParaRPr lang="zh-TW" altLang="en-US"/>
          </a:p>
        </p:txBody>
      </p:sp>
    </p:spTree>
    <p:extLst>
      <p:ext uri="{BB962C8B-B14F-4D97-AF65-F5344CB8AC3E}">
        <p14:creationId xmlns:p14="http://schemas.microsoft.com/office/powerpoint/2010/main" val="407900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原本的方式是用</a:t>
            </a:r>
            <a:r>
              <a:rPr lang="en-US" altLang="zh-TW" dirty="0" err="1"/>
              <a:t>smb</a:t>
            </a:r>
            <a:r>
              <a:rPr lang="zh-TW" altLang="en-US" dirty="0"/>
              <a:t>傳送</a:t>
            </a:r>
            <a:r>
              <a:rPr lang="en-US" altLang="zh-TW" dirty="0"/>
              <a:t>downloader</a:t>
            </a:r>
            <a:r>
              <a:rPr lang="zh-TW" altLang="en-US" dirty="0"/>
              <a:t>，我們改為</a:t>
            </a:r>
            <a:r>
              <a:rPr lang="en-US" altLang="zh-TW" dirty="0"/>
              <a:t>dropper</a:t>
            </a:r>
            <a:r>
              <a:rPr lang="zh-TW" altLang="en-US"/>
              <a:t>。</a:t>
            </a:r>
            <a:endParaRPr lang="en-US" altLang="zh-TW" dirty="0"/>
          </a:p>
          <a:p>
            <a:pPr marL="228600" indent="-228600">
              <a:buAutoNum type="arabicPeriod"/>
            </a:pPr>
            <a:r>
              <a:rPr lang="en-US" altLang="zh-TW" dirty="0"/>
              <a:t>downloader</a:t>
            </a:r>
            <a:r>
              <a:rPr lang="zh-TW" altLang="en-US" dirty="0"/>
              <a:t>的好處是可以透過</a:t>
            </a:r>
            <a:r>
              <a:rPr lang="en-US" altLang="zh-TW" dirty="0"/>
              <a:t>spam email</a:t>
            </a:r>
            <a:r>
              <a:rPr lang="zh-TW" altLang="en-US" dirty="0"/>
              <a:t>或</a:t>
            </a:r>
            <a:r>
              <a:rPr lang="en-US" altLang="zh-TW" dirty="0"/>
              <a:t>phishing</a:t>
            </a:r>
            <a:r>
              <a:rPr lang="zh-TW" altLang="en-US" dirty="0"/>
              <a:t>等</a:t>
            </a:r>
            <a:r>
              <a:rPr lang="en-US" altLang="zh-TW" dirty="0"/>
              <a:t>social</a:t>
            </a:r>
            <a:r>
              <a:rPr lang="zh-TW" altLang="en-US" dirty="0"/>
              <a:t> </a:t>
            </a:r>
            <a:r>
              <a:rPr lang="en-US" altLang="zh-TW" dirty="0"/>
              <a:t>engineering</a:t>
            </a:r>
            <a:r>
              <a:rPr lang="zh-TW" altLang="en-US" dirty="0"/>
              <a:t> 的方式傳播，但是需要</a:t>
            </a:r>
            <a:r>
              <a:rPr lang="en-US" altLang="zh-TW" dirty="0"/>
              <a:t>Internet</a:t>
            </a:r>
            <a:r>
              <a:rPr lang="zh-TW" altLang="en-US" dirty="0"/>
              <a:t> </a:t>
            </a:r>
            <a:r>
              <a:rPr lang="en-US" altLang="zh-TW" dirty="0"/>
              <a:t>access</a:t>
            </a:r>
            <a:r>
              <a:rPr lang="zh-TW" altLang="en-US" dirty="0"/>
              <a:t>，而</a:t>
            </a:r>
            <a:r>
              <a:rPr lang="en-US" altLang="zh-TW" dirty="0"/>
              <a:t>dropper</a:t>
            </a:r>
            <a:r>
              <a:rPr lang="zh-TW" altLang="en-US" dirty="0"/>
              <a:t>就直接</a:t>
            </a:r>
            <a:r>
              <a:rPr lang="en-US" altLang="zh-TW" dirty="0"/>
              <a:t>extract</a:t>
            </a:r>
            <a:r>
              <a:rPr lang="zh-TW" altLang="en-US" dirty="0"/>
              <a:t>出來使用，不需要再從</a:t>
            </a:r>
            <a:r>
              <a:rPr lang="en-US" altLang="zh-TW" dirty="0"/>
              <a:t>attacker</a:t>
            </a:r>
            <a:r>
              <a:rPr lang="zh-TW" altLang="en-US" dirty="0"/>
              <a:t> </a:t>
            </a:r>
            <a:r>
              <a:rPr lang="en-US" altLang="zh-TW" dirty="0"/>
              <a:t>IP</a:t>
            </a:r>
            <a:r>
              <a:rPr lang="zh-TW" altLang="en-US" dirty="0"/>
              <a:t>要</a:t>
            </a:r>
            <a:r>
              <a:rPr lang="en-US" altLang="zh-TW" dirty="0"/>
              <a:t>payload.</a:t>
            </a:r>
          </a:p>
          <a:p>
            <a:pPr marL="228600" indent="-228600">
              <a:buAutoNum type="arabicPeriod"/>
            </a:pPr>
            <a:endParaRPr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a:t>用</a:t>
            </a:r>
            <a:r>
              <a:rPr lang="en-US" altLang="zh-TW" dirty="0" err="1"/>
              <a:t>dll</a:t>
            </a:r>
            <a:r>
              <a:rPr lang="zh-TW" altLang="en-US" dirty="0"/>
              <a:t> </a:t>
            </a:r>
            <a:r>
              <a:rPr lang="en-US" altLang="zh-TW" dirty="0"/>
              <a:t>injection</a:t>
            </a:r>
            <a:r>
              <a:rPr lang="zh-TW" altLang="en-US" dirty="0"/>
              <a:t>的方式將</a:t>
            </a:r>
            <a:r>
              <a:rPr lang="en-US" altLang="zh-TW" dirty="0"/>
              <a:t>dropper </a:t>
            </a:r>
            <a:r>
              <a:rPr lang="en-US" altLang="zh-TW" dirty="0" err="1"/>
              <a:t>dll</a:t>
            </a:r>
            <a:r>
              <a:rPr lang="zh-TW" altLang="en-US" dirty="0"/>
              <a:t>直接以第一個</a:t>
            </a:r>
            <a:r>
              <a:rPr lang="en-US" altLang="zh-TW" dirty="0" err="1"/>
              <a:t>dll</a:t>
            </a:r>
            <a:r>
              <a:rPr lang="zh-TW" altLang="en-US" dirty="0"/>
              <a:t>啟動</a:t>
            </a:r>
            <a:r>
              <a:rPr lang="en-US" altLang="zh-TW" dirty="0"/>
              <a:t>(</a:t>
            </a:r>
            <a:r>
              <a:rPr lang="zh-TW" altLang="en-US" dirty="0"/>
              <a:t>用</a:t>
            </a:r>
            <a:r>
              <a:rPr lang="en-US" altLang="zh-TW" dirty="0" err="1"/>
              <a:t>LoadLibraryA</a:t>
            </a:r>
            <a:r>
              <a:rPr lang="en-US" altLang="zh-TW" dirty="0"/>
              <a:t>)</a:t>
            </a:r>
          </a:p>
          <a:p>
            <a:pPr marL="228600" indent="-228600">
              <a:buAutoNum type="arabicPeriod"/>
            </a:pPr>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9</a:t>
            </a:fld>
            <a:endParaRPr lang="zh-TW" altLang="en-US"/>
          </a:p>
        </p:txBody>
      </p:sp>
    </p:spTree>
    <p:extLst>
      <p:ext uri="{BB962C8B-B14F-4D97-AF65-F5344CB8AC3E}">
        <p14:creationId xmlns:p14="http://schemas.microsoft.com/office/powerpoint/2010/main" val="155267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10</a:t>
            </a:fld>
            <a:endParaRPr lang="zh-TW" altLang="en-US"/>
          </a:p>
        </p:txBody>
      </p:sp>
    </p:spTree>
    <p:extLst>
      <p:ext uri="{BB962C8B-B14F-4D97-AF65-F5344CB8AC3E}">
        <p14:creationId xmlns:p14="http://schemas.microsoft.com/office/powerpoint/2010/main" val="51419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口頭敘述</a:t>
            </a:r>
            <a:r>
              <a:rPr lang="en-US" altLang="zh-TW" dirty="0"/>
              <a:t>dropper</a:t>
            </a:r>
            <a:r>
              <a:rPr lang="zh-TW" altLang="en-US" dirty="0"/>
              <a:t>的結構</a:t>
            </a:r>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11</a:t>
            </a:fld>
            <a:endParaRPr lang="zh-TW" altLang="en-US"/>
          </a:p>
        </p:txBody>
      </p:sp>
    </p:spTree>
    <p:extLst>
      <p:ext uri="{BB962C8B-B14F-4D97-AF65-F5344CB8AC3E}">
        <p14:creationId xmlns:p14="http://schemas.microsoft.com/office/powerpoint/2010/main" val="271804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2357530-1E82-4E9B-9063-9A8548D258E1}" type="slidenum">
              <a:rPr lang="zh-TW" altLang="en-US" smtClean="0"/>
              <a:t>13</a:t>
            </a:fld>
            <a:endParaRPr lang="zh-TW" altLang="en-US"/>
          </a:p>
        </p:txBody>
      </p:sp>
    </p:spTree>
    <p:extLst>
      <p:ext uri="{BB962C8B-B14F-4D97-AF65-F5344CB8AC3E}">
        <p14:creationId xmlns:p14="http://schemas.microsoft.com/office/powerpoint/2010/main" val="173424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86C86-1D22-7FE8-60F0-7C0E0D55EDA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B94C41C-1DD5-CFAC-F62B-AD7AB45EE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6C322E3-B4F7-92AB-5A93-29066490F16E}"/>
              </a:ext>
            </a:extLst>
          </p:cNvPr>
          <p:cNvSpPr>
            <a:spLocks noGrp="1"/>
          </p:cNvSpPr>
          <p:nvPr>
            <p:ph type="dt" sz="half" idx="10"/>
          </p:nvPr>
        </p:nvSpPr>
        <p:spPr/>
        <p:txBody>
          <a:bodyPr/>
          <a:lstStyle/>
          <a:p>
            <a:fld id="{3E0FCD71-A023-4649-AB77-76C71A3B5529}"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A862FB50-5C70-CF18-4942-D4FF5C85EE6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D2C9A5D-2452-9AA6-3DEB-324A57587E12}"/>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427953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E83B6-2BDD-0EB4-3E71-39F7CF13FC9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D294A69-2CE8-F6A3-D49E-1C5EF53D9A8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B2803C-2580-ED06-58A2-908DFE7DF606}"/>
              </a:ext>
            </a:extLst>
          </p:cNvPr>
          <p:cNvSpPr>
            <a:spLocks noGrp="1"/>
          </p:cNvSpPr>
          <p:nvPr>
            <p:ph type="dt" sz="half" idx="10"/>
          </p:nvPr>
        </p:nvSpPr>
        <p:spPr/>
        <p:txBody>
          <a:bodyPr/>
          <a:lstStyle/>
          <a:p>
            <a:fld id="{55713118-E12B-4D6E-B502-69A7BC7BD75D}"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62C0828F-A104-FC18-CC30-9CA0AB0D50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508CF4-A79B-48DE-89F1-AF481DA60688}"/>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328504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B5AC167-330B-8528-4B86-FE1D505F084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4AF0F99-48D4-8D8D-E005-53A290C7B0C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52FE48C-0134-CB9B-2F4C-3E2519F65B2F}"/>
              </a:ext>
            </a:extLst>
          </p:cNvPr>
          <p:cNvSpPr>
            <a:spLocks noGrp="1"/>
          </p:cNvSpPr>
          <p:nvPr>
            <p:ph type="dt" sz="half" idx="10"/>
          </p:nvPr>
        </p:nvSpPr>
        <p:spPr/>
        <p:txBody>
          <a:bodyPr/>
          <a:lstStyle/>
          <a:p>
            <a:fld id="{EAF3F141-2664-4FFB-813D-CF96904DB70A}"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11D968DD-F738-F877-4CCD-6BA5C84395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536EE2-3AFE-4B1A-A7DE-3038BDD19D9F}"/>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311101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A2EA7D-582D-77BD-C4AF-B2DDD74DE25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5625000-30B7-EBC1-AD26-2D5614A42F4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9B339D-2BED-A298-4BE1-1DDD3358CCF5}"/>
              </a:ext>
            </a:extLst>
          </p:cNvPr>
          <p:cNvSpPr>
            <a:spLocks noGrp="1"/>
          </p:cNvSpPr>
          <p:nvPr>
            <p:ph type="dt" sz="half" idx="10"/>
          </p:nvPr>
        </p:nvSpPr>
        <p:spPr/>
        <p:txBody>
          <a:bodyPr/>
          <a:lstStyle/>
          <a:p>
            <a:fld id="{38257D9C-784C-4845-8374-DFE7B4BE0347}"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6071C8FD-69DA-BF1D-C4CD-8BD310BE701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A390DF-DD8A-4DBD-5114-685ABDD549C5}"/>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268307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BF9FA6-5A0B-D640-470E-82A1F7AFD95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373C52E-92AC-6A9C-2AB5-494CCEB3A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91C0587-9AC6-B198-6A16-5C02995AEC75}"/>
              </a:ext>
            </a:extLst>
          </p:cNvPr>
          <p:cNvSpPr>
            <a:spLocks noGrp="1"/>
          </p:cNvSpPr>
          <p:nvPr>
            <p:ph type="dt" sz="half" idx="10"/>
          </p:nvPr>
        </p:nvSpPr>
        <p:spPr/>
        <p:txBody>
          <a:bodyPr/>
          <a:lstStyle/>
          <a:p>
            <a:fld id="{3E7A77DE-3FDD-4E07-A7BE-B1B63668B5E0}"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3B119FFB-8B4D-4AC8-0623-E8EADFFBF3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6B0F26F-D3BC-DE93-E2BE-A9DC755E1C74}"/>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33749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73220B-DE55-FFC5-FFAC-6A8E218BE97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49723E7-3376-B8BB-4EF1-7ABC4281A0D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188F606-EF40-3B31-4A7E-A66B74AE075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900EBC2-498D-BA85-1493-55679C34F5C7}"/>
              </a:ext>
            </a:extLst>
          </p:cNvPr>
          <p:cNvSpPr>
            <a:spLocks noGrp="1"/>
          </p:cNvSpPr>
          <p:nvPr>
            <p:ph type="dt" sz="half" idx="10"/>
          </p:nvPr>
        </p:nvSpPr>
        <p:spPr/>
        <p:txBody>
          <a:bodyPr/>
          <a:lstStyle/>
          <a:p>
            <a:fld id="{BE64B353-FC23-4858-B20C-B39F05EE73DA}" type="datetime1">
              <a:rPr lang="zh-TW" altLang="en-US" smtClean="0"/>
              <a:t>2024/3/20</a:t>
            </a:fld>
            <a:endParaRPr lang="zh-TW" altLang="en-US"/>
          </a:p>
        </p:txBody>
      </p:sp>
      <p:sp>
        <p:nvSpPr>
          <p:cNvPr id="6" name="頁尾版面配置區 5">
            <a:extLst>
              <a:ext uri="{FF2B5EF4-FFF2-40B4-BE49-F238E27FC236}">
                <a16:creationId xmlns:a16="http://schemas.microsoft.com/office/drawing/2014/main" id="{4CCE1992-1868-4152-DBF5-FE2CE6DB4F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4C4B69-D70C-F951-A160-762350C33237}"/>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416960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A83773-657E-AEDD-8638-AAE0F0DDFCA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AC64C40-DE1A-A124-391B-10ABD6609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9E5C092-701F-3A03-F19B-294F220957C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27074AD-E24C-8839-50EA-2E0EAD478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833E821-B4F0-4615-D03A-B34A0D3AD90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291D1BA-F2CE-320D-6294-A2C2DB958E4C}"/>
              </a:ext>
            </a:extLst>
          </p:cNvPr>
          <p:cNvSpPr>
            <a:spLocks noGrp="1"/>
          </p:cNvSpPr>
          <p:nvPr>
            <p:ph type="dt" sz="half" idx="10"/>
          </p:nvPr>
        </p:nvSpPr>
        <p:spPr/>
        <p:txBody>
          <a:bodyPr/>
          <a:lstStyle/>
          <a:p>
            <a:fld id="{F52734BA-AB9C-4692-BFBE-3DF9F9C758DB}" type="datetime1">
              <a:rPr lang="zh-TW" altLang="en-US" smtClean="0"/>
              <a:t>2024/3/20</a:t>
            </a:fld>
            <a:endParaRPr lang="zh-TW" altLang="en-US"/>
          </a:p>
        </p:txBody>
      </p:sp>
      <p:sp>
        <p:nvSpPr>
          <p:cNvPr id="8" name="頁尾版面配置區 7">
            <a:extLst>
              <a:ext uri="{FF2B5EF4-FFF2-40B4-BE49-F238E27FC236}">
                <a16:creationId xmlns:a16="http://schemas.microsoft.com/office/drawing/2014/main" id="{DFBB95CE-D094-7611-2AD9-CAA8100721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809B324-FE27-CD85-AC8F-8C4F2675A2DE}"/>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11543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9CF1C-63CC-C26C-28DA-1366B5EC438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435DAB2-AE61-A645-567F-D20D3DE82840}"/>
              </a:ext>
            </a:extLst>
          </p:cNvPr>
          <p:cNvSpPr>
            <a:spLocks noGrp="1"/>
          </p:cNvSpPr>
          <p:nvPr>
            <p:ph type="dt" sz="half" idx="10"/>
          </p:nvPr>
        </p:nvSpPr>
        <p:spPr/>
        <p:txBody>
          <a:bodyPr/>
          <a:lstStyle/>
          <a:p>
            <a:fld id="{7E1B41BC-C975-42D9-AC11-E614C66361ED}" type="datetime1">
              <a:rPr lang="zh-TW" altLang="en-US" smtClean="0"/>
              <a:t>2024/3/20</a:t>
            </a:fld>
            <a:endParaRPr lang="zh-TW" altLang="en-US"/>
          </a:p>
        </p:txBody>
      </p:sp>
      <p:sp>
        <p:nvSpPr>
          <p:cNvPr id="4" name="頁尾版面配置區 3">
            <a:extLst>
              <a:ext uri="{FF2B5EF4-FFF2-40B4-BE49-F238E27FC236}">
                <a16:creationId xmlns:a16="http://schemas.microsoft.com/office/drawing/2014/main" id="{82E1BC7B-2D14-7EA2-7494-301FA2CCAD7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C9E84D0-6F6A-B4F3-6AF9-6485C768B98A}"/>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236781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563AEE2-D015-AD1A-BB6A-EE1D822F8294}"/>
              </a:ext>
            </a:extLst>
          </p:cNvPr>
          <p:cNvSpPr>
            <a:spLocks noGrp="1"/>
          </p:cNvSpPr>
          <p:nvPr>
            <p:ph type="dt" sz="half" idx="10"/>
          </p:nvPr>
        </p:nvSpPr>
        <p:spPr/>
        <p:txBody>
          <a:bodyPr/>
          <a:lstStyle/>
          <a:p>
            <a:fld id="{58F87C6B-1493-4D1B-8001-17AAB2ABF43D}" type="datetime1">
              <a:rPr lang="zh-TW" altLang="en-US" smtClean="0"/>
              <a:t>2024/3/20</a:t>
            </a:fld>
            <a:endParaRPr lang="zh-TW" altLang="en-US"/>
          </a:p>
        </p:txBody>
      </p:sp>
      <p:sp>
        <p:nvSpPr>
          <p:cNvPr id="3" name="頁尾版面配置區 2">
            <a:extLst>
              <a:ext uri="{FF2B5EF4-FFF2-40B4-BE49-F238E27FC236}">
                <a16:creationId xmlns:a16="http://schemas.microsoft.com/office/drawing/2014/main" id="{1B474860-2072-5FDF-0C16-676B7E002CB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D0A39BF-FB53-C483-4185-F5B3571813FD}"/>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403089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3C9F5-95FD-B716-4703-CE6D4740AB5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BB72BDC-19F4-1A35-57E0-3678D6779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D78545A-FCC0-534F-A220-E0F50150A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BB01917-B97B-A490-8BBF-44FB88FC82CC}"/>
              </a:ext>
            </a:extLst>
          </p:cNvPr>
          <p:cNvSpPr>
            <a:spLocks noGrp="1"/>
          </p:cNvSpPr>
          <p:nvPr>
            <p:ph type="dt" sz="half" idx="10"/>
          </p:nvPr>
        </p:nvSpPr>
        <p:spPr/>
        <p:txBody>
          <a:bodyPr/>
          <a:lstStyle/>
          <a:p>
            <a:fld id="{87529585-6235-4200-B685-BD220B0E57DF}" type="datetime1">
              <a:rPr lang="zh-TW" altLang="en-US" smtClean="0"/>
              <a:t>2024/3/20</a:t>
            </a:fld>
            <a:endParaRPr lang="zh-TW" altLang="en-US"/>
          </a:p>
        </p:txBody>
      </p:sp>
      <p:sp>
        <p:nvSpPr>
          <p:cNvPr id="6" name="頁尾版面配置區 5">
            <a:extLst>
              <a:ext uri="{FF2B5EF4-FFF2-40B4-BE49-F238E27FC236}">
                <a16:creationId xmlns:a16="http://schemas.microsoft.com/office/drawing/2014/main" id="{7792D4B4-2228-A7B9-CCC0-DD5EF1E000A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23F3C0-EF66-2ED4-BF2F-3DD12D2FFC72}"/>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65044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9CD81-D8AB-6426-1FCD-59D57934C5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2A5C05F-3704-5174-057C-F81C14A92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379F764-F5F1-5D31-38B1-A8CA95B4A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5265297-88FE-45BF-EE04-5753CDF9388C}"/>
              </a:ext>
            </a:extLst>
          </p:cNvPr>
          <p:cNvSpPr>
            <a:spLocks noGrp="1"/>
          </p:cNvSpPr>
          <p:nvPr>
            <p:ph type="dt" sz="half" idx="10"/>
          </p:nvPr>
        </p:nvSpPr>
        <p:spPr/>
        <p:txBody>
          <a:bodyPr/>
          <a:lstStyle/>
          <a:p>
            <a:fld id="{867B5B05-BCB3-410B-B7A0-C75F19A9B3A8}" type="datetime1">
              <a:rPr lang="zh-TW" altLang="en-US" smtClean="0"/>
              <a:t>2024/3/20</a:t>
            </a:fld>
            <a:endParaRPr lang="zh-TW" altLang="en-US"/>
          </a:p>
        </p:txBody>
      </p:sp>
      <p:sp>
        <p:nvSpPr>
          <p:cNvPr id="6" name="頁尾版面配置區 5">
            <a:extLst>
              <a:ext uri="{FF2B5EF4-FFF2-40B4-BE49-F238E27FC236}">
                <a16:creationId xmlns:a16="http://schemas.microsoft.com/office/drawing/2014/main" id="{8C872EA0-B75B-EBE0-2B75-29FAC674E9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9B7E806-72DC-99D1-659F-C53810D52D85}"/>
              </a:ext>
            </a:extLst>
          </p:cNvPr>
          <p:cNvSpPr>
            <a:spLocks noGrp="1"/>
          </p:cNvSpPr>
          <p:nvPr>
            <p:ph type="sldNum" sz="quarter" idx="12"/>
          </p:nvPr>
        </p:nvSpPr>
        <p:spPr/>
        <p:txBody>
          <a:body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50510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41DC9D1-96AB-C31F-301B-D6814A516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FD79D60-78C2-DAAA-BC21-8C88416D6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0728DF-3426-CC03-C235-3F2E0B697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7944E-56E5-4638-8717-07D050CDEC39}" type="datetime1">
              <a:rPr lang="zh-TW" altLang="en-US" smtClean="0"/>
              <a:t>2024/3/20</a:t>
            </a:fld>
            <a:endParaRPr lang="zh-TW" altLang="en-US"/>
          </a:p>
        </p:txBody>
      </p:sp>
      <p:sp>
        <p:nvSpPr>
          <p:cNvPr id="5" name="頁尾版面配置區 4">
            <a:extLst>
              <a:ext uri="{FF2B5EF4-FFF2-40B4-BE49-F238E27FC236}">
                <a16:creationId xmlns:a16="http://schemas.microsoft.com/office/drawing/2014/main" id="{F0114F3E-B6C7-5367-DD3D-BB7FE6904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EAC5A6D-02B1-7A25-CBA9-33CF51858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177BB-3ABF-454D-AA96-CB77E5736256}" type="slidenum">
              <a:rPr lang="zh-TW" altLang="en-US" smtClean="0"/>
              <a:t>‹#›</a:t>
            </a:fld>
            <a:endParaRPr lang="zh-TW" altLang="en-US"/>
          </a:p>
        </p:txBody>
      </p:sp>
    </p:spTree>
    <p:extLst>
      <p:ext uri="{BB962C8B-B14F-4D97-AF65-F5344CB8AC3E}">
        <p14:creationId xmlns:p14="http://schemas.microsoft.com/office/powerpoint/2010/main" val="178029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ttack.mitre.org/techniques/T1036/00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ar.mitre.org/analytics/CAR-2013-02-00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538F1F-6CF6-9F42-74D9-A9ACBB8BA6CD}"/>
              </a:ext>
            </a:extLst>
          </p:cNvPr>
          <p:cNvSpPr>
            <a:spLocks noGrp="1"/>
          </p:cNvSpPr>
          <p:nvPr>
            <p:ph type="ctrTitle"/>
          </p:nvPr>
        </p:nvSpPr>
        <p:spPr/>
        <p:txBody>
          <a:bodyPr/>
          <a:lstStyle/>
          <a:p>
            <a:r>
              <a:rPr lang="en-US" altLang="zh-TW" dirty="0"/>
              <a:t>Sandworm Attack Variation on Windows System</a:t>
            </a:r>
            <a:endParaRPr lang="zh-TW" altLang="en-US" dirty="0"/>
          </a:p>
        </p:txBody>
      </p:sp>
      <p:sp>
        <p:nvSpPr>
          <p:cNvPr id="3" name="副標題 2">
            <a:extLst>
              <a:ext uri="{FF2B5EF4-FFF2-40B4-BE49-F238E27FC236}">
                <a16:creationId xmlns:a16="http://schemas.microsoft.com/office/drawing/2014/main" id="{3382DF3D-023F-8587-30D0-C3ABB23A4F8F}"/>
              </a:ext>
            </a:extLst>
          </p:cNvPr>
          <p:cNvSpPr>
            <a:spLocks noGrp="1"/>
          </p:cNvSpPr>
          <p:nvPr>
            <p:ph type="subTitle" idx="1"/>
          </p:nvPr>
        </p:nvSpPr>
        <p:spPr/>
        <p:txBody>
          <a:bodyPr/>
          <a:lstStyle/>
          <a:p>
            <a:r>
              <a:rPr lang="en-US" altLang="zh-TW" dirty="0"/>
              <a:t>Date</a:t>
            </a:r>
            <a:r>
              <a:rPr lang="en-US" altLang="zh-TW"/>
              <a:t>: 3/20</a:t>
            </a:r>
            <a:endParaRPr lang="en-US" altLang="zh-TW" dirty="0"/>
          </a:p>
          <a:p>
            <a:r>
              <a:rPr lang="en-US" altLang="zh-TW" dirty="0"/>
              <a:t>Member: </a:t>
            </a:r>
            <a:r>
              <a:rPr lang="zh-TW" altLang="en-US" dirty="0"/>
              <a:t>陳星宇</a:t>
            </a:r>
            <a:endParaRPr lang="en-US" altLang="zh-TW" dirty="0"/>
          </a:p>
          <a:p>
            <a:r>
              <a:rPr lang="en-US" altLang="zh-TW" dirty="0"/>
              <a:t>Advisor: </a:t>
            </a:r>
            <a:r>
              <a:rPr lang="zh-TW" altLang="en-US" dirty="0"/>
              <a:t>謝續平 教授</a:t>
            </a:r>
          </a:p>
        </p:txBody>
      </p:sp>
      <p:sp>
        <p:nvSpPr>
          <p:cNvPr id="4" name="投影片編號版面配置區 3">
            <a:extLst>
              <a:ext uri="{FF2B5EF4-FFF2-40B4-BE49-F238E27FC236}">
                <a16:creationId xmlns:a16="http://schemas.microsoft.com/office/drawing/2014/main" id="{3C1FB049-C426-894C-BF85-0D847C824346}"/>
              </a:ext>
            </a:extLst>
          </p:cNvPr>
          <p:cNvSpPr>
            <a:spLocks noGrp="1"/>
          </p:cNvSpPr>
          <p:nvPr>
            <p:ph type="sldNum" sz="quarter" idx="12"/>
          </p:nvPr>
        </p:nvSpPr>
        <p:spPr/>
        <p:txBody>
          <a:bodyPr/>
          <a:lstStyle/>
          <a:p>
            <a:fld id="{D28177BB-3ABF-454D-AA96-CB77E5736256}" type="slidenum">
              <a:rPr lang="zh-TW" altLang="en-US" smtClean="0"/>
              <a:t>1</a:t>
            </a:fld>
            <a:endParaRPr lang="zh-TW" altLang="en-US"/>
          </a:p>
        </p:txBody>
      </p:sp>
    </p:spTree>
    <p:extLst>
      <p:ext uri="{BB962C8B-B14F-4D97-AF65-F5344CB8AC3E}">
        <p14:creationId xmlns:p14="http://schemas.microsoft.com/office/powerpoint/2010/main" val="287041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9EA68F-49D7-5D64-9318-09F7E59366D0}"/>
              </a:ext>
            </a:extLst>
          </p:cNvPr>
          <p:cNvSpPr>
            <a:spLocks noGrp="1"/>
          </p:cNvSpPr>
          <p:nvPr>
            <p:ph type="title"/>
          </p:nvPr>
        </p:nvSpPr>
        <p:spPr/>
        <p:txBody>
          <a:bodyPr/>
          <a:lstStyle/>
          <a:p>
            <a:r>
              <a:rPr lang="en-US" altLang="zh-TW" dirty="0">
                <a:solidFill>
                  <a:srgbClr val="39434C"/>
                </a:solidFill>
                <a:latin typeface="Roboto-Light"/>
              </a:rPr>
              <a:t>Variations - Steps</a:t>
            </a:r>
            <a:endParaRPr lang="zh-TW" altLang="en-US" dirty="0">
              <a:solidFill>
                <a:srgbClr val="39434C"/>
              </a:solidFill>
              <a:latin typeface="Roboto-Light"/>
            </a:endParaRPr>
          </a:p>
        </p:txBody>
      </p:sp>
      <p:sp>
        <p:nvSpPr>
          <p:cNvPr id="5" name="投影片編號版面配置區 4">
            <a:extLst>
              <a:ext uri="{FF2B5EF4-FFF2-40B4-BE49-F238E27FC236}">
                <a16:creationId xmlns:a16="http://schemas.microsoft.com/office/drawing/2014/main" id="{D017627C-8F9A-650B-97DB-EB3003CDA80D}"/>
              </a:ext>
            </a:extLst>
          </p:cNvPr>
          <p:cNvSpPr>
            <a:spLocks noGrp="1"/>
          </p:cNvSpPr>
          <p:nvPr>
            <p:ph type="sldNum" sz="quarter" idx="12"/>
          </p:nvPr>
        </p:nvSpPr>
        <p:spPr/>
        <p:txBody>
          <a:bodyPr/>
          <a:lstStyle/>
          <a:p>
            <a:fld id="{D28177BB-3ABF-454D-AA96-CB77E5736256}" type="slidenum">
              <a:rPr lang="zh-TW" altLang="en-US" smtClean="0"/>
              <a:t>10</a:t>
            </a:fld>
            <a:endParaRPr lang="zh-TW" altLang="en-US"/>
          </a:p>
        </p:txBody>
      </p:sp>
      <p:sp>
        <p:nvSpPr>
          <p:cNvPr id="3" name="內容版面配置區 2">
            <a:extLst>
              <a:ext uri="{FF2B5EF4-FFF2-40B4-BE49-F238E27FC236}">
                <a16:creationId xmlns:a16="http://schemas.microsoft.com/office/drawing/2014/main" id="{D7266BE1-603F-BB76-C6A3-837DD45346CB}"/>
              </a:ext>
            </a:extLst>
          </p:cNvPr>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ltLang="zh-TW" dirty="0"/>
              <a:t>Defense Evasion – Obfuscated Files or Information: Embedded Payloads</a:t>
            </a:r>
            <a:endParaRPr lang="zh-TW" altLang="en-US" dirty="0"/>
          </a:p>
          <a:p>
            <a:pPr lvl="1"/>
            <a:r>
              <a:rPr lang="en-US" altLang="zh-TW" dirty="0"/>
              <a:t>Embed dropper malware into WinSecurity.dll</a:t>
            </a:r>
          </a:p>
          <a:p>
            <a:pPr marL="514350" indent="-514350">
              <a:buFont typeface="+mj-lt"/>
              <a:buAutoNum type="arabicPeriod"/>
            </a:pPr>
            <a:r>
              <a:rPr lang="en-US" altLang="zh-TW" dirty="0"/>
              <a:t>Lateral Movement – Lateral Tool Transfer</a:t>
            </a:r>
          </a:p>
          <a:p>
            <a:pPr lvl="1"/>
            <a:r>
              <a:rPr lang="en-US" altLang="zh-TW" dirty="0"/>
              <a:t>Transmit the dropper (WinSecurity.dll) through samba</a:t>
            </a:r>
          </a:p>
          <a:p>
            <a:pPr marL="514350" indent="-514350">
              <a:buFont typeface="+mj-lt"/>
              <a:buAutoNum type="arabicPeriod"/>
            </a:pPr>
            <a:r>
              <a:rPr lang="en-US" altLang="zh-TW" dirty="0"/>
              <a:t>Defense Evasion – Masquerading</a:t>
            </a:r>
          </a:p>
          <a:p>
            <a:pPr lvl="1"/>
            <a:r>
              <a:rPr lang="en-US" altLang="zh-TW" dirty="0"/>
              <a:t>Copy a new rundll32 into C:\Windows\rundll32.exe</a:t>
            </a:r>
            <a:r>
              <a:rPr lang="en-US" altLang="zh-TW" sz="1500" dirty="0"/>
              <a:t>[2]</a:t>
            </a:r>
            <a:endParaRPr lang="zh-TW" altLang="en-US" sz="1500" dirty="0"/>
          </a:p>
          <a:p>
            <a:pPr marL="514350" indent="-514350">
              <a:buFont typeface="+mj-lt"/>
              <a:buAutoNum type="arabicPeriod"/>
            </a:pPr>
            <a:r>
              <a:rPr lang="en-US" altLang="zh-TW" dirty="0"/>
              <a:t>Persistence – Modify Registry</a:t>
            </a:r>
          </a:p>
          <a:p>
            <a:pPr lvl="1"/>
            <a:r>
              <a:rPr lang="en-US" altLang="zh-TW" dirty="0"/>
              <a:t>Set “C:\Windows\rundll32 </a:t>
            </a:r>
            <a:r>
              <a:rPr lang="en-US" altLang="zh-TW" dirty="0" err="1"/>
              <a:t>WinSecurity.dll,Start</a:t>
            </a:r>
            <a:r>
              <a:rPr lang="en-US" altLang="zh-TW" dirty="0"/>
              <a:t>” as registry value</a:t>
            </a:r>
          </a:p>
          <a:p>
            <a:pPr marL="514350" indent="-514350">
              <a:buFont typeface="+mj-lt"/>
              <a:buAutoNum type="arabicPeriod"/>
            </a:pPr>
            <a:r>
              <a:rPr lang="en-US" altLang="zh-TW" dirty="0"/>
              <a:t>Defense Evasion – Process Injection: DLL Injection</a:t>
            </a:r>
          </a:p>
          <a:p>
            <a:pPr lvl="1"/>
            <a:r>
              <a:rPr lang="en-US" altLang="zh-TW" dirty="0"/>
              <a:t>Execute the backdoor within the dropper process with </a:t>
            </a:r>
            <a:r>
              <a:rPr lang="en-US" altLang="zh-TW" dirty="0" err="1"/>
              <a:t>LoadLibraryA</a:t>
            </a:r>
            <a:endParaRPr lang="zh-TW" altLang="en-US" dirty="0"/>
          </a:p>
        </p:txBody>
      </p:sp>
      <p:sp>
        <p:nvSpPr>
          <p:cNvPr id="4" name="文字方塊 3">
            <a:extLst>
              <a:ext uri="{FF2B5EF4-FFF2-40B4-BE49-F238E27FC236}">
                <a16:creationId xmlns:a16="http://schemas.microsoft.com/office/drawing/2014/main" id="{B657ED36-9B19-1B43-9F13-F94EF29DF37F}"/>
              </a:ext>
            </a:extLst>
          </p:cNvPr>
          <p:cNvSpPr txBox="1"/>
          <p:nvPr/>
        </p:nvSpPr>
        <p:spPr>
          <a:xfrm>
            <a:off x="838200" y="6385023"/>
            <a:ext cx="4474029" cy="307777"/>
          </a:xfrm>
          <a:prstGeom prst="rect">
            <a:avLst/>
          </a:prstGeom>
          <a:noFill/>
        </p:spPr>
        <p:txBody>
          <a:bodyPr wrap="square" rtlCol="0">
            <a:spAutoFit/>
          </a:bodyPr>
          <a:lstStyle/>
          <a:p>
            <a:r>
              <a:rPr lang="en-US" altLang="zh-TW" sz="1400" dirty="0">
                <a:hlinkClick r:id="rId3"/>
              </a:rPr>
              <a:t>[2] MITRE ATT&amp;CK – Rename System Utilities</a:t>
            </a:r>
            <a:endParaRPr lang="zh-TW" altLang="en-US" sz="1400" dirty="0"/>
          </a:p>
        </p:txBody>
      </p:sp>
    </p:spTree>
    <p:extLst>
      <p:ext uri="{BB962C8B-B14F-4D97-AF65-F5344CB8AC3E}">
        <p14:creationId xmlns:p14="http://schemas.microsoft.com/office/powerpoint/2010/main" val="417036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127764-D266-B302-9BAE-5B731AEDF47A}"/>
              </a:ext>
            </a:extLst>
          </p:cNvPr>
          <p:cNvSpPr>
            <a:spLocks noGrp="1"/>
          </p:cNvSpPr>
          <p:nvPr>
            <p:ph type="title"/>
          </p:nvPr>
        </p:nvSpPr>
        <p:spPr/>
        <p:txBody>
          <a:bodyPr/>
          <a:lstStyle/>
          <a:p>
            <a:r>
              <a:rPr lang="en-US" altLang="zh-TW" dirty="0">
                <a:solidFill>
                  <a:srgbClr val="39434C"/>
                </a:solidFill>
                <a:latin typeface="Roboto-Light"/>
              </a:rPr>
              <a:t>Variations - Details</a:t>
            </a:r>
            <a:endParaRPr lang="zh-TW" altLang="en-US" dirty="0"/>
          </a:p>
        </p:txBody>
      </p:sp>
      <p:sp>
        <p:nvSpPr>
          <p:cNvPr id="4" name="投影片編號版面配置區 3">
            <a:extLst>
              <a:ext uri="{FF2B5EF4-FFF2-40B4-BE49-F238E27FC236}">
                <a16:creationId xmlns:a16="http://schemas.microsoft.com/office/drawing/2014/main" id="{E895D780-D18D-CAB5-03C2-A0467E0E0E3A}"/>
              </a:ext>
            </a:extLst>
          </p:cNvPr>
          <p:cNvSpPr>
            <a:spLocks noGrp="1"/>
          </p:cNvSpPr>
          <p:nvPr>
            <p:ph type="sldNum" sz="quarter" idx="12"/>
          </p:nvPr>
        </p:nvSpPr>
        <p:spPr/>
        <p:txBody>
          <a:bodyPr/>
          <a:lstStyle/>
          <a:p>
            <a:fld id="{D28177BB-3ABF-454D-AA96-CB77E5736256}" type="slidenum">
              <a:rPr lang="zh-TW" altLang="en-US" smtClean="0"/>
              <a:t>11</a:t>
            </a:fld>
            <a:endParaRPr lang="zh-TW" altLang="en-US"/>
          </a:p>
        </p:txBody>
      </p:sp>
      <p:grpSp>
        <p:nvGrpSpPr>
          <p:cNvPr id="57" name="群組 56">
            <a:extLst>
              <a:ext uri="{FF2B5EF4-FFF2-40B4-BE49-F238E27FC236}">
                <a16:creationId xmlns:a16="http://schemas.microsoft.com/office/drawing/2014/main" id="{85692708-9207-3D18-6D9A-CF3448EBCF80}"/>
              </a:ext>
            </a:extLst>
          </p:cNvPr>
          <p:cNvGrpSpPr/>
          <p:nvPr/>
        </p:nvGrpSpPr>
        <p:grpSpPr>
          <a:xfrm>
            <a:off x="7592423" y="1546767"/>
            <a:ext cx="3481977" cy="5100817"/>
            <a:chOff x="988423" y="1620658"/>
            <a:chExt cx="3481977" cy="5100817"/>
          </a:xfrm>
        </p:grpSpPr>
        <p:grpSp>
          <p:nvGrpSpPr>
            <p:cNvPr id="23" name="群組 22">
              <a:extLst>
                <a:ext uri="{FF2B5EF4-FFF2-40B4-BE49-F238E27FC236}">
                  <a16:creationId xmlns:a16="http://schemas.microsoft.com/office/drawing/2014/main" id="{723A6AC7-8B62-8DB1-BB71-7A6B970E6D1A}"/>
                </a:ext>
              </a:extLst>
            </p:cNvPr>
            <p:cNvGrpSpPr/>
            <p:nvPr/>
          </p:nvGrpSpPr>
          <p:grpSpPr>
            <a:xfrm>
              <a:off x="988423" y="1620658"/>
              <a:ext cx="3481977" cy="4735692"/>
              <a:chOff x="1484811" y="1757182"/>
              <a:chExt cx="3481977" cy="4735692"/>
            </a:xfrm>
          </p:grpSpPr>
          <p:sp>
            <p:nvSpPr>
              <p:cNvPr id="5" name="矩形 4">
                <a:extLst>
                  <a:ext uri="{FF2B5EF4-FFF2-40B4-BE49-F238E27FC236}">
                    <a16:creationId xmlns:a16="http://schemas.microsoft.com/office/drawing/2014/main" id="{8CB4B08F-6A60-4A47-495D-B0A93B1D5176}"/>
                  </a:ext>
                </a:extLst>
              </p:cNvPr>
              <p:cNvSpPr/>
              <p:nvPr/>
            </p:nvSpPr>
            <p:spPr>
              <a:xfrm>
                <a:off x="2599508" y="1757182"/>
                <a:ext cx="1976846" cy="282035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ADF5A161-44B4-36A1-5A04-7A56A9377B2A}"/>
                  </a:ext>
                </a:extLst>
              </p:cNvPr>
              <p:cNvSpPr txBox="1"/>
              <p:nvPr/>
            </p:nvSpPr>
            <p:spPr>
              <a:xfrm>
                <a:off x="1571897" y="2759579"/>
                <a:ext cx="1027611" cy="923330"/>
              </a:xfrm>
              <a:prstGeom prst="rect">
                <a:avLst/>
              </a:prstGeom>
              <a:noFill/>
            </p:spPr>
            <p:txBody>
              <a:bodyPr wrap="square" rtlCol="0">
                <a:spAutoFit/>
              </a:bodyPr>
              <a:lstStyle/>
              <a:p>
                <a:r>
                  <a:rPr lang="en-US" altLang="zh-TW" dirty="0"/>
                  <a:t>Original</a:t>
                </a:r>
              </a:p>
              <a:p>
                <a:r>
                  <a:rPr lang="en-US" altLang="zh-TW" dirty="0"/>
                  <a:t>Extractor payload</a:t>
                </a:r>
                <a:endParaRPr lang="zh-TW" altLang="en-US" dirty="0"/>
              </a:p>
            </p:txBody>
          </p:sp>
          <p:cxnSp>
            <p:nvCxnSpPr>
              <p:cNvPr id="8" name="直線接點 7">
                <a:extLst>
                  <a:ext uri="{FF2B5EF4-FFF2-40B4-BE49-F238E27FC236}">
                    <a16:creationId xmlns:a16="http://schemas.microsoft.com/office/drawing/2014/main" id="{B54383D2-7480-A79A-5666-89531249ABB9}"/>
                  </a:ext>
                </a:extLst>
              </p:cNvPr>
              <p:cNvCxnSpPr/>
              <p:nvPr/>
            </p:nvCxnSpPr>
            <p:spPr>
              <a:xfrm>
                <a:off x="2599508" y="2818403"/>
                <a:ext cx="1976846"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文字方塊 8">
                <a:extLst>
                  <a:ext uri="{FF2B5EF4-FFF2-40B4-BE49-F238E27FC236}">
                    <a16:creationId xmlns:a16="http://schemas.microsoft.com/office/drawing/2014/main" id="{80CE801E-F6DE-9025-4BD5-0747CABDCF71}"/>
                  </a:ext>
                </a:extLst>
              </p:cNvPr>
              <p:cNvSpPr txBox="1">
                <a:spLocks/>
              </p:cNvSpPr>
              <p:nvPr/>
            </p:nvSpPr>
            <p:spPr>
              <a:xfrm>
                <a:off x="2678413" y="1964165"/>
                <a:ext cx="1837508" cy="646331"/>
              </a:xfrm>
              <a:prstGeom prst="rect">
                <a:avLst/>
              </a:prstGeom>
              <a:noFill/>
            </p:spPr>
            <p:txBody>
              <a:bodyPr wrap="square" rtlCol="0">
                <a:spAutoFit/>
              </a:bodyPr>
              <a:lstStyle/>
              <a:p>
                <a:r>
                  <a:rPr lang="en-US" altLang="zh-TW" dirty="0"/>
                  <a:t>If no signature:</a:t>
                </a:r>
              </a:p>
              <a:p>
                <a:r>
                  <a:rPr lang="en-US" altLang="zh-TW" dirty="0"/>
                  <a:t>    Append worm</a:t>
                </a:r>
                <a:endParaRPr lang="zh-TW" altLang="en-US" dirty="0"/>
              </a:p>
            </p:txBody>
          </p:sp>
          <p:sp>
            <p:nvSpPr>
              <p:cNvPr id="10" name="文字方塊 9">
                <a:extLst>
                  <a:ext uri="{FF2B5EF4-FFF2-40B4-BE49-F238E27FC236}">
                    <a16:creationId xmlns:a16="http://schemas.microsoft.com/office/drawing/2014/main" id="{2B57BD9E-244C-0522-7C44-E0CA2A0AAA85}"/>
                  </a:ext>
                </a:extLst>
              </p:cNvPr>
              <p:cNvSpPr txBox="1"/>
              <p:nvPr/>
            </p:nvSpPr>
            <p:spPr>
              <a:xfrm>
                <a:off x="2678412" y="3114941"/>
                <a:ext cx="2288376" cy="1077218"/>
              </a:xfrm>
              <a:prstGeom prst="rect">
                <a:avLst/>
              </a:prstGeom>
              <a:noFill/>
            </p:spPr>
            <p:txBody>
              <a:bodyPr wrap="square" rtlCol="0">
                <a:spAutoFit/>
              </a:bodyPr>
              <a:lstStyle/>
              <a:p>
                <a:r>
                  <a:rPr lang="en-US" altLang="zh-TW" sz="1600" dirty="0"/>
                  <a:t>If has signature:</a:t>
                </a:r>
              </a:p>
              <a:p>
                <a:r>
                  <a:rPr lang="en-US" altLang="zh-TW" sz="1600" dirty="0"/>
                  <a:t>    Extract worm;</a:t>
                </a:r>
              </a:p>
              <a:p>
                <a:r>
                  <a:rPr lang="en-US" altLang="zh-TW" sz="1600" dirty="0"/>
                  <a:t>    Execute with </a:t>
                </a:r>
                <a:r>
                  <a:rPr lang="en-US" altLang="zh-TW" sz="1600" dirty="0" err="1"/>
                  <a:t>LoadLibraryA</a:t>
                </a:r>
                <a:r>
                  <a:rPr lang="en-US" altLang="zh-TW" sz="1600" dirty="0"/>
                  <a:t>;</a:t>
                </a:r>
                <a:endParaRPr lang="zh-TW" altLang="en-US" sz="1600" dirty="0"/>
              </a:p>
            </p:txBody>
          </p:sp>
          <p:sp>
            <p:nvSpPr>
              <p:cNvPr id="11" name="矩形 10">
                <a:extLst>
                  <a:ext uri="{FF2B5EF4-FFF2-40B4-BE49-F238E27FC236}">
                    <a16:creationId xmlns:a16="http://schemas.microsoft.com/office/drawing/2014/main" id="{E0A70932-F55C-BC56-00E3-80441E8D4A30}"/>
                  </a:ext>
                </a:extLst>
              </p:cNvPr>
              <p:cNvSpPr/>
              <p:nvPr/>
            </p:nvSpPr>
            <p:spPr>
              <a:xfrm>
                <a:off x="2599508" y="4577533"/>
                <a:ext cx="1976846" cy="191534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81F27110-640B-D634-82B1-0A5D8FB93F70}"/>
                  </a:ext>
                </a:extLst>
              </p:cNvPr>
              <p:cNvSpPr txBox="1"/>
              <p:nvPr/>
            </p:nvSpPr>
            <p:spPr>
              <a:xfrm>
                <a:off x="1484811" y="5251325"/>
                <a:ext cx="1184366" cy="646331"/>
              </a:xfrm>
              <a:prstGeom prst="rect">
                <a:avLst/>
              </a:prstGeom>
              <a:noFill/>
            </p:spPr>
            <p:txBody>
              <a:bodyPr wrap="square" rtlCol="0">
                <a:spAutoFit/>
              </a:bodyPr>
              <a:lstStyle/>
              <a:p>
                <a:r>
                  <a:rPr lang="en-US" altLang="zh-TW" dirty="0"/>
                  <a:t>Appended payload</a:t>
                </a:r>
                <a:endParaRPr lang="zh-TW" altLang="en-US" dirty="0"/>
              </a:p>
            </p:txBody>
          </p:sp>
          <p:cxnSp>
            <p:nvCxnSpPr>
              <p:cNvPr id="14" name="直線接點 13">
                <a:extLst>
                  <a:ext uri="{FF2B5EF4-FFF2-40B4-BE49-F238E27FC236}">
                    <a16:creationId xmlns:a16="http://schemas.microsoft.com/office/drawing/2014/main" id="{C488C776-117E-AEC6-7390-749EBA0EAAFA}"/>
                  </a:ext>
                </a:extLst>
              </p:cNvPr>
              <p:cNvCxnSpPr/>
              <p:nvPr/>
            </p:nvCxnSpPr>
            <p:spPr>
              <a:xfrm>
                <a:off x="2599508" y="5295990"/>
                <a:ext cx="1976846"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文字方塊 14">
                <a:extLst>
                  <a:ext uri="{FF2B5EF4-FFF2-40B4-BE49-F238E27FC236}">
                    <a16:creationId xmlns:a16="http://schemas.microsoft.com/office/drawing/2014/main" id="{11BCF89B-CBE6-BF69-1E77-CD3B7FFB7537}"/>
                  </a:ext>
                </a:extLst>
              </p:cNvPr>
              <p:cNvSpPr txBox="1"/>
              <p:nvPr/>
            </p:nvSpPr>
            <p:spPr>
              <a:xfrm>
                <a:off x="2669177" y="4736210"/>
                <a:ext cx="1837508" cy="369332"/>
              </a:xfrm>
              <a:prstGeom prst="rect">
                <a:avLst/>
              </a:prstGeom>
              <a:noFill/>
            </p:spPr>
            <p:txBody>
              <a:bodyPr wrap="square" rtlCol="0">
                <a:spAutoFit/>
              </a:bodyPr>
              <a:lstStyle/>
              <a:p>
                <a:pPr algn="ctr"/>
                <a:r>
                  <a:rPr lang="en-US" altLang="zh-TW" dirty="0"/>
                  <a:t>Worm payload</a:t>
                </a:r>
                <a:endParaRPr lang="zh-TW" altLang="en-US" dirty="0"/>
              </a:p>
            </p:txBody>
          </p:sp>
          <p:cxnSp>
            <p:nvCxnSpPr>
              <p:cNvPr id="17" name="直線接點 16">
                <a:extLst>
                  <a:ext uri="{FF2B5EF4-FFF2-40B4-BE49-F238E27FC236}">
                    <a16:creationId xmlns:a16="http://schemas.microsoft.com/office/drawing/2014/main" id="{4263819E-14D8-7C02-5F96-32B15FA1FCE6}"/>
                  </a:ext>
                </a:extLst>
              </p:cNvPr>
              <p:cNvCxnSpPr/>
              <p:nvPr/>
            </p:nvCxnSpPr>
            <p:spPr>
              <a:xfrm>
                <a:off x="2599508" y="5652213"/>
                <a:ext cx="1976846" cy="0"/>
              </a:xfrm>
              <a:prstGeom prst="line">
                <a:avLst/>
              </a:prstGeom>
              <a:ln w="19050"/>
            </p:spPr>
            <p:style>
              <a:lnRef idx="1">
                <a:schemeClr val="dk1"/>
              </a:lnRef>
              <a:fillRef idx="0">
                <a:schemeClr val="dk1"/>
              </a:fillRef>
              <a:effectRef idx="0">
                <a:schemeClr val="dk1"/>
              </a:effectRef>
              <a:fontRef idx="minor">
                <a:schemeClr val="tx1"/>
              </a:fontRef>
            </p:style>
          </p:cxnSp>
          <p:sp>
            <p:nvSpPr>
              <p:cNvPr id="18" name="文字方塊 17">
                <a:extLst>
                  <a:ext uri="{FF2B5EF4-FFF2-40B4-BE49-F238E27FC236}">
                    <a16:creationId xmlns:a16="http://schemas.microsoft.com/office/drawing/2014/main" id="{C543DDD5-08D5-3CB7-E169-3BB88B049ACE}"/>
                  </a:ext>
                </a:extLst>
              </p:cNvPr>
              <p:cNvSpPr txBox="1"/>
              <p:nvPr/>
            </p:nvSpPr>
            <p:spPr>
              <a:xfrm>
                <a:off x="2599508" y="5283047"/>
                <a:ext cx="1976846" cy="369332"/>
              </a:xfrm>
              <a:prstGeom prst="rect">
                <a:avLst/>
              </a:prstGeom>
              <a:noFill/>
            </p:spPr>
            <p:txBody>
              <a:bodyPr wrap="square" rtlCol="0">
                <a:spAutoFit/>
              </a:bodyPr>
              <a:lstStyle/>
              <a:p>
                <a:pPr algn="ctr"/>
                <a:r>
                  <a:rPr lang="en-US" altLang="zh-TW" dirty="0"/>
                  <a:t>Worm starting pos</a:t>
                </a:r>
                <a:endParaRPr lang="zh-TW" altLang="en-US" dirty="0"/>
              </a:p>
            </p:txBody>
          </p:sp>
          <p:cxnSp>
            <p:nvCxnSpPr>
              <p:cNvPr id="20" name="直線接點 19">
                <a:extLst>
                  <a:ext uri="{FF2B5EF4-FFF2-40B4-BE49-F238E27FC236}">
                    <a16:creationId xmlns:a16="http://schemas.microsoft.com/office/drawing/2014/main" id="{07F7CC63-6B0D-71B4-B580-70E3A37B8AE8}"/>
                  </a:ext>
                </a:extLst>
              </p:cNvPr>
              <p:cNvCxnSpPr/>
              <p:nvPr/>
            </p:nvCxnSpPr>
            <p:spPr>
              <a:xfrm>
                <a:off x="2599508" y="6065870"/>
                <a:ext cx="1976846" cy="0"/>
              </a:xfrm>
              <a:prstGeom prst="line">
                <a:avLst/>
              </a:prstGeom>
              <a:ln w="19050"/>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1185A47D-0086-7EFD-E283-43EF94AFF9E3}"/>
                  </a:ext>
                </a:extLst>
              </p:cNvPr>
              <p:cNvSpPr txBox="1"/>
              <p:nvPr/>
            </p:nvSpPr>
            <p:spPr>
              <a:xfrm>
                <a:off x="2599508" y="5670810"/>
                <a:ext cx="1976846" cy="369332"/>
              </a:xfrm>
              <a:prstGeom prst="rect">
                <a:avLst/>
              </a:prstGeom>
              <a:noFill/>
            </p:spPr>
            <p:txBody>
              <a:bodyPr wrap="square" rtlCol="0">
                <a:spAutoFit/>
              </a:bodyPr>
              <a:lstStyle/>
              <a:p>
                <a:pPr algn="ctr"/>
                <a:r>
                  <a:rPr lang="en-US" altLang="zh-TW" dirty="0"/>
                  <a:t>Worm size</a:t>
                </a:r>
                <a:endParaRPr lang="zh-TW" altLang="en-US" dirty="0"/>
              </a:p>
            </p:txBody>
          </p:sp>
          <p:sp>
            <p:nvSpPr>
              <p:cNvPr id="22" name="文字方塊 21">
                <a:extLst>
                  <a:ext uri="{FF2B5EF4-FFF2-40B4-BE49-F238E27FC236}">
                    <a16:creationId xmlns:a16="http://schemas.microsoft.com/office/drawing/2014/main" id="{344B9E55-6D9F-9FF0-1F17-3C2F49078059}"/>
                  </a:ext>
                </a:extLst>
              </p:cNvPr>
              <p:cNvSpPr txBox="1"/>
              <p:nvPr/>
            </p:nvSpPr>
            <p:spPr>
              <a:xfrm>
                <a:off x="2669177" y="6098858"/>
                <a:ext cx="1837508" cy="369332"/>
              </a:xfrm>
              <a:prstGeom prst="rect">
                <a:avLst/>
              </a:prstGeom>
              <a:noFill/>
            </p:spPr>
            <p:txBody>
              <a:bodyPr wrap="square" rtlCol="0">
                <a:spAutoFit/>
              </a:bodyPr>
              <a:lstStyle/>
              <a:p>
                <a:pPr algn="ctr"/>
                <a:r>
                  <a:rPr lang="en-US" altLang="zh-TW" dirty="0"/>
                  <a:t>Signature</a:t>
                </a:r>
                <a:endParaRPr lang="zh-TW" altLang="en-US" dirty="0"/>
              </a:p>
            </p:txBody>
          </p:sp>
        </p:grpSp>
        <p:sp>
          <p:nvSpPr>
            <p:cNvPr id="54" name="文字方塊 53">
              <a:extLst>
                <a:ext uri="{FF2B5EF4-FFF2-40B4-BE49-F238E27FC236}">
                  <a16:creationId xmlns:a16="http://schemas.microsoft.com/office/drawing/2014/main" id="{CE0492D7-6187-1B15-2D46-A00EECBCCB6A}"/>
                </a:ext>
              </a:extLst>
            </p:cNvPr>
            <p:cNvSpPr txBox="1"/>
            <p:nvPr/>
          </p:nvSpPr>
          <p:spPr>
            <a:xfrm>
              <a:off x="2103121" y="6444476"/>
              <a:ext cx="1976845" cy="276999"/>
            </a:xfrm>
            <a:prstGeom prst="rect">
              <a:avLst/>
            </a:prstGeom>
            <a:noFill/>
          </p:spPr>
          <p:txBody>
            <a:bodyPr wrap="square" rtlCol="0">
              <a:spAutoFit/>
            </a:bodyPr>
            <a:lstStyle/>
            <a:p>
              <a:pPr algn="ctr"/>
              <a:r>
                <a:rPr lang="en-US" altLang="zh-TW" sz="1200" dirty="0"/>
                <a:t>Structure of dropper</a:t>
              </a:r>
              <a:endParaRPr lang="zh-TW" altLang="en-US" sz="1200" dirty="0"/>
            </a:p>
          </p:txBody>
        </p:sp>
      </p:grpSp>
      <p:grpSp>
        <p:nvGrpSpPr>
          <p:cNvPr id="3" name="群組 2">
            <a:extLst>
              <a:ext uri="{FF2B5EF4-FFF2-40B4-BE49-F238E27FC236}">
                <a16:creationId xmlns:a16="http://schemas.microsoft.com/office/drawing/2014/main" id="{FDCCB3F6-9783-E453-63C6-57A0322445F7}"/>
              </a:ext>
            </a:extLst>
          </p:cNvPr>
          <p:cNvGrpSpPr/>
          <p:nvPr/>
        </p:nvGrpSpPr>
        <p:grpSpPr>
          <a:xfrm>
            <a:off x="838200" y="2607988"/>
            <a:ext cx="5796645" cy="2536680"/>
            <a:chOff x="5319846" y="2886329"/>
            <a:chExt cx="5796645" cy="2536680"/>
          </a:xfrm>
        </p:grpSpPr>
        <p:grpSp>
          <p:nvGrpSpPr>
            <p:cNvPr id="7" name="群組 6">
              <a:extLst>
                <a:ext uri="{FF2B5EF4-FFF2-40B4-BE49-F238E27FC236}">
                  <a16:creationId xmlns:a16="http://schemas.microsoft.com/office/drawing/2014/main" id="{C4C60C6E-B7A0-705C-A099-B2A568BA9900}"/>
                </a:ext>
              </a:extLst>
            </p:cNvPr>
            <p:cNvGrpSpPr/>
            <p:nvPr/>
          </p:nvGrpSpPr>
          <p:grpSpPr>
            <a:xfrm>
              <a:off x="5319846" y="2886329"/>
              <a:ext cx="5796645" cy="2082689"/>
              <a:chOff x="5468982" y="2232287"/>
              <a:chExt cx="5796645" cy="2082689"/>
            </a:xfrm>
          </p:grpSpPr>
          <p:sp>
            <p:nvSpPr>
              <p:cNvPr id="16" name="矩形 15">
                <a:extLst>
                  <a:ext uri="{FF2B5EF4-FFF2-40B4-BE49-F238E27FC236}">
                    <a16:creationId xmlns:a16="http://schemas.microsoft.com/office/drawing/2014/main" id="{87151E4D-C592-843F-7219-80471BCC9736}"/>
                  </a:ext>
                </a:extLst>
              </p:cNvPr>
              <p:cNvSpPr/>
              <p:nvPr/>
            </p:nvSpPr>
            <p:spPr>
              <a:xfrm>
                <a:off x="7124699" y="3334593"/>
                <a:ext cx="973184" cy="52287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Dropper</a:t>
                </a:r>
                <a:endParaRPr lang="zh-TW" altLang="en-US" dirty="0">
                  <a:solidFill>
                    <a:schemeClr val="tx1"/>
                  </a:solidFill>
                </a:endParaRPr>
              </a:p>
            </p:txBody>
          </p:sp>
          <p:sp>
            <p:nvSpPr>
              <p:cNvPr id="19" name="文字方塊 18">
                <a:extLst>
                  <a:ext uri="{FF2B5EF4-FFF2-40B4-BE49-F238E27FC236}">
                    <a16:creationId xmlns:a16="http://schemas.microsoft.com/office/drawing/2014/main" id="{78D81A06-EC61-0B86-79C8-D4DD21A69926}"/>
                  </a:ext>
                </a:extLst>
              </p:cNvPr>
              <p:cNvSpPr txBox="1"/>
              <p:nvPr/>
            </p:nvSpPr>
            <p:spPr>
              <a:xfrm>
                <a:off x="5468982" y="3760978"/>
                <a:ext cx="1402080" cy="369332"/>
              </a:xfrm>
              <a:prstGeom prst="rect">
                <a:avLst/>
              </a:prstGeom>
              <a:noFill/>
            </p:spPr>
            <p:txBody>
              <a:bodyPr wrap="square" rtlCol="0">
                <a:spAutoFit/>
              </a:bodyPr>
              <a:lstStyle/>
              <a:p>
                <a:pPr algn="ctr"/>
                <a:r>
                  <a:rPr lang="en-US" altLang="zh-TW" dirty="0"/>
                  <a:t>Attacker</a:t>
                </a:r>
                <a:endParaRPr lang="zh-TW" altLang="en-US" dirty="0"/>
              </a:p>
            </p:txBody>
          </p:sp>
          <p:cxnSp>
            <p:nvCxnSpPr>
              <p:cNvPr id="24" name="直線單箭頭接點 23">
                <a:extLst>
                  <a:ext uri="{FF2B5EF4-FFF2-40B4-BE49-F238E27FC236}">
                    <a16:creationId xmlns:a16="http://schemas.microsoft.com/office/drawing/2014/main" id="{00FCA4A2-30E4-CC2E-FBE6-EA9CB2283373}"/>
                  </a:ext>
                </a:extLst>
              </p:cNvPr>
              <p:cNvCxnSpPr>
                <a:stCxn id="19" idx="3"/>
              </p:cNvCxnSpPr>
              <p:nvPr/>
            </p:nvCxnSpPr>
            <p:spPr>
              <a:xfrm>
                <a:off x="6871062" y="3945644"/>
                <a:ext cx="1480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3CAB4C31-B57C-3912-AEAF-608EA6E44BAF}"/>
                  </a:ext>
                </a:extLst>
              </p:cNvPr>
              <p:cNvSpPr txBox="1"/>
              <p:nvPr/>
            </p:nvSpPr>
            <p:spPr>
              <a:xfrm>
                <a:off x="7067011" y="3945644"/>
                <a:ext cx="1153883" cy="369332"/>
              </a:xfrm>
              <a:prstGeom prst="rect">
                <a:avLst/>
              </a:prstGeom>
              <a:noFill/>
            </p:spPr>
            <p:txBody>
              <a:bodyPr wrap="square" rtlCol="0">
                <a:spAutoFit/>
              </a:bodyPr>
              <a:lstStyle/>
              <a:p>
                <a:r>
                  <a:rPr lang="en-US" altLang="zh-TW" dirty="0" err="1"/>
                  <a:t>Smbclient</a:t>
                </a:r>
                <a:endParaRPr lang="zh-TW" altLang="en-US" dirty="0"/>
              </a:p>
            </p:txBody>
          </p:sp>
          <p:sp>
            <p:nvSpPr>
              <p:cNvPr id="26" name="文字方塊 25">
                <a:extLst>
                  <a:ext uri="{FF2B5EF4-FFF2-40B4-BE49-F238E27FC236}">
                    <a16:creationId xmlns:a16="http://schemas.microsoft.com/office/drawing/2014/main" id="{A05306B0-2780-29E1-8162-EEAA760F1A45}"/>
                  </a:ext>
                </a:extLst>
              </p:cNvPr>
              <p:cNvSpPr txBox="1"/>
              <p:nvPr/>
            </p:nvSpPr>
            <p:spPr>
              <a:xfrm>
                <a:off x="8471807" y="3760978"/>
                <a:ext cx="1402080" cy="369332"/>
              </a:xfrm>
              <a:prstGeom prst="rect">
                <a:avLst/>
              </a:prstGeom>
              <a:noFill/>
            </p:spPr>
            <p:txBody>
              <a:bodyPr wrap="square" rtlCol="0">
                <a:spAutoFit/>
              </a:bodyPr>
              <a:lstStyle/>
              <a:p>
                <a:pPr algn="ctr"/>
                <a:r>
                  <a:rPr lang="en-US" altLang="zh-TW" dirty="0"/>
                  <a:t>Victim</a:t>
                </a:r>
                <a:endParaRPr lang="zh-TW" altLang="en-US" dirty="0"/>
              </a:p>
            </p:txBody>
          </p:sp>
          <p:cxnSp>
            <p:nvCxnSpPr>
              <p:cNvPr id="27" name="接點: 弧形 26">
                <a:extLst>
                  <a:ext uri="{FF2B5EF4-FFF2-40B4-BE49-F238E27FC236}">
                    <a16:creationId xmlns:a16="http://schemas.microsoft.com/office/drawing/2014/main" id="{A8E2FA2A-EE21-EE67-BE46-FCEBE243FCBF}"/>
                  </a:ext>
                </a:extLst>
              </p:cNvPr>
              <p:cNvCxnSpPr>
                <a:stCxn id="19" idx="0"/>
                <a:endCxn id="26" idx="0"/>
              </p:cNvCxnSpPr>
              <p:nvPr/>
            </p:nvCxnSpPr>
            <p:spPr>
              <a:xfrm rot="5400000" flipH="1" flipV="1">
                <a:off x="7671434" y="2259566"/>
                <a:ext cx="12700" cy="3002825"/>
              </a:xfrm>
              <a:prstGeom prst="curvedConnector3">
                <a:avLst>
                  <a:gd name="adj1" fmla="val 756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98FFD19C-0A08-9A86-5319-684122C28879}"/>
                  </a:ext>
                </a:extLst>
              </p:cNvPr>
              <p:cNvSpPr txBox="1"/>
              <p:nvPr/>
            </p:nvSpPr>
            <p:spPr>
              <a:xfrm>
                <a:off x="7067010" y="2402226"/>
                <a:ext cx="1153883" cy="369332"/>
              </a:xfrm>
              <a:prstGeom prst="rect">
                <a:avLst/>
              </a:prstGeom>
              <a:noFill/>
            </p:spPr>
            <p:txBody>
              <a:bodyPr wrap="square" rtlCol="0">
                <a:spAutoFit/>
              </a:bodyPr>
              <a:lstStyle/>
              <a:p>
                <a:pPr algn="ctr"/>
                <a:r>
                  <a:rPr lang="en-US" altLang="zh-TW" dirty="0" err="1"/>
                  <a:t>psexec</a:t>
                </a:r>
                <a:endParaRPr lang="zh-TW" altLang="en-US" dirty="0"/>
              </a:p>
            </p:txBody>
          </p:sp>
          <p:sp>
            <p:nvSpPr>
              <p:cNvPr id="29" name="流程圖: 循序存取儲存裝置 28">
                <a:extLst>
                  <a:ext uri="{FF2B5EF4-FFF2-40B4-BE49-F238E27FC236}">
                    <a16:creationId xmlns:a16="http://schemas.microsoft.com/office/drawing/2014/main" id="{D10166B9-639F-5822-6C1B-20F6F7687535}"/>
                  </a:ext>
                </a:extLst>
              </p:cNvPr>
              <p:cNvSpPr/>
              <p:nvPr/>
            </p:nvSpPr>
            <p:spPr>
              <a:xfrm rot="10800000" flipV="1">
                <a:off x="9609727" y="2440329"/>
                <a:ext cx="1655900" cy="1627104"/>
              </a:xfrm>
              <a:prstGeom prst="flowChartMagneticTap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Set “rundll32 dropper”</a:t>
                </a:r>
              </a:p>
              <a:p>
                <a:pPr algn="ctr"/>
                <a:r>
                  <a:rPr lang="en-US" altLang="zh-TW" dirty="0">
                    <a:solidFill>
                      <a:schemeClr val="tx1"/>
                    </a:solidFill>
                  </a:rPr>
                  <a:t>to registry</a:t>
                </a:r>
                <a:endParaRPr lang="zh-TW" altLang="en-US" dirty="0">
                  <a:solidFill>
                    <a:schemeClr val="tx1"/>
                  </a:solidFill>
                </a:endParaRPr>
              </a:p>
            </p:txBody>
          </p:sp>
          <p:sp>
            <p:nvSpPr>
              <p:cNvPr id="30" name="橢圓 29">
                <a:extLst>
                  <a:ext uri="{FF2B5EF4-FFF2-40B4-BE49-F238E27FC236}">
                    <a16:creationId xmlns:a16="http://schemas.microsoft.com/office/drawing/2014/main" id="{D5E2A806-FB66-71E0-2360-2427FB3AC119}"/>
                  </a:ext>
                </a:extLst>
              </p:cNvPr>
              <p:cNvSpPr/>
              <p:nvPr/>
            </p:nvSpPr>
            <p:spPr>
              <a:xfrm>
                <a:off x="7067010" y="3230880"/>
                <a:ext cx="213356" cy="21335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t>1</a:t>
                </a:r>
                <a:endParaRPr lang="zh-TW" altLang="en-US" sz="1000" dirty="0"/>
              </a:p>
            </p:txBody>
          </p:sp>
          <p:sp>
            <p:nvSpPr>
              <p:cNvPr id="31" name="橢圓 30">
                <a:extLst>
                  <a:ext uri="{FF2B5EF4-FFF2-40B4-BE49-F238E27FC236}">
                    <a16:creationId xmlns:a16="http://schemas.microsoft.com/office/drawing/2014/main" id="{B95E8C19-BA83-3519-8AD4-A7AE00A55FCC}"/>
                  </a:ext>
                </a:extLst>
              </p:cNvPr>
              <p:cNvSpPr/>
              <p:nvPr/>
            </p:nvSpPr>
            <p:spPr>
              <a:xfrm>
                <a:off x="7067010" y="2232287"/>
                <a:ext cx="213356" cy="21335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t>2</a:t>
                </a:r>
                <a:endParaRPr lang="zh-TW" altLang="en-US" sz="1000" dirty="0"/>
              </a:p>
            </p:txBody>
          </p:sp>
          <p:sp>
            <p:nvSpPr>
              <p:cNvPr id="32" name="橢圓 31">
                <a:extLst>
                  <a:ext uri="{FF2B5EF4-FFF2-40B4-BE49-F238E27FC236}">
                    <a16:creationId xmlns:a16="http://schemas.microsoft.com/office/drawing/2014/main" id="{B40F3721-0312-EBFE-2CAA-BE98C8F7925F}"/>
                  </a:ext>
                </a:extLst>
              </p:cNvPr>
              <p:cNvSpPr/>
              <p:nvPr/>
            </p:nvSpPr>
            <p:spPr>
              <a:xfrm>
                <a:off x="9609727" y="2239190"/>
                <a:ext cx="213356" cy="21335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t>3</a:t>
                </a:r>
                <a:endParaRPr lang="zh-TW" altLang="en-US" sz="1000" dirty="0"/>
              </a:p>
            </p:txBody>
          </p:sp>
        </p:grpSp>
        <p:sp>
          <p:nvSpPr>
            <p:cNvPr id="13" name="文字方塊 12">
              <a:extLst>
                <a:ext uri="{FF2B5EF4-FFF2-40B4-BE49-F238E27FC236}">
                  <a16:creationId xmlns:a16="http://schemas.microsoft.com/office/drawing/2014/main" id="{8E7E9950-F41D-4B97-AC54-4CD28298E1DE}"/>
                </a:ext>
              </a:extLst>
            </p:cNvPr>
            <p:cNvSpPr txBox="1"/>
            <p:nvPr/>
          </p:nvSpPr>
          <p:spPr>
            <a:xfrm>
              <a:off x="7147371" y="5146010"/>
              <a:ext cx="2671901" cy="276999"/>
            </a:xfrm>
            <a:prstGeom prst="rect">
              <a:avLst/>
            </a:prstGeom>
            <a:noFill/>
          </p:spPr>
          <p:txBody>
            <a:bodyPr wrap="square" rtlCol="0">
              <a:spAutoFit/>
            </a:bodyPr>
            <a:lstStyle/>
            <a:p>
              <a:pPr algn="ctr"/>
              <a:r>
                <a:rPr lang="en-US" altLang="zh-TW" sz="1200" dirty="0"/>
                <a:t>Structure of the whole variation attack</a:t>
              </a:r>
              <a:endParaRPr lang="zh-TW" altLang="en-US" sz="1200" dirty="0"/>
            </a:p>
          </p:txBody>
        </p:sp>
      </p:grpSp>
    </p:spTree>
    <p:extLst>
      <p:ext uri="{BB962C8B-B14F-4D97-AF65-F5344CB8AC3E}">
        <p14:creationId xmlns:p14="http://schemas.microsoft.com/office/powerpoint/2010/main" val="187677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104CD7-7755-6890-57A4-46415493AE82}"/>
              </a:ext>
            </a:extLst>
          </p:cNvPr>
          <p:cNvSpPr>
            <a:spLocks noGrp="1"/>
          </p:cNvSpPr>
          <p:nvPr>
            <p:ph type="title"/>
          </p:nvPr>
        </p:nvSpPr>
        <p:spPr/>
        <p:txBody>
          <a:bodyPr/>
          <a:lstStyle/>
          <a:p>
            <a:r>
              <a:rPr lang="en-US" altLang="zh-TW" dirty="0">
                <a:solidFill>
                  <a:srgbClr val="39434C"/>
                </a:solidFill>
                <a:latin typeface="Roboto-Light"/>
              </a:rPr>
              <a:t>Result – Analysis</a:t>
            </a:r>
            <a:endParaRPr lang="zh-TW" altLang="en-US" dirty="0">
              <a:solidFill>
                <a:srgbClr val="39434C"/>
              </a:solidFill>
              <a:latin typeface="Roboto-Light"/>
            </a:endParaRPr>
          </a:p>
        </p:txBody>
      </p:sp>
      <p:sp>
        <p:nvSpPr>
          <p:cNvPr id="3" name="內容版面配置區 2">
            <a:extLst>
              <a:ext uri="{FF2B5EF4-FFF2-40B4-BE49-F238E27FC236}">
                <a16:creationId xmlns:a16="http://schemas.microsoft.com/office/drawing/2014/main" id="{DC399D33-220B-36F9-EF63-60EA5BFD531D}"/>
              </a:ext>
            </a:extLst>
          </p:cNvPr>
          <p:cNvSpPr>
            <a:spLocks noGrp="1"/>
          </p:cNvSpPr>
          <p:nvPr>
            <p:ph idx="1"/>
          </p:nvPr>
        </p:nvSpPr>
        <p:spPr/>
        <p:txBody>
          <a:bodyPr/>
          <a:lstStyle/>
          <a:p>
            <a:r>
              <a:rPr lang="en-US" altLang="zh-TW" dirty="0"/>
              <a:t>Behavior: As the dropper is a </a:t>
            </a:r>
            <a:r>
              <a:rPr lang="en-US" altLang="zh-TW" dirty="0" err="1"/>
              <a:t>dll</a:t>
            </a:r>
            <a:r>
              <a:rPr lang="en-US" altLang="zh-TW" dirty="0"/>
              <a:t> file, it is executed by rundll32 upon logon, so it won’t show </a:t>
            </a:r>
            <a:r>
              <a:rPr lang="en-US" altLang="zh-TW" dirty="0" err="1"/>
              <a:t>cmd</a:t>
            </a:r>
            <a:r>
              <a:rPr lang="en-US" altLang="zh-TW" dirty="0"/>
              <a:t> window pop-up.</a:t>
            </a:r>
          </a:p>
          <a:p>
            <a:r>
              <a:rPr lang="en-US" altLang="zh-TW" dirty="0"/>
              <a:t>Log</a:t>
            </a:r>
          </a:p>
          <a:p>
            <a:pPr lvl="1"/>
            <a:r>
              <a:rPr lang="en-US" altLang="zh-TW" dirty="0"/>
              <a:t>Set Registry</a:t>
            </a:r>
          </a:p>
          <a:p>
            <a:pPr lvl="1"/>
            <a:r>
              <a:rPr lang="en-US" altLang="zh-TW" dirty="0"/>
              <a:t>Backdoor File Creation</a:t>
            </a:r>
          </a:p>
          <a:p>
            <a:pPr lvl="1"/>
            <a:r>
              <a:rPr lang="en-US" altLang="zh-TW" dirty="0"/>
              <a:t>Credential Dumper</a:t>
            </a:r>
            <a:endParaRPr lang="zh-TW" altLang="en-US" dirty="0"/>
          </a:p>
        </p:txBody>
      </p:sp>
      <p:sp>
        <p:nvSpPr>
          <p:cNvPr id="4" name="投影片編號版面配置區 3">
            <a:extLst>
              <a:ext uri="{FF2B5EF4-FFF2-40B4-BE49-F238E27FC236}">
                <a16:creationId xmlns:a16="http://schemas.microsoft.com/office/drawing/2014/main" id="{C87966D8-A6FB-EAE4-38FF-62F7F5E7A0C3}"/>
              </a:ext>
            </a:extLst>
          </p:cNvPr>
          <p:cNvSpPr>
            <a:spLocks noGrp="1"/>
          </p:cNvSpPr>
          <p:nvPr>
            <p:ph type="sldNum" sz="quarter" idx="12"/>
          </p:nvPr>
        </p:nvSpPr>
        <p:spPr/>
        <p:txBody>
          <a:bodyPr/>
          <a:lstStyle/>
          <a:p>
            <a:fld id="{D28177BB-3ABF-454D-AA96-CB77E5736256}" type="slidenum">
              <a:rPr lang="zh-TW" altLang="en-US" smtClean="0"/>
              <a:t>12</a:t>
            </a:fld>
            <a:endParaRPr lang="zh-TW" altLang="en-US"/>
          </a:p>
        </p:txBody>
      </p:sp>
    </p:spTree>
    <p:extLst>
      <p:ext uri="{BB962C8B-B14F-4D97-AF65-F5344CB8AC3E}">
        <p14:creationId xmlns:p14="http://schemas.microsoft.com/office/powerpoint/2010/main" val="353159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49DD13-594E-18FD-DB8A-59D844584161}"/>
              </a:ext>
            </a:extLst>
          </p:cNvPr>
          <p:cNvSpPr>
            <a:spLocks noGrp="1"/>
          </p:cNvSpPr>
          <p:nvPr>
            <p:ph type="title"/>
          </p:nvPr>
        </p:nvSpPr>
        <p:spPr/>
        <p:txBody>
          <a:bodyPr/>
          <a:lstStyle/>
          <a:p>
            <a:r>
              <a:rPr lang="en-US" altLang="zh-TW" dirty="0">
                <a:solidFill>
                  <a:srgbClr val="39434C"/>
                </a:solidFill>
                <a:latin typeface="Roboto-Light"/>
              </a:rPr>
              <a:t>Log Difference – Set Registry</a:t>
            </a:r>
            <a:endParaRPr lang="zh-TW" altLang="en-US" dirty="0"/>
          </a:p>
        </p:txBody>
      </p:sp>
      <p:sp>
        <p:nvSpPr>
          <p:cNvPr id="4" name="投影片編號版面配置區 3">
            <a:extLst>
              <a:ext uri="{FF2B5EF4-FFF2-40B4-BE49-F238E27FC236}">
                <a16:creationId xmlns:a16="http://schemas.microsoft.com/office/drawing/2014/main" id="{9D9F60A5-17F7-E498-AB3B-95DBE4FE46F7}"/>
              </a:ext>
            </a:extLst>
          </p:cNvPr>
          <p:cNvSpPr>
            <a:spLocks noGrp="1"/>
          </p:cNvSpPr>
          <p:nvPr>
            <p:ph type="sldNum" sz="quarter" idx="12"/>
          </p:nvPr>
        </p:nvSpPr>
        <p:spPr/>
        <p:txBody>
          <a:bodyPr/>
          <a:lstStyle/>
          <a:p>
            <a:fld id="{D28177BB-3ABF-454D-AA96-CB77E5736256}" type="slidenum">
              <a:rPr lang="zh-TW" altLang="en-US" smtClean="0"/>
              <a:t>13</a:t>
            </a:fld>
            <a:endParaRPr lang="zh-TW" altLang="en-US"/>
          </a:p>
        </p:txBody>
      </p:sp>
      <p:sp>
        <p:nvSpPr>
          <p:cNvPr id="10" name="內容版面配置區 9">
            <a:extLst>
              <a:ext uri="{FF2B5EF4-FFF2-40B4-BE49-F238E27FC236}">
                <a16:creationId xmlns:a16="http://schemas.microsoft.com/office/drawing/2014/main" id="{F35E670B-5175-3DE1-1258-B81BFF3F8798}"/>
              </a:ext>
            </a:extLst>
          </p:cNvPr>
          <p:cNvSpPr>
            <a:spLocks noGrp="1"/>
          </p:cNvSpPr>
          <p:nvPr>
            <p:ph idx="1"/>
          </p:nvPr>
        </p:nvSpPr>
        <p:spPr/>
        <p:txBody>
          <a:bodyPr/>
          <a:lstStyle/>
          <a:p>
            <a:r>
              <a:rPr lang="en-US" altLang="zh-TW" dirty="0"/>
              <a:t>The original one contains attacker IP, which is more likely to be backtracked and identified by the victim, while the varied one doesn’t contain, which cuts the relationship between the backdoor and the attacker IP.</a:t>
            </a:r>
            <a:endParaRPr lang="zh-TW" altLang="en-US" dirty="0"/>
          </a:p>
        </p:txBody>
      </p:sp>
      <p:pic>
        <p:nvPicPr>
          <p:cNvPr id="11" name="內容版面配置區 5" descr="一張含有 文字, 電子產品, 螢幕擷取畫面, 陳列 的圖片&#10;&#10;自動產生的描述">
            <a:extLst>
              <a:ext uri="{FF2B5EF4-FFF2-40B4-BE49-F238E27FC236}">
                <a16:creationId xmlns:a16="http://schemas.microsoft.com/office/drawing/2014/main" id="{0C18AD8D-83D0-EE70-EC1E-632C58D480B2}"/>
              </a:ext>
            </a:extLst>
          </p:cNvPr>
          <p:cNvPicPr>
            <a:picLocks noChangeAspect="1"/>
          </p:cNvPicPr>
          <p:nvPr/>
        </p:nvPicPr>
        <p:blipFill rotWithShape="1">
          <a:blip r:embed="rId3">
            <a:extLst>
              <a:ext uri="{28A0092B-C50C-407E-A947-70E740481C1C}">
                <a14:useLocalDpi xmlns:a14="http://schemas.microsoft.com/office/drawing/2010/main" val="0"/>
              </a:ext>
            </a:extLst>
          </a:blip>
          <a:srcRect l="4997" t="55017" r="8022"/>
          <a:stretch/>
        </p:blipFill>
        <p:spPr>
          <a:xfrm>
            <a:off x="6072014" y="3705225"/>
            <a:ext cx="5196061" cy="2471738"/>
          </a:xfrm>
          <a:prstGeom prst="rect">
            <a:avLst/>
          </a:prstGeom>
        </p:spPr>
      </p:pic>
      <p:pic>
        <p:nvPicPr>
          <p:cNvPr id="13" name="圖片 12" descr="一張含有 文字, 電子產品, 螢幕擷取畫面, 陳列 的圖片&#10;&#10;自動產生的描述">
            <a:extLst>
              <a:ext uri="{FF2B5EF4-FFF2-40B4-BE49-F238E27FC236}">
                <a16:creationId xmlns:a16="http://schemas.microsoft.com/office/drawing/2014/main" id="{09FBA1DE-81EF-037A-9533-B302F0208D45}"/>
              </a:ext>
            </a:extLst>
          </p:cNvPr>
          <p:cNvPicPr>
            <a:picLocks noChangeAspect="1"/>
          </p:cNvPicPr>
          <p:nvPr/>
        </p:nvPicPr>
        <p:blipFill rotWithShape="1">
          <a:blip r:embed="rId4">
            <a:extLst>
              <a:ext uri="{28A0092B-C50C-407E-A947-70E740481C1C}">
                <a14:useLocalDpi xmlns:a14="http://schemas.microsoft.com/office/drawing/2010/main" val="0"/>
              </a:ext>
            </a:extLst>
          </a:blip>
          <a:srcRect l="5022" t="51487" r="8085"/>
          <a:stretch/>
        </p:blipFill>
        <p:spPr>
          <a:xfrm>
            <a:off x="733425" y="3738563"/>
            <a:ext cx="4888011" cy="2505850"/>
          </a:xfrm>
          <a:prstGeom prst="rect">
            <a:avLst/>
          </a:prstGeom>
        </p:spPr>
      </p:pic>
      <p:sp>
        <p:nvSpPr>
          <p:cNvPr id="14" name="矩形 13">
            <a:extLst>
              <a:ext uri="{FF2B5EF4-FFF2-40B4-BE49-F238E27FC236}">
                <a16:creationId xmlns:a16="http://schemas.microsoft.com/office/drawing/2014/main" id="{2C6BFE6A-1606-E31D-5225-E2FB77F8DB36}"/>
              </a:ext>
            </a:extLst>
          </p:cNvPr>
          <p:cNvSpPr/>
          <p:nvPr/>
        </p:nvSpPr>
        <p:spPr>
          <a:xfrm>
            <a:off x="1457325" y="5669280"/>
            <a:ext cx="4268886" cy="566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E42033CB-B1A2-DC8E-F323-4435F9BC6D9E}"/>
              </a:ext>
            </a:extLst>
          </p:cNvPr>
          <p:cNvSpPr/>
          <p:nvPr/>
        </p:nvSpPr>
        <p:spPr>
          <a:xfrm>
            <a:off x="6879771" y="5355771"/>
            <a:ext cx="4388304" cy="3918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B4018514-916A-275F-BED5-A7546B1FBE53}"/>
              </a:ext>
            </a:extLst>
          </p:cNvPr>
          <p:cNvSpPr txBox="1"/>
          <p:nvPr/>
        </p:nvSpPr>
        <p:spPr>
          <a:xfrm>
            <a:off x="1653541" y="6352143"/>
            <a:ext cx="3314700" cy="369332"/>
          </a:xfrm>
          <a:prstGeom prst="rect">
            <a:avLst/>
          </a:prstGeom>
          <a:noFill/>
        </p:spPr>
        <p:txBody>
          <a:bodyPr wrap="square" rtlCol="0">
            <a:spAutoFit/>
          </a:bodyPr>
          <a:lstStyle/>
          <a:p>
            <a:r>
              <a:rPr lang="en-US" altLang="zh-TW" dirty="0"/>
              <a:t>Original contains attacker IP</a:t>
            </a:r>
            <a:endParaRPr lang="zh-TW" altLang="en-US" dirty="0"/>
          </a:p>
        </p:txBody>
      </p:sp>
      <p:sp>
        <p:nvSpPr>
          <p:cNvPr id="17" name="文字方塊 16">
            <a:extLst>
              <a:ext uri="{FF2B5EF4-FFF2-40B4-BE49-F238E27FC236}">
                <a16:creationId xmlns:a16="http://schemas.microsoft.com/office/drawing/2014/main" id="{B5ECAD0E-C440-5AF1-E2CC-235228F7C436}"/>
              </a:ext>
            </a:extLst>
          </p:cNvPr>
          <p:cNvSpPr txBox="1"/>
          <p:nvPr/>
        </p:nvSpPr>
        <p:spPr>
          <a:xfrm>
            <a:off x="6853640" y="6352143"/>
            <a:ext cx="3727272" cy="369332"/>
          </a:xfrm>
          <a:prstGeom prst="rect">
            <a:avLst/>
          </a:prstGeom>
          <a:noFill/>
        </p:spPr>
        <p:txBody>
          <a:bodyPr wrap="square" rtlCol="0">
            <a:spAutoFit/>
          </a:bodyPr>
          <a:lstStyle/>
          <a:p>
            <a:r>
              <a:rPr lang="en-US" altLang="zh-TW" dirty="0"/>
              <a:t>Variation does not contain attacker IP</a:t>
            </a:r>
            <a:endParaRPr lang="zh-TW" altLang="en-US" dirty="0"/>
          </a:p>
        </p:txBody>
      </p:sp>
    </p:spTree>
    <p:extLst>
      <p:ext uri="{BB962C8B-B14F-4D97-AF65-F5344CB8AC3E}">
        <p14:creationId xmlns:p14="http://schemas.microsoft.com/office/powerpoint/2010/main" val="34361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F148-4D37-79AB-8777-A833D355B6CC}"/>
              </a:ext>
            </a:extLst>
          </p:cNvPr>
          <p:cNvSpPr>
            <a:spLocks noGrp="1"/>
          </p:cNvSpPr>
          <p:nvPr>
            <p:ph type="title"/>
          </p:nvPr>
        </p:nvSpPr>
        <p:spPr/>
        <p:txBody>
          <a:bodyPr/>
          <a:lstStyle/>
          <a:p>
            <a:r>
              <a:rPr lang="en-US" altLang="zh-TW" dirty="0">
                <a:solidFill>
                  <a:srgbClr val="39434C"/>
                </a:solidFill>
                <a:latin typeface="Roboto-Light"/>
              </a:rPr>
              <a:t>Log Difference – Backdoor File Creation</a:t>
            </a:r>
            <a:endParaRPr lang="zh-TW" altLang="en-US" dirty="0"/>
          </a:p>
        </p:txBody>
      </p:sp>
      <p:sp>
        <p:nvSpPr>
          <p:cNvPr id="4" name="投影片編號版面配置區 3">
            <a:extLst>
              <a:ext uri="{FF2B5EF4-FFF2-40B4-BE49-F238E27FC236}">
                <a16:creationId xmlns:a16="http://schemas.microsoft.com/office/drawing/2014/main" id="{68042C1F-2594-96C4-983B-AA4E7D1D954D}"/>
              </a:ext>
            </a:extLst>
          </p:cNvPr>
          <p:cNvSpPr>
            <a:spLocks noGrp="1"/>
          </p:cNvSpPr>
          <p:nvPr>
            <p:ph type="sldNum" sz="quarter" idx="12"/>
          </p:nvPr>
        </p:nvSpPr>
        <p:spPr/>
        <p:txBody>
          <a:bodyPr/>
          <a:lstStyle/>
          <a:p>
            <a:fld id="{D28177BB-3ABF-454D-AA96-CB77E5736256}" type="slidenum">
              <a:rPr lang="zh-TW" altLang="en-US" smtClean="0"/>
              <a:t>14</a:t>
            </a:fld>
            <a:endParaRPr lang="zh-TW" altLang="en-US"/>
          </a:p>
        </p:txBody>
      </p:sp>
      <p:sp>
        <p:nvSpPr>
          <p:cNvPr id="12" name="內容版面配置區 11">
            <a:extLst>
              <a:ext uri="{FF2B5EF4-FFF2-40B4-BE49-F238E27FC236}">
                <a16:creationId xmlns:a16="http://schemas.microsoft.com/office/drawing/2014/main" id="{55620FA5-6D12-62BF-1B54-1C80D6D84E91}"/>
              </a:ext>
            </a:extLst>
          </p:cNvPr>
          <p:cNvSpPr>
            <a:spLocks noGrp="1"/>
          </p:cNvSpPr>
          <p:nvPr>
            <p:ph idx="1"/>
          </p:nvPr>
        </p:nvSpPr>
        <p:spPr/>
        <p:txBody>
          <a:bodyPr/>
          <a:lstStyle/>
          <a:p>
            <a:pPr>
              <a:lnSpc>
                <a:spcPct val="100000"/>
              </a:lnSpc>
            </a:pPr>
            <a:r>
              <a:rPr lang="en-US" altLang="zh-TW" dirty="0"/>
              <a:t>The original one is created by its downloader, while the varied one is created by its dropper’s caller, WindowsChecker.exe, which is seemingly more secure.</a:t>
            </a:r>
            <a:r>
              <a:rPr lang="en-US" altLang="zh-TW" sz="1400" dirty="0">
                <a:solidFill>
                  <a:schemeClr val="accent1"/>
                </a:solidFill>
              </a:rPr>
              <a:t>[3]</a:t>
            </a:r>
            <a:endParaRPr lang="zh-TW" altLang="en-US" sz="1400" dirty="0"/>
          </a:p>
          <a:p>
            <a:pPr>
              <a:lnSpc>
                <a:spcPct val="100000"/>
              </a:lnSpc>
            </a:pPr>
            <a:endParaRPr lang="zh-TW" altLang="en-US" dirty="0"/>
          </a:p>
        </p:txBody>
      </p:sp>
      <p:pic>
        <p:nvPicPr>
          <p:cNvPr id="13" name="內容版面配置區 5" descr="一張含有 文字, 電子產品, 螢幕擷取畫面, 軟體 的圖片&#10;&#10;自動產生的描述">
            <a:extLst>
              <a:ext uri="{FF2B5EF4-FFF2-40B4-BE49-F238E27FC236}">
                <a16:creationId xmlns:a16="http://schemas.microsoft.com/office/drawing/2014/main" id="{BFC54B29-B0B2-CA90-117C-6463CD1DD57E}"/>
              </a:ext>
            </a:extLst>
          </p:cNvPr>
          <p:cNvPicPr>
            <a:picLocks noChangeAspect="1"/>
          </p:cNvPicPr>
          <p:nvPr/>
        </p:nvPicPr>
        <p:blipFill rotWithShape="1">
          <a:blip r:embed="rId3">
            <a:extLst>
              <a:ext uri="{28A0092B-C50C-407E-A947-70E740481C1C}">
                <a14:useLocalDpi xmlns:a14="http://schemas.microsoft.com/office/drawing/2010/main" val="0"/>
              </a:ext>
            </a:extLst>
          </a:blip>
          <a:srcRect l="5808" t="55928" r="15022" b="6858"/>
          <a:stretch/>
        </p:blipFill>
        <p:spPr>
          <a:xfrm>
            <a:off x="6353174" y="3781425"/>
            <a:ext cx="4927900" cy="2276475"/>
          </a:xfrm>
          <a:prstGeom prst="rect">
            <a:avLst/>
          </a:prstGeom>
        </p:spPr>
      </p:pic>
      <p:pic>
        <p:nvPicPr>
          <p:cNvPr id="15" name="圖片 14" descr="一張含有 文字, 螢幕擷取畫面, 字型 的圖片&#10;&#10;自動產生的描述">
            <a:extLst>
              <a:ext uri="{FF2B5EF4-FFF2-40B4-BE49-F238E27FC236}">
                <a16:creationId xmlns:a16="http://schemas.microsoft.com/office/drawing/2014/main" id="{559A397F-FA88-65E4-D01A-A76D07C08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57530"/>
            <a:ext cx="4540235" cy="2400370"/>
          </a:xfrm>
          <a:prstGeom prst="rect">
            <a:avLst/>
          </a:prstGeom>
        </p:spPr>
      </p:pic>
      <p:sp>
        <p:nvSpPr>
          <p:cNvPr id="16" name="文字方塊 15">
            <a:extLst>
              <a:ext uri="{FF2B5EF4-FFF2-40B4-BE49-F238E27FC236}">
                <a16:creationId xmlns:a16="http://schemas.microsoft.com/office/drawing/2014/main" id="{5259F25F-F9B0-37AE-ADFC-0A5D87BB92F3}"/>
              </a:ext>
            </a:extLst>
          </p:cNvPr>
          <p:cNvSpPr txBox="1"/>
          <p:nvPr/>
        </p:nvSpPr>
        <p:spPr>
          <a:xfrm>
            <a:off x="1409700" y="6176963"/>
            <a:ext cx="3314700" cy="369332"/>
          </a:xfrm>
          <a:prstGeom prst="rect">
            <a:avLst/>
          </a:prstGeom>
          <a:noFill/>
        </p:spPr>
        <p:txBody>
          <a:bodyPr wrap="square" rtlCol="0">
            <a:spAutoFit/>
          </a:bodyPr>
          <a:lstStyle/>
          <a:p>
            <a:r>
              <a:rPr lang="en-US" altLang="zh-TW" dirty="0"/>
              <a:t>Original created by downloader</a:t>
            </a:r>
            <a:endParaRPr lang="zh-TW" altLang="en-US" dirty="0"/>
          </a:p>
        </p:txBody>
      </p:sp>
      <p:sp>
        <p:nvSpPr>
          <p:cNvPr id="17" name="文字方塊 16">
            <a:extLst>
              <a:ext uri="{FF2B5EF4-FFF2-40B4-BE49-F238E27FC236}">
                <a16:creationId xmlns:a16="http://schemas.microsoft.com/office/drawing/2014/main" id="{A2DED900-839C-AFDD-35BA-8D191EAD2115}"/>
              </a:ext>
            </a:extLst>
          </p:cNvPr>
          <p:cNvSpPr txBox="1"/>
          <p:nvPr/>
        </p:nvSpPr>
        <p:spPr>
          <a:xfrm>
            <a:off x="6797957" y="6176963"/>
            <a:ext cx="4285673" cy="369332"/>
          </a:xfrm>
          <a:prstGeom prst="rect">
            <a:avLst/>
          </a:prstGeom>
          <a:noFill/>
        </p:spPr>
        <p:txBody>
          <a:bodyPr wrap="square" rtlCol="0">
            <a:spAutoFit/>
          </a:bodyPr>
          <a:lstStyle/>
          <a:p>
            <a:r>
              <a:rPr lang="en-US" altLang="zh-TW" dirty="0"/>
              <a:t>Variation created by fake rundll32.exe</a:t>
            </a:r>
            <a:endParaRPr lang="zh-TW" altLang="en-US" dirty="0"/>
          </a:p>
        </p:txBody>
      </p:sp>
      <p:sp>
        <p:nvSpPr>
          <p:cNvPr id="19" name="矩形 18">
            <a:extLst>
              <a:ext uri="{FF2B5EF4-FFF2-40B4-BE49-F238E27FC236}">
                <a16:creationId xmlns:a16="http://schemas.microsoft.com/office/drawing/2014/main" id="{5A198574-450D-017B-D646-E332F1CA3404}"/>
              </a:ext>
            </a:extLst>
          </p:cNvPr>
          <p:cNvSpPr/>
          <p:nvPr/>
        </p:nvSpPr>
        <p:spPr>
          <a:xfrm>
            <a:off x="1166949" y="5168538"/>
            <a:ext cx="3196045" cy="2133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EF191F6D-3169-510C-04DF-C2DF8BA36049}"/>
              </a:ext>
            </a:extLst>
          </p:cNvPr>
          <p:cNvSpPr/>
          <p:nvPr/>
        </p:nvSpPr>
        <p:spPr>
          <a:xfrm>
            <a:off x="6723023" y="5168538"/>
            <a:ext cx="3085995" cy="2002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353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1C0EF-09E0-9D88-6706-B200F91E2C23}"/>
              </a:ext>
            </a:extLst>
          </p:cNvPr>
          <p:cNvSpPr>
            <a:spLocks noGrp="1"/>
          </p:cNvSpPr>
          <p:nvPr>
            <p:ph type="title"/>
          </p:nvPr>
        </p:nvSpPr>
        <p:spPr>
          <a:xfrm>
            <a:off x="838199" y="365125"/>
            <a:ext cx="10883537" cy="1325563"/>
          </a:xfrm>
        </p:spPr>
        <p:txBody>
          <a:bodyPr/>
          <a:lstStyle/>
          <a:p>
            <a:r>
              <a:rPr lang="en-US" altLang="zh-TW" dirty="0">
                <a:solidFill>
                  <a:srgbClr val="39434C"/>
                </a:solidFill>
                <a:latin typeface="Roboto-Light"/>
              </a:rPr>
              <a:t>Log Difference – Credential Dumper</a:t>
            </a:r>
            <a:endParaRPr lang="zh-TW" altLang="en-US" dirty="0">
              <a:solidFill>
                <a:srgbClr val="39434C"/>
              </a:solidFill>
              <a:latin typeface="Roboto-Light"/>
            </a:endParaRPr>
          </a:p>
        </p:txBody>
      </p:sp>
      <p:sp>
        <p:nvSpPr>
          <p:cNvPr id="4" name="投影片編號版面配置區 3">
            <a:extLst>
              <a:ext uri="{FF2B5EF4-FFF2-40B4-BE49-F238E27FC236}">
                <a16:creationId xmlns:a16="http://schemas.microsoft.com/office/drawing/2014/main" id="{036CB4C5-A548-2DF1-367B-1877E5112026}"/>
              </a:ext>
            </a:extLst>
          </p:cNvPr>
          <p:cNvSpPr>
            <a:spLocks noGrp="1"/>
          </p:cNvSpPr>
          <p:nvPr>
            <p:ph type="sldNum" sz="quarter" idx="12"/>
          </p:nvPr>
        </p:nvSpPr>
        <p:spPr/>
        <p:txBody>
          <a:bodyPr/>
          <a:lstStyle/>
          <a:p>
            <a:fld id="{D28177BB-3ABF-454D-AA96-CB77E5736256}" type="slidenum">
              <a:rPr lang="zh-TW" altLang="en-US" smtClean="0"/>
              <a:t>15</a:t>
            </a:fld>
            <a:endParaRPr lang="zh-TW" altLang="en-US"/>
          </a:p>
        </p:txBody>
      </p:sp>
      <p:sp>
        <p:nvSpPr>
          <p:cNvPr id="8" name="內容版面配置區 7">
            <a:extLst>
              <a:ext uri="{FF2B5EF4-FFF2-40B4-BE49-F238E27FC236}">
                <a16:creationId xmlns:a16="http://schemas.microsoft.com/office/drawing/2014/main" id="{22CB4074-5677-CCA5-1AF8-39F38B98D0DE}"/>
              </a:ext>
            </a:extLst>
          </p:cNvPr>
          <p:cNvSpPr>
            <a:spLocks noGrp="1"/>
          </p:cNvSpPr>
          <p:nvPr>
            <p:ph idx="1"/>
          </p:nvPr>
        </p:nvSpPr>
        <p:spPr/>
        <p:txBody>
          <a:bodyPr>
            <a:normAutofit/>
          </a:bodyPr>
          <a:lstStyle/>
          <a:p>
            <a:pPr>
              <a:lnSpc>
                <a:spcPct val="100000"/>
              </a:lnSpc>
            </a:pPr>
            <a:r>
              <a:rPr lang="en-US" altLang="zh-TW" sz="2400" dirty="0"/>
              <a:t>In the original one, the dumper is executed by the backdoor, and we already found that the backdoor was downloaded by a suspicious IP, which in chain raise the possibility of being detected.</a:t>
            </a:r>
          </a:p>
          <a:p>
            <a:pPr>
              <a:lnSpc>
                <a:spcPct val="100000"/>
              </a:lnSpc>
            </a:pPr>
            <a:r>
              <a:rPr lang="en-US" altLang="zh-TW" sz="2400" dirty="0"/>
              <a:t>In the varied one, the dumper is executed by the dropper through </a:t>
            </a:r>
            <a:r>
              <a:rPr lang="en-US" altLang="zh-TW" sz="2400" dirty="0" err="1"/>
              <a:t>LoadLibraryA</a:t>
            </a:r>
            <a:r>
              <a:rPr lang="en-US" altLang="zh-TW" sz="2400" dirty="0"/>
              <a:t> directly, and it’s not that obvious to know the dropper is a malware.</a:t>
            </a:r>
            <a:endParaRPr lang="zh-TW" altLang="en-US" sz="2400" dirty="0"/>
          </a:p>
        </p:txBody>
      </p:sp>
      <p:grpSp>
        <p:nvGrpSpPr>
          <p:cNvPr id="12" name="群組 11">
            <a:extLst>
              <a:ext uri="{FF2B5EF4-FFF2-40B4-BE49-F238E27FC236}">
                <a16:creationId xmlns:a16="http://schemas.microsoft.com/office/drawing/2014/main" id="{1B819A0D-8188-4254-1F78-194D44159090}"/>
              </a:ext>
            </a:extLst>
          </p:cNvPr>
          <p:cNvGrpSpPr/>
          <p:nvPr/>
        </p:nvGrpSpPr>
        <p:grpSpPr>
          <a:xfrm>
            <a:off x="1486035" y="4094192"/>
            <a:ext cx="3950971" cy="2209408"/>
            <a:chOff x="3486149" y="3369865"/>
            <a:chExt cx="5124451" cy="2896791"/>
          </a:xfrm>
        </p:grpSpPr>
        <p:pic>
          <p:nvPicPr>
            <p:cNvPr id="9" name="內容版面配置區 5" descr="一張含有 文字, 電子產品, 螢幕擷取畫面, 軟體 的圖片&#10;&#10;自動產生的描述">
              <a:extLst>
                <a:ext uri="{FF2B5EF4-FFF2-40B4-BE49-F238E27FC236}">
                  <a16:creationId xmlns:a16="http://schemas.microsoft.com/office/drawing/2014/main" id="{D116A961-44B6-F598-A752-C3E1ADB76592}"/>
                </a:ext>
              </a:extLst>
            </p:cNvPr>
            <p:cNvPicPr>
              <a:picLocks noChangeAspect="1"/>
            </p:cNvPicPr>
            <p:nvPr/>
          </p:nvPicPr>
          <p:blipFill rotWithShape="1">
            <a:blip r:embed="rId2">
              <a:extLst>
                <a:ext uri="{28A0092B-C50C-407E-A947-70E740481C1C}">
                  <a14:useLocalDpi xmlns:a14="http://schemas.microsoft.com/office/drawing/2010/main" val="0"/>
                </a:ext>
              </a:extLst>
            </a:blip>
            <a:srcRect l="9778" t="49143" r="8023"/>
            <a:stretch/>
          </p:blipFill>
          <p:spPr>
            <a:xfrm>
              <a:off x="3486149" y="3369865"/>
              <a:ext cx="5124451" cy="2896791"/>
            </a:xfrm>
            <a:prstGeom prst="rect">
              <a:avLst/>
            </a:prstGeom>
          </p:spPr>
        </p:pic>
        <p:sp>
          <p:nvSpPr>
            <p:cNvPr id="10" name="矩形 9">
              <a:extLst>
                <a:ext uri="{FF2B5EF4-FFF2-40B4-BE49-F238E27FC236}">
                  <a16:creationId xmlns:a16="http://schemas.microsoft.com/office/drawing/2014/main" id="{72A21FC9-191C-ADEF-F9D8-155C2B080BDF}"/>
                </a:ext>
              </a:extLst>
            </p:cNvPr>
            <p:cNvSpPr/>
            <p:nvPr/>
          </p:nvSpPr>
          <p:spPr>
            <a:xfrm>
              <a:off x="3486149" y="5826034"/>
              <a:ext cx="4917622" cy="2351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 name="文字方塊 4">
            <a:extLst>
              <a:ext uri="{FF2B5EF4-FFF2-40B4-BE49-F238E27FC236}">
                <a16:creationId xmlns:a16="http://schemas.microsoft.com/office/drawing/2014/main" id="{460F7D78-17BB-66DE-F173-DB62FD0887C6}"/>
              </a:ext>
            </a:extLst>
          </p:cNvPr>
          <p:cNvSpPr txBox="1"/>
          <p:nvPr/>
        </p:nvSpPr>
        <p:spPr>
          <a:xfrm>
            <a:off x="1677168" y="6425958"/>
            <a:ext cx="3409238" cy="369332"/>
          </a:xfrm>
          <a:prstGeom prst="rect">
            <a:avLst/>
          </a:prstGeom>
          <a:noFill/>
        </p:spPr>
        <p:txBody>
          <a:bodyPr wrap="square" rtlCol="0">
            <a:spAutoFit/>
          </a:bodyPr>
          <a:lstStyle/>
          <a:p>
            <a:r>
              <a:rPr lang="en-US" altLang="zh-TW" dirty="0"/>
              <a:t>Original executed by rundll32.exe</a:t>
            </a:r>
            <a:endParaRPr lang="zh-TW" altLang="en-US" dirty="0"/>
          </a:p>
        </p:txBody>
      </p:sp>
      <p:grpSp>
        <p:nvGrpSpPr>
          <p:cNvPr id="3" name="群組 2">
            <a:extLst>
              <a:ext uri="{FF2B5EF4-FFF2-40B4-BE49-F238E27FC236}">
                <a16:creationId xmlns:a16="http://schemas.microsoft.com/office/drawing/2014/main" id="{CA67F600-7ABB-E471-94FB-5F7BF3495AD3}"/>
              </a:ext>
            </a:extLst>
          </p:cNvPr>
          <p:cNvGrpSpPr/>
          <p:nvPr/>
        </p:nvGrpSpPr>
        <p:grpSpPr>
          <a:xfrm>
            <a:off x="6895988" y="3943220"/>
            <a:ext cx="3791505" cy="2402164"/>
            <a:chOff x="6914460" y="3943220"/>
            <a:chExt cx="3791505" cy="2402164"/>
          </a:xfrm>
        </p:grpSpPr>
        <p:pic>
          <p:nvPicPr>
            <p:cNvPr id="6" name="圖片 5" descr="一張含有 文字, 電子產品, 螢幕擷取畫面, 軟體 的圖片&#10;&#10;自動產生的描述">
              <a:extLst>
                <a:ext uri="{FF2B5EF4-FFF2-40B4-BE49-F238E27FC236}">
                  <a16:creationId xmlns:a16="http://schemas.microsoft.com/office/drawing/2014/main" id="{0AB371FF-0D85-D10C-ACB3-F3D604CA3859}"/>
                </a:ext>
              </a:extLst>
            </p:cNvPr>
            <p:cNvPicPr>
              <a:picLocks noChangeAspect="1"/>
            </p:cNvPicPr>
            <p:nvPr/>
          </p:nvPicPr>
          <p:blipFill rotWithShape="1">
            <a:blip r:embed="rId3">
              <a:extLst>
                <a:ext uri="{28A0092B-C50C-407E-A947-70E740481C1C}">
                  <a14:useLocalDpi xmlns:a14="http://schemas.microsoft.com/office/drawing/2010/main" val="0"/>
                </a:ext>
              </a:extLst>
            </a:blip>
            <a:srcRect l="9913" t="42881" r="7582"/>
            <a:stretch/>
          </p:blipFill>
          <p:spPr>
            <a:xfrm>
              <a:off x="6914460" y="3943220"/>
              <a:ext cx="3791505" cy="2375626"/>
            </a:xfrm>
            <a:prstGeom prst="rect">
              <a:avLst/>
            </a:prstGeom>
          </p:spPr>
        </p:pic>
        <p:sp>
          <p:nvSpPr>
            <p:cNvPr id="7" name="矩形 6">
              <a:extLst>
                <a:ext uri="{FF2B5EF4-FFF2-40B4-BE49-F238E27FC236}">
                  <a16:creationId xmlns:a16="http://schemas.microsoft.com/office/drawing/2014/main" id="{BDDD02E7-8E19-7C80-7E74-C8324659C7FF}"/>
                </a:ext>
              </a:extLst>
            </p:cNvPr>
            <p:cNvSpPr/>
            <p:nvPr/>
          </p:nvSpPr>
          <p:spPr>
            <a:xfrm>
              <a:off x="6986836" y="6039476"/>
              <a:ext cx="3160144" cy="3059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文字方塊 12">
            <a:extLst>
              <a:ext uri="{FF2B5EF4-FFF2-40B4-BE49-F238E27FC236}">
                <a16:creationId xmlns:a16="http://schemas.microsoft.com/office/drawing/2014/main" id="{040DC7A7-0207-8DA2-DBA8-C138F8A0A121}"/>
              </a:ext>
            </a:extLst>
          </p:cNvPr>
          <p:cNvSpPr txBox="1"/>
          <p:nvPr/>
        </p:nvSpPr>
        <p:spPr>
          <a:xfrm>
            <a:off x="6631709" y="6425958"/>
            <a:ext cx="4414982" cy="369332"/>
          </a:xfrm>
          <a:prstGeom prst="rect">
            <a:avLst/>
          </a:prstGeom>
          <a:noFill/>
        </p:spPr>
        <p:txBody>
          <a:bodyPr wrap="square" rtlCol="0">
            <a:spAutoFit/>
          </a:bodyPr>
          <a:lstStyle/>
          <a:p>
            <a:r>
              <a:rPr lang="en-US" altLang="zh-TW" dirty="0"/>
              <a:t>Variation executed by fake rundll32.exe</a:t>
            </a:r>
            <a:endParaRPr lang="zh-TW" altLang="en-US" dirty="0"/>
          </a:p>
        </p:txBody>
      </p:sp>
    </p:spTree>
    <p:extLst>
      <p:ext uri="{BB962C8B-B14F-4D97-AF65-F5344CB8AC3E}">
        <p14:creationId xmlns:p14="http://schemas.microsoft.com/office/powerpoint/2010/main" val="190432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1A86A-74CB-E0E7-B932-3F217281D126}"/>
              </a:ext>
            </a:extLst>
          </p:cNvPr>
          <p:cNvSpPr>
            <a:spLocks noGrp="1"/>
          </p:cNvSpPr>
          <p:nvPr>
            <p:ph type="title"/>
          </p:nvPr>
        </p:nvSpPr>
        <p:spPr/>
        <p:txBody>
          <a:bodyPr/>
          <a:lstStyle/>
          <a:p>
            <a:r>
              <a:rPr lang="en-US" altLang="zh-TW" dirty="0">
                <a:solidFill>
                  <a:srgbClr val="39434C"/>
                </a:solidFill>
                <a:latin typeface="Roboto-Light"/>
              </a:rPr>
              <a:t>Conclusion</a:t>
            </a:r>
            <a:endParaRPr lang="zh-TW" altLang="en-US" dirty="0"/>
          </a:p>
        </p:txBody>
      </p:sp>
      <p:sp>
        <p:nvSpPr>
          <p:cNvPr id="3" name="內容版面配置區 2">
            <a:extLst>
              <a:ext uri="{FF2B5EF4-FFF2-40B4-BE49-F238E27FC236}">
                <a16:creationId xmlns:a16="http://schemas.microsoft.com/office/drawing/2014/main" id="{CA353F76-53D2-D559-5998-AF0DCCE27BE8}"/>
              </a:ext>
            </a:extLst>
          </p:cNvPr>
          <p:cNvSpPr>
            <a:spLocks noGrp="1"/>
          </p:cNvSpPr>
          <p:nvPr>
            <p:ph idx="1"/>
          </p:nvPr>
        </p:nvSpPr>
        <p:spPr/>
        <p:txBody>
          <a:bodyPr/>
          <a:lstStyle/>
          <a:p>
            <a:r>
              <a:rPr lang="en-US" altLang="zh-TW" dirty="0"/>
              <a:t>After replaced some of the steps, there are less suspicious log, including:</a:t>
            </a:r>
          </a:p>
          <a:p>
            <a:pPr lvl="1"/>
            <a:r>
              <a:rPr lang="en-US" altLang="zh-TW" dirty="0"/>
              <a:t>The elimination of the relationship between malware and attacker IP.</a:t>
            </a:r>
          </a:p>
          <a:p>
            <a:pPr lvl="1"/>
            <a:r>
              <a:rPr lang="en-US" altLang="zh-TW" dirty="0"/>
              <a:t>The elimination of </a:t>
            </a:r>
            <a:r>
              <a:rPr lang="en-US" altLang="zh-TW" dirty="0" err="1"/>
              <a:t>cmd</a:t>
            </a:r>
            <a:r>
              <a:rPr lang="en-US" altLang="zh-TW" dirty="0"/>
              <a:t> pop-up window.</a:t>
            </a:r>
          </a:p>
          <a:p>
            <a:pPr lvl="1"/>
            <a:r>
              <a:rPr lang="en-US" altLang="zh-TW" dirty="0"/>
              <a:t>Removing the usage of rundll32.exe.</a:t>
            </a:r>
          </a:p>
          <a:p>
            <a:r>
              <a:rPr lang="en-US" altLang="zh-TW" dirty="0"/>
              <a:t>Possible research in the future: Replace other techniques in the Sandworm attack chain, including protocols, file transmission or design a new way to identify those variations.</a:t>
            </a:r>
            <a:endParaRPr lang="zh-TW" altLang="en-US" dirty="0"/>
          </a:p>
        </p:txBody>
      </p:sp>
      <p:sp>
        <p:nvSpPr>
          <p:cNvPr id="4" name="投影片編號版面配置區 3">
            <a:extLst>
              <a:ext uri="{FF2B5EF4-FFF2-40B4-BE49-F238E27FC236}">
                <a16:creationId xmlns:a16="http://schemas.microsoft.com/office/drawing/2014/main" id="{04A67B2E-DD2C-1FF8-E81B-B7DC03359F36}"/>
              </a:ext>
            </a:extLst>
          </p:cNvPr>
          <p:cNvSpPr>
            <a:spLocks noGrp="1"/>
          </p:cNvSpPr>
          <p:nvPr>
            <p:ph type="sldNum" sz="quarter" idx="12"/>
          </p:nvPr>
        </p:nvSpPr>
        <p:spPr/>
        <p:txBody>
          <a:bodyPr/>
          <a:lstStyle/>
          <a:p>
            <a:fld id="{D28177BB-3ABF-454D-AA96-CB77E5736256}" type="slidenum">
              <a:rPr lang="zh-TW" altLang="en-US" smtClean="0"/>
              <a:t>16</a:t>
            </a:fld>
            <a:endParaRPr lang="zh-TW" altLang="en-US"/>
          </a:p>
        </p:txBody>
      </p:sp>
    </p:spTree>
    <p:extLst>
      <p:ext uri="{BB962C8B-B14F-4D97-AF65-F5344CB8AC3E}">
        <p14:creationId xmlns:p14="http://schemas.microsoft.com/office/powerpoint/2010/main" val="216663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B8569F-4382-280B-542D-7D53EE597E59}"/>
              </a:ext>
            </a:extLst>
          </p:cNvPr>
          <p:cNvSpPr>
            <a:spLocks noGrp="1"/>
          </p:cNvSpPr>
          <p:nvPr>
            <p:ph type="title"/>
          </p:nvPr>
        </p:nvSpPr>
        <p:spPr/>
        <p:txBody>
          <a:bodyPr/>
          <a:lstStyle/>
          <a:p>
            <a:r>
              <a:rPr lang="en-US" altLang="zh-TW" dirty="0">
                <a:solidFill>
                  <a:srgbClr val="39434C"/>
                </a:solidFill>
                <a:latin typeface="Roboto-Light"/>
              </a:rPr>
              <a:t>Outline</a:t>
            </a:r>
            <a:endParaRPr lang="zh-TW" altLang="en-US" dirty="0">
              <a:solidFill>
                <a:srgbClr val="39434C"/>
              </a:solidFill>
              <a:latin typeface="Roboto-Light"/>
            </a:endParaRPr>
          </a:p>
        </p:txBody>
      </p:sp>
      <p:sp>
        <p:nvSpPr>
          <p:cNvPr id="3" name="內容版面配置區 2">
            <a:extLst>
              <a:ext uri="{FF2B5EF4-FFF2-40B4-BE49-F238E27FC236}">
                <a16:creationId xmlns:a16="http://schemas.microsoft.com/office/drawing/2014/main" id="{82FC6D57-7899-BB9E-67F5-C2DE9B1D4D48}"/>
              </a:ext>
            </a:extLst>
          </p:cNvPr>
          <p:cNvSpPr>
            <a:spLocks noGrp="1"/>
          </p:cNvSpPr>
          <p:nvPr>
            <p:ph idx="1"/>
          </p:nvPr>
        </p:nvSpPr>
        <p:spPr/>
        <p:txBody>
          <a:bodyPr>
            <a:normAutofit fontScale="92500" lnSpcReduction="10000"/>
          </a:bodyPr>
          <a:lstStyle/>
          <a:p>
            <a:r>
              <a:rPr lang="en-US" altLang="zh-TW" dirty="0"/>
              <a:t>Introduction</a:t>
            </a:r>
          </a:p>
          <a:p>
            <a:r>
              <a:rPr lang="en-US" altLang="zh-TW" dirty="0"/>
              <a:t>Attack Reconstruction</a:t>
            </a:r>
          </a:p>
          <a:p>
            <a:pPr lvl="1"/>
            <a:r>
              <a:rPr lang="en-US" altLang="zh-TW" dirty="0"/>
              <a:t>Original attack</a:t>
            </a:r>
          </a:p>
          <a:p>
            <a:pPr lvl="1"/>
            <a:r>
              <a:rPr lang="en-US" altLang="zh-TW" dirty="0"/>
              <a:t>Analysis</a:t>
            </a:r>
          </a:p>
          <a:p>
            <a:r>
              <a:rPr lang="en-US" altLang="zh-TW" dirty="0"/>
              <a:t>Motivation and Purpose</a:t>
            </a:r>
          </a:p>
          <a:p>
            <a:r>
              <a:rPr lang="en-US" altLang="zh-TW" dirty="0"/>
              <a:t>Variation</a:t>
            </a:r>
          </a:p>
          <a:p>
            <a:pPr lvl="1"/>
            <a:r>
              <a:rPr lang="en-US" altLang="zh-TW" dirty="0"/>
              <a:t>Steps</a:t>
            </a:r>
          </a:p>
          <a:p>
            <a:pPr lvl="1"/>
            <a:r>
              <a:rPr lang="en-US" altLang="zh-TW" dirty="0"/>
              <a:t>Details</a:t>
            </a:r>
          </a:p>
          <a:p>
            <a:r>
              <a:rPr lang="en-US" altLang="zh-TW" dirty="0"/>
              <a:t>Result</a:t>
            </a:r>
          </a:p>
          <a:p>
            <a:pPr lvl="1"/>
            <a:r>
              <a:rPr lang="en-US" altLang="zh-TW" dirty="0"/>
              <a:t>Analysis</a:t>
            </a:r>
          </a:p>
          <a:p>
            <a:r>
              <a:rPr lang="en-US" altLang="zh-TW" dirty="0"/>
              <a:t>Conclusion</a:t>
            </a:r>
          </a:p>
          <a:p>
            <a:endParaRPr lang="zh-TW" altLang="en-US" dirty="0"/>
          </a:p>
        </p:txBody>
      </p:sp>
      <p:sp>
        <p:nvSpPr>
          <p:cNvPr id="4" name="投影片編號版面配置區 3">
            <a:extLst>
              <a:ext uri="{FF2B5EF4-FFF2-40B4-BE49-F238E27FC236}">
                <a16:creationId xmlns:a16="http://schemas.microsoft.com/office/drawing/2014/main" id="{0674FD1D-D015-437A-E97E-82F0E30AD46E}"/>
              </a:ext>
            </a:extLst>
          </p:cNvPr>
          <p:cNvSpPr>
            <a:spLocks noGrp="1"/>
          </p:cNvSpPr>
          <p:nvPr>
            <p:ph type="sldNum" sz="quarter" idx="12"/>
          </p:nvPr>
        </p:nvSpPr>
        <p:spPr/>
        <p:txBody>
          <a:bodyPr/>
          <a:lstStyle/>
          <a:p>
            <a:fld id="{D28177BB-3ABF-454D-AA96-CB77E5736256}" type="slidenum">
              <a:rPr lang="zh-TW" altLang="en-US" smtClean="0"/>
              <a:t>2</a:t>
            </a:fld>
            <a:endParaRPr lang="zh-TW" altLang="en-US"/>
          </a:p>
        </p:txBody>
      </p:sp>
    </p:spTree>
    <p:extLst>
      <p:ext uri="{BB962C8B-B14F-4D97-AF65-F5344CB8AC3E}">
        <p14:creationId xmlns:p14="http://schemas.microsoft.com/office/powerpoint/2010/main" val="126858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A5EC1-E1D8-7839-4A75-FC5C15C3F0C4}"/>
              </a:ext>
            </a:extLst>
          </p:cNvPr>
          <p:cNvSpPr>
            <a:spLocks noGrp="1"/>
          </p:cNvSpPr>
          <p:nvPr>
            <p:ph type="title"/>
          </p:nvPr>
        </p:nvSpPr>
        <p:spPr/>
        <p:txBody>
          <a:bodyPr/>
          <a:lstStyle/>
          <a:p>
            <a:r>
              <a:rPr lang="en-US" altLang="zh-TW" dirty="0">
                <a:solidFill>
                  <a:srgbClr val="39434C"/>
                </a:solidFill>
                <a:latin typeface="Roboto-Light"/>
              </a:rPr>
              <a:t>Introduction</a:t>
            </a:r>
            <a:endParaRPr lang="zh-TW" altLang="en-US" dirty="0">
              <a:solidFill>
                <a:srgbClr val="39434C"/>
              </a:solidFill>
              <a:latin typeface="Roboto-Light"/>
            </a:endParaRPr>
          </a:p>
        </p:txBody>
      </p:sp>
      <p:sp>
        <p:nvSpPr>
          <p:cNvPr id="3" name="內容版面配置區 2">
            <a:extLst>
              <a:ext uri="{FF2B5EF4-FFF2-40B4-BE49-F238E27FC236}">
                <a16:creationId xmlns:a16="http://schemas.microsoft.com/office/drawing/2014/main" id="{E30FF186-E4C7-5FD5-35A8-944A4A046C6D}"/>
              </a:ext>
            </a:extLst>
          </p:cNvPr>
          <p:cNvSpPr>
            <a:spLocks noGrp="1"/>
          </p:cNvSpPr>
          <p:nvPr>
            <p:ph idx="1"/>
          </p:nvPr>
        </p:nvSpPr>
        <p:spPr/>
        <p:txBody>
          <a:bodyPr/>
          <a:lstStyle/>
          <a:p>
            <a:pPr>
              <a:lnSpc>
                <a:spcPct val="100000"/>
              </a:lnSpc>
            </a:pPr>
            <a:r>
              <a:rPr lang="en-US" altLang="zh-TW" sz="2800" dirty="0"/>
              <a:t>Attack Reconstruction</a:t>
            </a:r>
          </a:p>
          <a:p>
            <a:pPr lvl="1">
              <a:lnSpc>
                <a:spcPct val="100000"/>
              </a:lnSpc>
            </a:pPr>
            <a:r>
              <a:rPr lang="en-US" altLang="zh-TW" dirty="0"/>
              <a:t>Automation script</a:t>
            </a:r>
          </a:p>
          <a:p>
            <a:pPr>
              <a:lnSpc>
                <a:spcPct val="100000"/>
              </a:lnSpc>
            </a:pPr>
            <a:r>
              <a:rPr lang="en-US" altLang="zh-TW" dirty="0"/>
              <a:t>Analysis</a:t>
            </a:r>
          </a:p>
          <a:p>
            <a:pPr lvl="1">
              <a:lnSpc>
                <a:spcPct val="100000"/>
              </a:lnSpc>
            </a:pPr>
            <a:r>
              <a:rPr lang="en-US" altLang="zh-TW" dirty="0"/>
              <a:t>Behavior</a:t>
            </a:r>
          </a:p>
          <a:p>
            <a:pPr lvl="1">
              <a:lnSpc>
                <a:spcPct val="100000"/>
              </a:lnSpc>
            </a:pPr>
            <a:r>
              <a:rPr lang="en-US" altLang="zh-TW" dirty="0"/>
              <a:t>Log</a:t>
            </a:r>
          </a:p>
          <a:p>
            <a:pPr>
              <a:lnSpc>
                <a:spcPct val="100000"/>
              </a:lnSpc>
            </a:pPr>
            <a:r>
              <a:rPr lang="en-US" altLang="zh-TW" sz="2800" dirty="0"/>
              <a:t>Variation</a:t>
            </a:r>
            <a:r>
              <a:rPr lang="en-US" altLang="zh-TW" dirty="0"/>
              <a:t>s</a:t>
            </a:r>
          </a:p>
        </p:txBody>
      </p:sp>
      <p:sp>
        <p:nvSpPr>
          <p:cNvPr id="4" name="投影片編號版面配置區 3">
            <a:extLst>
              <a:ext uri="{FF2B5EF4-FFF2-40B4-BE49-F238E27FC236}">
                <a16:creationId xmlns:a16="http://schemas.microsoft.com/office/drawing/2014/main" id="{257175E6-CD56-0A71-2369-1EF195F67963}"/>
              </a:ext>
            </a:extLst>
          </p:cNvPr>
          <p:cNvSpPr>
            <a:spLocks noGrp="1"/>
          </p:cNvSpPr>
          <p:nvPr>
            <p:ph type="sldNum" sz="quarter" idx="12"/>
          </p:nvPr>
        </p:nvSpPr>
        <p:spPr/>
        <p:txBody>
          <a:bodyPr/>
          <a:lstStyle/>
          <a:p>
            <a:fld id="{D28177BB-3ABF-454D-AA96-CB77E5736256}" type="slidenum">
              <a:rPr lang="zh-TW" altLang="en-US" smtClean="0"/>
              <a:t>3</a:t>
            </a:fld>
            <a:endParaRPr lang="zh-TW" altLang="en-US"/>
          </a:p>
        </p:txBody>
      </p:sp>
    </p:spTree>
    <p:extLst>
      <p:ext uri="{BB962C8B-B14F-4D97-AF65-F5344CB8AC3E}">
        <p14:creationId xmlns:p14="http://schemas.microsoft.com/office/powerpoint/2010/main" val="261260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1A2A48-19C6-84C6-5AFB-C623811B8F4A}"/>
              </a:ext>
            </a:extLst>
          </p:cNvPr>
          <p:cNvSpPr>
            <a:spLocks noGrp="1"/>
          </p:cNvSpPr>
          <p:nvPr>
            <p:ph type="title"/>
          </p:nvPr>
        </p:nvSpPr>
        <p:spPr/>
        <p:txBody>
          <a:bodyPr/>
          <a:lstStyle/>
          <a:p>
            <a:r>
              <a:rPr lang="en-US" altLang="zh-TW" dirty="0"/>
              <a:t>Attack Topology</a:t>
            </a:r>
            <a:endParaRPr lang="zh-TW" altLang="en-US" dirty="0"/>
          </a:p>
        </p:txBody>
      </p:sp>
      <p:pic>
        <p:nvPicPr>
          <p:cNvPr id="6" name="內容版面配置區 5" descr="一張含有 螢幕擷取畫面, 文字, 圖表, 寫生 的圖片&#10;&#10;自動產生的描述">
            <a:extLst>
              <a:ext uri="{FF2B5EF4-FFF2-40B4-BE49-F238E27FC236}">
                <a16:creationId xmlns:a16="http://schemas.microsoft.com/office/drawing/2014/main" id="{0AC1B948-4CE0-B904-8509-5F2A1480CE1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064" b="18544"/>
          <a:stretch/>
        </p:blipFill>
        <p:spPr>
          <a:xfrm>
            <a:off x="75156" y="1864376"/>
            <a:ext cx="3389388" cy="2623516"/>
          </a:xfrm>
        </p:spPr>
      </p:pic>
      <p:sp>
        <p:nvSpPr>
          <p:cNvPr id="4" name="投影片編號版面配置區 3">
            <a:extLst>
              <a:ext uri="{FF2B5EF4-FFF2-40B4-BE49-F238E27FC236}">
                <a16:creationId xmlns:a16="http://schemas.microsoft.com/office/drawing/2014/main" id="{ED203716-964D-5428-0015-3CBF0FC48B66}"/>
              </a:ext>
            </a:extLst>
          </p:cNvPr>
          <p:cNvSpPr>
            <a:spLocks noGrp="1"/>
          </p:cNvSpPr>
          <p:nvPr>
            <p:ph type="sldNum" sz="quarter" idx="12"/>
          </p:nvPr>
        </p:nvSpPr>
        <p:spPr/>
        <p:txBody>
          <a:bodyPr/>
          <a:lstStyle/>
          <a:p>
            <a:fld id="{D28177BB-3ABF-454D-AA96-CB77E5736256}" type="slidenum">
              <a:rPr lang="zh-TW" altLang="en-US" smtClean="0"/>
              <a:t>4</a:t>
            </a:fld>
            <a:endParaRPr lang="zh-TW" altLang="en-US"/>
          </a:p>
        </p:txBody>
      </p:sp>
      <p:sp>
        <p:nvSpPr>
          <p:cNvPr id="7" name="文字方塊 6">
            <a:extLst>
              <a:ext uri="{FF2B5EF4-FFF2-40B4-BE49-F238E27FC236}">
                <a16:creationId xmlns:a16="http://schemas.microsoft.com/office/drawing/2014/main" id="{4633B04D-B06D-605F-884E-9472C083908E}"/>
              </a:ext>
            </a:extLst>
          </p:cNvPr>
          <p:cNvSpPr txBox="1"/>
          <p:nvPr/>
        </p:nvSpPr>
        <p:spPr>
          <a:xfrm>
            <a:off x="1270654" y="4552655"/>
            <a:ext cx="1008395" cy="369332"/>
          </a:xfrm>
          <a:prstGeom prst="rect">
            <a:avLst/>
          </a:prstGeom>
          <a:noFill/>
        </p:spPr>
        <p:txBody>
          <a:bodyPr wrap="square" rtlCol="0">
            <a:spAutoFit/>
          </a:bodyPr>
          <a:lstStyle/>
          <a:p>
            <a:r>
              <a:rPr lang="en-US" altLang="zh-TW" dirty="0"/>
              <a:t>Attacker</a:t>
            </a:r>
            <a:endParaRPr lang="zh-TW" altLang="en-US" dirty="0"/>
          </a:p>
        </p:txBody>
      </p:sp>
      <p:sp>
        <p:nvSpPr>
          <p:cNvPr id="8" name="文字方塊 7">
            <a:extLst>
              <a:ext uri="{FF2B5EF4-FFF2-40B4-BE49-F238E27FC236}">
                <a16:creationId xmlns:a16="http://schemas.microsoft.com/office/drawing/2014/main" id="{C66108A3-C0BC-039B-AF3A-349AC564024A}"/>
              </a:ext>
            </a:extLst>
          </p:cNvPr>
          <p:cNvSpPr txBox="1"/>
          <p:nvPr/>
        </p:nvSpPr>
        <p:spPr>
          <a:xfrm>
            <a:off x="929396" y="2743637"/>
            <a:ext cx="1691892" cy="461665"/>
          </a:xfrm>
          <a:prstGeom prst="rect">
            <a:avLst/>
          </a:prstGeom>
          <a:noFill/>
        </p:spPr>
        <p:txBody>
          <a:bodyPr wrap="square" rtlCol="0">
            <a:spAutoFit/>
          </a:bodyPr>
          <a:lstStyle/>
          <a:p>
            <a:r>
              <a:rPr lang="en-US" altLang="zh-TW" sz="2400" dirty="0"/>
              <a:t>192.168.0.4</a:t>
            </a:r>
            <a:endParaRPr lang="zh-TW" altLang="en-US" sz="2400" dirty="0"/>
          </a:p>
        </p:txBody>
      </p:sp>
      <p:pic>
        <p:nvPicPr>
          <p:cNvPr id="9" name="內容版面配置區 5" descr="一張含有 螢幕擷取畫面, 文字, 圖表, 寫生 的圖片&#10;&#10;自動產生的描述">
            <a:extLst>
              <a:ext uri="{FF2B5EF4-FFF2-40B4-BE49-F238E27FC236}">
                <a16:creationId xmlns:a16="http://schemas.microsoft.com/office/drawing/2014/main" id="{67FB6BB2-4166-CC62-44E8-1C588B8E8932}"/>
              </a:ext>
            </a:extLst>
          </p:cNvPr>
          <p:cNvPicPr>
            <a:picLocks noChangeAspect="1"/>
          </p:cNvPicPr>
          <p:nvPr/>
        </p:nvPicPr>
        <p:blipFill rotWithShape="1">
          <a:blip r:embed="rId3">
            <a:extLst>
              <a:ext uri="{28A0092B-C50C-407E-A947-70E740481C1C}">
                <a14:useLocalDpi xmlns:a14="http://schemas.microsoft.com/office/drawing/2010/main" val="0"/>
              </a:ext>
            </a:extLst>
          </a:blip>
          <a:srcRect t="9064" b="18544"/>
          <a:stretch/>
        </p:blipFill>
        <p:spPr>
          <a:xfrm>
            <a:off x="8654376" y="1591464"/>
            <a:ext cx="1365921" cy="1057275"/>
          </a:xfrm>
          <a:prstGeom prst="rect">
            <a:avLst/>
          </a:prstGeom>
        </p:spPr>
      </p:pic>
      <p:sp>
        <p:nvSpPr>
          <p:cNvPr id="10" name="文字方塊 9">
            <a:extLst>
              <a:ext uri="{FF2B5EF4-FFF2-40B4-BE49-F238E27FC236}">
                <a16:creationId xmlns:a16="http://schemas.microsoft.com/office/drawing/2014/main" id="{B756B9A1-96CC-54D6-1F12-80A743C3F42D}"/>
              </a:ext>
            </a:extLst>
          </p:cNvPr>
          <p:cNvSpPr txBox="1"/>
          <p:nvPr/>
        </p:nvSpPr>
        <p:spPr>
          <a:xfrm>
            <a:off x="8712138" y="2535377"/>
            <a:ext cx="1365921" cy="369332"/>
          </a:xfrm>
          <a:prstGeom prst="rect">
            <a:avLst/>
          </a:prstGeom>
          <a:noFill/>
        </p:spPr>
        <p:txBody>
          <a:bodyPr wrap="square" rtlCol="0">
            <a:spAutoFit/>
          </a:bodyPr>
          <a:lstStyle/>
          <a:p>
            <a:r>
              <a:rPr lang="en-US" altLang="zh-TW" dirty="0"/>
              <a:t>Linux victim</a:t>
            </a:r>
            <a:endParaRPr lang="zh-TW" altLang="en-US" dirty="0"/>
          </a:p>
        </p:txBody>
      </p:sp>
      <p:sp>
        <p:nvSpPr>
          <p:cNvPr id="11" name="文字方塊 10">
            <a:extLst>
              <a:ext uri="{FF2B5EF4-FFF2-40B4-BE49-F238E27FC236}">
                <a16:creationId xmlns:a16="http://schemas.microsoft.com/office/drawing/2014/main" id="{DDE7E4D9-F2C7-30FD-D25C-85D7A4FBC745}"/>
              </a:ext>
            </a:extLst>
          </p:cNvPr>
          <p:cNvSpPr txBox="1"/>
          <p:nvPr/>
        </p:nvSpPr>
        <p:spPr>
          <a:xfrm>
            <a:off x="8807736" y="1893705"/>
            <a:ext cx="1059197" cy="307777"/>
          </a:xfrm>
          <a:prstGeom prst="rect">
            <a:avLst/>
          </a:prstGeom>
          <a:noFill/>
        </p:spPr>
        <p:txBody>
          <a:bodyPr wrap="square" rtlCol="0">
            <a:spAutoFit/>
          </a:bodyPr>
          <a:lstStyle/>
          <a:p>
            <a:pPr algn="ctr"/>
            <a:r>
              <a:rPr lang="en-US" altLang="zh-TW" sz="1400" dirty="0"/>
              <a:t>10.0.1.4</a:t>
            </a:r>
            <a:endParaRPr lang="zh-TW" altLang="en-US" sz="1400" dirty="0"/>
          </a:p>
        </p:txBody>
      </p:sp>
      <p:pic>
        <p:nvPicPr>
          <p:cNvPr id="12" name="內容版面配置區 5" descr="一張含有 螢幕擷取畫面, 文字, 圖表, 寫生 的圖片&#10;&#10;自動產生的描述">
            <a:extLst>
              <a:ext uri="{FF2B5EF4-FFF2-40B4-BE49-F238E27FC236}">
                <a16:creationId xmlns:a16="http://schemas.microsoft.com/office/drawing/2014/main" id="{E328542B-4BBF-2319-1205-CDDBA5CA63BA}"/>
              </a:ext>
            </a:extLst>
          </p:cNvPr>
          <p:cNvPicPr>
            <a:picLocks noChangeAspect="1"/>
          </p:cNvPicPr>
          <p:nvPr/>
        </p:nvPicPr>
        <p:blipFill rotWithShape="1">
          <a:blip r:embed="rId3">
            <a:extLst>
              <a:ext uri="{28A0092B-C50C-407E-A947-70E740481C1C}">
                <a14:useLocalDpi xmlns:a14="http://schemas.microsoft.com/office/drawing/2010/main" val="0"/>
              </a:ext>
            </a:extLst>
          </a:blip>
          <a:srcRect t="9064" b="18544"/>
          <a:stretch/>
        </p:blipFill>
        <p:spPr>
          <a:xfrm>
            <a:off x="8662627" y="2928369"/>
            <a:ext cx="1365921" cy="1057275"/>
          </a:xfrm>
          <a:prstGeom prst="rect">
            <a:avLst/>
          </a:prstGeom>
        </p:spPr>
      </p:pic>
      <p:sp>
        <p:nvSpPr>
          <p:cNvPr id="13" name="文字方塊 12">
            <a:extLst>
              <a:ext uri="{FF2B5EF4-FFF2-40B4-BE49-F238E27FC236}">
                <a16:creationId xmlns:a16="http://schemas.microsoft.com/office/drawing/2014/main" id="{2E99926D-6216-56B0-45D3-B2FF01F9FF17}"/>
              </a:ext>
            </a:extLst>
          </p:cNvPr>
          <p:cNvSpPr txBox="1"/>
          <p:nvPr/>
        </p:nvSpPr>
        <p:spPr>
          <a:xfrm>
            <a:off x="8500788" y="3891882"/>
            <a:ext cx="1729793" cy="369332"/>
          </a:xfrm>
          <a:prstGeom prst="rect">
            <a:avLst/>
          </a:prstGeom>
          <a:noFill/>
        </p:spPr>
        <p:txBody>
          <a:bodyPr wrap="square" rtlCol="0">
            <a:spAutoFit/>
          </a:bodyPr>
          <a:lstStyle/>
          <a:p>
            <a:r>
              <a:rPr lang="en-US" altLang="zh-TW" dirty="0"/>
              <a:t>Windows victim</a:t>
            </a:r>
            <a:endParaRPr lang="zh-TW" altLang="en-US" dirty="0"/>
          </a:p>
        </p:txBody>
      </p:sp>
      <p:sp>
        <p:nvSpPr>
          <p:cNvPr id="14" name="文字方塊 13">
            <a:extLst>
              <a:ext uri="{FF2B5EF4-FFF2-40B4-BE49-F238E27FC236}">
                <a16:creationId xmlns:a16="http://schemas.microsoft.com/office/drawing/2014/main" id="{13A53139-26DE-C0EC-A9CF-E38171F2A24E}"/>
              </a:ext>
            </a:extLst>
          </p:cNvPr>
          <p:cNvSpPr txBox="1"/>
          <p:nvPr/>
        </p:nvSpPr>
        <p:spPr>
          <a:xfrm>
            <a:off x="8815987" y="3230610"/>
            <a:ext cx="1059197" cy="307777"/>
          </a:xfrm>
          <a:prstGeom prst="rect">
            <a:avLst/>
          </a:prstGeom>
          <a:noFill/>
        </p:spPr>
        <p:txBody>
          <a:bodyPr wrap="square" rtlCol="0">
            <a:spAutoFit/>
          </a:bodyPr>
          <a:lstStyle/>
          <a:p>
            <a:pPr algn="ctr"/>
            <a:r>
              <a:rPr lang="en-US" altLang="zh-TW" sz="1400" dirty="0"/>
              <a:t>10.0.1.7</a:t>
            </a:r>
            <a:endParaRPr lang="zh-TW" altLang="en-US" sz="1400" dirty="0"/>
          </a:p>
        </p:txBody>
      </p:sp>
      <p:pic>
        <p:nvPicPr>
          <p:cNvPr id="15" name="內容版面配置區 5" descr="一張含有 螢幕擷取畫面, 文字, 圖表, 寫生 的圖片&#10;&#10;自動產生的描述">
            <a:extLst>
              <a:ext uri="{FF2B5EF4-FFF2-40B4-BE49-F238E27FC236}">
                <a16:creationId xmlns:a16="http://schemas.microsoft.com/office/drawing/2014/main" id="{0568AD79-9D40-6FCC-7EDE-9FD2D4C86B0F}"/>
              </a:ext>
            </a:extLst>
          </p:cNvPr>
          <p:cNvPicPr>
            <a:picLocks noChangeAspect="1"/>
          </p:cNvPicPr>
          <p:nvPr/>
        </p:nvPicPr>
        <p:blipFill rotWithShape="1">
          <a:blip r:embed="rId3">
            <a:extLst>
              <a:ext uri="{28A0092B-C50C-407E-A947-70E740481C1C}">
                <a14:useLocalDpi xmlns:a14="http://schemas.microsoft.com/office/drawing/2010/main" val="0"/>
              </a:ext>
            </a:extLst>
          </a:blip>
          <a:srcRect t="9064" b="18544"/>
          <a:stretch/>
        </p:blipFill>
        <p:spPr>
          <a:xfrm>
            <a:off x="8672686" y="4147852"/>
            <a:ext cx="1365921" cy="1057275"/>
          </a:xfrm>
          <a:prstGeom prst="rect">
            <a:avLst/>
          </a:prstGeom>
        </p:spPr>
      </p:pic>
      <p:sp>
        <p:nvSpPr>
          <p:cNvPr id="16" name="文字方塊 15">
            <a:extLst>
              <a:ext uri="{FF2B5EF4-FFF2-40B4-BE49-F238E27FC236}">
                <a16:creationId xmlns:a16="http://schemas.microsoft.com/office/drawing/2014/main" id="{7332FA4D-14CE-01A3-ACD9-61CB2D11D908}"/>
              </a:ext>
            </a:extLst>
          </p:cNvPr>
          <p:cNvSpPr txBox="1"/>
          <p:nvPr/>
        </p:nvSpPr>
        <p:spPr>
          <a:xfrm>
            <a:off x="8387422" y="5115399"/>
            <a:ext cx="2000249" cy="369332"/>
          </a:xfrm>
          <a:prstGeom prst="rect">
            <a:avLst/>
          </a:prstGeom>
          <a:noFill/>
        </p:spPr>
        <p:txBody>
          <a:bodyPr wrap="square" rtlCol="0">
            <a:spAutoFit/>
          </a:bodyPr>
          <a:lstStyle/>
          <a:p>
            <a:r>
              <a:rPr lang="en-US" altLang="zh-TW" dirty="0"/>
              <a:t>Domain Controller</a:t>
            </a:r>
            <a:endParaRPr lang="zh-TW" altLang="en-US" dirty="0"/>
          </a:p>
        </p:txBody>
      </p:sp>
      <p:sp>
        <p:nvSpPr>
          <p:cNvPr id="17" name="文字方塊 16">
            <a:extLst>
              <a:ext uri="{FF2B5EF4-FFF2-40B4-BE49-F238E27FC236}">
                <a16:creationId xmlns:a16="http://schemas.microsoft.com/office/drawing/2014/main" id="{BF6E3C9A-D6B3-BDFA-5A85-FAA2DA35EBD3}"/>
              </a:ext>
            </a:extLst>
          </p:cNvPr>
          <p:cNvSpPr txBox="1"/>
          <p:nvPr/>
        </p:nvSpPr>
        <p:spPr>
          <a:xfrm>
            <a:off x="8826046" y="4450093"/>
            <a:ext cx="1059197" cy="307777"/>
          </a:xfrm>
          <a:prstGeom prst="rect">
            <a:avLst/>
          </a:prstGeom>
          <a:noFill/>
        </p:spPr>
        <p:txBody>
          <a:bodyPr wrap="square" rtlCol="0">
            <a:spAutoFit/>
          </a:bodyPr>
          <a:lstStyle/>
          <a:p>
            <a:pPr algn="ctr"/>
            <a:r>
              <a:rPr lang="en-US" altLang="zh-TW" sz="1400" dirty="0"/>
              <a:t>10.0.1.8</a:t>
            </a:r>
            <a:endParaRPr lang="zh-TW" altLang="en-US" sz="1400" dirty="0"/>
          </a:p>
        </p:txBody>
      </p:sp>
      <p:sp>
        <p:nvSpPr>
          <p:cNvPr id="18" name="橢圓 17">
            <a:extLst>
              <a:ext uri="{FF2B5EF4-FFF2-40B4-BE49-F238E27FC236}">
                <a16:creationId xmlns:a16="http://schemas.microsoft.com/office/drawing/2014/main" id="{72E73264-316F-8E9E-8F3C-DC90DF4D9568}"/>
              </a:ext>
            </a:extLst>
          </p:cNvPr>
          <p:cNvSpPr/>
          <p:nvPr/>
        </p:nvSpPr>
        <p:spPr>
          <a:xfrm>
            <a:off x="7635777" y="1373269"/>
            <a:ext cx="3368950" cy="4501058"/>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20" name="直線單箭頭接點 19">
            <a:extLst>
              <a:ext uri="{FF2B5EF4-FFF2-40B4-BE49-F238E27FC236}">
                <a16:creationId xmlns:a16="http://schemas.microsoft.com/office/drawing/2014/main" id="{50368F0C-2308-C7C3-B99E-D77D63C5E215}"/>
              </a:ext>
            </a:extLst>
          </p:cNvPr>
          <p:cNvCxnSpPr>
            <a:cxnSpLocks/>
          </p:cNvCxnSpPr>
          <p:nvPr/>
        </p:nvCxnSpPr>
        <p:spPr>
          <a:xfrm flipV="1">
            <a:off x="3255397" y="2084584"/>
            <a:ext cx="5306504" cy="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667DB1F-9A2B-043F-E1EC-573FB5BEE665}"/>
              </a:ext>
            </a:extLst>
          </p:cNvPr>
          <p:cNvCxnSpPr>
            <a:cxnSpLocks/>
          </p:cNvCxnSpPr>
          <p:nvPr/>
        </p:nvCxnSpPr>
        <p:spPr>
          <a:xfrm flipH="1">
            <a:off x="3255397" y="2216941"/>
            <a:ext cx="5203266" cy="16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C22668E-FFCB-95A0-575B-CB1A3590216A}"/>
              </a:ext>
            </a:extLst>
          </p:cNvPr>
          <p:cNvSpPr txBox="1"/>
          <p:nvPr/>
        </p:nvSpPr>
        <p:spPr>
          <a:xfrm>
            <a:off x="3958940" y="1690688"/>
            <a:ext cx="3962535" cy="400110"/>
          </a:xfrm>
          <a:prstGeom prst="rect">
            <a:avLst/>
          </a:prstGeom>
          <a:noFill/>
        </p:spPr>
        <p:txBody>
          <a:bodyPr wrap="square" rtlCol="0">
            <a:spAutoFit/>
          </a:bodyPr>
          <a:lstStyle/>
          <a:p>
            <a:r>
              <a:rPr lang="en-US" altLang="zh-TW" sz="2000" dirty="0"/>
              <a:t>Set persistence with 0-day exploit</a:t>
            </a:r>
            <a:endParaRPr lang="zh-TW" altLang="en-US" sz="2000" dirty="0"/>
          </a:p>
        </p:txBody>
      </p:sp>
      <p:sp>
        <p:nvSpPr>
          <p:cNvPr id="28" name="文字方塊 27">
            <a:extLst>
              <a:ext uri="{FF2B5EF4-FFF2-40B4-BE49-F238E27FC236}">
                <a16:creationId xmlns:a16="http://schemas.microsoft.com/office/drawing/2014/main" id="{686E7D15-56DB-13F9-7FF0-7A66F86A099D}"/>
              </a:ext>
            </a:extLst>
          </p:cNvPr>
          <p:cNvSpPr txBox="1"/>
          <p:nvPr/>
        </p:nvSpPr>
        <p:spPr>
          <a:xfrm>
            <a:off x="3838871" y="2234184"/>
            <a:ext cx="4215242" cy="400110"/>
          </a:xfrm>
          <a:prstGeom prst="rect">
            <a:avLst/>
          </a:prstGeom>
          <a:noFill/>
        </p:spPr>
        <p:txBody>
          <a:bodyPr wrap="square" rtlCol="0">
            <a:spAutoFit/>
          </a:bodyPr>
          <a:lstStyle/>
          <a:p>
            <a:r>
              <a:rPr lang="en-US" altLang="zh-TW" sz="2000" dirty="0"/>
              <a:t>Send credential back to control server</a:t>
            </a:r>
            <a:endParaRPr lang="zh-TW" altLang="en-US" sz="2000" dirty="0"/>
          </a:p>
        </p:txBody>
      </p:sp>
      <p:cxnSp>
        <p:nvCxnSpPr>
          <p:cNvPr id="29" name="直線單箭頭接點 28">
            <a:extLst>
              <a:ext uri="{FF2B5EF4-FFF2-40B4-BE49-F238E27FC236}">
                <a16:creationId xmlns:a16="http://schemas.microsoft.com/office/drawing/2014/main" id="{4F582410-1B3E-EFBD-A370-B6E20BDD8144}"/>
              </a:ext>
            </a:extLst>
          </p:cNvPr>
          <p:cNvCxnSpPr>
            <a:cxnSpLocks/>
          </p:cNvCxnSpPr>
          <p:nvPr/>
        </p:nvCxnSpPr>
        <p:spPr>
          <a:xfrm flipH="1">
            <a:off x="3282160" y="3312364"/>
            <a:ext cx="5168617" cy="1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ED377467-E455-B828-BAE2-678D5D2ECD0F}"/>
              </a:ext>
            </a:extLst>
          </p:cNvPr>
          <p:cNvCxnSpPr>
            <a:cxnSpLocks/>
          </p:cNvCxnSpPr>
          <p:nvPr/>
        </p:nvCxnSpPr>
        <p:spPr>
          <a:xfrm>
            <a:off x="3290046" y="3181006"/>
            <a:ext cx="5168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7CF6FFAC-A543-B1E4-7697-06EBAA9FB1CB}"/>
              </a:ext>
            </a:extLst>
          </p:cNvPr>
          <p:cNvSpPr txBox="1"/>
          <p:nvPr/>
        </p:nvSpPr>
        <p:spPr>
          <a:xfrm>
            <a:off x="4467534" y="2780896"/>
            <a:ext cx="2899119" cy="400110"/>
          </a:xfrm>
          <a:prstGeom prst="rect">
            <a:avLst/>
          </a:prstGeom>
          <a:noFill/>
        </p:spPr>
        <p:txBody>
          <a:bodyPr wrap="square" rtlCol="0">
            <a:spAutoFit/>
          </a:bodyPr>
          <a:lstStyle/>
          <a:p>
            <a:r>
              <a:rPr lang="en-US" altLang="zh-TW" sz="2000" dirty="0"/>
              <a:t>Set persistence with RDP</a:t>
            </a:r>
            <a:endParaRPr lang="zh-TW" altLang="en-US" sz="2000" dirty="0"/>
          </a:p>
        </p:txBody>
      </p:sp>
      <p:sp>
        <p:nvSpPr>
          <p:cNvPr id="32" name="文字方塊 31">
            <a:extLst>
              <a:ext uri="{FF2B5EF4-FFF2-40B4-BE49-F238E27FC236}">
                <a16:creationId xmlns:a16="http://schemas.microsoft.com/office/drawing/2014/main" id="{FCB74522-8679-29E1-95F9-9CC2DA5E4049}"/>
              </a:ext>
            </a:extLst>
          </p:cNvPr>
          <p:cNvSpPr txBox="1"/>
          <p:nvPr/>
        </p:nvSpPr>
        <p:spPr>
          <a:xfrm>
            <a:off x="3977413" y="3344153"/>
            <a:ext cx="3576110" cy="400110"/>
          </a:xfrm>
          <a:prstGeom prst="rect">
            <a:avLst/>
          </a:prstGeom>
          <a:noFill/>
        </p:spPr>
        <p:txBody>
          <a:bodyPr wrap="square" rtlCol="0">
            <a:spAutoFit/>
          </a:bodyPr>
          <a:lstStyle/>
          <a:p>
            <a:r>
              <a:rPr lang="en-US" altLang="zh-TW" sz="2000" dirty="0"/>
              <a:t>Get DC credential with keylogger</a:t>
            </a:r>
            <a:endParaRPr lang="zh-TW" altLang="en-US" sz="2000" dirty="0"/>
          </a:p>
        </p:txBody>
      </p:sp>
      <p:cxnSp>
        <p:nvCxnSpPr>
          <p:cNvPr id="49" name="直線單箭頭接點 48">
            <a:extLst>
              <a:ext uri="{FF2B5EF4-FFF2-40B4-BE49-F238E27FC236}">
                <a16:creationId xmlns:a16="http://schemas.microsoft.com/office/drawing/2014/main" id="{80A9A7F0-5966-DE4E-990C-813A90C49C93}"/>
              </a:ext>
            </a:extLst>
          </p:cNvPr>
          <p:cNvCxnSpPr>
            <a:cxnSpLocks/>
          </p:cNvCxnSpPr>
          <p:nvPr/>
        </p:nvCxnSpPr>
        <p:spPr>
          <a:xfrm>
            <a:off x="3290046" y="4396985"/>
            <a:ext cx="5227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6A35AFCE-D846-5C7B-1F24-83E9F2DF2733}"/>
              </a:ext>
            </a:extLst>
          </p:cNvPr>
          <p:cNvSpPr txBox="1"/>
          <p:nvPr/>
        </p:nvSpPr>
        <p:spPr>
          <a:xfrm>
            <a:off x="4726724" y="3955902"/>
            <a:ext cx="2052767" cy="400110"/>
          </a:xfrm>
          <a:prstGeom prst="rect">
            <a:avLst/>
          </a:prstGeom>
          <a:noFill/>
        </p:spPr>
        <p:txBody>
          <a:bodyPr wrap="square" rtlCol="0">
            <a:spAutoFit/>
          </a:bodyPr>
          <a:lstStyle/>
          <a:p>
            <a:r>
              <a:rPr lang="en-US" altLang="zh-TW" sz="2000" dirty="0"/>
              <a:t>Deploy </a:t>
            </a:r>
            <a:r>
              <a:rPr lang="en-US" altLang="zh-TW" sz="2000" dirty="0" err="1"/>
              <a:t>Notpetya</a:t>
            </a:r>
            <a:endParaRPr lang="zh-TW" altLang="en-US" sz="2000" dirty="0"/>
          </a:p>
        </p:txBody>
      </p:sp>
      <p:sp>
        <p:nvSpPr>
          <p:cNvPr id="71" name="橢圓 70">
            <a:extLst>
              <a:ext uri="{FF2B5EF4-FFF2-40B4-BE49-F238E27FC236}">
                <a16:creationId xmlns:a16="http://schemas.microsoft.com/office/drawing/2014/main" id="{EE843596-9428-723D-D381-FD863CEB222C}"/>
              </a:ext>
            </a:extLst>
          </p:cNvPr>
          <p:cNvSpPr/>
          <p:nvPr/>
        </p:nvSpPr>
        <p:spPr>
          <a:xfrm>
            <a:off x="3512026" y="1824364"/>
            <a:ext cx="190015" cy="1744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FF0000"/>
                </a:solidFill>
              </a:rPr>
              <a:t>1</a:t>
            </a:r>
            <a:endParaRPr lang="zh-TW" altLang="en-US" sz="1200" dirty="0">
              <a:solidFill>
                <a:srgbClr val="FF0000"/>
              </a:solidFill>
            </a:endParaRPr>
          </a:p>
        </p:txBody>
      </p:sp>
      <p:sp>
        <p:nvSpPr>
          <p:cNvPr id="72" name="橢圓 71">
            <a:extLst>
              <a:ext uri="{FF2B5EF4-FFF2-40B4-BE49-F238E27FC236}">
                <a16:creationId xmlns:a16="http://schemas.microsoft.com/office/drawing/2014/main" id="{E9C0F49F-9D24-1BD1-33AE-77F2E37F9780}"/>
              </a:ext>
            </a:extLst>
          </p:cNvPr>
          <p:cNvSpPr/>
          <p:nvPr/>
        </p:nvSpPr>
        <p:spPr>
          <a:xfrm>
            <a:off x="3512026" y="2318564"/>
            <a:ext cx="190015" cy="1744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FF0000"/>
                </a:solidFill>
              </a:rPr>
              <a:t>2</a:t>
            </a:r>
            <a:endParaRPr lang="zh-TW" altLang="en-US" sz="1200" dirty="0">
              <a:solidFill>
                <a:srgbClr val="FF0000"/>
              </a:solidFill>
            </a:endParaRPr>
          </a:p>
        </p:txBody>
      </p:sp>
      <p:sp>
        <p:nvSpPr>
          <p:cNvPr id="73" name="橢圓 72">
            <a:extLst>
              <a:ext uri="{FF2B5EF4-FFF2-40B4-BE49-F238E27FC236}">
                <a16:creationId xmlns:a16="http://schemas.microsoft.com/office/drawing/2014/main" id="{C0899280-21F8-C266-684A-F2CAED64511A}"/>
              </a:ext>
            </a:extLst>
          </p:cNvPr>
          <p:cNvSpPr/>
          <p:nvPr/>
        </p:nvSpPr>
        <p:spPr>
          <a:xfrm>
            <a:off x="3499801" y="2944394"/>
            <a:ext cx="190015" cy="1744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FF0000"/>
                </a:solidFill>
              </a:rPr>
              <a:t>3</a:t>
            </a:r>
            <a:endParaRPr lang="zh-TW" altLang="en-US" sz="1200" dirty="0">
              <a:solidFill>
                <a:srgbClr val="FF0000"/>
              </a:solidFill>
            </a:endParaRPr>
          </a:p>
        </p:txBody>
      </p:sp>
      <p:sp>
        <p:nvSpPr>
          <p:cNvPr id="74" name="橢圓 73">
            <a:extLst>
              <a:ext uri="{FF2B5EF4-FFF2-40B4-BE49-F238E27FC236}">
                <a16:creationId xmlns:a16="http://schemas.microsoft.com/office/drawing/2014/main" id="{52A81569-1442-01E9-2705-748053D3C8C8}"/>
              </a:ext>
            </a:extLst>
          </p:cNvPr>
          <p:cNvSpPr/>
          <p:nvPr/>
        </p:nvSpPr>
        <p:spPr>
          <a:xfrm>
            <a:off x="3499801" y="3414173"/>
            <a:ext cx="190015" cy="1744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FF0000"/>
                </a:solidFill>
              </a:rPr>
              <a:t>4</a:t>
            </a:r>
            <a:endParaRPr lang="zh-TW" altLang="en-US" sz="1200" dirty="0">
              <a:solidFill>
                <a:srgbClr val="FF0000"/>
              </a:solidFill>
            </a:endParaRPr>
          </a:p>
        </p:txBody>
      </p:sp>
      <p:sp>
        <p:nvSpPr>
          <p:cNvPr id="75" name="橢圓 74">
            <a:extLst>
              <a:ext uri="{FF2B5EF4-FFF2-40B4-BE49-F238E27FC236}">
                <a16:creationId xmlns:a16="http://schemas.microsoft.com/office/drawing/2014/main" id="{F6EA205D-6C13-3D17-B8C2-6CF44D0E94C2}"/>
              </a:ext>
            </a:extLst>
          </p:cNvPr>
          <p:cNvSpPr/>
          <p:nvPr/>
        </p:nvSpPr>
        <p:spPr>
          <a:xfrm>
            <a:off x="3499800" y="4125084"/>
            <a:ext cx="190015" cy="1744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FF0000"/>
                </a:solidFill>
              </a:rPr>
              <a:t>5</a:t>
            </a:r>
            <a:endParaRPr lang="zh-TW" altLang="en-US" sz="1200" dirty="0">
              <a:solidFill>
                <a:srgbClr val="FF0000"/>
              </a:solidFill>
            </a:endParaRPr>
          </a:p>
        </p:txBody>
      </p:sp>
    </p:spTree>
    <p:extLst>
      <p:ext uri="{BB962C8B-B14F-4D97-AF65-F5344CB8AC3E}">
        <p14:creationId xmlns:p14="http://schemas.microsoft.com/office/powerpoint/2010/main" val="260879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B26A1-A7C1-CE21-B133-3210E53DFB1D}"/>
              </a:ext>
            </a:extLst>
          </p:cNvPr>
          <p:cNvSpPr>
            <a:spLocks noGrp="1"/>
          </p:cNvSpPr>
          <p:nvPr>
            <p:ph type="title"/>
          </p:nvPr>
        </p:nvSpPr>
        <p:spPr/>
        <p:txBody>
          <a:bodyPr/>
          <a:lstStyle/>
          <a:p>
            <a:r>
              <a:rPr lang="en-US" altLang="zh-TW" dirty="0">
                <a:solidFill>
                  <a:srgbClr val="39434C"/>
                </a:solidFill>
                <a:latin typeface="Roboto-Light"/>
              </a:rPr>
              <a:t>Original Attack on Windows</a:t>
            </a:r>
            <a:endParaRPr lang="zh-TW" altLang="en-US" dirty="0">
              <a:solidFill>
                <a:srgbClr val="39434C"/>
              </a:solidFill>
              <a:latin typeface="Roboto-Light"/>
            </a:endParaRPr>
          </a:p>
        </p:txBody>
      </p:sp>
      <p:sp>
        <p:nvSpPr>
          <p:cNvPr id="3" name="內容版面配置區 2">
            <a:extLst>
              <a:ext uri="{FF2B5EF4-FFF2-40B4-BE49-F238E27FC236}">
                <a16:creationId xmlns:a16="http://schemas.microsoft.com/office/drawing/2014/main" id="{2B66A961-CC4D-E2B4-C760-9FB39A374567}"/>
              </a:ext>
            </a:extLst>
          </p:cNvPr>
          <p:cNvSpPr>
            <a:spLocks noGrp="1"/>
          </p:cNvSpPr>
          <p:nvPr>
            <p:ph idx="1"/>
          </p:nvPr>
        </p:nvSpPr>
        <p:spPr/>
        <p:txBody>
          <a:bodyPr/>
          <a:lstStyle/>
          <a:p>
            <a:pPr marL="514350" indent="-514350">
              <a:buFont typeface="+mj-lt"/>
              <a:buAutoNum type="arabicPeriod"/>
            </a:pPr>
            <a:r>
              <a:rPr lang="en-US" altLang="zh-TW" dirty="0"/>
              <a:t>Lateral Movement – Lateral Tool Transfer</a:t>
            </a:r>
          </a:p>
          <a:p>
            <a:pPr lvl="1"/>
            <a:r>
              <a:rPr lang="en-US" altLang="zh-TW" dirty="0"/>
              <a:t>Transmit the exe downloader through samba</a:t>
            </a:r>
            <a:endParaRPr lang="zh-TW" altLang="en-US" dirty="0"/>
          </a:p>
          <a:p>
            <a:pPr marL="514350" indent="-514350">
              <a:buFont typeface="+mj-lt"/>
              <a:buAutoNum type="arabicPeriod"/>
            </a:pPr>
            <a:r>
              <a:rPr lang="en-US" altLang="zh-TW" dirty="0"/>
              <a:t>Persistence – Modify Registry</a:t>
            </a:r>
          </a:p>
          <a:p>
            <a:pPr lvl="1"/>
            <a:r>
              <a:rPr lang="en-US" altLang="zh-TW" dirty="0"/>
              <a:t>Save the command to execute the downloader as value into registry hive</a:t>
            </a:r>
          </a:p>
          <a:p>
            <a:pPr marL="514350" indent="-514350">
              <a:buFont typeface="+mj-lt"/>
              <a:buAutoNum type="arabicPeriod"/>
            </a:pPr>
            <a:r>
              <a:rPr lang="en-US" altLang="zh-TW" dirty="0"/>
              <a:t>Defense Evasion – System Binary Proxy Execution: Rundll32</a:t>
            </a:r>
          </a:p>
          <a:p>
            <a:pPr lvl="1"/>
            <a:r>
              <a:rPr lang="en-US" altLang="zh-TW" dirty="0"/>
              <a:t>The downloader will download the dropper upon logon</a:t>
            </a:r>
          </a:p>
          <a:p>
            <a:pPr lvl="1"/>
            <a:r>
              <a:rPr lang="en-US" altLang="zh-TW" dirty="0"/>
              <a:t>Execute the dropper</a:t>
            </a:r>
          </a:p>
          <a:p>
            <a:pPr marL="514350" indent="-514350">
              <a:buFont typeface="+mj-lt"/>
              <a:buAutoNum type="arabicPeriod"/>
            </a:pPr>
            <a:r>
              <a:rPr lang="en-US" altLang="zh-TW" dirty="0"/>
              <a:t>Exfiltration – Exfiltration Over C2 Channel</a:t>
            </a:r>
          </a:p>
          <a:p>
            <a:pPr lvl="1"/>
            <a:r>
              <a:rPr lang="en-US" altLang="zh-TW" dirty="0"/>
              <a:t>The attacker retrieves system information as well as credentials via the C2 channel</a:t>
            </a:r>
            <a:endParaRPr lang="zh-TW" altLang="en-US" dirty="0"/>
          </a:p>
          <a:p>
            <a:pPr lvl="1"/>
            <a:endParaRPr lang="zh-TW" altLang="en-US" dirty="0"/>
          </a:p>
        </p:txBody>
      </p:sp>
      <p:sp>
        <p:nvSpPr>
          <p:cNvPr id="5" name="投影片編號版面配置區 4">
            <a:extLst>
              <a:ext uri="{FF2B5EF4-FFF2-40B4-BE49-F238E27FC236}">
                <a16:creationId xmlns:a16="http://schemas.microsoft.com/office/drawing/2014/main" id="{2D4FD9C5-3D01-0D71-F5A1-B2202BF0A271}"/>
              </a:ext>
            </a:extLst>
          </p:cNvPr>
          <p:cNvSpPr>
            <a:spLocks noGrp="1"/>
          </p:cNvSpPr>
          <p:nvPr>
            <p:ph type="sldNum" sz="quarter" idx="12"/>
          </p:nvPr>
        </p:nvSpPr>
        <p:spPr/>
        <p:txBody>
          <a:bodyPr/>
          <a:lstStyle/>
          <a:p>
            <a:fld id="{D28177BB-3ABF-454D-AA96-CB77E5736256}" type="slidenum">
              <a:rPr lang="zh-TW" altLang="en-US" smtClean="0"/>
              <a:t>5</a:t>
            </a:fld>
            <a:endParaRPr lang="zh-TW" altLang="en-US"/>
          </a:p>
        </p:txBody>
      </p:sp>
    </p:spTree>
    <p:extLst>
      <p:ext uri="{BB962C8B-B14F-4D97-AF65-F5344CB8AC3E}">
        <p14:creationId xmlns:p14="http://schemas.microsoft.com/office/powerpoint/2010/main" val="64863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F9AB7-6382-AB29-B946-9AE2ED182F2C}"/>
              </a:ext>
            </a:extLst>
          </p:cNvPr>
          <p:cNvSpPr>
            <a:spLocks noGrp="1"/>
          </p:cNvSpPr>
          <p:nvPr>
            <p:ph type="title"/>
          </p:nvPr>
        </p:nvSpPr>
        <p:spPr/>
        <p:txBody>
          <a:bodyPr/>
          <a:lstStyle/>
          <a:p>
            <a:r>
              <a:rPr lang="en-US" altLang="zh-TW" dirty="0">
                <a:solidFill>
                  <a:srgbClr val="39434C"/>
                </a:solidFill>
                <a:latin typeface="Roboto-Light"/>
              </a:rPr>
              <a:t>Observation</a:t>
            </a:r>
            <a:endParaRPr lang="zh-TW" altLang="en-US" dirty="0"/>
          </a:p>
        </p:txBody>
      </p:sp>
      <p:sp>
        <p:nvSpPr>
          <p:cNvPr id="4" name="投影片編號版面配置區 3">
            <a:extLst>
              <a:ext uri="{FF2B5EF4-FFF2-40B4-BE49-F238E27FC236}">
                <a16:creationId xmlns:a16="http://schemas.microsoft.com/office/drawing/2014/main" id="{C7897BF9-84C5-3FBD-4D6D-7990234D4A73}"/>
              </a:ext>
            </a:extLst>
          </p:cNvPr>
          <p:cNvSpPr>
            <a:spLocks noGrp="1"/>
          </p:cNvSpPr>
          <p:nvPr>
            <p:ph type="sldNum" sz="quarter" idx="12"/>
          </p:nvPr>
        </p:nvSpPr>
        <p:spPr/>
        <p:txBody>
          <a:bodyPr/>
          <a:lstStyle/>
          <a:p>
            <a:fld id="{D28177BB-3ABF-454D-AA96-CB77E5736256}" type="slidenum">
              <a:rPr lang="zh-TW" altLang="en-US" smtClean="0"/>
              <a:t>6</a:t>
            </a:fld>
            <a:endParaRPr lang="zh-TW" altLang="en-US"/>
          </a:p>
        </p:txBody>
      </p:sp>
      <p:sp>
        <p:nvSpPr>
          <p:cNvPr id="8" name="內容版面配置區 7">
            <a:extLst>
              <a:ext uri="{FF2B5EF4-FFF2-40B4-BE49-F238E27FC236}">
                <a16:creationId xmlns:a16="http://schemas.microsoft.com/office/drawing/2014/main" id="{D5EF608D-ACD2-4DA7-3380-4FD063BA23E4}"/>
              </a:ext>
            </a:extLst>
          </p:cNvPr>
          <p:cNvSpPr>
            <a:spLocks noGrp="1"/>
          </p:cNvSpPr>
          <p:nvPr>
            <p:ph idx="1"/>
          </p:nvPr>
        </p:nvSpPr>
        <p:spPr/>
        <p:txBody>
          <a:bodyPr/>
          <a:lstStyle/>
          <a:p>
            <a:r>
              <a:rPr lang="en-US" altLang="zh-TW" dirty="0"/>
              <a:t>Behavior: As the downloader is executed by registry upon logon, a </a:t>
            </a:r>
            <a:r>
              <a:rPr lang="en-US" altLang="zh-TW" dirty="0" err="1"/>
              <a:t>cmd</a:t>
            </a:r>
            <a:r>
              <a:rPr lang="en-US" altLang="zh-TW" dirty="0"/>
              <a:t> window will pop-up.</a:t>
            </a:r>
          </a:p>
          <a:p>
            <a:endParaRPr lang="en-US" altLang="zh-TW" dirty="0"/>
          </a:p>
          <a:p>
            <a:endParaRPr lang="en-US" altLang="zh-TW" dirty="0"/>
          </a:p>
          <a:p>
            <a:endParaRPr lang="en-US" altLang="zh-TW" dirty="0"/>
          </a:p>
          <a:p>
            <a:r>
              <a:rPr lang="en-US" altLang="zh-TW" dirty="0"/>
              <a:t>Suspicious Log</a:t>
            </a:r>
          </a:p>
          <a:p>
            <a:pPr lvl="1"/>
            <a:r>
              <a:rPr lang="en-US" altLang="zh-TW" dirty="0"/>
              <a:t>Source of the backdoor</a:t>
            </a:r>
          </a:p>
          <a:p>
            <a:pPr lvl="1"/>
            <a:r>
              <a:rPr lang="en-US" altLang="zh-TW" dirty="0"/>
              <a:t>Backdoor Invocation</a:t>
            </a:r>
            <a:endParaRPr lang="zh-TW" altLang="en-US" dirty="0"/>
          </a:p>
        </p:txBody>
      </p:sp>
      <p:pic>
        <p:nvPicPr>
          <p:cNvPr id="9" name="內容版面配置區 5" descr="一張含有 文字, 螢幕擷取畫面, 電腦, 軟體 的圖片&#10;&#10;自動產生的描述">
            <a:extLst>
              <a:ext uri="{FF2B5EF4-FFF2-40B4-BE49-F238E27FC236}">
                <a16:creationId xmlns:a16="http://schemas.microsoft.com/office/drawing/2014/main" id="{E51A13FA-441F-7A09-9A91-18AFED2805D4}"/>
              </a:ext>
            </a:extLst>
          </p:cNvPr>
          <p:cNvPicPr>
            <a:picLocks noChangeAspect="1"/>
          </p:cNvPicPr>
          <p:nvPr/>
        </p:nvPicPr>
        <p:blipFill rotWithShape="1">
          <a:blip r:embed="rId2">
            <a:extLst>
              <a:ext uri="{28A0092B-C50C-407E-A947-70E740481C1C}">
                <a14:useLocalDpi xmlns:a14="http://schemas.microsoft.com/office/drawing/2010/main" val="0"/>
              </a:ext>
            </a:extLst>
          </a:blip>
          <a:srcRect b="69537"/>
          <a:stretch/>
        </p:blipFill>
        <p:spPr>
          <a:xfrm>
            <a:off x="1645683" y="2711449"/>
            <a:ext cx="8336517" cy="1325563"/>
          </a:xfrm>
          <a:prstGeom prst="rect">
            <a:avLst/>
          </a:prstGeom>
        </p:spPr>
      </p:pic>
    </p:spTree>
    <p:extLst>
      <p:ext uri="{BB962C8B-B14F-4D97-AF65-F5344CB8AC3E}">
        <p14:creationId xmlns:p14="http://schemas.microsoft.com/office/powerpoint/2010/main" val="31199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121B7-0E22-4A76-AD56-42166C35A1A7}"/>
              </a:ext>
            </a:extLst>
          </p:cNvPr>
          <p:cNvSpPr>
            <a:spLocks noGrp="1"/>
          </p:cNvSpPr>
          <p:nvPr>
            <p:ph type="title"/>
          </p:nvPr>
        </p:nvSpPr>
        <p:spPr/>
        <p:txBody>
          <a:bodyPr/>
          <a:lstStyle/>
          <a:p>
            <a:r>
              <a:rPr lang="en-US" altLang="zh-TW" dirty="0">
                <a:solidFill>
                  <a:srgbClr val="39434C"/>
                </a:solidFill>
                <a:latin typeface="Roboto-Light"/>
              </a:rPr>
              <a:t>Log Analysis – Source of the Backdoor</a:t>
            </a:r>
            <a:endParaRPr lang="zh-TW" altLang="en-US" dirty="0"/>
          </a:p>
        </p:txBody>
      </p:sp>
      <p:sp>
        <p:nvSpPr>
          <p:cNvPr id="4" name="投影片編號版面配置區 3">
            <a:extLst>
              <a:ext uri="{FF2B5EF4-FFF2-40B4-BE49-F238E27FC236}">
                <a16:creationId xmlns:a16="http://schemas.microsoft.com/office/drawing/2014/main" id="{5C040464-ED40-7994-6CBF-0A6717A3932D}"/>
              </a:ext>
            </a:extLst>
          </p:cNvPr>
          <p:cNvSpPr>
            <a:spLocks noGrp="1"/>
          </p:cNvSpPr>
          <p:nvPr>
            <p:ph type="sldNum" sz="quarter" idx="12"/>
          </p:nvPr>
        </p:nvSpPr>
        <p:spPr/>
        <p:txBody>
          <a:bodyPr/>
          <a:lstStyle/>
          <a:p>
            <a:fld id="{D28177BB-3ABF-454D-AA96-CB77E5736256}" type="slidenum">
              <a:rPr lang="zh-TW" altLang="en-US" smtClean="0"/>
              <a:t>7</a:t>
            </a:fld>
            <a:endParaRPr lang="zh-TW" altLang="en-US"/>
          </a:p>
        </p:txBody>
      </p:sp>
      <p:grpSp>
        <p:nvGrpSpPr>
          <p:cNvPr id="9" name="群組 8">
            <a:extLst>
              <a:ext uri="{FF2B5EF4-FFF2-40B4-BE49-F238E27FC236}">
                <a16:creationId xmlns:a16="http://schemas.microsoft.com/office/drawing/2014/main" id="{96150496-C0B8-CA4F-53BB-D9C9FF741270}"/>
              </a:ext>
            </a:extLst>
          </p:cNvPr>
          <p:cNvGrpSpPr/>
          <p:nvPr/>
        </p:nvGrpSpPr>
        <p:grpSpPr>
          <a:xfrm>
            <a:off x="2488473" y="3210620"/>
            <a:ext cx="6394269" cy="3510855"/>
            <a:chOff x="3664677" y="3997605"/>
            <a:chExt cx="5116416" cy="2795238"/>
          </a:xfrm>
        </p:grpSpPr>
        <p:pic>
          <p:nvPicPr>
            <p:cNvPr id="7" name="Google Shape;487;p40">
              <a:extLst>
                <a:ext uri="{FF2B5EF4-FFF2-40B4-BE49-F238E27FC236}">
                  <a16:creationId xmlns:a16="http://schemas.microsoft.com/office/drawing/2014/main" id="{1355483C-92D1-6A2F-763C-D9E75448E65A}"/>
                </a:ext>
              </a:extLst>
            </p:cNvPr>
            <p:cNvPicPr preferRelativeResize="0"/>
            <p:nvPr/>
          </p:nvPicPr>
          <p:blipFill rotWithShape="1">
            <a:blip r:embed="rId3">
              <a:alphaModFix/>
            </a:blip>
            <a:srcRect l="2765" t="30485" r="23905" b="1584"/>
            <a:stretch/>
          </p:blipFill>
          <p:spPr>
            <a:xfrm>
              <a:off x="3664677" y="3997605"/>
              <a:ext cx="5116416" cy="2795238"/>
            </a:xfrm>
            <a:prstGeom prst="rect">
              <a:avLst/>
            </a:prstGeom>
            <a:noFill/>
            <a:ln>
              <a:noFill/>
            </a:ln>
          </p:spPr>
        </p:pic>
        <p:sp>
          <p:nvSpPr>
            <p:cNvPr id="8" name="矩形 7">
              <a:extLst>
                <a:ext uri="{FF2B5EF4-FFF2-40B4-BE49-F238E27FC236}">
                  <a16:creationId xmlns:a16="http://schemas.microsoft.com/office/drawing/2014/main" id="{CC6BEE76-9A42-FA89-92F7-0D52E06B310C}"/>
                </a:ext>
              </a:extLst>
            </p:cNvPr>
            <p:cNvSpPr/>
            <p:nvPr/>
          </p:nvSpPr>
          <p:spPr>
            <a:xfrm>
              <a:off x="3846739" y="6405626"/>
              <a:ext cx="4860131" cy="2300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文字方塊 9">
            <a:extLst>
              <a:ext uri="{FF2B5EF4-FFF2-40B4-BE49-F238E27FC236}">
                <a16:creationId xmlns:a16="http://schemas.microsoft.com/office/drawing/2014/main" id="{44B436E1-E34B-DDC4-D29D-FA1B4C19500B}"/>
              </a:ext>
            </a:extLst>
          </p:cNvPr>
          <p:cNvSpPr txBox="1"/>
          <p:nvPr/>
        </p:nvSpPr>
        <p:spPr>
          <a:xfrm>
            <a:off x="838199" y="1825625"/>
            <a:ext cx="10361023" cy="1384995"/>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t>We</a:t>
            </a:r>
            <a:r>
              <a:rPr lang="zh-TW" altLang="en-US" sz="2800" dirty="0"/>
              <a:t> </a:t>
            </a:r>
            <a:r>
              <a:rPr lang="en-US" altLang="zh-TW" sz="2800" dirty="0"/>
              <a:t>can</a:t>
            </a:r>
            <a:r>
              <a:rPr lang="zh-TW" altLang="en-US" sz="2800" dirty="0"/>
              <a:t> </a:t>
            </a:r>
            <a:r>
              <a:rPr lang="en-US" altLang="zh-TW" sz="2800" dirty="0"/>
              <a:t>observe</a:t>
            </a:r>
            <a:r>
              <a:rPr lang="zh-TW" altLang="en-US" sz="2800" dirty="0"/>
              <a:t> </a:t>
            </a:r>
            <a:r>
              <a:rPr lang="en-US" altLang="zh-TW" sz="2800" dirty="0"/>
              <a:t>that the backdoor is downloaded from a suspicious IP. We can infer that attacker inject this persistence from the attacker’s IP.</a:t>
            </a:r>
            <a:endParaRPr lang="zh-TW" altLang="en-US" dirty="0"/>
          </a:p>
        </p:txBody>
      </p:sp>
    </p:spTree>
    <p:extLst>
      <p:ext uri="{BB962C8B-B14F-4D97-AF65-F5344CB8AC3E}">
        <p14:creationId xmlns:p14="http://schemas.microsoft.com/office/powerpoint/2010/main" val="143845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774E22-8DD5-9FBB-912E-9222E37B82AA}"/>
              </a:ext>
            </a:extLst>
          </p:cNvPr>
          <p:cNvSpPr>
            <a:spLocks noGrp="1"/>
          </p:cNvSpPr>
          <p:nvPr>
            <p:ph type="title"/>
          </p:nvPr>
        </p:nvSpPr>
        <p:spPr/>
        <p:txBody>
          <a:bodyPr/>
          <a:lstStyle/>
          <a:p>
            <a:r>
              <a:rPr lang="en-US" altLang="zh-TW" dirty="0">
                <a:solidFill>
                  <a:srgbClr val="39434C"/>
                </a:solidFill>
                <a:latin typeface="Roboto-Light"/>
              </a:rPr>
              <a:t>Log Analysis – Backdoor Invocation</a:t>
            </a:r>
            <a:endParaRPr lang="zh-TW" altLang="en-US" dirty="0"/>
          </a:p>
        </p:txBody>
      </p:sp>
      <p:sp>
        <p:nvSpPr>
          <p:cNvPr id="3" name="內容版面配置區 2">
            <a:extLst>
              <a:ext uri="{FF2B5EF4-FFF2-40B4-BE49-F238E27FC236}">
                <a16:creationId xmlns:a16="http://schemas.microsoft.com/office/drawing/2014/main" id="{91AF9CBE-4C87-A982-7B05-22053DF62DD1}"/>
              </a:ext>
            </a:extLst>
          </p:cNvPr>
          <p:cNvSpPr>
            <a:spLocks noGrp="1"/>
          </p:cNvSpPr>
          <p:nvPr>
            <p:ph idx="1"/>
          </p:nvPr>
        </p:nvSpPr>
        <p:spPr/>
        <p:txBody>
          <a:bodyPr/>
          <a:lstStyle/>
          <a:p>
            <a:pPr>
              <a:lnSpc>
                <a:spcPct val="100000"/>
              </a:lnSpc>
            </a:pPr>
            <a:r>
              <a:rPr lang="en-US" altLang="zh-TW" dirty="0"/>
              <a:t>After the downloader fetch the backdoor, it invokes </a:t>
            </a:r>
            <a:r>
              <a:rPr lang="en-US" altLang="zh-TW" dirty="0" err="1"/>
              <a:t>cmd</a:t>
            </a:r>
            <a:r>
              <a:rPr lang="en-US" altLang="zh-TW" dirty="0"/>
              <a:t> to execute the backdoor. As cmd.exe is invoked by an unknown program, it is a highly suspicious behavior</a:t>
            </a:r>
            <a:r>
              <a:rPr lang="en-US" altLang="zh-TW" sz="1400" dirty="0">
                <a:solidFill>
                  <a:schemeClr val="accent1"/>
                </a:solidFill>
              </a:rPr>
              <a:t>[1]</a:t>
            </a:r>
            <a:r>
              <a:rPr lang="en-US" altLang="zh-TW" sz="1400" dirty="0"/>
              <a:t>.</a:t>
            </a:r>
            <a:endParaRPr lang="zh-TW" altLang="en-US" sz="1400" dirty="0"/>
          </a:p>
        </p:txBody>
      </p:sp>
      <p:sp>
        <p:nvSpPr>
          <p:cNvPr id="4" name="投影片編號版面配置區 3">
            <a:extLst>
              <a:ext uri="{FF2B5EF4-FFF2-40B4-BE49-F238E27FC236}">
                <a16:creationId xmlns:a16="http://schemas.microsoft.com/office/drawing/2014/main" id="{35FF67DA-9029-119C-CFA5-A055A14C4575}"/>
              </a:ext>
            </a:extLst>
          </p:cNvPr>
          <p:cNvSpPr>
            <a:spLocks noGrp="1"/>
          </p:cNvSpPr>
          <p:nvPr>
            <p:ph type="sldNum" sz="quarter" idx="12"/>
          </p:nvPr>
        </p:nvSpPr>
        <p:spPr/>
        <p:txBody>
          <a:bodyPr/>
          <a:lstStyle/>
          <a:p>
            <a:fld id="{D28177BB-3ABF-454D-AA96-CB77E5736256}" type="slidenum">
              <a:rPr lang="zh-TW" altLang="en-US" smtClean="0"/>
              <a:t>8</a:t>
            </a:fld>
            <a:endParaRPr lang="zh-TW" altLang="en-US" dirty="0"/>
          </a:p>
        </p:txBody>
      </p:sp>
      <p:grpSp>
        <p:nvGrpSpPr>
          <p:cNvPr id="10" name="群組 9">
            <a:extLst>
              <a:ext uri="{FF2B5EF4-FFF2-40B4-BE49-F238E27FC236}">
                <a16:creationId xmlns:a16="http://schemas.microsoft.com/office/drawing/2014/main" id="{DB4A6E3D-552F-4B0A-7B24-6281E16E1960}"/>
              </a:ext>
            </a:extLst>
          </p:cNvPr>
          <p:cNvGrpSpPr/>
          <p:nvPr/>
        </p:nvGrpSpPr>
        <p:grpSpPr>
          <a:xfrm>
            <a:off x="3638550" y="3333751"/>
            <a:ext cx="4503964" cy="2861714"/>
            <a:chOff x="3467100" y="3197225"/>
            <a:chExt cx="4972050" cy="3159125"/>
          </a:xfrm>
        </p:grpSpPr>
        <p:pic>
          <p:nvPicPr>
            <p:cNvPr id="8" name="圖片 7" descr="一張含有 文字, 電子產品, 螢幕擷取畫面, 陳列 的圖片&#10;&#10;自動產生的描述">
              <a:extLst>
                <a:ext uri="{FF2B5EF4-FFF2-40B4-BE49-F238E27FC236}">
                  <a16:creationId xmlns:a16="http://schemas.microsoft.com/office/drawing/2014/main" id="{92CB6A7B-FDD1-F8BE-8E95-4EF2A3325782}"/>
                </a:ext>
              </a:extLst>
            </p:cNvPr>
            <p:cNvPicPr>
              <a:picLocks noChangeAspect="1"/>
            </p:cNvPicPr>
            <p:nvPr/>
          </p:nvPicPr>
          <p:blipFill rotWithShape="1">
            <a:blip r:embed="rId3">
              <a:extLst>
                <a:ext uri="{28A0092B-C50C-407E-A947-70E740481C1C}">
                  <a14:useLocalDpi xmlns:a14="http://schemas.microsoft.com/office/drawing/2010/main" val="0"/>
                </a:ext>
              </a:extLst>
            </a:blip>
            <a:srcRect l="10195" t="43313" r="7510"/>
            <a:stretch/>
          </p:blipFill>
          <p:spPr>
            <a:xfrm>
              <a:off x="3476625" y="3197225"/>
              <a:ext cx="4962525" cy="3159125"/>
            </a:xfrm>
            <a:prstGeom prst="rect">
              <a:avLst/>
            </a:prstGeom>
          </p:spPr>
        </p:pic>
        <p:sp>
          <p:nvSpPr>
            <p:cNvPr id="9" name="矩形 8">
              <a:extLst>
                <a:ext uri="{FF2B5EF4-FFF2-40B4-BE49-F238E27FC236}">
                  <a16:creationId xmlns:a16="http://schemas.microsoft.com/office/drawing/2014/main" id="{A78EC562-062E-CDF4-2550-B8E3C22F49A3}"/>
                </a:ext>
              </a:extLst>
            </p:cNvPr>
            <p:cNvSpPr/>
            <p:nvPr/>
          </p:nvSpPr>
          <p:spPr>
            <a:xfrm>
              <a:off x="3467100" y="3197225"/>
              <a:ext cx="4972050" cy="3907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矩形 10">
            <a:extLst>
              <a:ext uri="{FF2B5EF4-FFF2-40B4-BE49-F238E27FC236}">
                <a16:creationId xmlns:a16="http://schemas.microsoft.com/office/drawing/2014/main" id="{1CF5D255-4D4E-BA42-A56A-A8A763196780}"/>
              </a:ext>
            </a:extLst>
          </p:cNvPr>
          <p:cNvSpPr/>
          <p:nvPr/>
        </p:nvSpPr>
        <p:spPr>
          <a:xfrm>
            <a:off x="3647178" y="5485081"/>
            <a:ext cx="3345724" cy="2002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19A20FCD-3D95-FC17-5685-2C448A3FAB11}"/>
              </a:ext>
            </a:extLst>
          </p:cNvPr>
          <p:cNvSpPr txBox="1"/>
          <p:nvPr/>
        </p:nvSpPr>
        <p:spPr>
          <a:xfrm>
            <a:off x="838200" y="6356350"/>
            <a:ext cx="3727268" cy="307777"/>
          </a:xfrm>
          <a:prstGeom prst="rect">
            <a:avLst/>
          </a:prstGeom>
          <a:noFill/>
        </p:spPr>
        <p:txBody>
          <a:bodyPr wrap="square" rtlCol="0">
            <a:spAutoFit/>
          </a:bodyPr>
          <a:lstStyle/>
          <a:p>
            <a:r>
              <a:rPr lang="en-US" altLang="zh-TW" sz="1400" dirty="0">
                <a:hlinkClick r:id="rId4"/>
              </a:rPr>
              <a:t>[1] MITRE ATT&amp;CK - Processes spawning cmd.exe</a:t>
            </a:r>
            <a:endParaRPr lang="en-US" altLang="zh-TW" sz="1400" dirty="0"/>
          </a:p>
        </p:txBody>
      </p:sp>
    </p:spTree>
    <p:extLst>
      <p:ext uri="{BB962C8B-B14F-4D97-AF65-F5344CB8AC3E}">
        <p14:creationId xmlns:p14="http://schemas.microsoft.com/office/powerpoint/2010/main" val="383933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81F12F-C58F-DAB9-101D-2D0DE8E3F191}"/>
              </a:ext>
            </a:extLst>
          </p:cNvPr>
          <p:cNvSpPr>
            <a:spLocks noGrp="1"/>
          </p:cNvSpPr>
          <p:nvPr>
            <p:ph type="title"/>
          </p:nvPr>
        </p:nvSpPr>
        <p:spPr/>
        <p:txBody>
          <a:bodyPr/>
          <a:lstStyle/>
          <a:p>
            <a:r>
              <a:rPr lang="en-US" altLang="zh-TW" dirty="0">
                <a:solidFill>
                  <a:srgbClr val="39434C"/>
                </a:solidFill>
                <a:latin typeface="Roboto-Light"/>
              </a:rPr>
              <a:t>Motivation and Purpose</a:t>
            </a:r>
            <a:endParaRPr lang="zh-TW" altLang="en-US" dirty="0">
              <a:solidFill>
                <a:srgbClr val="39434C"/>
              </a:solidFill>
              <a:latin typeface="Roboto-Light"/>
            </a:endParaRPr>
          </a:p>
        </p:txBody>
      </p:sp>
      <p:sp>
        <p:nvSpPr>
          <p:cNvPr id="3" name="內容版面配置區 2">
            <a:extLst>
              <a:ext uri="{FF2B5EF4-FFF2-40B4-BE49-F238E27FC236}">
                <a16:creationId xmlns:a16="http://schemas.microsoft.com/office/drawing/2014/main" id="{054E90F1-ABFF-816E-2144-706CBAAF5596}"/>
              </a:ext>
            </a:extLst>
          </p:cNvPr>
          <p:cNvSpPr>
            <a:spLocks noGrp="1"/>
          </p:cNvSpPr>
          <p:nvPr>
            <p:ph idx="1"/>
          </p:nvPr>
        </p:nvSpPr>
        <p:spPr/>
        <p:txBody>
          <a:bodyPr/>
          <a:lstStyle/>
          <a:p>
            <a:pPr>
              <a:lnSpc>
                <a:spcPct val="100000"/>
              </a:lnSpc>
            </a:pPr>
            <a:r>
              <a:rPr lang="en-US" altLang="zh-TW" dirty="0"/>
              <a:t>After performing analysis, we’ve raised three questions:</a:t>
            </a:r>
          </a:p>
          <a:p>
            <a:pPr lvl="1">
              <a:lnSpc>
                <a:spcPct val="100000"/>
              </a:lnSpc>
            </a:pPr>
            <a:r>
              <a:rPr lang="en-US" altLang="zh-TW" dirty="0"/>
              <a:t>Is there a way to get rid of the </a:t>
            </a:r>
            <a:r>
              <a:rPr lang="en-US" altLang="zh-TW" dirty="0" err="1"/>
              <a:t>cmd</a:t>
            </a:r>
            <a:r>
              <a:rPr lang="en-US" altLang="zh-TW" dirty="0"/>
              <a:t> pop-up upon logon?</a:t>
            </a:r>
          </a:p>
          <a:p>
            <a:pPr lvl="1">
              <a:lnSpc>
                <a:spcPct val="100000"/>
              </a:lnSpc>
            </a:pPr>
            <a:r>
              <a:rPr lang="en-US" altLang="zh-TW" dirty="0"/>
              <a:t>Is there a way to avoid using the attacker IP directly in the command?</a:t>
            </a:r>
          </a:p>
          <a:p>
            <a:pPr lvl="1">
              <a:lnSpc>
                <a:spcPct val="100000"/>
              </a:lnSpc>
            </a:pPr>
            <a:r>
              <a:rPr lang="en-US" altLang="zh-TW" dirty="0" err="1"/>
              <a:t>Cmd</a:t>
            </a:r>
            <a:r>
              <a:rPr lang="en-US" altLang="zh-TW" dirty="0"/>
              <a:t> invoked by unknown process is considered abnormal, can we avoid invoking the </a:t>
            </a:r>
            <a:r>
              <a:rPr lang="en-US" altLang="zh-TW" dirty="0" err="1"/>
              <a:t>cmd</a:t>
            </a:r>
            <a:r>
              <a:rPr lang="en-US" altLang="zh-TW" dirty="0"/>
              <a:t> to execute our backdoor?</a:t>
            </a:r>
          </a:p>
          <a:p>
            <a:pPr>
              <a:lnSpc>
                <a:spcPct val="100000"/>
              </a:lnSpc>
            </a:pPr>
            <a:r>
              <a:rPr lang="en-US" altLang="zh-TW" dirty="0"/>
              <a:t>To tackle the problem, we’ve done some research and experiments.</a:t>
            </a:r>
          </a:p>
          <a:p>
            <a:pPr>
              <a:lnSpc>
                <a:spcPct val="100000"/>
              </a:lnSpc>
            </a:pPr>
            <a:endParaRPr lang="zh-TW" altLang="en-US" dirty="0"/>
          </a:p>
        </p:txBody>
      </p:sp>
      <p:sp>
        <p:nvSpPr>
          <p:cNvPr id="4" name="投影片編號版面配置區 3">
            <a:extLst>
              <a:ext uri="{FF2B5EF4-FFF2-40B4-BE49-F238E27FC236}">
                <a16:creationId xmlns:a16="http://schemas.microsoft.com/office/drawing/2014/main" id="{B3E91D2A-943E-2140-5686-1A2A33A86912}"/>
              </a:ext>
            </a:extLst>
          </p:cNvPr>
          <p:cNvSpPr>
            <a:spLocks noGrp="1"/>
          </p:cNvSpPr>
          <p:nvPr>
            <p:ph type="sldNum" sz="quarter" idx="12"/>
          </p:nvPr>
        </p:nvSpPr>
        <p:spPr/>
        <p:txBody>
          <a:bodyPr/>
          <a:lstStyle/>
          <a:p>
            <a:fld id="{D28177BB-3ABF-454D-AA96-CB77E5736256}" type="slidenum">
              <a:rPr lang="zh-TW" altLang="en-US" smtClean="0"/>
              <a:t>9</a:t>
            </a:fld>
            <a:endParaRPr lang="zh-TW" altLang="en-US"/>
          </a:p>
        </p:txBody>
      </p:sp>
    </p:spTree>
    <p:extLst>
      <p:ext uri="{BB962C8B-B14F-4D97-AF65-F5344CB8AC3E}">
        <p14:creationId xmlns:p14="http://schemas.microsoft.com/office/powerpoint/2010/main" val="41839055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20603</TotalTime>
  <Words>1164</Words>
  <Application>Microsoft Office PowerPoint</Application>
  <PresentationFormat>寬螢幕</PresentationFormat>
  <Paragraphs>171</Paragraphs>
  <Slides>16</Slides>
  <Notes>10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Roboto-Light</vt:lpstr>
      <vt:lpstr>Arial</vt:lpstr>
      <vt:lpstr>Calibri</vt:lpstr>
      <vt:lpstr>Calibri Light</vt:lpstr>
      <vt:lpstr>Office 佈景主題</vt:lpstr>
      <vt:lpstr>Sandworm Attack Variation on Windows System</vt:lpstr>
      <vt:lpstr>Outline</vt:lpstr>
      <vt:lpstr>Introduction</vt:lpstr>
      <vt:lpstr>Attack Topology</vt:lpstr>
      <vt:lpstr>Original Attack on Windows</vt:lpstr>
      <vt:lpstr>Observation</vt:lpstr>
      <vt:lpstr>Log Analysis – Source of the Backdoor</vt:lpstr>
      <vt:lpstr>Log Analysis – Backdoor Invocation</vt:lpstr>
      <vt:lpstr>Motivation and Purpose</vt:lpstr>
      <vt:lpstr>Variations - Steps</vt:lpstr>
      <vt:lpstr>Variations - Details</vt:lpstr>
      <vt:lpstr>Result – Analysis</vt:lpstr>
      <vt:lpstr>Log Difference – Set Registry</vt:lpstr>
      <vt:lpstr>Log Difference – Backdoor File Creation</vt:lpstr>
      <vt:lpstr>Log Difference – Credential Dumper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attack chains that use rundll32.exe as registry value</dc:title>
  <dc:creator>陳星宇</dc:creator>
  <cp:lastModifiedBy>陳星宇</cp:lastModifiedBy>
  <cp:revision>26</cp:revision>
  <dcterms:created xsi:type="dcterms:W3CDTF">2023-12-01T04:33:53Z</dcterms:created>
  <dcterms:modified xsi:type="dcterms:W3CDTF">2024-03-20T05:24:41Z</dcterms:modified>
</cp:coreProperties>
</file>