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60" r:id="rId7"/>
    <p:sldId id="261" r:id="rId8"/>
    <p:sldId id="263" r:id="rId9"/>
    <p:sldId id="264" r:id="rId10"/>
    <p:sldId id="265" r:id="rId11"/>
    <p:sldId id="262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User Analytics in the Telecommunication Industry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37A77-E504-4B54-D28F-E2A7899A1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🗃️ Task 4.6 &amp; 4.7 - MySQL Export &amp; Tracking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D0904-854F-50D3-8F38-037C3BE94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570271"/>
            <a:ext cx="11029615" cy="5405079"/>
          </a:xfrm>
        </p:spPr>
        <p:txBody>
          <a:bodyPr/>
          <a:lstStyle/>
          <a:p>
            <a:pPr>
              <a:defRPr sz="2000">
                <a:solidFill>
                  <a:srgbClr val="323232"/>
                </a:solidFill>
              </a:defRPr>
            </a:pPr>
            <a:r>
              <a:rPr lang="en-US" dirty="0"/>
              <a:t>Exported final scores to MySQL: `</a:t>
            </a:r>
            <a:r>
              <a:rPr lang="en-US" dirty="0" err="1"/>
              <a:t>user_scores</a:t>
            </a:r>
            <a:r>
              <a:rPr lang="en-US" dirty="0"/>
              <a:t>` table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lang="en-US" dirty="0"/>
              <a:t>Model logs stored as JSON: version, runtime, metrics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lang="en-US" dirty="0"/>
              <a:t>Example SQL: SELECT * FROM </a:t>
            </a:r>
            <a:r>
              <a:rPr lang="en-US" dirty="0" err="1"/>
              <a:t>user_scores</a:t>
            </a:r>
            <a:r>
              <a:rPr lang="en-US" dirty="0"/>
              <a:t> LIMIT 10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0549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13C3D-4D67-BBFD-5D67-F4AF220E5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✅ Conclusion &amp;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BE9B0-8532-C4C5-8D00-70DAC15F0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521110"/>
            <a:ext cx="11029615" cy="5454240"/>
          </a:xfrm>
        </p:spPr>
        <p:txBody>
          <a:bodyPr/>
          <a:lstStyle/>
          <a:p>
            <a:pPr>
              <a:defRPr sz="2000">
                <a:solidFill>
                  <a:srgbClr val="323232"/>
                </a:solidFill>
              </a:defRPr>
            </a:pPr>
            <a:r>
              <a:rPr lang="en-US" dirty="0"/>
              <a:t>Promote offers to highly engaged/satisfied users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lang="en-US" dirty="0"/>
              <a:t>Target experience improvement for low-score clusters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lang="en-US" dirty="0"/>
              <a:t>Deploy model with continuous monitoring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lang="en-US" dirty="0"/>
              <a:t>Future Work: Churn prediction, revenue analytics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7493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ECA2F-F81B-93E0-F628-B7875BF8F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920167"/>
          </a:xfrm>
        </p:spPr>
        <p:txBody>
          <a:bodyPr>
            <a:noAutofit/>
          </a:bodyPr>
          <a:lstStyle/>
          <a:p>
            <a:r>
              <a:rPr lang="fr-FR" sz="3200" dirty="0"/>
              <a:t>📊 Telecom User Engagement &amp; </a:t>
            </a:r>
            <a:r>
              <a:rPr lang="fr-FR" sz="3200" dirty="0" err="1"/>
              <a:t>Experience</a:t>
            </a:r>
            <a:r>
              <a:rPr lang="fr-FR" sz="3200" dirty="0"/>
              <a:t> </a:t>
            </a:r>
            <a:r>
              <a:rPr lang="fr-FR" sz="3200" dirty="0" err="1"/>
              <a:t>Analysis</a:t>
            </a:r>
            <a:endParaRPr lang="en-IN" sz="32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0861B-1843-83EE-4997-9D8818A0D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540774"/>
            <a:ext cx="11029615" cy="5434576"/>
          </a:xfrm>
        </p:spPr>
        <p:txBody>
          <a:bodyPr>
            <a:normAutofit/>
          </a:bodyPr>
          <a:lstStyle/>
          <a:p>
            <a:pPr>
              <a:defRPr sz="2000">
                <a:solidFill>
                  <a:srgbClr val="323232"/>
                </a:solidFill>
              </a:defRPr>
            </a:pPr>
            <a:r>
              <a:rPr lang="en-US" sz="2400" dirty="0"/>
              <a:t>Objective: Understand customer behavior and data usage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lang="en-US" sz="2400" dirty="0"/>
              <a:t>Tools: Python, pandas, seaborn, </a:t>
            </a:r>
            <a:r>
              <a:rPr lang="en-US" sz="2400" dirty="0" err="1"/>
              <a:t>sklearn</a:t>
            </a:r>
            <a:r>
              <a:rPr lang="en-US" sz="2400" dirty="0"/>
              <a:t>, MySQL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lang="en-US" sz="2400" dirty="0"/>
              <a:t>Scope: Cleaning, Aggregation, Clustering, Modeling, Deployment</a:t>
            </a:r>
          </a:p>
          <a:p>
            <a:pPr marL="0" indent="0">
              <a:buNone/>
            </a:pPr>
            <a:endParaRPr lang="en-IN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003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8E3CBD-4FFF-D700-3846-4A51BEA4E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🧹 Dataset &amp; Preprocessing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C2F016-E0D8-E871-411D-D11A670A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702156"/>
            <a:ext cx="11029615" cy="5273194"/>
          </a:xfrm>
        </p:spPr>
        <p:txBody>
          <a:bodyPr/>
          <a:lstStyle/>
          <a:p>
            <a:pPr>
              <a:defRPr sz="2000">
                <a:solidFill>
                  <a:srgbClr val="323232"/>
                </a:solidFill>
              </a:defRPr>
            </a:pPr>
            <a:r>
              <a:rPr lang="en-US" sz="2000" dirty="0"/>
              <a:t>Loaded telecom CSV dataset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lang="en-US" sz="2000" dirty="0"/>
              <a:t>Handled missing values/outliers with mean/mode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lang="en-US" sz="2000" dirty="0"/>
              <a:t>Computed total DL + UL traffic/session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lang="en-US" sz="2000" dirty="0"/>
              <a:t>Created engagement and experience metrics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1334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B8C94-8121-55BA-CAE2-4550CD49A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👥 Task 1.1 - User Behavior Aggregation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A7A19-BD7C-164B-3D2E-18BD671A6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530942"/>
            <a:ext cx="11029615" cy="5444408"/>
          </a:xfrm>
        </p:spPr>
        <p:txBody>
          <a:bodyPr/>
          <a:lstStyle/>
          <a:p>
            <a:pPr>
              <a:defRPr sz="2000">
                <a:solidFill>
                  <a:srgbClr val="323232"/>
                </a:solidFill>
              </a:defRPr>
            </a:pPr>
            <a:r>
              <a:rPr lang="en-US" dirty="0"/>
              <a:t>Aggregated per user: session count, duration, DL/UL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lang="en-US" dirty="0"/>
              <a:t>Derived total traffic per app per user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lang="en-US" dirty="0"/>
              <a:t>Identified high-traffic customers and apps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388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904B4-47E7-5663-EB69-97F3CB974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📈 Task 1.2 - EDA Insights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9CF05-5156-5688-99FC-88BD430A5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550606"/>
            <a:ext cx="11029615" cy="5424744"/>
          </a:xfrm>
        </p:spPr>
        <p:txBody>
          <a:bodyPr/>
          <a:lstStyle/>
          <a:p>
            <a:pPr>
              <a:defRPr sz="2000">
                <a:solidFill>
                  <a:srgbClr val="323232"/>
                </a:solidFill>
              </a:defRPr>
            </a:pPr>
            <a:r>
              <a:rPr lang="en-IN" dirty="0"/>
              <a:t>Non-graphical: Skewness, kurtosis, dispersion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lang="en-IN" dirty="0"/>
              <a:t>Graphical: Histograms, correlation heatmap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lang="en-IN" dirty="0"/>
              <a:t>Dimensionality Reduction: PCA for clustering and insights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6048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78C73-0C83-4B47-F485-07BF03ECF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🔍 Task 2.1 - Engagement Clustering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87A6F-5454-CD61-6857-B329A401E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560439"/>
            <a:ext cx="11029615" cy="5395247"/>
          </a:xfrm>
        </p:spPr>
        <p:txBody>
          <a:bodyPr/>
          <a:lstStyle/>
          <a:p>
            <a:pPr>
              <a:defRPr sz="2000">
                <a:solidFill>
                  <a:srgbClr val="323232"/>
                </a:solidFill>
              </a:defRPr>
            </a:pPr>
            <a:r>
              <a:rPr lang="en-US" dirty="0"/>
              <a:t>Metrics: Frequency, Duration, Total Traffic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lang="en-US" dirty="0" err="1"/>
              <a:t>KMeans</a:t>
            </a:r>
            <a:r>
              <a:rPr lang="en-US" dirty="0"/>
              <a:t> Clustering (k=3) to segment engagement levels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lang="en-US" dirty="0"/>
              <a:t>Cluster interpretation: Low, Moderate, High Engagement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596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3837F-00B0-2537-13C6-731BBA020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📶 Task 3 - Experience Metrics by Handset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E49C0-BAD5-52C3-7601-D355AEEE1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560439"/>
            <a:ext cx="11029615" cy="5414911"/>
          </a:xfrm>
        </p:spPr>
        <p:txBody>
          <a:bodyPr/>
          <a:lstStyle/>
          <a:p>
            <a:pPr>
              <a:defRPr sz="2000">
                <a:solidFill>
                  <a:srgbClr val="323232"/>
                </a:solidFill>
              </a:defRPr>
            </a:pPr>
            <a:r>
              <a:rPr lang="en-US" dirty="0"/>
              <a:t>Averaged: RTT, TCP Retransmission, Throughput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lang="en-US" dirty="0"/>
              <a:t>Grouped by Handset Type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lang="en-US" dirty="0"/>
              <a:t>Insights: Some handsets showed lower network performance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4252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52A82-D818-9F85-DC84-8B9B5E3AE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📉 Task 3.4 - Experience Clustering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D00D1-3E82-FB07-221E-F412AB871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550606"/>
            <a:ext cx="11029615" cy="5424744"/>
          </a:xfrm>
        </p:spPr>
        <p:txBody>
          <a:bodyPr/>
          <a:lstStyle/>
          <a:p>
            <a:pPr>
              <a:defRPr sz="2000">
                <a:solidFill>
                  <a:srgbClr val="323232"/>
                </a:solidFill>
              </a:defRPr>
            </a:pPr>
            <a:r>
              <a:rPr lang="en-US" dirty="0" err="1"/>
              <a:t>KMeans</a:t>
            </a:r>
            <a:r>
              <a:rPr lang="en-US" dirty="0"/>
              <a:t> (k=3) using experience features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lang="en-US" dirty="0"/>
              <a:t>Clusters: Poor, Average, Excellent network experience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lang="en-US" dirty="0"/>
              <a:t>Visualized with bar charts and interpreted per group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5873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0A664-C21E-7806-7328-CD2C75A63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📊 Task 4 - Satisfaction Scoring &amp; Modeling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24EB5-64D5-DDC4-DD6A-7D541E39A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550606"/>
            <a:ext cx="11029615" cy="5424744"/>
          </a:xfrm>
        </p:spPr>
        <p:txBody>
          <a:bodyPr/>
          <a:lstStyle/>
          <a:p>
            <a:pPr>
              <a:defRPr sz="2000">
                <a:solidFill>
                  <a:srgbClr val="323232"/>
                </a:solidFill>
              </a:defRPr>
            </a:pPr>
            <a:r>
              <a:rPr lang="en-US" dirty="0"/>
              <a:t>Engagement &amp; Experience Scores via Euclidean distance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lang="en-US" dirty="0"/>
              <a:t>Satisfaction = Average of both scores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lang="en-US" dirty="0"/>
              <a:t>Regression model used to predict satisfaction (R² displayed)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36494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{361B6BF9-7377-4630-9D72-4C5332FBE91E}tf33552983_win32</Template>
  <TotalTime>21</TotalTime>
  <Words>332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Franklin Gothic Book</vt:lpstr>
      <vt:lpstr>Franklin Gothic Demi</vt:lpstr>
      <vt:lpstr>Wingdings 2</vt:lpstr>
      <vt:lpstr>DividendVTI</vt:lpstr>
      <vt:lpstr>User Analytics in the Telecommunication Industry </vt:lpstr>
      <vt:lpstr>📊 Telecom User Engagement &amp; Experience Analysis</vt:lpstr>
      <vt:lpstr>🧹 Dataset &amp; Preprocessing</vt:lpstr>
      <vt:lpstr>👥 Task 1.1 - User Behavior Aggregation</vt:lpstr>
      <vt:lpstr>📈 Task 1.2 - EDA Insights</vt:lpstr>
      <vt:lpstr>🔍 Task 2.1 - Engagement Clustering</vt:lpstr>
      <vt:lpstr>📶 Task 3 - Experience Metrics by Handset</vt:lpstr>
      <vt:lpstr>📉 Task 3.4 - Experience Clustering</vt:lpstr>
      <vt:lpstr>📊 Task 4 - Satisfaction Scoring &amp; Modeling</vt:lpstr>
      <vt:lpstr>🗃️ Task 4.6 &amp; 4.7 - MySQL Export &amp; Tracking</vt:lpstr>
      <vt:lpstr>✅ Conclusion &amp;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Santosh Parab</dc:creator>
  <cp:lastModifiedBy>Santosh Parab</cp:lastModifiedBy>
  <cp:revision>1</cp:revision>
  <dcterms:created xsi:type="dcterms:W3CDTF">2025-06-30T00:48:08Z</dcterms:created>
  <dcterms:modified xsi:type="dcterms:W3CDTF">2025-06-30T01:09:56Z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