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atefjr:NASA:DistanceSensorCalibration21JUL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0790944881889764"/>
          <c:y val="0.0509259259259259"/>
          <c:w val="0.704215004374453"/>
          <c:h val="0.89814814814814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1848.7</c:v>
                </c:pt>
                <c:pt idx="1">
                  <c:v>2001.2</c:v>
                </c:pt>
                <c:pt idx="2">
                  <c:v>2163.0</c:v>
                </c:pt>
                <c:pt idx="3">
                  <c:v>2319.4</c:v>
                </c:pt>
                <c:pt idx="4">
                  <c:v>2480.9</c:v>
                </c:pt>
                <c:pt idx="5">
                  <c:v>2661.3</c:v>
                </c:pt>
                <c:pt idx="6">
                  <c:v>2881.0</c:v>
                </c:pt>
                <c:pt idx="7">
                  <c:v>3075.0</c:v>
                </c:pt>
                <c:pt idx="8">
                  <c:v>3173.0</c:v>
                </c:pt>
                <c:pt idx="9">
                  <c:v>3284.5</c:v>
                </c:pt>
                <c:pt idx="10">
                  <c:v>3386.9</c:v>
                </c:pt>
                <c:pt idx="11">
                  <c:v>3488.7</c:v>
                </c:pt>
                <c:pt idx="12">
                  <c:v>3569.0</c:v>
                </c:pt>
                <c:pt idx="13">
                  <c:v>3757.7</c:v>
                </c:pt>
                <c:pt idx="14">
                  <c:v>3975.4</c:v>
                </c:pt>
                <c:pt idx="15">
                  <c:v>4134.7</c:v>
                </c:pt>
                <c:pt idx="16">
                  <c:v>4285.4</c:v>
                </c:pt>
                <c:pt idx="17">
                  <c:v>4423.5</c:v>
                </c:pt>
                <c:pt idx="18">
                  <c:v>4550.7</c:v>
                </c:pt>
                <c:pt idx="19">
                  <c:v>4659.7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1">
                  <c:v>-13.49</c:v>
                </c:pt>
                <c:pt idx="2">
                  <c:v>-11.89</c:v>
                </c:pt>
                <c:pt idx="3">
                  <c:v>-10.31</c:v>
                </c:pt>
                <c:pt idx="4">
                  <c:v>-8.75</c:v>
                </c:pt>
                <c:pt idx="5">
                  <c:v>-6.95</c:v>
                </c:pt>
                <c:pt idx="6">
                  <c:v>-4.769999999999999</c:v>
                </c:pt>
                <c:pt idx="7">
                  <c:v>-2.838999999999999</c:v>
                </c:pt>
                <c:pt idx="8">
                  <c:v>-1.788</c:v>
                </c:pt>
                <c:pt idx="9">
                  <c:v>-0.709</c:v>
                </c:pt>
                <c:pt idx="10">
                  <c:v>0.247</c:v>
                </c:pt>
                <c:pt idx="11">
                  <c:v>1.276</c:v>
                </c:pt>
                <c:pt idx="12">
                  <c:v>2.162</c:v>
                </c:pt>
                <c:pt idx="13">
                  <c:v>4.021999999999999</c:v>
                </c:pt>
                <c:pt idx="14">
                  <c:v>6.189999999999999</c:v>
                </c:pt>
                <c:pt idx="15">
                  <c:v>7.78</c:v>
                </c:pt>
                <c:pt idx="16">
                  <c:v>9.229999999999998</c:v>
                </c:pt>
                <c:pt idx="17">
                  <c:v>10.6</c:v>
                </c:pt>
                <c:pt idx="18">
                  <c:v>11.82</c:v>
                </c:pt>
                <c:pt idx="19">
                  <c:v>12.81</c:v>
                </c:pt>
              </c:numCache>
            </c:numRef>
          </c:yVal>
        </c:ser>
        <c:ser>
          <c:idx val="1"/>
          <c:order val="1"/>
          <c:spPr>
            <a:ln w="2857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1848.7</c:v>
                </c:pt>
                <c:pt idx="1">
                  <c:v>2001.2</c:v>
                </c:pt>
                <c:pt idx="2">
                  <c:v>2163.0</c:v>
                </c:pt>
                <c:pt idx="3">
                  <c:v>2319.4</c:v>
                </c:pt>
                <c:pt idx="4">
                  <c:v>2480.9</c:v>
                </c:pt>
                <c:pt idx="5">
                  <c:v>2661.3</c:v>
                </c:pt>
                <c:pt idx="6">
                  <c:v>2881.0</c:v>
                </c:pt>
                <c:pt idx="7">
                  <c:v>3075.0</c:v>
                </c:pt>
                <c:pt idx="8">
                  <c:v>3173.0</c:v>
                </c:pt>
                <c:pt idx="9">
                  <c:v>3284.5</c:v>
                </c:pt>
                <c:pt idx="10">
                  <c:v>3386.9</c:v>
                </c:pt>
                <c:pt idx="11">
                  <c:v>3488.7</c:v>
                </c:pt>
                <c:pt idx="12">
                  <c:v>3569.0</c:v>
                </c:pt>
                <c:pt idx="13">
                  <c:v>3757.7</c:v>
                </c:pt>
                <c:pt idx="14">
                  <c:v>3975.4</c:v>
                </c:pt>
                <c:pt idx="15">
                  <c:v>4134.7</c:v>
                </c:pt>
                <c:pt idx="16">
                  <c:v>4285.4</c:v>
                </c:pt>
                <c:pt idx="17">
                  <c:v>4423.5</c:v>
                </c:pt>
                <c:pt idx="18">
                  <c:v>4550.7</c:v>
                </c:pt>
                <c:pt idx="19">
                  <c:v>4659.7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-14.36</c:v>
                </c:pt>
                <c:pt idx="1">
                  <c:v>-12.91</c:v>
                </c:pt>
                <c:pt idx="2">
                  <c:v>-11.35</c:v>
                </c:pt>
                <c:pt idx="3">
                  <c:v>-9.81</c:v>
                </c:pt>
                <c:pt idx="4">
                  <c:v>-8.220000000000001</c:v>
                </c:pt>
                <c:pt idx="5">
                  <c:v>-6.43</c:v>
                </c:pt>
                <c:pt idx="6">
                  <c:v>-4.229</c:v>
                </c:pt>
                <c:pt idx="7">
                  <c:v>-2.288</c:v>
                </c:pt>
                <c:pt idx="8">
                  <c:v>-1.307</c:v>
                </c:pt>
                <c:pt idx="9">
                  <c:v>-0.184</c:v>
                </c:pt>
                <c:pt idx="10">
                  <c:v>0.832</c:v>
                </c:pt>
                <c:pt idx="11">
                  <c:v>1.845</c:v>
                </c:pt>
                <c:pt idx="12">
                  <c:v>2.652</c:v>
                </c:pt>
                <c:pt idx="13">
                  <c:v>4.543</c:v>
                </c:pt>
                <c:pt idx="14">
                  <c:v>6.71</c:v>
                </c:pt>
                <c:pt idx="15">
                  <c:v>8.29</c:v>
                </c:pt>
                <c:pt idx="16">
                  <c:v>9.77</c:v>
                </c:pt>
                <c:pt idx="17">
                  <c:v>11.13</c:v>
                </c:pt>
                <c:pt idx="18">
                  <c:v>12.36</c:v>
                </c:pt>
                <c:pt idx="19">
                  <c:v>13.34</c:v>
                </c:pt>
              </c:numCache>
            </c:numRef>
          </c:yVal>
        </c:ser>
        <c:ser>
          <c:idx val="2"/>
          <c:order val="2"/>
          <c:spPr>
            <a:ln w="2857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1848.7</c:v>
                </c:pt>
                <c:pt idx="1">
                  <c:v>2001.2</c:v>
                </c:pt>
                <c:pt idx="2">
                  <c:v>2163.0</c:v>
                </c:pt>
                <c:pt idx="3">
                  <c:v>2319.4</c:v>
                </c:pt>
                <c:pt idx="4">
                  <c:v>2480.9</c:v>
                </c:pt>
                <c:pt idx="5">
                  <c:v>2661.3</c:v>
                </c:pt>
                <c:pt idx="6">
                  <c:v>2881.0</c:v>
                </c:pt>
                <c:pt idx="7">
                  <c:v>3075.0</c:v>
                </c:pt>
                <c:pt idx="8">
                  <c:v>3173.0</c:v>
                </c:pt>
                <c:pt idx="9">
                  <c:v>3284.5</c:v>
                </c:pt>
                <c:pt idx="10">
                  <c:v>3386.9</c:v>
                </c:pt>
                <c:pt idx="11">
                  <c:v>3488.7</c:v>
                </c:pt>
                <c:pt idx="12">
                  <c:v>3569.0</c:v>
                </c:pt>
                <c:pt idx="13">
                  <c:v>3757.7</c:v>
                </c:pt>
                <c:pt idx="14">
                  <c:v>3975.4</c:v>
                </c:pt>
                <c:pt idx="15">
                  <c:v>4134.7</c:v>
                </c:pt>
                <c:pt idx="16">
                  <c:v>4285.4</c:v>
                </c:pt>
                <c:pt idx="17">
                  <c:v>4423.5</c:v>
                </c:pt>
                <c:pt idx="18">
                  <c:v>4550.7</c:v>
                </c:pt>
                <c:pt idx="19">
                  <c:v>4659.7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1">
                  <c:v>-12.85</c:v>
                </c:pt>
                <c:pt idx="2">
                  <c:v>-11.33</c:v>
                </c:pt>
                <c:pt idx="3">
                  <c:v>-9.81</c:v>
                </c:pt>
                <c:pt idx="4">
                  <c:v>-8.19</c:v>
                </c:pt>
                <c:pt idx="5">
                  <c:v>-6.42</c:v>
                </c:pt>
                <c:pt idx="6">
                  <c:v>-4.206</c:v>
                </c:pt>
                <c:pt idx="7">
                  <c:v>-2.281</c:v>
                </c:pt>
                <c:pt idx="8">
                  <c:v>-1.328</c:v>
                </c:pt>
                <c:pt idx="9">
                  <c:v>-0.203</c:v>
                </c:pt>
                <c:pt idx="10">
                  <c:v>0.826</c:v>
                </c:pt>
                <c:pt idx="11">
                  <c:v>1.834</c:v>
                </c:pt>
                <c:pt idx="12">
                  <c:v>2.653</c:v>
                </c:pt>
                <c:pt idx="13">
                  <c:v>4.547</c:v>
                </c:pt>
                <c:pt idx="14">
                  <c:v>6.71</c:v>
                </c:pt>
                <c:pt idx="15">
                  <c:v>8.27</c:v>
                </c:pt>
                <c:pt idx="16">
                  <c:v>9.79</c:v>
                </c:pt>
                <c:pt idx="17">
                  <c:v>11.17</c:v>
                </c:pt>
                <c:pt idx="18">
                  <c:v>12.38</c:v>
                </c:pt>
                <c:pt idx="19">
                  <c:v>13.43</c:v>
                </c:pt>
              </c:numCache>
            </c:numRef>
          </c:yVal>
        </c:ser>
        <c:ser>
          <c:idx val="3"/>
          <c:order val="3"/>
          <c:spPr>
            <a:ln w="2857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1848.7</c:v>
                </c:pt>
                <c:pt idx="1">
                  <c:v>2001.2</c:v>
                </c:pt>
                <c:pt idx="2">
                  <c:v>2163.0</c:v>
                </c:pt>
                <c:pt idx="3">
                  <c:v>2319.4</c:v>
                </c:pt>
                <c:pt idx="4">
                  <c:v>2480.9</c:v>
                </c:pt>
                <c:pt idx="5">
                  <c:v>2661.3</c:v>
                </c:pt>
                <c:pt idx="6">
                  <c:v>2881.0</c:v>
                </c:pt>
                <c:pt idx="7">
                  <c:v>3075.0</c:v>
                </c:pt>
                <c:pt idx="8">
                  <c:v>3173.0</c:v>
                </c:pt>
                <c:pt idx="9">
                  <c:v>3284.5</c:v>
                </c:pt>
                <c:pt idx="10">
                  <c:v>3386.9</c:v>
                </c:pt>
                <c:pt idx="11">
                  <c:v>3488.7</c:v>
                </c:pt>
                <c:pt idx="12">
                  <c:v>3569.0</c:v>
                </c:pt>
                <c:pt idx="13">
                  <c:v>3757.7</c:v>
                </c:pt>
                <c:pt idx="14">
                  <c:v>3975.4</c:v>
                </c:pt>
                <c:pt idx="15">
                  <c:v>4134.7</c:v>
                </c:pt>
                <c:pt idx="16">
                  <c:v>4285.4</c:v>
                </c:pt>
                <c:pt idx="17">
                  <c:v>4423.5</c:v>
                </c:pt>
                <c:pt idx="18">
                  <c:v>4550.7</c:v>
                </c:pt>
                <c:pt idx="19">
                  <c:v>4659.7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  <c:pt idx="1">
                  <c:v>-13.4</c:v>
                </c:pt>
                <c:pt idx="2">
                  <c:v>-11.74</c:v>
                </c:pt>
                <c:pt idx="3">
                  <c:v>-10.24</c:v>
                </c:pt>
                <c:pt idx="4">
                  <c:v>-8.630000000000001</c:v>
                </c:pt>
                <c:pt idx="5">
                  <c:v>-6.88</c:v>
                </c:pt>
                <c:pt idx="6">
                  <c:v>-4.726</c:v>
                </c:pt>
                <c:pt idx="7">
                  <c:v>-2.681</c:v>
                </c:pt>
                <c:pt idx="8">
                  <c:v>-1.721</c:v>
                </c:pt>
                <c:pt idx="9">
                  <c:v>-0.75</c:v>
                </c:pt>
                <c:pt idx="10">
                  <c:v>0.329</c:v>
                </c:pt>
                <c:pt idx="11">
                  <c:v>1.273</c:v>
                </c:pt>
                <c:pt idx="12">
                  <c:v>2.214</c:v>
                </c:pt>
                <c:pt idx="13">
                  <c:v>4.097</c:v>
                </c:pt>
                <c:pt idx="14">
                  <c:v>6.27</c:v>
                </c:pt>
                <c:pt idx="15">
                  <c:v>7.87</c:v>
                </c:pt>
                <c:pt idx="16">
                  <c:v>9.35</c:v>
                </c:pt>
                <c:pt idx="17">
                  <c:v>10.73</c:v>
                </c:pt>
                <c:pt idx="18">
                  <c:v>11.88</c:v>
                </c:pt>
                <c:pt idx="19">
                  <c:v>12.92</c:v>
                </c:pt>
              </c:numCache>
            </c:numRef>
          </c:yVal>
        </c:ser>
        <c:ser>
          <c:idx val="4"/>
          <c:order val="4"/>
          <c:spPr>
            <a:ln w="2857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1848.7</c:v>
                </c:pt>
                <c:pt idx="1">
                  <c:v>2001.2</c:v>
                </c:pt>
                <c:pt idx="2">
                  <c:v>2163.0</c:v>
                </c:pt>
                <c:pt idx="3">
                  <c:v>2319.4</c:v>
                </c:pt>
                <c:pt idx="4">
                  <c:v>2480.9</c:v>
                </c:pt>
                <c:pt idx="5">
                  <c:v>2661.3</c:v>
                </c:pt>
                <c:pt idx="6">
                  <c:v>2881.0</c:v>
                </c:pt>
                <c:pt idx="7">
                  <c:v>3075.0</c:v>
                </c:pt>
                <c:pt idx="8">
                  <c:v>3173.0</c:v>
                </c:pt>
                <c:pt idx="9">
                  <c:v>3284.5</c:v>
                </c:pt>
                <c:pt idx="10">
                  <c:v>3386.9</c:v>
                </c:pt>
                <c:pt idx="11">
                  <c:v>3488.7</c:v>
                </c:pt>
                <c:pt idx="12">
                  <c:v>3569.0</c:v>
                </c:pt>
                <c:pt idx="13">
                  <c:v>3757.7</c:v>
                </c:pt>
                <c:pt idx="14">
                  <c:v>3975.4</c:v>
                </c:pt>
                <c:pt idx="15">
                  <c:v>4134.7</c:v>
                </c:pt>
                <c:pt idx="16">
                  <c:v>4285.4</c:v>
                </c:pt>
                <c:pt idx="17">
                  <c:v>4423.5</c:v>
                </c:pt>
                <c:pt idx="18">
                  <c:v>4550.7</c:v>
                </c:pt>
                <c:pt idx="19">
                  <c:v>4659.7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1">
                  <c:v>-13.58</c:v>
                </c:pt>
                <c:pt idx="2">
                  <c:v>-12.05</c:v>
                </c:pt>
                <c:pt idx="3">
                  <c:v>-10.47</c:v>
                </c:pt>
                <c:pt idx="4">
                  <c:v>-8.93</c:v>
                </c:pt>
                <c:pt idx="5">
                  <c:v>-7.119999999999999</c:v>
                </c:pt>
                <c:pt idx="6">
                  <c:v>-4.917</c:v>
                </c:pt>
                <c:pt idx="7">
                  <c:v>-2.983</c:v>
                </c:pt>
                <c:pt idx="8">
                  <c:v>-1.99</c:v>
                </c:pt>
                <c:pt idx="9">
                  <c:v>-0.914</c:v>
                </c:pt>
                <c:pt idx="10">
                  <c:v>0.119</c:v>
                </c:pt>
                <c:pt idx="11">
                  <c:v>1.151</c:v>
                </c:pt>
                <c:pt idx="12">
                  <c:v>2.04</c:v>
                </c:pt>
                <c:pt idx="13">
                  <c:v>3.834999999999999</c:v>
                </c:pt>
                <c:pt idx="14">
                  <c:v>6.008</c:v>
                </c:pt>
                <c:pt idx="15">
                  <c:v>7.58</c:v>
                </c:pt>
                <c:pt idx="16">
                  <c:v>9.07</c:v>
                </c:pt>
                <c:pt idx="17">
                  <c:v>10.45</c:v>
                </c:pt>
                <c:pt idx="18">
                  <c:v>11.7</c:v>
                </c:pt>
                <c:pt idx="19">
                  <c:v>12.73</c:v>
                </c:pt>
              </c:numCache>
            </c:numRef>
          </c:yVal>
        </c:ser>
        <c:ser>
          <c:idx val="5"/>
          <c:order val="5"/>
          <c:spPr>
            <a:ln w="2857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1848.7</c:v>
                </c:pt>
                <c:pt idx="1">
                  <c:v>2001.2</c:v>
                </c:pt>
                <c:pt idx="2">
                  <c:v>2163.0</c:v>
                </c:pt>
                <c:pt idx="3">
                  <c:v>2319.4</c:v>
                </c:pt>
                <c:pt idx="4">
                  <c:v>2480.9</c:v>
                </c:pt>
                <c:pt idx="5">
                  <c:v>2661.3</c:v>
                </c:pt>
                <c:pt idx="6">
                  <c:v>2881.0</c:v>
                </c:pt>
                <c:pt idx="7">
                  <c:v>3075.0</c:v>
                </c:pt>
                <c:pt idx="8">
                  <c:v>3173.0</c:v>
                </c:pt>
                <c:pt idx="9">
                  <c:v>3284.5</c:v>
                </c:pt>
                <c:pt idx="10">
                  <c:v>3386.9</c:v>
                </c:pt>
                <c:pt idx="11">
                  <c:v>3488.7</c:v>
                </c:pt>
                <c:pt idx="12">
                  <c:v>3569.0</c:v>
                </c:pt>
                <c:pt idx="13">
                  <c:v>3757.7</c:v>
                </c:pt>
                <c:pt idx="14">
                  <c:v>3975.4</c:v>
                </c:pt>
                <c:pt idx="15">
                  <c:v>4134.7</c:v>
                </c:pt>
                <c:pt idx="16">
                  <c:v>4285.4</c:v>
                </c:pt>
                <c:pt idx="17">
                  <c:v>4423.5</c:v>
                </c:pt>
                <c:pt idx="18">
                  <c:v>4550.7</c:v>
                </c:pt>
                <c:pt idx="19">
                  <c:v>4659.7</c:v>
                </c:pt>
              </c:numCache>
            </c:numRef>
          </c:xVal>
          <c:yVal>
            <c:numRef>
              <c:f>Sheet1!$G$2:$G$21</c:f>
              <c:numCache>
                <c:formatCode>General</c:formatCode>
                <c:ptCount val="20"/>
                <c:pt idx="0">
                  <c:v>-13.96</c:v>
                </c:pt>
                <c:pt idx="1">
                  <c:v>-12.58</c:v>
                </c:pt>
                <c:pt idx="2">
                  <c:v>-10.98</c:v>
                </c:pt>
                <c:pt idx="3">
                  <c:v>-9.47</c:v>
                </c:pt>
                <c:pt idx="4">
                  <c:v>-7.89</c:v>
                </c:pt>
                <c:pt idx="5">
                  <c:v>-6.071</c:v>
                </c:pt>
                <c:pt idx="6">
                  <c:v>-3.831999999999999</c:v>
                </c:pt>
                <c:pt idx="7">
                  <c:v>-1.856</c:v>
                </c:pt>
                <c:pt idx="8">
                  <c:v>-0.952</c:v>
                </c:pt>
                <c:pt idx="9">
                  <c:v>0.175</c:v>
                </c:pt>
                <c:pt idx="10">
                  <c:v>1.234</c:v>
                </c:pt>
                <c:pt idx="11">
                  <c:v>2.258</c:v>
                </c:pt>
                <c:pt idx="12">
                  <c:v>3.039</c:v>
                </c:pt>
                <c:pt idx="13">
                  <c:v>4.936</c:v>
                </c:pt>
                <c:pt idx="14">
                  <c:v>7.149999999999999</c:v>
                </c:pt>
                <c:pt idx="15">
                  <c:v>8.739999999999998</c:v>
                </c:pt>
                <c:pt idx="16">
                  <c:v>10.25</c:v>
                </c:pt>
                <c:pt idx="17">
                  <c:v>11.56</c:v>
                </c:pt>
                <c:pt idx="18">
                  <c:v>12.65</c:v>
                </c:pt>
                <c:pt idx="19">
                  <c:v>13.86</c:v>
                </c:pt>
              </c:numCache>
            </c:numRef>
          </c:yVal>
        </c:ser>
        <c:axId val="487881320"/>
        <c:axId val="487884824"/>
      </c:scatterChart>
      <c:valAx>
        <c:axId val="487881320"/>
        <c:scaling>
          <c:orientation val="minMax"/>
        </c:scaling>
        <c:axPos val="b"/>
        <c:numFmt formatCode="General" sourceLinked="1"/>
        <c:tickLblPos val="nextTo"/>
        <c:crossAx val="487884824"/>
        <c:crosses val="autoZero"/>
        <c:crossBetween val="midCat"/>
      </c:valAx>
      <c:valAx>
        <c:axId val="487884824"/>
        <c:scaling>
          <c:orientation val="minMax"/>
        </c:scaling>
        <c:axPos val="l"/>
        <c:majorGridlines/>
        <c:numFmt formatCode="General" sourceLinked="1"/>
        <c:tickLblPos val="nextTo"/>
        <c:crossAx val="48788132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5EDE1-6C04-554C-A9FD-7FE953DDC95A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4F1F-8888-0444-B013-CF9FD15F7F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04F1F-8888-0444-B013-CF9FD15F7F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1A8D-97B0-A446-AD68-14E68E46BC40}" type="datetimeFigureOut">
              <a:rPr lang="en-US" smtClean="0"/>
              <a:pPr/>
              <a:t>7/27/10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A139-D76B-E04A-80BA-E8779F14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100"/>
            <a:ext cx="7772400" cy="1470025"/>
          </a:xfrm>
        </p:spPr>
        <p:txBody>
          <a:bodyPr/>
          <a:lstStyle/>
          <a:p>
            <a:r>
              <a:rPr lang="en-US" dirty="0" smtClean="0"/>
              <a:t>PIPER: Primordial Inflation Polarization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16130"/>
            <a:ext cx="6400800" cy="1752600"/>
          </a:xfrm>
        </p:spPr>
        <p:txBody>
          <a:bodyPr/>
          <a:lstStyle/>
          <a:p>
            <a:r>
              <a:rPr lang="en-US" dirty="0" smtClean="0"/>
              <a:t>Jeffrey Hatef</a:t>
            </a:r>
          </a:p>
          <a:p>
            <a:r>
              <a:rPr lang="en-US" dirty="0" smtClean="0"/>
              <a:t>Mentor: Dr. Alan </a:t>
            </a:r>
            <a:r>
              <a:rPr lang="en-US" dirty="0" err="1" smtClean="0"/>
              <a:t>Kogut</a:t>
            </a:r>
            <a:endParaRPr lang="en-US" dirty="0" smtClean="0"/>
          </a:p>
        </p:txBody>
      </p:sp>
      <p:pic>
        <p:nvPicPr>
          <p:cNvPr id="4" name="Picture 3" descr="Piper3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25" y="2318604"/>
            <a:ext cx="3470323" cy="26347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Alan </a:t>
            </a:r>
            <a:r>
              <a:rPr lang="en-US" dirty="0" err="1" smtClean="0"/>
              <a:t>Kogut</a:t>
            </a:r>
            <a:r>
              <a:rPr lang="en-US" dirty="0" smtClean="0"/>
              <a:t> and Paul </a:t>
            </a:r>
            <a:r>
              <a:rPr lang="en-US" dirty="0" err="1" smtClean="0"/>
              <a:t>Mirel</a:t>
            </a:r>
            <a:endParaRPr lang="en-US" dirty="0" smtClean="0"/>
          </a:p>
          <a:p>
            <a:r>
              <a:rPr lang="en-US" dirty="0" smtClean="0"/>
              <a:t>Luke Lowe, Amy Weston, and Sam Rodriguez</a:t>
            </a:r>
          </a:p>
          <a:p>
            <a:r>
              <a:rPr lang="en-US" dirty="0" smtClean="0"/>
              <a:t>My fellow interns: Bailey, Joseph, and Alyssa</a:t>
            </a:r>
          </a:p>
        </p:txBody>
      </p:sp>
      <p:pic>
        <p:nvPicPr>
          <p:cNvPr id="4" name="Picture 3" descr="IMG_25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82" y="3537523"/>
            <a:ext cx="4427302" cy="3320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Inflation Theory: How is the Universe so big?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universe appears too big, inflation is a possible answer.</a:t>
            </a:r>
          </a:p>
          <a:p>
            <a:endParaRPr lang="en-US" dirty="0"/>
          </a:p>
        </p:txBody>
      </p:sp>
      <p:pic>
        <p:nvPicPr>
          <p:cNvPr id="4" name="Picture 3" descr="CMB_Timel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71" y="2721170"/>
            <a:ext cx="5594136" cy="3873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COBE and WMAP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COBE beginning in 1989 and WMAP in 2001 have mapped the sky in the microwave range.</a:t>
            </a:r>
            <a:endParaRPr lang="en-US" dirty="0"/>
          </a:p>
        </p:txBody>
      </p:sp>
      <p:pic>
        <p:nvPicPr>
          <p:cNvPr id="4" name="Picture 3" descr="sky_wmap_b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80" y="3238797"/>
            <a:ext cx="5774732" cy="2887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PIPER: The next step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theory requires polarizations in the B mode caused by gravity waves rippling through the infant universe.</a:t>
            </a:r>
          </a:p>
          <a:p>
            <a:r>
              <a:rPr lang="en-US" dirty="0" smtClean="0"/>
              <a:t>These minute polarizations are known to be in the </a:t>
            </a:r>
            <a:r>
              <a:rPr lang="en-US" dirty="0" err="1" smtClean="0"/>
              <a:t>nanoKelvin</a:t>
            </a:r>
            <a:r>
              <a:rPr lang="en-US" dirty="0" smtClean="0"/>
              <a:t> range. </a:t>
            </a:r>
          </a:p>
          <a:p>
            <a:r>
              <a:rPr lang="en-US" dirty="0" smtClean="0"/>
              <a:t>PIPER will have the optics to record these polarization.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bulk of the work this summer has been on detectors.</a:t>
            </a:r>
          </a:p>
          <a:p>
            <a:r>
              <a:rPr lang="en-US" dirty="0" smtClean="0"/>
              <a:t>Superconducting materials needed to be tested for use in </a:t>
            </a:r>
            <a:r>
              <a:rPr lang="en-US" dirty="0" err="1" smtClean="0"/>
              <a:t>Backshort</a:t>
            </a:r>
            <a:r>
              <a:rPr lang="en-US" dirty="0" smtClean="0"/>
              <a:t>-under-grid (BUG) array, Superconducting quantum interference device (SQUID), </a:t>
            </a:r>
            <a:r>
              <a:rPr lang="en-US" dirty="0" err="1" smtClean="0"/>
              <a:t>bolometers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Thermistors</a:t>
            </a:r>
            <a:r>
              <a:rPr lang="en-US" dirty="0" smtClean="0"/>
              <a:t> will be used to measure RF radiation.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Bolometer Basics</a:t>
            </a:r>
            <a:endParaRPr lang="en-US" dirty="0"/>
          </a:p>
        </p:txBody>
      </p:sp>
      <p:pic>
        <p:nvPicPr>
          <p:cNvPr id="4" name="Content Placeholder 3" descr="14193_106_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455" r="-445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Soldering cables, connectors and circuit-boards for the re-wiring of our </a:t>
            </a:r>
            <a:r>
              <a:rPr lang="en-US" dirty="0" err="1" smtClean="0"/>
              <a:t>cryo</a:t>
            </a:r>
            <a:r>
              <a:rPr lang="en-US" dirty="0" smtClean="0"/>
              <a:t> Dewar, SHINY.</a:t>
            </a:r>
          </a:p>
          <a:p>
            <a:r>
              <a:rPr lang="en-US" dirty="0" smtClean="0"/>
              <a:t>We performed </a:t>
            </a:r>
            <a:r>
              <a:rPr lang="en-US" dirty="0" err="1" smtClean="0"/>
              <a:t>polarimetry</a:t>
            </a:r>
            <a:r>
              <a:rPr lang="en-US" dirty="0" smtClean="0"/>
              <a:t> experiments to show that a Winston collector did not interfere with the polarization of incident light.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checked the accuracy of capacitive distance measuring devices compared to the chromatic </a:t>
            </a:r>
            <a:r>
              <a:rPr lang="en-US" dirty="0" err="1" smtClean="0"/>
              <a:t>confocal</a:t>
            </a:r>
            <a:r>
              <a:rPr lang="en-US" dirty="0" smtClean="0"/>
              <a:t> spectrometer.</a:t>
            </a:r>
          </a:p>
          <a:p>
            <a:endParaRPr lang="en-US" dirty="0"/>
          </a:p>
        </p:txBody>
      </p:sp>
      <p:pic>
        <p:nvPicPr>
          <p:cNvPr id="4" name="Picture 3" descr="capacitive-proximity-sensor-3818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97" y="3718934"/>
            <a:ext cx="4056102" cy="2279529"/>
          </a:xfrm>
          <a:prstGeom prst="rect">
            <a:avLst/>
          </a:prstGeom>
        </p:spPr>
      </p:pic>
      <p:pic>
        <p:nvPicPr>
          <p:cNvPr id="5" name="Picture 4" descr="ME92-Pictur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90543"/>
            <a:ext cx="3599688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capacitave</a:t>
            </a:r>
            <a:r>
              <a:rPr lang="en-US" dirty="0" smtClean="0"/>
              <a:t> sensors were extremely well standardized – to micrometer levels.</a:t>
            </a:r>
          </a:p>
          <a:p>
            <a:r>
              <a:rPr lang="en-US" dirty="0" smtClean="0"/>
              <a:t>Some offsets were recorded that may be used in future flight missions!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0" y="38466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271</Words>
  <Application>Microsoft Macintosh PowerPoint</Application>
  <PresentationFormat>On-screen Show (4:3)</PresentationFormat>
  <Paragraphs>29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PIPER: Primordial Inflation Polarization Explorer</vt:lpstr>
      <vt:lpstr>Inflation Theory: How is the Universe so big?</vt:lpstr>
      <vt:lpstr>COBE and WMAP</vt:lpstr>
      <vt:lpstr>PIPER: The next step </vt:lpstr>
      <vt:lpstr>Detectors </vt:lpstr>
      <vt:lpstr>Bolometer Basics</vt:lpstr>
      <vt:lpstr>The Work</vt:lpstr>
      <vt:lpstr>My Experiment</vt:lpstr>
      <vt:lpstr>My Results</vt:lpstr>
      <vt:lpstr>Thanks!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PIPER: Primordial Inflation Polarization Explorer</dc:title>
  <dc:creator>Jeffrey Hatef Jr</dc:creator>
  <cp:lastModifiedBy>Cori Quirk</cp:lastModifiedBy>
  <cp:revision>2</cp:revision>
  <dcterms:created xsi:type="dcterms:W3CDTF">2010-07-27T15:31:48Z</dcterms:created>
  <dcterms:modified xsi:type="dcterms:W3CDTF">2010-07-27T15:33:05Z</dcterms:modified>
</cp:coreProperties>
</file>