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4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F265-4800-724A-917C-7C27F8CBF303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9A03-CD77-5944-B580-530A5327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F265-4800-724A-917C-7C27F8CBF303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9A03-CD77-5944-B580-530A5327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F265-4800-724A-917C-7C27F8CBF303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9A03-CD77-5944-B580-530A5327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F265-4800-724A-917C-7C27F8CBF303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9A03-CD77-5944-B580-530A5327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F265-4800-724A-917C-7C27F8CBF303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9A03-CD77-5944-B580-530A5327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F265-4800-724A-917C-7C27F8CBF303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9A03-CD77-5944-B580-530A5327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F265-4800-724A-917C-7C27F8CBF303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9A03-CD77-5944-B580-530A5327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F265-4800-724A-917C-7C27F8CBF303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9A03-CD77-5944-B580-530A5327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F265-4800-724A-917C-7C27F8CBF303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9A03-CD77-5944-B580-530A5327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F265-4800-724A-917C-7C27F8CBF303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9A03-CD77-5944-B580-530A5327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F265-4800-724A-917C-7C27F8CBF303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9A03-CD77-5944-B580-530A5327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F265-4800-724A-917C-7C27F8CBF303}" type="datetimeFigureOut">
              <a:rPr lang="en-US" smtClean="0"/>
              <a:pPr/>
              <a:t>8/4/2010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9A03-CD77-5944-B580-530A5327B8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Polar Coronal Hole Variations Over Solar Cycle 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i="1" dirty="0" smtClean="0"/>
              <a:t>Nishu Karna</a:t>
            </a:r>
            <a:endParaRPr lang="en-US" i="1" dirty="0" smtClean="0"/>
          </a:p>
          <a:p>
            <a:r>
              <a:rPr lang="en-US" dirty="0" smtClean="0"/>
              <a:t>Mentor: Dr. William Dean </a:t>
            </a:r>
            <a:r>
              <a:rPr lang="en-US" dirty="0" err="1" smtClean="0"/>
              <a:t>Pesnell</a:t>
            </a:r>
            <a:endParaRPr lang="en-US" dirty="0" smtClean="0"/>
          </a:p>
          <a:p>
            <a:r>
              <a:rPr lang="en-US" dirty="0" smtClean="0"/>
              <a:t>Code: 671</a:t>
            </a:r>
          </a:p>
          <a:p>
            <a:r>
              <a:rPr lang="en-US" dirty="0" smtClean="0"/>
              <a:t>SESI Program-2010</a:t>
            </a:r>
          </a:p>
          <a:p>
            <a:r>
              <a:rPr lang="en-US" dirty="0" smtClean="0"/>
              <a:t>Goddard Space Flight Center</a:t>
            </a:r>
          </a:p>
          <a:p>
            <a:r>
              <a:rPr lang="en-US" dirty="0" smtClean="0"/>
              <a:t>Date: August 4, 2010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504" y="2"/>
            <a:ext cx="550495" cy="657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"/>
            <a:ext cx="771090" cy="657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842" y="825092"/>
            <a:ext cx="68531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ook Antiqua"/>
                <a:cs typeface="Book Antiqua"/>
              </a:rPr>
              <a:t>Future Work: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Book Antiqua"/>
                <a:cs typeface="Book Antiqua"/>
              </a:rPr>
              <a:t>Work with </a:t>
            </a:r>
            <a:r>
              <a:rPr lang="en-US" dirty="0" err="1" smtClean="0">
                <a:latin typeface="Book Antiqua"/>
                <a:cs typeface="Book Antiqua"/>
              </a:rPr>
              <a:t>Magnetograms</a:t>
            </a:r>
            <a:r>
              <a:rPr lang="en-US" dirty="0" smtClean="0">
                <a:latin typeface="Book Antiqua"/>
                <a:cs typeface="Book Antiqua"/>
              </a:rPr>
              <a:t> to better determine coronal hole area.</a:t>
            </a: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cs typeface="Book Antiqu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504" y="2"/>
            <a:ext cx="550495" cy="657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"/>
            <a:ext cx="771090" cy="657536"/>
          </a:xfrm>
          <a:prstGeom prst="rect">
            <a:avLst/>
          </a:prstGeom>
        </p:spPr>
      </p:pic>
      <p:pic>
        <p:nvPicPr>
          <p:cNvPr id="6" name="Picture 5" descr="Picture 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42" y="2117754"/>
            <a:ext cx="7340600" cy="439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20" y="296662"/>
            <a:ext cx="7612047" cy="59526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504" y="2"/>
            <a:ext cx="550495" cy="657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"/>
            <a:ext cx="771090" cy="657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090" y="383931"/>
            <a:ext cx="41895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ook Antiqua"/>
                <a:cs typeface="Book Antiqua"/>
              </a:rPr>
              <a:t>Coronal Hole :- </a:t>
            </a:r>
          </a:p>
          <a:p>
            <a:endParaRPr lang="en-US" dirty="0" smtClean="0"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Book Antiqua"/>
                <a:cs typeface="Book Antiqua"/>
              </a:rPr>
              <a:t> Large dark regions in the Sun’s corona that are cooler and have lower density plasma than average.</a:t>
            </a: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Book Antiqua" pitchFamily="18" charset="0"/>
              </a:rPr>
              <a:t> First observed </a:t>
            </a:r>
            <a:r>
              <a:rPr lang="en-US" dirty="0" smtClean="0">
                <a:latin typeface="Book Antiqua" pitchFamily="18" charset="0"/>
              </a:rPr>
              <a:t>in</a:t>
            </a:r>
            <a:r>
              <a:rPr lang="en-US" baseline="30000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X-ray in</a:t>
            </a:r>
            <a:r>
              <a:rPr lang="en-US" dirty="0" smtClean="0">
                <a:latin typeface="Book Antiqua" pitchFamily="18" charset="0"/>
              </a:rPr>
              <a:t> 1974.</a:t>
            </a:r>
            <a:endParaRPr lang="en-US" dirty="0" smtClean="0">
              <a:latin typeface="Book Antiqua" pitchFamily="18" charset="0"/>
            </a:endParaRPr>
          </a:p>
          <a:p>
            <a:pPr>
              <a:buFont typeface="Arial"/>
              <a:buChar char="•"/>
            </a:pPr>
            <a:endParaRPr lang="en-US" dirty="0" smtClean="0">
              <a:latin typeface="Book Antiqua" pitchFamily="18" charset="0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Book Antiqua"/>
                <a:cs typeface="Book Antiqua"/>
              </a:rPr>
              <a:t> Well seen via UV and X-ray telescopes flown </a:t>
            </a:r>
            <a:r>
              <a:rPr lang="en-US" dirty="0">
                <a:latin typeface="Book Antiqua"/>
                <a:cs typeface="Book Antiqua"/>
              </a:rPr>
              <a:t>above the</a:t>
            </a:r>
            <a:r>
              <a:rPr lang="en-US" dirty="0" smtClean="0">
                <a:latin typeface="Book Antiqua"/>
                <a:cs typeface="Book Antiqua"/>
              </a:rPr>
              <a:t> Earth's atmosphere.</a:t>
            </a: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Book Antiqua"/>
                <a:cs typeface="Book Antiqua"/>
              </a:rPr>
              <a:t> Open magnetic field lines.</a:t>
            </a: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Book Antiqua"/>
                <a:cs typeface="Book Antiqua"/>
              </a:rPr>
              <a:t> Source of high speed solar wind.</a:t>
            </a: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Book Antiqua"/>
                <a:cs typeface="Book Antiqua"/>
              </a:rPr>
              <a:t> May predict the magnitude of upcoming solar maximum. </a:t>
            </a: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Book Antiqua"/>
                <a:cs typeface="Book Antiqua"/>
              </a:rPr>
              <a:t> P</a:t>
            </a:r>
            <a:r>
              <a:rPr lang="en-US" dirty="0" smtClean="0">
                <a:latin typeface="Book Antiqua"/>
                <a:cs typeface="Book Antiqua"/>
              </a:rPr>
              <a:t>olar </a:t>
            </a:r>
            <a:r>
              <a:rPr lang="en-US" dirty="0" smtClean="0">
                <a:latin typeface="Book Antiqua"/>
                <a:cs typeface="Book Antiqua"/>
              </a:rPr>
              <a:t>coverage during low solar activity - </a:t>
            </a:r>
            <a:r>
              <a:rPr lang="en-US" b="1" i="1" dirty="0" smtClean="0">
                <a:latin typeface="Book Antiqua"/>
                <a:cs typeface="Book Antiqua"/>
              </a:rPr>
              <a:t>Polar Coronal Hole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000" y="3384753"/>
            <a:ext cx="2672742" cy="2672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000" y="743185"/>
            <a:ext cx="2672742" cy="2672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504" y="2"/>
            <a:ext cx="550495" cy="657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"/>
            <a:ext cx="771090" cy="657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Book Antiqua"/>
                <a:cs typeface="Book Antiqua"/>
              </a:rPr>
              <a:t>Solar and </a:t>
            </a:r>
            <a:r>
              <a:rPr lang="en-US" sz="2400" b="1" dirty="0" err="1" smtClean="0">
                <a:latin typeface="Book Antiqua"/>
                <a:cs typeface="Book Antiqua"/>
              </a:rPr>
              <a:t>Heliospheric</a:t>
            </a:r>
            <a:r>
              <a:rPr lang="en-US" sz="2400" b="1" dirty="0" smtClean="0">
                <a:latin typeface="Book Antiqua"/>
                <a:cs typeface="Book Antiqua"/>
              </a:rPr>
              <a:t> Observation (SOHO)</a:t>
            </a:r>
            <a:endParaRPr lang="en-US" sz="2400" b="1" dirty="0">
              <a:latin typeface="Book Antiqua"/>
              <a:cs typeface="Book Antiqu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839" y="1549590"/>
            <a:ext cx="2578100" cy="414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203" y="1687267"/>
            <a:ext cx="59298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Book Antiqua"/>
                <a:cs typeface="Book Antiqua"/>
              </a:rPr>
              <a:t>International collaboration between ESA and NASA </a:t>
            </a: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Book Antiqua"/>
                <a:cs typeface="Book Antiqua"/>
              </a:rPr>
              <a:t> Launched in December 2, 1995 by Atlas Centaur Rocket</a:t>
            </a:r>
          </a:p>
          <a:p>
            <a:endParaRPr lang="en-US" dirty="0" smtClean="0">
              <a:latin typeface="Book Antiqua"/>
              <a:cs typeface="Book Antiqua"/>
            </a:endParaRPr>
          </a:p>
          <a:p>
            <a:endParaRPr lang="en-US" dirty="0" smtClean="0"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Book Antiqua"/>
                <a:cs typeface="Book Antiqua"/>
              </a:rPr>
              <a:t> Orbits </a:t>
            </a:r>
            <a:r>
              <a:rPr lang="en-US" dirty="0">
                <a:latin typeface="Book Antiqua"/>
                <a:cs typeface="Book Antiqua"/>
              </a:rPr>
              <a:t>around </a:t>
            </a:r>
            <a:r>
              <a:rPr lang="en-US" dirty="0" smtClean="0">
                <a:latin typeface="Book Antiqua"/>
                <a:cs typeface="Book Antiqua"/>
              </a:rPr>
              <a:t>the Sun-Earth </a:t>
            </a:r>
            <a:r>
              <a:rPr lang="en-US" dirty="0">
                <a:latin typeface="Book Antiqua"/>
                <a:cs typeface="Book Antiqua"/>
              </a:rPr>
              <a:t>First </a:t>
            </a:r>
            <a:r>
              <a:rPr lang="en-US" dirty="0" err="1">
                <a:latin typeface="Book Antiqua"/>
                <a:cs typeface="Book Antiqua"/>
              </a:rPr>
              <a:t>Lagrangian</a:t>
            </a:r>
            <a:r>
              <a:rPr lang="en-US" dirty="0">
                <a:latin typeface="Book Antiqua"/>
                <a:cs typeface="Book Antiqua"/>
              </a:rPr>
              <a:t> Point (L1</a:t>
            </a:r>
            <a:r>
              <a:rPr lang="en-US" dirty="0" smtClean="0">
                <a:latin typeface="Book Antiqua"/>
                <a:cs typeface="Book Antiqua"/>
              </a:rPr>
              <a:t>)</a:t>
            </a: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Book Antiqua"/>
                <a:cs typeface="Book Antiqua"/>
              </a:rPr>
              <a:t> Twelve instruments on board</a:t>
            </a: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Book Antiqua"/>
                <a:cs typeface="Book Antiqua"/>
              </a:rPr>
              <a:t> Used Extreme UV Imaging Telescope (EIT)</a:t>
            </a:r>
          </a:p>
          <a:p>
            <a:endParaRPr lang="en-US" dirty="0" smtClean="0"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504" y="2"/>
            <a:ext cx="550495" cy="657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"/>
            <a:ext cx="771090" cy="657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Book Antiqua"/>
                <a:cs typeface="Book Antiqua"/>
              </a:rPr>
              <a:t>My Work</a:t>
            </a:r>
            <a:endParaRPr lang="en-US" sz="2400" b="1" dirty="0">
              <a:latin typeface="Book Antiqua"/>
              <a:cs typeface="Book Antiqu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688" y="1346308"/>
            <a:ext cx="795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Book Antiqua"/>
                <a:cs typeface="Book Antiqua"/>
              </a:rPr>
              <a:t>Used Elena </a:t>
            </a:r>
            <a:r>
              <a:rPr lang="en-US" dirty="0" err="1" smtClean="0">
                <a:solidFill>
                  <a:srgbClr val="000000"/>
                </a:solidFill>
                <a:latin typeface="Book Antiqua"/>
                <a:cs typeface="Book Antiqua"/>
              </a:rPr>
              <a:t>Benevolenskaya’s</a:t>
            </a:r>
            <a:r>
              <a:rPr lang="en-US" dirty="0" smtClean="0">
                <a:solidFill>
                  <a:srgbClr val="000000"/>
                </a:solidFill>
                <a:latin typeface="Book Antiqua"/>
                <a:cs typeface="Book Antiqua"/>
              </a:rPr>
              <a:t> online SOHO/EIT synoptic map archive. </a:t>
            </a:r>
            <a:r>
              <a:rPr lang="en-US" dirty="0" smtClean="0">
                <a:latin typeface="Book Antiqua"/>
                <a:cs typeface="Book Antiqua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31024" y="18541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504" y="2"/>
            <a:ext cx="550495" cy="657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"/>
            <a:ext cx="771090" cy="657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58" y="2151103"/>
            <a:ext cx="8229972" cy="41149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7688" y="1346308"/>
            <a:ext cx="79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latin typeface="Book Antiqua"/>
                <a:cs typeface="Book Antiqua"/>
              </a:rPr>
              <a:t> Find area of Polar Coronal holes from </a:t>
            </a:r>
            <a:r>
              <a:rPr lang="en-US" dirty="0" smtClean="0">
                <a:latin typeface="Book Antiqua"/>
                <a:ea typeface="Arial" charset="0"/>
                <a:cs typeface="Book Antiqua"/>
              </a:rPr>
              <a:t>Carrington Rotation (CR) 1911 to CR 2055 (June 28, 1996 to March 31, 2007).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Book Antiqua"/>
                <a:cs typeface="Book Antiqua"/>
              </a:rPr>
              <a:t>My Work</a:t>
            </a:r>
            <a:endParaRPr lang="en-US" sz="2400" b="1" dirty="0">
              <a:latin typeface="Book Antiqua"/>
              <a:cs typeface="Book Antiqu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504" y="2"/>
            <a:ext cx="550495" cy="657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"/>
            <a:ext cx="771090" cy="657536"/>
          </a:xfrm>
          <a:prstGeom prst="rect">
            <a:avLst/>
          </a:prstGeom>
        </p:spPr>
      </p:pic>
      <p:pic>
        <p:nvPicPr>
          <p:cNvPr id="8" name="Picture 7" descr="Picture 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8" y="2116105"/>
            <a:ext cx="7860497" cy="4497951"/>
          </a:xfrm>
          <a:prstGeom prst="rect">
            <a:avLst/>
          </a:prstGeom>
        </p:spPr>
      </p:pic>
      <p:sp>
        <p:nvSpPr>
          <p:cNvPr id="11" name="Flowchart: Process 10"/>
          <p:cNvSpPr/>
          <p:nvPr/>
        </p:nvSpPr>
        <p:spPr>
          <a:xfrm>
            <a:off x="1851660" y="3028950"/>
            <a:ext cx="377190" cy="2171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467487" y="-1929117"/>
            <a:ext cx="1067383" cy="3950886"/>
            <a:chOff x="12795250" y="15646842"/>
            <a:chExt cx="1067337" cy="3950886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12795250" y="15646842"/>
              <a:ext cx="10673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7160" tIns="68580" rIns="137160" bIns="68580">
              <a:prstTxWarp prst="textNoShape">
                <a:avLst/>
              </a:prstTxWarp>
              <a:spAutoFit/>
            </a:bodyPr>
            <a:lstStyle/>
            <a:p>
              <a:endParaRPr lang="en-US" sz="1500" b="1" dirty="0"/>
            </a:p>
          </p:txBody>
        </p:sp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12795250" y="19228396"/>
              <a:ext cx="10673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7160" tIns="68580" rIns="137160" bIns="68580">
              <a:prstTxWarp prst="textNoShape">
                <a:avLst/>
              </a:prstTxWarp>
              <a:spAutoFit/>
            </a:bodyPr>
            <a:lstStyle/>
            <a:p>
              <a:endParaRPr lang="en-US" sz="1500" b="1" dirty="0"/>
            </a:p>
          </p:txBody>
        </p:sp>
      </p:grp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12795250" y="15621000"/>
            <a:ext cx="7340600" cy="6858000"/>
            <a:chOff x="12795250" y="15621000"/>
            <a:chExt cx="7340284" cy="6858000"/>
          </a:xfrm>
        </p:grpSpPr>
        <p:grpSp>
          <p:nvGrpSpPr>
            <p:cNvPr id="17" name="Group 55"/>
            <p:cNvGrpSpPr>
              <a:grpSpLocks/>
            </p:cNvGrpSpPr>
            <p:nvPr/>
          </p:nvGrpSpPr>
          <p:grpSpPr bwMode="auto">
            <a:xfrm>
              <a:off x="12820334" y="15620999"/>
              <a:ext cx="7315200" cy="6857999"/>
              <a:chOff x="15386051" y="6278033"/>
              <a:chExt cx="5564417" cy="6794500"/>
            </a:xfrm>
          </p:grpSpPr>
          <p:pic>
            <p:nvPicPr>
              <p:cNvPr id="20" name="Picture 53" descr="Picture 2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5386051" y="6278033"/>
                <a:ext cx="5563687" cy="3403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54" descr="Picture 3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5394517" y="9671050"/>
                <a:ext cx="5555951" cy="34014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8" name="TextBox 57"/>
            <p:cNvSpPr txBox="1">
              <a:spLocks noChangeArrowheads="1"/>
            </p:cNvSpPr>
            <p:nvPr/>
          </p:nvSpPr>
          <p:spPr bwMode="auto">
            <a:xfrm>
              <a:off x="12795250" y="15646842"/>
              <a:ext cx="10673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7160" tIns="68580" rIns="137160" bIns="68580">
              <a:prstTxWarp prst="textNoShape">
                <a:avLst/>
              </a:prstTxWarp>
              <a:spAutoFit/>
            </a:bodyPr>
            <a:lstStyle/>
            <a:p>
              <a:r>
                <a:rPr lang="en-US" sz="1500" b="1"/>
                <a:t>(a)</a:t>
              </a:r>
            </a:p>
          </p:txBody>
        </p:sp>
        <p:sp>
          <p:nvSpPr>
            <p:cNvPr id="19" name="TextBox 58"/>
            <p:cNvSpPr txBox="1">
              <a:spLocks noChangeArrowheads="1"/>
            </p:cNvSpPr>
            <p:nvPr/>
          </p:nvSpPr>
          <p:spPr bwMode="auto">
            <a:xfrm>
              <a:off x="12795250" y="19228396"/>
              <a:ext cx="10673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7160" tIns="68580" rIns="137160" bIns="68580">
              <a:prstTxWarp prst="textNoShape">
                <a:avLst/>
              </a:prstTxWarp>
              <a:spAutoFit/>
            </a:bodyPr>
            <a:lstStyle/>
            <a:p>
              <a:r>
                <a:rPr lang="en-US" sz="1500" b="1"/>
                <a:t>(b)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47269" y="6324120"/>
            <a:ext cx="685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Book Antiqua"/>
                <a:cs typeface="Book Antiqua"/>
              </a:rPr>
              <a:t>(a</a:t>
            </a:r>
            <a:r>
              <a:rPr lang="en-US" sz="1000" b="1" dirty="0" smtClean="0">
                <a:latin typeface="Book Antiqua"/>
                <a:ea typeface="Arial" charset="0"/>
                <a:cs typeface="Book Antiqua"/>
              </a:rPr>
              <a:t>) </a:t>
            </a:r>
            <a:r>
              <a:rPr lang="en-US" sz="1000" dirty="0" smtClean="0">
                <a:latin typeface="Book Antiqua"/>
                <a:ea typeface="Arial" charset="0"/>
                <a:cs typeface="Book Antiqua"/>
              </a:rPr>
              <a:t>Northern polar coronal hole area and (</a:t>
            </a:r>
            <a:r>
              <a:rPr lang="en-US" sz="1000" b="1" dirty="0" err="1" smtClean="0">
                <a:latin typeface="Book Antiqua"/>
                <a:ea typeface="Arial" charset="0"/>
                <a:cs typeface="Book Antiqua"/>
              </a:rPr>
              <a:t>b</a:t>
            </a:r>
            <a:r>
              <a:rPr lang="en-US" sz="1000" b="1" dirty="0" smtClean="0">
                <a:latin typeface="Book Antiqua"/>
                <a:ea typeface="Arial" charset="0"/>
                <a:cs typeface="Book Antiqua"/>
              </a:rPr>
              <a:t>) </a:t>
            </a:r>
            <a:r>
              <a:rPr lang="en-US" sz="1000" dirty="0" smtClean="0">
                <a:latin typeface="Book Antiqua"/>
                <a:ea typeface="Arial" charset="0"/>
                <a:cs typeface="Book Antiqua"/>
              </a:rPr>
              <a:t>Southern polar coronal hole area with respect to Calendar date from  June,28 1996 to March 31, 2007 (CR 1911-CR 2055) for the 195 Å,171 Å and 304 Å wavelengths.</a:t>
            </a:r>
            <a:r>
              <a:rPr lang="en-US" sz="1000" b="1" dirty="0" smtClean="0">
                <a:latin typeface="Book Antiqua"/>
                <a:ea typeface="Arial" charset="0"/>
                <a:cs typeface="Book Antiqua"/>
              </a:rPr>
              <a:t> </a:t>
            </a:r>
            <a:endParaRPr lang="en-US" sz="1000" dirty="0">
              <a:latin typeface="Book Antiqua"/>
              <a:cs typeface="Book Antiqua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504" y="2"/>
            <a:ext cx="550495" cy="65753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"/>
            <a:ext cx="771090" cy="657536"/>
          </a:xfrm>
          <a:prstGeom prst="rect">
            <a:avLst/>
          </a:prstGeom>
        </p:spPr>
      </p:pic>
      <p:pic>
        <p:nvPicPr>
          <p:cNvPr id="35" name="Picture 34" descr="Picture 1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7438" y="3246075"/>
            <a:ext cx="4916677" cy="3078045"/>
          </a:xfrm>
          <a:prstGeom prst="rect">
            <a:avLst/>
          </a:prstGeom>
        </p:spPr>
      </p:pic>
      <p:pic>
        <p:nvPicPr>
          <p:cNvPr id="36" name="Picture 35" descr="Picture 1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7438" y="197053"/>
            <a:ext cx="4916677" cy="304902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97438" y="344845"/>
            <a:ext cx="610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085731" y="3372752"/>
            <a:ext cx="62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b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220" y="697230"/>
            <a:ext cx="7852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ook Antiqua" pitchFamily="18" charset="0"/>
              </a:rPr>
              <a:t>Solar B Angle:</a:t>
            </a:r>
          </a:p>
          <a:p>
            <a:endParaRPr lang="en-US" sz="2400" dirty="0" smtClean="0">
              <a:latin typeface="Book Antiqua" pitchFamily="18" charset="0"/>
            </a:endParaRPr>
          </a:p>
          <a:p>
            <a:r>
              <a:rPr lang="en-US" dirty="0" smtClean="0"/>
              <a:t>The latitude position of the center of the solar disk which varies according to change in the tilt of the solar axis relative to the Earth.</a:t>
            </a: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76060" y="2559050"/>
            <a:ext cx="7366000" cy="3075940"/>
            <a:chOff x="280" y="1800"/>
            <a:chExt cx="11600" cy="4000"/>
          </a:xfrm>
        </p:grpSpPr>
        <p:sp>
          <p:nvSpPr>
            <p:cNvPr id="1027" name="Oval 3"/>
            <p:cNvSpPr>
              <a:spLocks noChangeArrowheads="1"/>
            </p:cNvSpPr>
            <p:nvPr/>
          </p:nvSpPr>
          <p:spPr bwMode="auto">
            <a:xfrm>
              <a:off x="280" y="2880"/>
              <a:ext cx="11145" cy="144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Oval 4"/>
            <p:cNvSpPr>
              <a:spLocks noChangeArrowheads="1"/>
            </p:cNvSpPr>
            <p:nvPr/>
          </p:nvSpPr>
          <p:spPr bwMode="auto">
            <a:xfrm>
              <a:off x="11160" y="3240"/>
              <a:ext cx="720" cy="720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008000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auto">
            <a:xfrm rot="420000">
              <a:off x="360" y="3600"/>
              <a:ext cx="11520" cy="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7340" y="3280"/>
              <a:ext cx="2740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Line of Equinoxes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3440" y="2380"/>
              <a:ext cx="216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Earth’s orbit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Oval 8"/>
            <p:cNvSpPr>
              <a:spLocks noChangeArrowheads="1"/>
            </p:cNvSpPr>
            <p:nvPr/>
          </p:nvSpPr>
          <p:spPr bwMode="auto">
            <a:xfrm>
              <a:off x="5400" y="2880"/>
              <a:ext cx="1410" cy="141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rot="420000">
              <a:off x="6120" y="1800"/>
              <a:ext cx="0" cy="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>
              <a:outerShdw dist="25400" dir="5400000" algn="ctr" rotWithShape="0">
                <a:srgbClr val="808080">
                  <a:alpha val="35001"/>
                </a:srgbClr>
              </a:outerShdw>
            </a:effec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5040" y="5220"/>
              <a:ext cx="1800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  <a:cs typeface="Arial" pitchFamily="34" charset="0"/>
                </a:rPr>
                <a:t>Sun’s Axis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"/>
            <a:ext cx="771090" cy="6575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504" y="2"/>
            <a:ext cx="550495" cy="6575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8954" y="5518673"/>
            <a:ext cx="8104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latin typeface="Book Antiqua"/>
                <a:ea typeface="Arial" charset="0"/>
                <a:cs typeface="Book Antiqua"/>
              </a:rPr>
              <a:t>Variation of the polar coronal hole (Northern, red solid line; Southern, blue solid line) in the 195 Å wavelength. </a:t>
            </a:r>
            <a:endParaRPr lang="en-US" sz="1400" dirty="0">
              <a:latin typeface="Book Antiqua"/>
              <a:ea typeface="Arial" charset="0"/>
              <a:cs typeface="Book Antiqu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504" y="2"/>
            <a:ext cx="550495" cy="657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"/>
            <a:ext cx="771090" cy="657536"/>
          </a:xfrm>
          <a:prstGeom prst="rect">
            <a:avLst/>
          </a:prstGeom>
        </p:spPr>
      </p:pic>
      <p:pic>
        <p:nvPicPr>
          <p:cNvPr id="8" name="Picture 7" descr="Picture 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75" y="657538"/>
            <a:ext cx="7487735" cy="4664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8620" y="805803"/>
            <a:ext cx="7721523" cy="470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ook Antiqua"/>
                <a:cs typeface="Book Antiqua"/>
              </a:rPr>
              <a:t>Result:</a:t>
            </a:r>
          </a:p>
          <a:p>
            <a:endParaRPr lang="en-US" dirty="0" smtClean="0"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Book Antiqua"/>
                <a:cs typeface="Book Antiqua"/>
              </a:rPr>
              <a:t> </a:t>
            </a:r>
            <a:r>
              <a:rPr lang="en-US" dirty="0" smtClean="0">
                <a:latin typeface="Book Antiqua"/>
                <a:ea typeface="Arial" pitchFamily="-108" charset="0"/>
                <a:cs typeface="Book Antiqua"/>
              </a:rPr>
              <a:t>The estimated fractional areas for the Northern hole the area was 5.0% in 1996 and 4.5% in 2007.</a:t>
            </a: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ea typeface="Arial" pitchFamily="-108" charset="0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Book Antiqua"/>
                <a:ea typeface="Arial" pitchFamily="-108" charset="0"/>
                <a:cs typeface="Book Antiqua"/>
              </a:rPr>
              <a:t> For the Southern hole was 4.5% in 1996 and 4.0% in 2007.</a:t>
            </a: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ea typeface="Arial" pitchFamily="-108" charset="0"/>
              <a:cs typeface="Book Antiqua"/>
            </a:endParaRPr>
          </a:p>
          <a:p>
            <a:endParaRPr lang="en-US" dirty="0" smtClean="0">
              <a:latin typeface="Book Antiqua"/>
              <a:ea typeface="Arial" pitchFamily="-108" charset="0"/>
              <a:cs typeface="Book Antiqua"/>
            </a:endParaRPr>
          </a:p>
          <a:p>
            <a:r>
              <a:rPr lang="en-US" sz="2400" b="1" dirty="0" smtClean="0">
                <a:latin typeface="Book Antiqua"/>
                <a:ea typeface="Arial" pitchFamily="-108" charset="0"/>
                <a:cs typeface="Book Antiqua"/>
              </a:rPr>
              <a:t>Drawback:</a:t>
            </a:r>
          </a:p>
          <a:p>
            <a:endParaRPr lang="en-US" dirty="0" smtClean="0">
              <a:latin typeface="Book Antiqua"/>
              <a:ea typeface="Arial" pitchFamily="-108" charset="0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Book Antiqua"/>
                <a:ea typeface="Arial" pitchFamily="-108" charset="0"/>
                <a:cs typeface="Book Antiqua"/>
              </a:rPr>
              <a:t> The latitude only ranges between ±83°. </a:t>
            </a: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ea typeface="Arial" pitchFamily="-108" charset="0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Book Antiqua"/>
                <a:ea typeface="Arial" pitchFamily="-108" charset="0"/>
                <a:cs typeface="Book Antiqua"/>
              </a:rPr>
              <a:t> Missing latitude contributes ~0.75% of the Sun's area at each pole.</a:t>
            </a: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ea typeface="Arial" pitchFamily="-108" charset="0"/>
              <a:cs typeface="Book Antiqua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Book Antiqua"/>
                <a:ea typeface="Arial" pitchFamily="-108" charset="0"/>
                <a:cs typeface="Book Antiqua"/>
              </a:rPr>
              <a:t> Distorted image when a 3D sphere is projected into 2D image.</a:t>
            </a:r>
            <a:endParaRPr lang="en-US" dirty="0" smtClean="0">
              <a:latin typeface="Book Antiqua"/>
              <a:cs typeface="Book Antiqua"/>
            </a:endParaRPr>
          </a:p>
          <a:p>
            <a:pPr>
              <a:buFont typeface="Arial"/>
              <a:buChar char="•"/>
            </a:pPr>
            <a:endParaRPr lang="en-US" dirty="0" smtClean="0">
              <a:latin typeface="Book Antiqua"/>
              <a:cs typeface="Book Antiqu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504" y="2"/>
            <a:ext cx="550495" cy="6575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"/>
            <a:ext cx="771090" cy="657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416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Polar Coronal Hole Variations Over Solar Cycle 23</vt:lpstr>
      <vt:lpstr>Slide 2</vt:lpstr>
      <vt:lpstr>Solar and Heliospheric Observation (SOHO)</vt:lpstr>
      <vt:lpstr>My Work</vt:lpstr>
      <vt:lpstr>My Work</vt:lpstr>
      <vt:lpstr>Slide 6</vt:lpstr>
      <vt:lpstr>Slide 7</vt:lpstr>
      <vt:lpstr>Slide 8</vt:lpstr>
      <vt:lpstr>Slide 9</vt:lpstr>
      <vt:lpstr>Slide 10</vt:lpstr>
      <vt:lpstr>Slide 11</vt:lpstr>
    </vt:vector>
  </TitlesOfParts>
  <Company>Nomad Research,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Coronal Hole</dc:title>
  <dc:creator>Nishu Karna</dc:creator>
  <cp:lastModifiedBy>ADAM JACOBS</cp:lastModifiedBy>
  <cp:revision>26</cp:revision>
  <cp:lastPrinted>2010-07-29T13:36:45Z</cp:lastPrinted>
  <dcterms:created xsi:type="dcterms:W3CDTF">2010-08-03T14:12:28Z</dcterms:created>
  <dcterms:modified xsi:type="dcterms:W3CDTF">2010-08-04T15:47:34Z</dcterms:modified>
</cp:coreProperties>
</file>