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3" r:id="rId7"/>
    <p:sldId id="267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B092-38C0-4C3B-857B-06DBE3C77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61B8-9B15-46CC-ADBE-10B7460B8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laire%20Kuang\Videos\Reconnection.wm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63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8153400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Magnetospheric Reconnection and Accelerated Flows</a:t>
            </a:r>
            <a:endParaRPr lang="en-US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828800"/>
            <a:ext cx="3886200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Claire Kuang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Mentor: Dr. David Sibeck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457200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Franklin Gothic Book" pitchFamily="34" charset="0"/>
              </a:rPr>
              <a:t> Basic Concepts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Franklin Gothic Book" pitchFamily="34" charset="0"/>
              </a:rPr>
              <a:t> Current Theories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Franklin Gothic Book" pitchFamily="34" charset="0"/>
              </a:rPr>
              <a:t> My </a:t>
            </a:r>
            <a:r>
              <a:rPr lang="en-US" sz="2200" dirty="0" smtClean="0">
                <a:solidFill>
                  <a:schemeClr val="bg1"/>
                </a:solidFill>
                <a:latin typeface="Franklin Gothic Book" pitchFamily="34" charset="0"/>
              </a:rPr>
              <a:t>Research and Results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Franklin Gothic Book" pitchFamily="34" charset="0"/>
              </a:rPr>
              <a:t> Future </a:t>
            </a:r>
            <a:r>
              <a:rPr lang="en-US" sz="2200" dirty="0" smtClean="0">
                <a:solidFill>
                  <a:schemeClr val="bg1"/>
                </a:solidFill>
                <a:latin typeface="Franklin Gothic Book" pitchFamily="34" charset="0"/>
              </a:rPr>
              <a:t>Research</a:t>
            </a:r>
            <a:endParaRPr lang="en-US" sz="22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What is reconnection?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5" name="Content Placeholder 4" descr="Reconnection - magnetosphe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5467" r="-646" b="13827"/>
          <a:stretch>
            <a:fillRect/>
          </a:stretch>
        </p:blipFill>
        <p:spPr>
          <a:xfrm>
            <a:off x="914400" y="3810000"/>
            <a:ext cx="7315200" cy="2836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Oval 5"/>
          <p:cNvSpPr/>
          <p:nvPr/>
        </p:nvSpPr>
        <p:spPr>
          <a:xfrm flipH="1" flipV="1">
            <a:off x="2351903" y="5150709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 flipV="1">
            <a:off x="4501979" y="5173363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4343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Occurs at the boundary of two different magnetic fields</a:t>
            </a:r>
          </a:p>
          <a:p>
            <a:pPr marL="342900" indent="-342900">
              <a:buFont typeface="+mj-lt"/>
              <a:buAutoNum type="arabicPeriod"/>
            </a:pPr>
            <a:endParaRPr lang="en-US" sz="800" dirty="0" smtClean="0">
              <a:solidFill>
                <a:schemeClr val="accent1">
                  <a:lumMod val="60000"/>
                  <a:lumOff val="40000"/>
                </a:schemeClr>
              </a:solidFill>
              <a:latin typeface="Franklin Gothic Boo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Allows energy from the sun to penetrate the magnetosphere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3" name="Picture 9" descr="H:\reconnectio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19200"/>
            <a:ext cx="3905250" cy="242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Branches of Thought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Franklin Gothic Boo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0" y="838200"/>
            <a:ext cx="3735388" cy="563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Completely Predictable …</a:t>
            </a:r>
            <a:endParaRPr lang="en-US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53000" y="838200"/>
            <a:ext cx="3736975" cy="5635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or Unpredictable!</a:t>
            </a:r>
            <a:endParaRPr lang="en-US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6096000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Franklin Gothic Book" pitchFamily="34" charset="0"/>
              </a:rPr>
              <a:t>What </a:t>
            </a:r>
            <a:r>
              <a:rPr lang="en-US" sz="2800" b="1" dirty="0" smtClean="0">
                <a:solidFill>
                  <a:srgbClr val="FF0000"/>
                </a:solidFill>
                <a:latin typeface="Franklin Gothic Book" pitchFamily="34" charset="0"/>
              </a:rPr>
              <a:t>can we learn from models?</a:t>
            </a:r>
            <a:endParaRPr lang="en-US" sz="2800" b="1" dirty="0">
              <a:solidFill>
                <a:srgbClr val="FF0000"/>
              </a:solidFill>
              <a:latin typeface="Franklin Gothic Book" pitchFamily="34" charset="0"/>
            </a:endParaRPr>
          </a:p>
        </p:txBody>
      </p:sp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457200" y="1371600"/>
            <a:ext cx="2895600" cy="3140392"/>
            <a:chOff x="5780" y="1203"/>
            <a:chExt cx="4317" cy="4684"/>
          </a:xfrm>
        </p:grpSpPr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6805" y="1203"/>
              <a:ext cx="649" cy="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r>
                <a:rPr kumimoji="0" lang="en-US" sz="1600" b="1" i="1" u="none" strike="noStrike" cap="none" normalizeH="0" baseline="-2500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8292" y="5175"/>
              <a:ext cx="649" cy="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7549" y="3632"/>
              <a:ext cx="490" cy="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Calibri" pitchFamily="34" charset="0"/>
                  <a:cs typeface="Arial" pitchFamily="34" charset="0"/>
                </a:rPr>
                <a:t>θ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54" name="AutoShape 30"/>
            <p:cNvCxnSpPr>
              <a:cxnSpLocks noChangeShapeType="1"/>
            </p:cNvCxnSpPr>
            <p:nvPr/>
          </p:nvCxnSpPr>
          <p:spPr bwMode="auto">
            <a:xfrm flipV="1">
              <a:off x="7454" y="1282"/>
              <a:ext cx="1" cy="3054"/>
            </a:xfrm>
            <a:prstGeom prst="straightConnector1">
              <a:avLst/>
            </a:prstGeom>
            <a:noFill/>
            <a:ln w="57150">
              <a:solidFill>
                <a:srgbClr val="548DD4"/>
              </a:solidFill>
              <a:round/>
              <a:headEnd/>
              <a:tailEnd type="triangle" w="med" len="med"/>
            </a:ln>
          </p:spPr>
        </p:cxnSp>
        <p:cxnSp>
          <p:nvCxnSpPr>
            <p:cNvPr id="1055" name="AutoShape 31"/>
            <p:cNvCxnSpPr>
              <a:cxnSpLocks noChangeShapeType="1"/>
            </p:cNvCxnSpPr>
            <p:nvPr/>
          </p:nvCxnSpPr>
          <p:spPr bwMode="auto">
            <a:xfrm>
              <a:off x="7454" y="4336"/>
              <a:ext cx="1583" cy="1124"/>
            </a:xfrm>
            <a:prstGeom prst="straightConnector1">
              <a:avLst/>
            </a:prstGeom>
            <a:noFill/>
            <a:ln w="57150">
              <a:solidFill>
                <a:srgbClr val="548DD4"/>
              </a:solidFill>
              <a:round/>
              <a:headEnd/>
              <a:tailEnd type="triangle" w="med" len="med"/>
            </a:ln>
          </p:spPr>
        </p:cxnSp>
        <p:cxnSp>
          <p:nvCxnSpPr>
            <p:cNvPr id="1056" name="AutoShape 32"/>
            <p:cNvCxnSpPr>
              <a:cxnSpLocks noChangeShapeType="1"/>
            </p:cNvCxnSpPr>
            <p:nvPr/>
          </p:nvCxnSpPr>
          <p:spPr bwMode="auto">
            <a:xfrm flipV="1">
              <a:off x="5780" y="3232"/>
              <a:ext cx="4317" cy="1832"/>
            </a:xfrm>
            <a:prstGeom prst="straightConnector1">
              <a:avLst/>
            </a:prstGeom>
            <a:noFill/>
            <a:ln w="19050">
              <a:solidFill>
                <a:srgbClr val="548DD4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057" name="AutoShape 33"/>
            <p:cNvCxnSpPr>
              <a:cxnSpLocks noChangeShapeType="1"/>
            </p:cNvCxnSpPr>
            <p:nvPr/>
          </p:nvCxnSpPr>
          <p:spPr bwMode="auto">
            <a:xfrm>
              <a:off x="7455" y="1282"/>
              <a:ext cx="1582" cy="4178"/>
            </a:xfrm>
            <a:prstGeom prst="straightConnector1">
              <a:avLst/>
            </a:prstGeom>
            <a:noFill/>
            <a:ln w="19050">
              <a:solidFill>
                <a:srgbClr val="548DD4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058" name="AutoShape 34"/>
            <p:cNvCxnSpPr>
              <a:cxnSpLocks noChangeShapeType="1"/>
            </p:cNvCxnSpPr>
            <p:nvPr/>
          </p:nvCxnSpPr>
          <p:spPr bwMode="auto">
            <a:xfrm flipV="1">
              <a:off x="8404" y="3632"/>
              <a:ext cx="197" cy="87"/>
            </a:xfrm>
            <a:prstGeom prst="straightConnector1">
              <a:avLst/>
            </a:prstGeom>
            <a:noFill/>
            <a:ln w="9525">
              <a:solidFill>
                <a:srgbClr val="548DD4"/>
              </a:solidFill>
              <a:round/>
              <a:headEnd/>
              <a:tailEnd/>
            </a:ln>
          </p:spPr>
        </p:cxnSp>
        <p:cxnSp>
          <p:nvCxnSpPr>
            <p:cNvPr id="1059" name="AutoShape 35"/>
            <p:cNvCxnSpPr>
              <a:cxnSpLocks noChangeShapeType="1"/>
            </p:cNvCxnSpPr>
            <p:nvPr/>
          </p:nvCxnSpPr>
          <p:spPr bwMode="auto">
            <a:xfrm>
              <a:off x="8616" y="3632"/>
              <a:ext cx="77" cy="200"/>
            </a:xfrm>
            <a:prstGeom prst="straightConnector1">
              <a:avLst/>
            </a:prstGeom>
            <a:noFill/>
            <a:ln w="9525">
              <a:solidFill>
                <a:srgbClr val="548DD4"/>
              </a:solidFill>
              <a:round/>
              <a:headEnd/>
              <a:tailEnd/>
            </a:ln>
          </p:spPr>
        </p:cxnSp>
        <p:sp>
          <p:nvSpPr>
            <p:cNvPr id="1060" name="Arc 36"/>
            <p:cNvSpPr>
              <a:spLocks/>
            </p:cNvSpPr>
            <p:nvPr/>
          </p:nvSpPr>
          <p:spPr bwMode="auto">
            <a:xfrm>
              <a:off x="7455" y="4021"/>
              <a:ext cx="253" cy="4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9782"/>
                <a:gd name="T2" fmla="*/ 11660 w 21600"/>
                <a:gd name="T3" fmla="*/ 39782 h 39782"/>
                <a:gd name="T4" fmla="*/ 0 w 21600"/>
                <a:gd name="T5" fmla="*/ 21600 h 39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78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58"/>
                    <a:pt x="17854" y="35810"/>
                    <a:pt x="11660" y="39782"/>
                  </a:cubicBezTo>
                </a:path>
                <a:path w="21600" h="3978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58"/>
                    <a:pt x="17854" y="35810"/>
                    <a:pt x="11660" y="3978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548DD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61" name="AutoShape 37"/>
            <p:cNvCxnSpPr>
              <a:cxnSpLocks noChangeShapeType="1"/>
            </p:cNvCxnSpPr>
            <p:nvPr/>
          </p:nvCxnSpPr>
          <p:spPr bwMode="auto">
            <a:xfrm flipV="1">
              <a:off x="7455" y="3925"/>
              <a:ext cx="1028" cy="411"/>
            </a:xfrm>
            <a:prstGeom prst="straightConnector1">
              <a:avLst/>
            </a:prstGeom>
            <a:noFill/>
            <a:ln w="28575">
              <a:solidFill>
                <a:srgbClr val="548DD4"/>
              </a:solidFill>
              <a:round/>
              <a:headEnd/>
              <a:tailEnd type="triangle" w="med" len="med"/>
            </a:ln>
          </p:spPr>
        </p:cxnSp>
      </p:grpSp>
      <p:sp>
        <p:nvSpPr>
          <p:cNvPr id="44" name="TextBox 43"/>
          <p:cNvSpPr txBox="1"/>
          <p:nvPr/>
        </p:nvSpPr>
        <p:spPr>
          <a:xfrm>
            <a:off x="381000" y="43434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“It is conceivable that solutions … exist with other orientations. But such solutions by necessity must display a peculiar asymmetry between the plasma ejections regions above and below the reconnection line.”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Sonnerup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1974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62" name="Group 38"/>
          <p:cNvGrpSpPr>
            <a:grpSpLocks/>
          </p:cNvGrpSpPr>
          <p:nvPr/>
        </p:nvGrpSpPr>
        <p:grpSpPr bwMode="auto">
          <a:xfrm>
            <a:off x="5029200" y="3124200"/>
            <a:ext cx="2741612" cy="2974975"/>
            <a:chOff x="3722" y="7188"/>
            <a:chExt cx="4317" cy="4684"/>
          </a:xfrm>
        </p:grpSpPr>
        <p:sp>
          <p:nvSpPr>
            <p:cNvPr id="1063" name="Text Box 39"/>
            <p:cNvSpPr txBox="1">
              <a:spLocks noChangeArrowheads="1"/>
            </p:cNvSpPr>
            <p:nvPr/>
          </p:nvSpPr>
          <p:spPr bwMode="auto">
            <a:xfrm>
              <a:off x="4747" y="7188"/>
              <a:ext cx="649" cy="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r>
                <a:rPr kumimoji="0" lang="en-US" sz="1600" b="1" i="1" u="none" strike="noStrike" cap="none" normalizeH="0" baseline="-2500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Text Box 40"/>
            <p:cNvSpPr txBox="1">
              <a:spLocks noChangeArrowheads="1"/>
            </p:cNvSpPr>
            <p:nvPr/>
          </p:nvSpPr>
          <p:spPr bwMode="auto">
            <a:xfrm>
              <a:off x="6234" y="11160"/>
              <a:ext cx="649" cy="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Text Box 41"/>
            <p:cNvSpPr txBox="1">
              <a:spLocks noChangeArrowheads="1"/>
            </p:cNvSpPr>
            <p:nvPr/>
          </p:nvSpPr>
          <p:spPr bwMode="auto">
            <a:xfrm>
              <a:off x="5491" y="9617"/>
              <a:ext cx="490" cy="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Calibri" pitchFamily="34" charset="0"/>
                  <a:cs typeface="Arial" pitchFamily="34" charset="0"/>
                </a:rPr>
                <a:t>θ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6" name="AutoShape 42"/>
            <p:cNvCxnSpPr>
              <a:cxnSpLocks noChangeShapeType="1"/>
            </p:cNvCxnSpPr>
            <p:nvPr/>
          </p:nvCxnSpPr>
          <p:spPr bwMode="auto">
            <a:xfrm flipV="1">
              <a:off x="5396" y="7267"/>
              <a:ext cx="1" cy="3054"/>
            </a:xfrm>
            <a:prstGeom prst="straightConnector1">
              <a:avLst/>
            </a:prstGeom>
            <a:noFill/>
            <a:ln w="57150">
              <a:solidFill>
                <a:srgbClr val="548DD4"/>
              </a:solidFill>
              <a:round/>
              <a:headEnd/>
              <a:tailEnd type="triangle" w="med" len="med"/>
            </a:ln>
          </p:spPr>
        </p:cxnSp>
        <p:cxnSp>
          <p:nvCxnSpPr>
            <p:cNvPr id="1067" name="AutoShape 43"/>
            <p:cNvCxnSpPr>
              <a:cxnSpLocks noChangeShapeType="1"/>
            </p:cNvCxnSpPr>
            <p:nvPr/>
          </p:nvCxnSpPr>
          <p:spPr bwMode="auto">
            <a:xfrm>
              <a:off x="5396" y="10321"/>
              <a:ext cx="1583" cy="1124"/>
            </a:xfrm>
            <a:prstGeom prst="straightConnector1">
              <a:avLst/>
            </a:prstGeom>
            <a:noFill/>
            <a:ln w="57150">
              <a:solidFill>
                <a:srgbClr val="548DD4"/>
              </a:solidFill>
              <a:round/>
              <a:headEnd/>
              <a:tailEnd type="triangle" w="med" len="med"/>
            </a:ln>
          </p:spPr>
        </p:cxnSp>
        <p:cxnSp>
          <p:nvCxnSpPr>
            <p:cNvPr id="1068" name="AutoShape 44"/>
            <p:cNvCxnSpPr>
              <a:cxnSpLocks noChangeShapeType="1"/>
            </p:cNvCxnSpPr>
            <p:nvPr/>
          </p:nvCxnSpPr>
          <p:spPr bwMode="auto">
            <a:xfrm flipV="1">
              <a:off x="3722" y="9217"/>
              <a:ext cx="4317" cy="1832"/>
            </a:xfrm>
            <a:prstGeom prst="straightConnector1">
              <a:avLst/>
            </a:prstGeom>
            <a:noFill/>
            <a:ln w="19050">
              <a:solidFill>
                <a:srgbClr val="548DD4"/>
              </a:solidFill>
              <a:prstDash val="lgDash"/>
              <a:round/>
              <a:headEnd/>
              <a:tailEnd/>
            </a:ln>
          </p:spPr>
        </p:cxnSp>
        <p:sp>
          <p:nvSpPr>
            <p:cNvPr id="1069" name="Arc 45"/>
            <p:cNvSpPr>
              <a:spLocks/>
            </p:cNvSpPr>
            <p:nvPr/>
          </p:nvSpPr>
          <p:spPr bwMode="auto">
            <a:xfrm>
              <a:off x="5397" y="10006"/>
              <a:ext cx="253" cy="4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9782"/>
                <a:gd name="T2" fmla="*/ 11660 w 21600"/>
                <a:gd name="T3" fmla="*/ 39782 h 39782"/>
                <a:gd name="T4" fmla="*/ 0 w 21600"/>
                <a:gd name="T5" fmla="*/ 21600 h 39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78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58"/>
                    <a:pt x="17854" y="35810"/>
                    <a:pt x="11660" y="39782"/>
                  </a:cubicBezTo>
                </a:path>
                <a:path w="21600" h="3978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58"/>
                    <a:pt x="17854" y="35810"/>
                    <a:pt x="11660" y="3978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548DD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Arc 46"/>
            <p:cNvSpPr>
              <a:spLocks/>
            </p:cNvSpPr>
            <p:nvPr/>
          </p:nvSpPr>
          <p:spPr bwMode="auto">
            <a:xfrm>
              <a:off x="5462" y="7629"/>
              <a:ext cx="1738" cy="3274"/>
            </a:xfrm>
            <a:custGeom>
              <a:avLst/>
              <a:gdLst>
                <a:gd name="G0" fmla="+- 2625 0 0"/>
                <a:gd name="G1" fmla="+- 21600 0 0"/>
                <a:gd name="G2" fmla="+- 21600 0 0"/>
                <a:gd name="T0" fmla="*/ 0 w 24225"/>
                <a:gd name="T1" fmla="*/ 160 h 40997"/>
                <a:gd name="T2" fmla="*/ 12129 w 24225"/>
                <a:gd name="T3" fmla="*/ 40997 h 40997"/>
                <a:gd name="T4" fmla="*/ 2625 w 24225"/>
                <a:gd name="T5" fmla="*/ 21600 h 40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25" h="40997" fill="none" extrusionOk="0">
                  <a:moveTo>
                    <a:pt x="0" y="160"/>
                  </a:moveTo>
                  <a:cubicBezTo>
                    <a:pt x="870" y="53"/>
                    <a:pt x="1747" y="-1"/>
                    <a:pt x="2625" y="0"/>
                  </a:cubicBezTo>
                  <a:cubicBezTo>
                    <a:pt x="14554" y="0"/>
                    <a:pt x="24225" y="9670"/>
                    <a:pt x="24225" y="21600"/>
                  </a:cubicBezTo>
                  <a:cubicBezTo>
                    <a:pt x="24225" y="29844"/>
                    <a:pt x="19532" y="37369"/>
                    <a:pt x="12128" y="40996"/>
                  </a:cubicBezTo>
                </a:path>
                <a:path w="24225" h="40997" stroke="0" extrusionOk="0">
                  <a:moveTo>
                    <a:pt x="0" y="160"/>
                  </a:moveTo>
                  <a:cubicBezTo>
                    <a:pt x="870" y="53"/>
                    <a:pt x="1747" y="-1"/>
                    <a:pt x="2625" y="0"/>
                  </a:cubicBezTo>
                  <a:cubicBezTo>
                    <a:pt x="14554" y="0"/>
                    <a:pt x="24225" y="9670"/>
                    <a:pt x="24225" y="21600"/>
                  </a:cubicBezTo>
                  <a:cubicBezTo>
                    <a:pt x="24225" y="29844"/>
                    <a:pt x="19532" y="37369"/>
                    <a:pt x="12128" y="40996"/>
                  </a:cubicBezTo>
                  <a:lnTo>
                    <a:pt x="2625" y="2160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495800" y="13716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“The direction of the line cannot be uniquely determined and may lie anywhere in the range of angles such that [components perpendicular to the line  must reverse] is satisfied.”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~Cowley 1976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/>
      <p:bldP spid="44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 My Research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Franklin Gothic Boo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219200"/>
            <a:ext cx="80010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Used models (through CCMC) to select and compare specific run conditions</a:t>
            </a:r>
          </a:p>
          <a:p>
            <a:pPr>
              <a:buNone/>
            </a:pPr>
            <a:endParaRPr lang="en-US" sz="1200" dirty="0" smtClean="0">
              <a:solidFill>
                <a:schemeClr val="tx2">
                  <a:lumMod val="40000"/>
                  <a:lumOff val="60000"/>
                </a:schemeClr>
              </a:solidFill>
              <a:latin typeface="Franklin Gothic Book" pitchFamily="34" charset="0"/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Manually identified reconnection on the XZ plane</a:t>
            </a:r>
          </a:p>
          <a:p>
            <a:pPr>
              <a:buNone/>
            </a:pPr>
            <a:endParaRPr lang="en-US" sz="1200" dirty="0" smtClean="0">
              <a:solidFill>
                <a:schemeClr val="tx2">
                  <a:lumMod val="40000"/>
                  <a:lumOff val="60000"/>
                </a:schemeClr>
              </a:solidFill>
              <a:latin typeface="Franklin Gothic Book" pitchFamily="34" charset="0"/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Plotted these data points to determine the line of reconnection</a:t>
            </a:r>
          </a:p>
          <a:p>
            <a:pPr>
              <a:buNone/>
            </a:pPr>
            <a:endParaRPr lang="en-US" sz="1200" dirty="0" smtClean="0">
              <a:solidFill>
                <a:schemeClr val="tx2">
                  <a:lumMod val="40000"/>
                  <a:lumOff val="60000"/>
                </a:schemeClr>
              </a:solidFill>
              <a:latin typeface="Franklin Gothic Book" pitchFamily="34" charset="0"/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Compiled a database of runs and results for future reference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 My Research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5" name="Reconnection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Preliminary Conclusions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Franklin Gothic Boo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	The reconnection line tilts</a:t>
            </a:r>
            <a:r>
              <a:rPr lang="en-US" b="1" i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with respect to IMF angle in a </a:t>
            </a:r>
            <a:r>
              <a:rPr lang="en-US" b="1" dirty="0" smtClean="0">
                <a:solidFill>
                  <a:schemeClr val="bg1"/>
                </a:solidFill>
                <a:latin typeface="Franklin Gothic Book" pitchFamily="34" charset="0"/>
              </a:rPr>
              <a:t>predictable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 manner, though the exact degree varies with the parameters of each run.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		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	The degree of tilt is noticeably affected by the strength of the IMF. </a:t>
            </a:r>
            <a:r>
              <a:rPr lang="en-US" b="1" dirty="0" smtClean="0">
                <a:solidFill>
                  <a:schemeClr val="bg1"/>
                </a:solidFill>
                <a:latin typeface="Franklin Gothic Book" pitchFamily="34" charset="0"/>
              </a:rPr>
              <a:t>Stronger IMF = larger tilt</a:t>
            </a:r>
            <a:endParaRPr lang="en-US" b="1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grpSp>
        <p:nvGrpSpPr>
          <p:cNvPr id="7309" name="Group 141"/>
          <p:cNvGrpSpPr>
            <a:grpSpLocks/>
          </p:cNvGrpSpPr>
          <p:nvPr/>
        </p:nvGrpSpPr>
        <p:grpSpPr bwMode="auto">
          <a:xfrm>
            <a:off x="914400" y="3124200"/>
            <a:ext cx="6954838" cy="1487487"/>
            <a:chOff x="631" y="2062"/>
            <a:chExt cx="10952" cy="2342"/>
          </a:xfrm>
        </p:grpSpPr>
        <p:grpSp>
          <p:nvGrpSpPr>
            <p:cNvPr id="7310" name="Group 142"/>
            <p:cNvGrpSpPr>
              <a:grpSpLocks/>
            </p:cNvGrpSpPr>
            <p:nvPr/>
          </p:nvGrpSpPr>
          <p:grpSpPr bwMode="auto">
            <a:xfrm>
              <a:off x="631" y="2062"/>
              <a:ext cx="2199" cy="2342"/>
              <a:chOff x="1883" y="2263"/>
              <a:chExt cx="2199" cy="2342"/>
            </a:xfrm>
          </p:grpSpPr>
          <p:sp>
            <p:nvSpPr>
              <p:cNvPr id="7311" name="Oval 143"/>
              <p:cNvSpPr>
                <a:spLocks noChangeArrowheads="1"/>
              </p:cNvSpPr>
              <p:nvPr/>
            </p:nvSpPr>
            <p:spPr bwMode="auto">
              <a:xfrm>
                <a:off x="1883" y="2263"/>
                <a:ext cx="2199" cy="2342"/>
              </a:xfrm>
              <a:prstGeom prst="ellipse">
                <a:avLst/>
              </a:prstGeom>
              <a:solidFill>
                <a:srgbClr val="8DB3E2"/>
              </a:solidFill>
              <a:ln w="38100">
                <a:solidFill>
                  <a:srgbClr val="548DD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7312" name="AutoShape 144"/>
              <p:cNvCxnSpPr>
                <a:cxnSpLocks noChangeShapeType="1"/>
              </p:cNvCxnSpPr>
              <p:nvPr/>
            </p:nvCxnSpPr>
            <p:spPr bwMode="auto">
              <a:xfrm>
                <a:off x="3007" y="2263"/>
                <a:ext cx="0" cy="2342"/>
              </a:xfrm>
              <a:prstGeom prst="straightConnector1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313" name="AutoShape 145"/>
              <p:cNvCxnSpPr>
                <a:cxnSpLocks noChangeShapeType="1"/>
              </p:cNvCxnSpPr>
              <p:nvPr/>
            </p:nvCxnSpPr>
            <p:spPr bwMode="auto">
              <a:xfrm>
                <a:off x="1883" y="3420"/>
                <a:ext cx="2199" cy="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</p:cxnSp>
          <p:grpSp>
            <p:nvGrpSpPr>
              <p:cNvPr id="7314" name="Group 146"/>
              <p:cNvGrpSpPr>
                <a:grpSpLocks/>
              </p:cNvGrpSpPr>
              <p:nvPr/>
            </p:nvGrpSpPr>
            <p:grpSpPr bwMode="auto">
              <a:xfrm>
                <a:off x="2788" y="2621"/>
                <a:ext cx="428" cy="1557"/>
                <a:chOff x="2785" y="2480"/>
                <a:chExt cx="428" cy="1713"/>
              </a:xfrm>
            </p:grpSpPr>
            <p:cxnSp>
              <p:nvCxnSpPr>
                <p:cNvPr id="7315" name="AutoShape 147"/>
                <p:cNvCxnSpPr>
                  <a:cxnSpLocks noChangeShapeType="1"/>
                </p:cNvCxnSpPr>
                <p:nvPr/>
              </p:nvCxnSpPr>
              <p:spPr bwMode="auto">
                <a:xfrm>
                  <a:off x="2785" y="3541"/>
                  <a:ext cx="1" cy="652"/>
                </a:xfrm>
                <a:prstGeom prst="straightConnector1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316" name="AutoShape 148"/>
                <p:cNvCxnSpPr>
                  <a:cxnSpLocks noChangeShapeType="1"/>
                </p:cNvCxnSpPr>
                <p:nvPr/>
              </p:nvCxnSpPr>
              <p:spPr bwMode="auto">
                <a:xfrm>
                  <a:off x="3211" y="3541"/>
                  <a:ext cx="1" cy="652"/>
                </a:xfrm>
                <a:prstGeom prst="straightConnector1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317" name="AutoShape 1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2786" y="2480"/>
                  <a:ext cx="1" cy="652"/>
                </a:xfrm>
                <a:prstGeom prst="straightConnector1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318" name="AutoShape 1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212" y="2480"/>
                  <a:ext cx="1" cy="652"/>
                </a:xfrm>
                <a:prstGeom prst="straightConnector1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grpSp>
          <p:nvGrpSpPr>
            <p:cNvPr id="7319" name="Group 151"/>
            <p:cNvGrpSpPr>
              <a:grpSpLocks/>
            </p:cNvGrpSpPr>
            <p:nvPr/>
          </p:nvGrpSpPr>
          <p:grpSpPr bwMode="auto">
            <a:xfrm>
              <a:off x="3022" y="2062"/>
              <a:ext cx="2199" cy="2342"/>
              <a:chOff x="4274" y="2263"/>
              <a:chExt cx="2199" cy="2342"/>
            </a:xfrm>
          </p:grpSpPr>
          <p:sp>
            <p:nvSpPr>
              <p:cNvPr id="7320" name="Oval 152"/>
              <p:cNvSpPr>
                <a:spLocks noChangeArrowheads="1"/>
              </p:cNvSpPr>
              <p:nvPr/>
            </p:nvSpPr>
            <p:spPr bwMode="auto">
              <a:xfrm>
                <a:off x="4274" y="2263"/>
                <a:ext cx="2199" cy="2342"/>
              </a:xfrm>
              <a:prstGeom prst="ellipse">
                <a:avLst/>
              </a:prstGeom>
              <a:solidFill>
                <a:srgbClr val="8DB3E2"/>
              </a:solidFill>
              <a:ln w="38100">
                <a:solidFill>
                  <a:srgbClr val="548DD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7321" name="AutoShape 153"/>
              <p:cNvCxnSpPr>
                <a:cxnSpLocks noChangeShapeType="1"/>
              </p:cNvCxnSpPr>
              <p:nvPr/>
            </p:nvCxnSpPr>
            <p:spPr bwMode="auto">
              <a:xfrm rot="8100000">
                <a:off x="5398" y="2263"/>
                <a:ext cx="0" cy="2342"/>
              </a:xfrm>
              <a:prstGeom prst="straightConnector1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triangle" w="med" len="med"/>
                <a:tailEnd/>
              </a:ln>
            </p:spPr>
          </p:cxnSp>
          <p:grpSp>
            <p:nvGrpSpPr>
              <p:cNvPr id="7322" name="Group 154"/>
              <p:cNvGrpSpPr>
                <a:grpSpLocks/>
              </p:cNvGrpSpPr>
              <p:nvPr/>
            </p:nvGrpSpPr>
            <p:grpSpPr bwMode="auto">
              <a:xfrm rot="-464343">
                <a:off x="4274" y="2621"/>
                <a:ext cx="2199" cy="1557"/>
                <a:chOff x="4274" y="2621"/>
                <a:chExt cx="2199" cy="1557"/>
              </a:xfrm>
            </p:grpSpPr>
            <p:cxnSp>
              <p:nvCxnSpPr>
                <p:cNvPr id="7323" name="AutoShape 155"/>
                <p:cNvCxnSpPr>
                  <a:cxnSpLocks noChangeShapeType="1"/>
                </p:cNvCxnSpPr>
                <p:nvPr/>
              </p:nvCxnSpPr>
              <p:spPr bwMode="auto">
                <a:xfrm>
                  <a:off x="4274" y="3420"/>
                  <a:ext cx="2199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7324" name="Group 156"/>
                <p:cNvGrpSpPr>
                  <a:grpSpLocks/>
                </p:cNvGrpSpPr>
                <p:nvPr/>
              </p:nvGrpSpPr>
              <p:grpSpPr bwMode="auto">
                <a:xfrm>
                  <a:off x="5179" y="2621"/>
                  <a:ext cx="428" cy="1557"/>
                  <a:chOff x="2785" y="2480"/>
                  <a:chExt cx="428" cy="1713"/>
                </a:xfrm>
              </p:grpSpPr>
              <p:cxnSp>
                <p:nvCxnSpPr>
                  <p:cNvPr id="7325" name="AutoShape 15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85" y="3541"/>
                    <a:ext cx="1" cy="652"/>
                  </a:xfrm>
                  <a:prstGeom prst="straightConnector1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326" name="AutoShape 15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11" y="3541"/>
                    <a:ext cx="1" cy="652"/>
                  </a:xfrm>
                  <a:prstGeom prst="straightConnector1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327" name="AutoShape 1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786" y="2480"/>
                    <a:ext cx="1" cy="652"/>
                  </a:xfrm>
                  <a:prstGeom prst="straightConnector1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328" name="AutoShape 16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212" y="2480"/>
                    <a:ext cx="1" cy="652"/>
                  </a:xfrm>
                  <a:prstGeom prst="straightConnector1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  <p:grpSp>
          <p:nvGrpSpPr>
            <p:cNvPr id="7329" name="Group 161"/>
            <p:cNvGrpSpPr>
              <a:grpSpLocks/>
            </p:cNvGrpSpPr>
            <p:nvPr/>
          </p:nvGrpSpPr>
          <p:grpSpPr bwMode="auto">
            <a:xfrm>
              <a:off x="5350" y="2062"/>
              <a:ext cx="2342" cy="2342"/>
              <a:chOff x="6602" y="2263"/>
              <a:chExt cx="2342" cy="2342"/>
            </a:xfrm>
          </p:grpSpPr>
          <p:sp>
            <p:nvSpPr>
              <p:cNvPr id="7330" name="Oval 162"/>
              <p:cNvSpPr>
                <a:spLocks noChangeArrowheads="1"/>
              </p:cNvSpPr>
              <p:nvPr/>
            </p:nvSpPr>
            <p:spPr bwMode="auto">
              <a:xfrm>
                <a:off x="6649" y="2263"/>
                <a:ext cx="2199" cy="2342"/>
              </a:xfrm>
              <a:prstGeom prst="ellipse">
                <a:avLst/>
              </a:prstGeom>
              <a:solidFill>
                <a:srgbClr val="8DB3E2"/>
              </a:solidFill>
              <a:ln w="38100">
                <a:solidFill>
                  <a:srgbClr val="548DD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7331" name="AutoShape 163"/>
              <p:cNvCxnSpPr>
                <a:cxnSpLocks noChangeShapeType="1"/>
              </p:cNvCxnSpPr>
              <p:nvPr/>
            </p:nvCxnSpPr>
            <p:spPr bwMode="auto">
              <a:xfrm rot="16200000" flipH="1">
                <a:off x="7773" y="2263"/>
                <a:ext cx="0" cy="2342"/>
              </a:xfrm>
              <a:prstGeom prst="straightConnector1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7332" name="Group 164"/>
              <p:cNvGrpSpPr>
                <a:grpSpLocks/>
              </p:cNvGrpSpPr>
              <p:nvPr/>
            </p:nvGrpSpPr>
            <p:grpSpPr bwMode="auto">
              <a:xfrm rot="-1406028">
                <a:off x="6649" y="2621"/>
                <a:ext cx="2199" cy="1557"/>
                <a:chOff x="6649" y="2621"/>
                <a:chExt cx="2199" cy="1557"/>
              </a:xfrm>
            </p:grpSpPr>
            <p:cxnSp>
              <p:nvCxnSpPr>
                <p:cNvPr id="7333" name="AutoShape 165"/>
                <p:cNvCxnSpPr>
                  <a:cxnSpLocks noChangeShapeType="1"/>
                </p:cNvCxnSpPr>
                <p:nvPr/>
              </p:nvCxnSpPr>
              <p:spPr bwMode="auto">
                <a:xfrm>
                  <a:off x="6649" y="3420"/>
                  <a:ext cx="2199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7334" name="Group 166"/>
                <p:cNvGrpSpPr>
                  <a:grpSpLocks/>
                </p:cNvGrpSpPr>
                <p:nvPr/>
              </p:nvGrpSpPr>
              <p:grpSpPr bwMode="auto">
                <a:xfrm>
                  <a:off x="7554" y="2621"/>
                  <a:ext cx="428" cy="1557"/>
                  <a:chOff x="2785" y="2480"/>
                  <a:chExt cx="428" cy="1713"/>
                </a:xfrm>
              </p:grpSpPr>
              <p:cxnSp>
                <p:nvCxnSpPr>
                  <p:cNvPr id="7335" name="AutoShape 1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85" y="3541"/>
                    <a:ext cx="1" cy="652"/>
                  </a:xfrm>
                  <a:prstGeom prst="straightConnector1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336" name="AutoShape 16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11" y="3541"/>
                    <a:ext cx="1" cy="652"/>
                  </a:xfrm>
                  <a:prstGeom prst="straightConnector1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337" name="AutoShape 16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786" y="2480"/>
                    <a:ext cx="1" cy="652"/>
                  </a:xfrm>
                  <a:prstGeom prst="straightConnector1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338" name="AutoShape 1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212" y="2480"/>
                    <a:ext cx="1" cy="652"/>
                  </a:xfrm>
                  <a:prstGeom prst="straightConnector1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  <p:grpSp>
          <p:nvGrpSpPr>
            <p:cNvPr id="7339" name="Group 171"/>
            <p:cNvGrpSpPr>
              <a:grpSpLocks/>
            </p:cNvGrpSpPr>
            <p:nvPr/>
          </p:nvGrpSpPr>
          <p:grpSpPr bwMode="auto">
            <a:xfrm>
              <a:off x="7894" y="2279"/>
              <a:ext cx="3689" cy="1996"/>
              <a:chOff x="7894" y="2412"/>
              <a:chExt cx="3689" cy="1996"/>
            </a:xfrm>
          </p:grpSpPr>
          <p:cxnSp>
            <p:nvCxnSpPr>
              <p:cNvPr id="7340" name="AutoShape 172"/>
              <p:cNvCxnSpPr>
                <a:cxnSpLocks noChangeShapeType="1"/>
              </p:cNvCxnSpPr>
              <p:nvPr/>
            </p:nvCxnSpPr>
            <p:spPr bwMode="auto">
              <a:xfrm>
                <a:off x="7894" y="3251"/>
                <a:ext cx="569" cy="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7341" name="AutoShape 173"/>
              <p:cNvCxnSpPr>
                <a:cxnSpLocks noChangeShapeType="1"/>
              </p:cNvCxnSpPr>
              <p:nvPr/>
            </p:nvCxnSpPr>
            <p:spPr bwMode="auto">
              <a:xfrm>
                <a:off x="7894" y="3940"/>
                <a:ext cx="712" cy="0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342" name="AutoShape 174"/>
              <p:cNvCxnSpPr>
                <a:cxnSpLocks noChangeShapeType="1"/>
              </p:cNvCxnSpPr>
              <p:nvPr/>
            </p:nvCxnSpPr>
            <p:spPr bwMode="auto">
              <a:xfrm>
                <a:off x="7894" y="2658"/>
                <a:ext cx="569" cy="0"/>
              </a:xfrm>
              <a:prstGeom prst="straightConnector1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</p:spPr>
          </p:cxnSp>
          <p:sp>
            <p:nvSpPr>
              <p:cNvPr id="7343" name="Text Box 175"/>
              <p:cNvSpPr txBox="1">
                <a:spLocks noChangeArrowheads="1"/>
              </p:cNvSpPr>
              <p:nvPr/>
            </p:nvSpPr>
            <p:spPr bwMode="auto">
              <a:xfrm>
                <a:off x="8606" y="2412"/>
                <a:ext cx="2977" cy="199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Franklin Gothic Book" pitchFamily="34" charset="0"/>
                    <a:cs typeface="Arial" pitchFamily="34" charset="0"/>
                  </a:rPr>
                  <a:t>IMF direction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Franklin Gothic Book" pitchFamily="34" charset="0"/>
                    <a:cs typeface="Arial" pitchFamily="34" charset="0"/>
                  </a:rPr>
                  <a:t>Reconnection line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Franklin Gothic Book" pitchFamily="34" charset="0"/>
                    <a:cs typeface="Arial" pitchFamily="34" charset="0"/>
                  </a:rPr>
                  <a:t>Fast flow direction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Sonnerup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 vs. Cowley</a:t>
            </a:r>
            <a:endParaRPr lang="en-US" dirty="0"/>
          </a:p>
        </p:txBody>
      </p:sp>
      <p:pic>
        <p:nvPicPr>
          <p:cNvPr id="6" name="Content Placeholder 5" descr="y=7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0" y="1066800"/>
            <a:ext cx="4724400" cy="5590540"/>
          </a:xfrm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3886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DID observe asymmetric flows above and below the reconnection line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Franklin Gothic Book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Fulfilled Cowley’s requirement of flow reversal, and found consistent tilt angles (~95% similar across runs)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Franklin Gothic Book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9682183">
            <a:off x="5909860" y="1456125"/>
            <a:ext cx="5334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3406750">
            <a:off x="5967239" y="4833910"/>
            <a:ext cx="304102" cy="1076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36576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 pitchFamily="34" charset="0"/>
              </a:rPr>
              <a:t>Further Research…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Franklin Gothic Boo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Continue to look at more runs for a more comprehensive picture of reconnection in models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  <a:latin typeface="Franklin Gothic Book" pitchFamily="34" charset="0"/>
              </a:rPr>
              <a:t>OR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Why are there missing accelerated flows for certain runs?</a:t>
            </a:r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Is the reconnection line actually a line?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Franklin Gothic Book" pitchFamily="34" charset="0"/>
              </a:rPr>
              <a:t>Special thanks to…</a:t>
            </a:r>
            <a:endParaRPr lang="en-US" sz="48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Dr. </a:t>
            </a:r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 </a:t>
            </a:r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David Sibeck</a:t>
            </a:r>
          </a:p>
          <a:p>
            <a:pPr algn="ctr"/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Dr. </a:t>
            </a:r>
            <a:r>
              <a:rPr lang="en-US" sz="4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Hui</a:t>
            </a:r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 Zhang</a:t>
            </a:r>
          </a:p>
          <a:p>
            <a:pPr algn="ctr"/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Intern coordinator Cori Quirk</a:t>
            </a:r>
            <a:endParaRPr lang="en-US" sz="4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285</Words>
  <Application>Microsoft Office PowerPoint</Application>
  <PresentationFormat>On-screen Show (4:3)</PresentationFormat>
  <Paragraphs>56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Magnetospheric Reconnection and Accelerated Flows</vt:lpstr>
      <vt:lpstr>What is reconnection?</vt:lpstr>
      <vt:lpstr>Branches of Thought</vt:lpstr>
      <vt:lpstr> My Research</vt:lpstr>
      <vt:lpstr> My Research</vt:lpstr>
      <vt:lpstr>Preliminary Conclusions</vt:lpstr>
      <vt:lpstr>Sonnerup vs. Cowley</vt:lpstr>
      <vt:lpstr>Further Research… </vt:lpstr>
      <vt:lpstr>Special thanks to…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Magnetospheric Reconnection and Accelerated Flows</dc:title>
  <dc:creator>Claire Kuang</dc:creator>
  <cp:lastModifiedBy>Claire Kuang</cp:lastModifiedBy>
  <cp:revision>66</cp:revision>
  <dcterms:created xsi:type="dcterms:W3CDTF">2010-08-06T18:31:55Z</dcterms:created>
  <dcterms:modified xsi:type="dcterms:W3CDTF">2010-08-11T15:04:55Z</dcterms:modified>
</cp:coreProperties>
</file>