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5" r:id="rId8"/>
    <p:sldId id="267" r:id="rId9"/>
    <p:sldId id="268" r:id="rId10"/>
    <p:sldId id="269" r:id="rId11"/>
    <p:sldId id="270" r:id="rId12"/>
    <p:sldId id="259" r:id="rId13"/>
    <p:sldId id="260" r:id="rId14"/>
    <p:sldId id="261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12C8-D3CC-1743-9DBA-B26C27E2166A}" type="datetimeFigureOut">
              <a:rPr lang="en-US" smtClean="0"/>
              <a:pPr/>
              <a:t>8/3/10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58CB-6AD9-5C43-82AE-12EF9F00A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36"/>
            <a:ext cx="9144000" cy="1470025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rgbClr val="FFFFFF"/>
                </a:solidFill>
                <a:latin typeface="Big Caslon"/>
                <a:cs typeface="Big Caslon"/>
              </a:rPr>
              <a:t>POLAR CORONAL HOLES</a:t>
            </a:r>
            <a:endParaRPr lang="en-US" sz="5000" dirty="0">
              <a:solidFill>
                <a:srgbClr val="FFFFFF"/>
              </a:solidFill>
              <a:latin typeface="Big Caslon"/>
              <a:cs typeface="Big Caslo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55646"/>
            <a:ext cx="9144000" cy="8763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ig Caslon"/>
                <a:cs typeface="Big Caslon"/>
              </a:rPr>
              <a:t>A Link to Predicting Solar Maximum</a:t>
            </a:r>
            <a:endParaRPr lang="en-US" sz="4000" dirty="0">
              <a:solidFill>
                <a:schemeClr val="bg1"/>
              </a:solidFill>
              <a:latin typeface="Big Caslon"/>
              <a:cs typeface="Big Caslon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39744"/>
            <a:ext cx="6400800" cy="209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ig Caslon"/>
                <a:ea typeface="+mn-ea"/>
                <a:cs typeface="Big Caslon"/>
              </a:rPr>
              <a:t>Shea A. Hess Webber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60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ig Caslon"/>
                <a:cs typeface="Big Caslon"/>
              </a:rPr>
              <a:t>W. Dean </a:t>
            </a:r>
            <a:r>
              <a:rPr lang="en-US" sz="3600" noProof="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ig Caslon"/>
                <a:cs typeface="Big Caslon"/>
              </a:rPr>
              <a:t>Pesnell</a:t>
            </a:r>
            <a:endParaRPr lang="en-US" sz="3600" noProof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ig Caslon"/>
              <a:cs typeface="Big Caslo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600" i="0" u="none" strike="noStrike" kern="1200" cap="none" spc="0" normalizeH="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ig Caslon"/>
                <a:ea typeface="+mn-ea"/>
                <a:cs typeface="Big Caslon"/>
              </a:rPr>
              <a:t>Summer</a:t>
            </a:r>
            <a:r>
              <a:rPr kumimoji="0" lang="en-US" sz="3600" i="0" u="none" strike="noStrike" kern="1200" cap="none" spc="0" normalizeH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ig Caslon"/>
                <a:ea typeface="+mn-ea"/>
                <a:cs typeface="Big Caslon"/>
              </a:rPr>
              <a:t> 2010</a:t>
            </a:r>
            <a:endParaRPr kumimoji="0" lang="en-US" sz="3600" i="0" u="none" strike="noStrike" kern="1200" cap="none" spc="0" normalizeH="0" baseline="0" noProof="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Big Caslon"/>
              <a:ea typeface="+mn-ea"/>
              <a:cs typeface="Big Casl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rthern PCH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163286"/>
            <a:ext cx="9144000" cy="653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uthern PCH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163286"/>
            <a:ext cx="9144000" cy="653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42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effectLst>
                  <a:outerShdw blurRad="50800" dist="38100" dir="2700000" algn="tl" rotWithShape="0">
                    <a:srgbClr val="660066">
                      <a:alpha val="85000"/>
                    </a:srgbClr>
                  </a:outerShdw>
                </a:effectLst>
                <a:latin typeface="Big Caslon"/>
                <a:cs typeface="Big Caslon"/>
              </a:rPr>
              <a:t>Updated Data</a:t>
            </a:r>
            <a:endParaRPr lang="en-US" sz="4800" dirty="0">
              <a:effectLst>
                <a:outerShdw blurRad="50800" dist="38100" dir="2700000" algn="tl" rotWithShape="0">
                  <a:srgbClr val="660066">
                    <a:alpha val="85000"/>
                  </a:srgbClr>
                </a:outerShdw>
              </a:effectLst>
              <a:latin typeface="Big Caslon"/>
              <a:cs typeface="Big Caslo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000"/>
            <a:ext cx="9144000" cy="1694029"/>
          </a:xfrm>
        </p:spPr>
        <p:txBody>
          <a:bodyPr vert="horz" wrap="square"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Threshold adjustment in all wavelengths</a:t>
            </a:r>
          </a:p>
          <a:p>
            <a:r>
              <a:rPr lang="en-US" dirty="0" smtClean="0">
                <a:latin typeface="Arial"/>
                <a:cs typeface="Arial"/>
              </a:rPr>
              <a:t>Extended data time series from 2007 to 2010</a:t>
            </a:r>
          </a:p>
          <a:p>
            <a:pPr lvl="0"/>
            <a:r>
              <a:rPr lang="en-US" dirty="0" smtClean="0">
                <a:latin typeface="Arial"/>
                <a:cs typeface="Arial"/>
              </a:rPr>
              <a:t>304 Å comparison with </a:t>
            </a:r>
            <a:r>
              <a:rPr lang="en-US" dirty="0" err="1" smtClean="0">
                <a:latin typeface="Arial"/>
                <a:cs typeface="Arial"/>
              </a:rPr>
              <a:t>Nishu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5" name="Picture 4" descr="comparison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8571" t="2000" r="2857" b="8000"/>
              <a:stretch>
                <a:fillRect/>
              </a:stretch>
            </p:blipFill>
          </mc:Choice>
          <mc:Fallback>
            <p:blipFill>
              <a:blip r:embed="rId3"/>
              <a:srcRect l="8571" t="2000" r="2857" b="8000"/>
              <a:stretch>
                <a:fillRect/>
              </a:stretch>
            </p:blipFill>
          </mc:Fallback>
        </mc:AlternateContent>
        <p:spPr>
          <a:xfrm>
            <a:off x="1750001" y="2743200"/>
            <a:ext cx="5669334" cy="41148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95802"/>
            <a:ext cx="9144001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effectLst>
                  <a:outerShdw blurRad="50800" dist="38100" dir="2700000" algn="tl" rotWithShape="0">
                    <a:srgbClr val="660066">
                      <a:alpha val="85000"/>
                    </a:srgbClr>
                  </a:outerShdw>
                </a:effectLst>
                <a:latin typeface="Big Caslon"/>
                <a:cs typeface="Big Caslon"/>
              </a:rPr>
              <a:t>Further Work</a:t>
            </a:r>
            <a:endParaRPr lang="en-US" sz="4800" dirty="0">
              <a:effectLst>
                <a:outerShdw blurRad="50800" dist="38100" dir="2700000" algn="tl" rotWithShape="0">
                  <a:srgbClr val="660066">
                    <a:alpha val="85000"/>
                  </a:srgbClr>
                </a:outerShdw>
              </a:effectLst>
              <a:latin typeface="Big Caslon"/>
              <a:cs typeface="Big Caslo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10" y="1245648"/>
            <a:ext cx="8905890" cy="5025282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Fine-tune thresholds</a:t>
            </a:r>
          </a:p>
          <a:p>
            <a:r>
              <a:rPr lang="en-US" dirty="0" smtClean="0">
                <a:latin typeface="Arial"/>
                <a:cs typeface="Arial"/>
              </a:rPr>
              <a:t>Adjust programs to run by HR vs. by year</a:t>
            </a:r>
          </a:p>
          <a:p>
            <a:r>
              <a:rPr lang="en-US" dirty="0" smtClean="0">
                <a:latin typeface="Arial"/>
                <a:cs typeface="Arial"/>
              </a:rPr>
              <a:t>Convert programs to work with SDO data</a:t>
            </a:r>
          </a:p>
          <a:p>
            <a:r>
              <a:rPr lang="en-US" dirty="0" smtClean="0">
                <a:latin typeface="Arial"/>
                <a:cs typeface="Arial"/>
              </a:rPr>
              <a:t>Do similar image analysis with magnetograms and compare</a:t>
            </a:r>
          </a:p>
          <a:p>
            <a:r>
              <a:rPr lang="en-US" dirty="0" smtClean="0">
                <a:latin typeface="Arial"/>
                <a:cs typeface="Arial"/>
              </a:rPr>
              <a:t>Re-address solar B angle periodicity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2572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effectLst>
                  <a:outerShdw blurRad="50800" dist="38100" dir="2700000" algn="tl" rotWithShape="0">
                    <a:srgbClr val="660066">
                      <a:alpha val="85000"/>
                    </a:srgbClr>
                  </a:outerShdw>
                </a:effectLst>
                <a:latin typeface="Big Caslon"/>
                <a:cs typeface="Big Caslon"/>
              </a:rPr>
              <a:t>Acknowledgments</a:t>
            </a:r>
            <a:endParaRPr lang="en-US" sz="4800" dirty="0">
              <a:effectLst>
                <a:outerShdw blurRad="50800" dist="38100" dir="2700000" algn="tl" rotWithShape="0">
                  <a:srgbClr val="660066">
                    <a:alpha val="85000"/>
                  </a:srgbClr>
                </a:outerShdw>
              </a:effectLst>
              <a:latin typeface="Big Caslon"/>
              <a:cs typeface="Big Caslo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2991"/>
            <a:ext cx="9144000" cy="3744642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Big Caslon"/>
                <a:cs typeface="Big Caslon"/>
              </a:rPr>
              <a:t>W. Dean </a:t>
            </a:r>
            <a:r>
              <a:rPr lang="en-US" dirty="0" err="1" smtClean="0">
                <a:latin typeface="Big Caslon"/>
                <a:cs typeface="Big Caslon"/>
              </a:rPr>
              <a:t>Pesnell</a:t>
            </a:r>
            <a:endParaRPr lang="en-US" dirty="0" smtClean="0">
              <a:latin typeface="Big Caslon"/>
              <a:cs typeface="Big Caslon"/>
            </a:endParaRPr>
          </a:p>
          <a:p>
            <a:pPr algn="ctr">
              <a:buNone/>
            </a:pPr>
            <a:r>
              <a:rPr lang="en-US" dirty="0" err="1" smtClean="0">
                <a:latin typeface="Big Caslon"/>
                <a:cs typeface="Big Caslon"/>
              </a:rPr>
              <a:t>Nishu</a:t>
            </a:r>
            <a:r>
              <a:rPr lang="en-US" dirty="0" smtClean="0">
                <a:latin typeface="Big Caslon"/>
                <a:cs typeface="Big Caslon"/>
              </a:rPr>
              <a:t> </a:t>
            </a:r>
            <a:r>
              <a:rPr lang="en-US" dirty="0" err="1" smtClean="0">
                <a:latin typeface="Big Caslon"/>
                <a:cs typeface="Big Caslon"/>
              </a:rPr>
              <a:t>Karna</a:t>
            </a:r>
            <a:endParaRPr lang="en-US" dirty="0" smtClean="0">
              <a:latin typeface="Big Caslon"/>
              <a:cs typeface="Big Caslon"/>
            </a:endParaRPr>
          </a:p>
          <a:p>
            <a:pPr algn="ctr">
              <a:buNone/>
            </a:pPr>
            <a:r>
              <a:rPr lang="en-US" dirty="0" smtClean="0">
                <a:latin typeface="Big Caslon"/>
                <a:cs typeface="Big Caslon"/>
              </a:rPr>
              <a:t>Peter Williams</a:t>
            </a:r>
          </a:p>
          <a:p>
            <a:pPr algn="ctr">
              <a:buNone/>
            </a:pPr>
            <a:r>
              <a:rPr lang="en-US" dirty="0" smtClean="0">
                <a:latin typeface="Big Caslon"/>
                <a:cs typeface="Big Caslon"/>
              </a:rPr>
              <a:t>Mike Kirk</a:t>
            </a:r>
          </a:p>
          <a:p>
            <a:pPr algn="ctr">
              <a:buNone/>
            </a:pPr>
            <a:r>
              <a:rPr lang="en-US" dirty="0" smtClean="0">
                <a:latin typeface="Big Caslon"/>
                <a:cs typeface="Big Caslon"/>
              </a:rPr>
              <a:t>Alex Young</a:t>
            </a:r>
          </a:p>
          <a:p>
            <a:pPr algn="ctr">
              <a:buNone/>
            </a:pPr>
            <a:r>
              <a:rPr lang="en-US" dirty="0" smtClean="0">
                <a:latin typeface="Big Caslon"/>
                <a:cs typeface="Big Caslon"/>
              </a:rPr>
              <a:t>Most of the Solar Physics scientists…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47713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ig Caslon"/>
                <a:cs typeface="Big Caslon"/>
              </a:rPr>
              <a:t>Background Image: SDO AIA Composite Image</a:t>
            </a:r>
          </a:p>
          <a:p>
            <a:pPr algn="ctr"/>
            <a:r>
              <a:rPr lang="en-US" dirty="0" smtClean="0">
                <a:latin typeface="Big Caslon"/>
                <a:cs typeface="Big Caslon"/>
              </a:rPr>
              <a:t>Data Images: SOHO EIT Images</a:t>
            </a:r>
            <a:endParaRPr lang="en-US" dirty="0">
              <a:latin typeface="Big Caslon"/>
              <a:cs typeface="Big Casl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981031_0100_eit171_10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1566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50800" dist="38100" dir="2700000" algn="tl" rotWithShape="0">
                    <a:srgbClr val="660066">
                      <a:alpha val="85000"/>
                    </a:srgbClr>
                  </a:outerShdw>
                </a:effectLst>
                <a:latin typeface="Big Caslon"/>
                <a:cs typeface="Big Caslon"/>
              </a:rPr>
              <a:t>Perimeter Tracking Method</a:t>
            </a:r>
            <a:endParaRPr lang="en-US" sz="4800" b="1" dirty="0">
              <a:effectLst>
                <a:outerShdw blurRad="50800" dist="38100" dir="2700000" algn="tl" rotWithShape="0">
                  <a:srgbClr val="660066">
                    <a:alpha val="85000"/>
                  </a:srgbClr>
                </a:outerShdw>
              </a:effectLst>
              <a:latin typeface="Big Caslon"/>
              <a:cs typeface="Big Caslo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572"/>
            <a:ext cx="9144000" cy="574342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effectLst>
                  <a:outerShdw blurRad="50800" dist="38100" dir="2700000" algn="tl" rotWithShape="0">
                    <a:schemeClr val="bg1">
                      <a:alpha val="85000"/>
                    </a:schemeClr>
                  </a:outerShdw>
                </a:effectLst>
                <a:latin typeface="Arial"/>
                <a:cs typeface="Arial"/>
              </a:rPr>
              <a:t>SOHO EIT images, 3 wavelengths</a:t>
            </a:r>
          </a:p>
          <a:p>
            <a:r>
              <a:rPr lang="en-US" dirty="0" smtClean="0">
                <a:latin typeface="Arial"/>
                <a:cs typeface="Arial"/>
              </a:rPr>
              <a:t>Picking boundary points along limb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Limb brightening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Thresholding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Tracking points over Harvey Rotation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Differential rotation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Approximately 27 days at equator (Carrington Rotation)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Approximately 33 days at the poles (Harvey Rotation)</a:t>
            </a:r>
          </a:p>
          <a:p>
            <a:r>
              <a:rPr lang="en-US" dirty="0" smtClean="0">
                <a:latin typeface="Arial"/>
                <a:cs typeface="Arial"/>
              </a:rPr>
              <a:t>Trig fit to resolve areas with uncertainties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0-07-28 at 2.49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50897" cy="3799322"/>
          </a:xfrm>
          <a:prstGeom prst="rect">
            <a:avLst/>
          </a:prstGeom>
        </p:spPr>
      </p:pic>
      <p:pic>
        <p:nvPicPr>
          <p:cNvPr id="6" name="Picture 5" descr="Screen shot 2010-07-28 at 2.50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720" y="0"/>
            <a:ext cx="3885280" cy="3799322"/>
          </a:xfrm>
          <a:prstGeom prst="rect">
            <a:avLst/>
          </a:prstGeom>
        </p:spPr>
      </p:pic>
      <p:pic>
        <p:nvPicPr>
          <p:cNvPr id="8" name="Picture 7" descr="Screen shot 2010-07-28 at 2.49.1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221" y="3065073"/>
            <a:ext cx="3850897" cy="37929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3050" y="524155"/>
            <a:ext cx="2016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304 Å (He II) in </a:t>
            </a: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red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171 Å (Fe XI/X) in </a:t>
            </a:r>
            <a:r>
              <a:rPr lang="en-US" sz="1400" dirty="0" smtClean="0">
                <a:solidFill>
                  <a:srgbClr val="3366FF"/>
                </a:solidFill>
                <a:latin typeface="Arial"/>
                <a:cs typeface="Arial"/>
              </a:rPr>
              <a:t>blue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195 Å (Fe XII) in </a:t>
            </a:r>
            <a:r>
              <a:rPr lang="en-US" sz="1400" dirty="0" smtClean="0">
                <a:solidFill>
                  <a:srgbClr val="008000"/>
                </a:solidFill>
                <a:latin typeface="Arial"/>
                <a:cs typeface="Arial"/>
              </a:rPr>
              <a:t>green</a:t>
            </a:r>
            <a:endParaRPr lang="en-US" sz="1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782" y="3987551"/>
            <a:ext cx="2586557" cy="218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Scale Height: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H = </a:t>
            </a:r>
            <a:r>
              <a:rPr lang="en-US" sz="2000" b="1" dirty="0" err="1" smtClean="0">
                <a:solidFill>
                  <a:schemeClr val="bg1"/>
                </a:solidFill>
                <a:latin typeface="Arial"/>
                <a:cs typeface="Arial"/>
              </a:rPr>
              <a:t>kT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/Mg</a:t>
            </a:r>
          </a:p>
          <a:p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 = Boltzmann constant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T = Temperature (in K)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M = mean molecular mass of particles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 = acceleration of gravity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7688" y="4146319"/>
            <a:ext cx="2766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Different ions at varying temperatures equate to different heights in the solar atmosphere.</a:t>
            </a:r>
          </a:p>
          <a:p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1500" dirty="0" smtClean="0">
                <a:solidFill>
                  <a:srgbClr val="FFFFFF"/>
                </a:solidFill>
                <a:latin typeface="Arial"/>
                <a:cs typeface="Arial"/>
              </a:rPr>
              <a:t>304 Å </a:t>
            </a:r>
            <a:r>
              <a:rPr lang="en-US" sz="1500" dirty="0" err="1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</a:t>
            </a:r>
            <a:r>
              <a:rPr lang="en-US" sz="1500" dirty="0" smtClean="0">
                <a:solidFill>
                  <a:srgbClr val="FFFFFF"/>
                </a:solidFill>
                <a:latin typeface="Arial"/>
                <a:cs typeface="Arial"/>
              </a:rPr>
              <a:t> upper </a:t>
            </a:r>
            <a:r>
              <a:rPr lang="en-US" sz="1500" dirty="0" err="1" smtClean="0">
                <a:solidFill>
                  <a:srgbClr val="FFFFFF"/>
                </a:solidFill>
                <a:latin typeface="Arial"/>
                <a:cs typeface="Arial"/>
              </a:rPr>
              <a:t>chromosphere</a:t>
            </a:r>
            <a:endParaRPr lang="en-US" sz="15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1500" dirty="0" smtClean="0">
                <a:solidFill>
                  <a:srgbClr val="FFFFFF"/>
                </a:solidFill>
                <a:latin typeface="Arial"/>
                <a:cs typeface="Arial"/>
              </a:rPr>
              <a:t>171 Å  and 195 Å </a:t>
            </a:r>
            <a:r>
              <a:rPr lang="en-US" sz="1500" dirty="0" err="1" smtClean="0">
                <a:solidFill>
                  <a:srgbClr val="FFFFFF"/>
                </a:solidFill>
                <a:latin typeface="Arial"/>
                <a:cs typeface="Arial"/>
                <a:sym typeface="Wingdings"/>
              </a:rPr>
              <a:t></a:t>
            </a:r>
            <a:r>
              <a:rPr lang="en-US" sz="1500" dirty="0" smtClean="0">
                <a:solidFill>
                  <a:srgbClr val="FFFFFF"/>
                </a:solidFill>
                <a:latin typeface="Arial"/>
                <a:cs typeface="Arial"/>
              </a:rPr>
              <a:t> corona</a:t>
            </a:r>
            <a:endParaRPr lang="en-US" sz="15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1566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50800" dist="38100" dir="2700000" algn="tl" rotWithShape="0">
                    <a:srgbClr val="660066">
                      <a:alpha val="85000"/>
                    </a:srgbClr>
                  </a:outerShdw>
                </a:effectLst>
                <a:latin typeface="Big Caslon"/>
                <a:cs typeface="Big Caslon"/>
              </a:rPr>
              <a:t>Perimeter Tracking Method</a:t>
            </a:r>
            <a:endParaRPr lang="en-US" sz="4800" b="1" dirty="0">
              <a:effectLst>
                <a:outerShdw blurRad="50800" dist="38100" dir="2700000" algn="tl" rotWithShape="0">
                  <a:srgbClr val="660066">
                    <a:alpha val="85000"/>
                  </a:srgbClr>
                </a:outerShdw>
              </a:effectLst>
              <a:latin typeface="Big Caslon"/>
              <a:cs typeface="Big Caslo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572"/>
            <a:ext cx="9144000" cy="574342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  <a:latin typeface="Arial"/>
                <a:cs typeface="Arial"/>
              </a:rPr>
              <a:t>SOHO EIT images, 3 wavelengths</a:t>
            </a:r>
          </a:p>
          <a:p>
            <a:r>
              <a:rPr lang="en-US" b="1" dirty="0" smtClean="0">
                <a:effectLst>
                  <a:outerShdw blurRad="50800" dist="38100" dir="2700000" algn="tl" rotWithShape="0">
                    <a:schemeClr val="bg1">
                      <a:alpha val="85000"/>
                    </a:schemeClr>
                  </a:outerShdw>
                </a:effectLst>
                <a:latin typeface="Arial"/>
                <a:cs typeface="Arial"/>
              </a:rPr>
              <a:t>Picking boundary points along limb</a:t>
            </a:r>
          </a:p>
          <a:p>
            <a:pPr lvl="1"/>
            <a:r>
              <a:rPr lang="en-US" b="1" dirty="0" smtClean="0">
                <a:effectLst>
                  <a:outerShdw blurRad="50800" dist="38100" dir="2700000" algn="tl" rotWithShape="0">
                    <a:schemeClr val="bg1">
                      <a:alpha val="85000"/>
                    </a:schemeClr>
                  </a:outerShdw>
                </a:effectLst>
                <a:latin typeface="Arial"/>
                <a:cs typeface="Arial"/>
              </a:rPr>
              <a:t>Limb brightening</a:t>
            </a:r>
          </a:p>
          <a:p>
            <a:pPr lvl="1"/>
            <a:r>
              <a:rPr lang="en-US" b="1" dirty="0" err="1" smtClean="0">
                <a:effectLst>
                  <a:outerShdw blurRad="50800" dist="38100" dir="2700000" algn="tl" rotWithShape="0">
                    <a:schemeClr val="bg1">
                      <a:alpha val="85000"/>
                    </a:schemeClr>
                  </a:outerShdw>
                </a:effectLst>
                <a:latin typeface="Arial"/>
                <a:cs typeface="Arial"/>
              </a:rPr>
              <a:t>Thresholding</a:t>
            </a:r>
            <a:endParaRPr lang="en-US" b="1" dirty="0" smtClean="0">
              <a:effectLst>
                <a:outerShdw blurRad="50800" dist="38100" dir="2700000" algn="tl" rotWithShape="0">
                  <a:schemeClr val="bg1">
                    <a:alpha val="85000"/>
                  </a:schemeClr>
                </a:outerShdw>
              </a:effectLst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Tracking points over Harvey Rotation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Differential rotation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Approximately 27 days at equator (Carrington Rotation)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Approximately 33 days at the poles (Harvey Rotation)</a:t>
            </a:r>
          </a:p>
          <a:p>
            <a:r>
              <a:rPr lang="en-US" dirty="0" smtClean="0">
                <a:latin typeface="Arial"/>
                <a:cs typeface="Arial"/>
              </a:rPr>
              <a:t>Trig fit to resolve areas with uncertainties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0-07-28 at 3.52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85" y="-4657"/>
            <a:ext cx="7044449" cy="686265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728579"/>
            <a:ext cx="9144000" cy="5400842"/>
            <a:chOff x="0" y="728579"/>
            <a:chExt cx="9144000" cy="5400842"/>
          </a:xfrm>
        </p:grpSpPr>
        <p:pic>
          <p:nvPicPr>
            <p:cNvPr id="6" name="Picture 5" descr="Screen shot 2010-07-28 at 3.55.1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28579"/>
              <a:ext cx="9144000" cy="5400842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808218" y="2762567"/>
              <a:ext cx="1632931" cy="1393659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86348" y="2914967"/>
              <a:ext cx="1537917" cy="1241259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poin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394" y="349728"/>
            <a:ext cx="6201838" cy="6201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1566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50800" dist="38100" dir="2700000" algn="tl" rotWithShape="0">
                    <a:srgbClr val="660066">
                      <a:alpha val="85000"/>
                    </a:srgbClr>
                  </a:outerShdw>
                </a:effectLst>
                <a:latin typeface="Big Caslon"/>
                <a:cs typeface="Big Caslon"/>
              </a:rPr>
              <a:t>Perimeter Tracking Method</a:t>
            </a:r>
            <a:endParaRPr lang="en-US" sz="4800" b="1" dirty="0">
              <a:effectLst>
                <a:outerShdw blurRad="50800" dist="38100" dir="2700000" algn="tl" rotWithShape="0">
                  <a:srgbClr val="660066">
                    <a:alpha val="85000"/>
                  </a:srgbClr>
                </a:outerShdw>
              </a:effectLst>
              <a:latin typeface="Big Caslon"/>
              <a:cs typeface="Big Caslo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572"/>
            <a:ext cx="9144000" cy="574342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  <a:latin typeface="Arial"/>
                <a:cs typeface="Arial"/>
              </a:rPr>
              <a:t>SOHO EIT images, 3 wavelengths</a:t>
            </a:r>
          </a:p>
          <a:p>
            <a:r>
              <a:rPr lang="en-US" dirty="0" smtClean="0">
                <a:latin typeface="Arial"/>
                <a:cs typeface="Arial"/>
              </a:rPr>
              <a:t>Picking boundary points along limb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Limb brightening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Thresholding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b="1" dirty="0" smtClean="0">
                <a:effectLst>
                  <a:outerShdw blurRad="50800" dist="38100" dir="2700000" algn="tl" rotWithShape="0">
                    <a:schemeClr val="bg1">
                      <a:alpha val="85000"/>
                    </a:schemeClr>
                  </a:outerShdw>
                </a:effectLst>
                <a:latin typeface="Arial"/>
                <a:cs typeface="Arial"/>
              </a:rPr>
              <a:t>Tracking points over Harvey Rotation</a:t>
            </a:r>
          </a:p>
          <a:p>
            <a:pPr lvl="1"/>
            <a:r>
              <a:rPr lang="en-US" b="1" dirty="0" smtClean="0">
                <a:effectLst>
                  <a:outerShdw blurRad="50800" dist="38100" dir="2700000" algn="tl" rotWithShape="0">
                    <a:schemeClr val="bg1">
                      <a:alpha val="85000"/>
                    </a:schemeClr>
                  </a:outerShdw>
                </a:effectLst>
                <a:latin typeface="Arial"/>
                <a:cs typeface="Arial"/>
              </a:rPr>
              <a:t>Differential rotation</a:t>
            </a:r>
          </a:p>
          <a:p>
            <a:pPr lvl="1"/>
            <a:r>
              <a:rPr lang="en-US" b="1" dirty="0" smtClean="0">
                <a:effectLst>
                  <a:outerShdw blurRad="50800" dist="38100" dir="2700000" algn="tl" rotWithShape="0">
                    <a:schemeClr val="bg1">
                      <a:alpha val="85000"/>
                    </a:schemeClr>
                  </a:outerShdw>
                </a:effectLst>
                <a:latin typeface="Arial"/>
                <a:cs typeface="Arial"/>
              </a:rPr>
              <a:t>Approximately 27 days at equator (Carrington Rotation)</a:t>
            </a:r>
          </a:p>
          <a:p>
            <a:pPr lvl="1"/>
            <a:r>
              <a:rPr lang="en-US" b="1" dirty="0" smtClean="0">
                <a:effectLst>
                  <a:outerShdw blurRad="50800" dist="38100" dir="2700000" algn="tl" rotWithShape="0">
                    <a:schemeClr val="bg1">
                      <a:alpha val="85000"/>
                    </a:schemeClr>
                  </a:outerShdw>
                </a:effectLst>
                <a:latin typeface="Arial"/>
                <a:cs typeface="Arial"/>
              </a:rPr>
              <a:t>Approximately 33 days at the poles (Harvey Rotation)</a:t>
            </a:r>
          </a:p>
          <a:p>
            <a:r>
              <a:rPr lang="en-US" dirty="0" smtClean="0">
                <a:latin typeface="Arial"/>
                <a:cs typeface="Arial"/>
              </a:rPr>
              <a:t>Trig fit to resolve areas with uncertainties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1566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50800" dist="38100" dir="2700000" algn="tl" rotWithShape="0">
                    <a:srgbClr val="660066">
                      <a:alpha val="85000"/>
                    </a:srgbClr>
                  </a:outerShdw>
                </a:effectLst>
                <a:latin typeface="Big Caslon"/>
                <a:cs typeface="Big Caslon"/>
              </a:rPr>
              <a:t>Perimeter Tracking Method</a:t>
            </a:r>
            <a:endParaRPr lang="en-US" sz="4800" b="1" dirty="0">
              <a:effectLst>
                <a:outerShdw blurRad="50800" dist="38100" dir="2700000" algn="tl" rotWithShape="0">
                  <a:srgbClr val="660066">
                    <a:alpha val="85000"/>
                  </a:srgbClr>
                </a:outerShdw>
              </a:effectLst>
              <a:latin typeface="Big Caslon"/>
              <a:cs typeface="Big Caslo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572"/>
            <a:ext cx="9144000" cy="574342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  <a:latin typeface="Arial"/>
                <a:cs typeface="Arial"/>
              </a:rPr>
              <a:t>SOHO EIT images, 3 wavelengths</a:t>
            </a:r>
          </a:p>
          <a:p>
            <a:r>
              <a:rPr lang="en-US" dirty="0" smtClean="0">
                <a:latin typeface="Arial"/>
                <a:cs typeface="Arial"/>
              </a:rPr>
              <a:t>Picking boundary points along limb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Limb brightening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Thresholding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Tracking points over Harvey Rotation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Differential rotation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Approximately 27 days at equator (Carrington Rotation)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Approximately 33 days at the poles (Harvey Rotation)</a:t>
            </a:r>
          </a:p>
          <a:p>
            <a:r>
              <a:rPr lang="en-US" b="1" dirty="0" smtClean="0">
                <a:effectLst>
                  <a:outerShdw blurRad="50800" dist="38100" dir="2700000" algn="tl" rotWithShape="0">
                    <a:schemeClr val="bg1">
                      <a:alpha val="85000"/>
                    </a:schemeClr>
                  </a:outerShdw>
                </a:effectLst>
                <a:latin typeface="Arial"/>
                <a:cs typeface="Arial"/>
              </a:rPr>
              <a:t>Trig fit to resolve areas with uncertainties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lefit-1069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33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7924" y="6045469"/>
            <a:ext cx="363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Southern Polar Coronal Hole Average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lefit-1069.00-n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4696" y="6032791"/>
            <a:ext cx="37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Northern Polar Coronal Hole Average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405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POLAR CORONAL HOLES</vt:lpstr>
      <vt:lpstr>Perimeter Tracking Method</vt:lpstr>
      <vt:lpstr>Slide 3</vt:lpstr>
      <vt:lpstr>Perimeter Tracking Method</vt:lpstr>
      <vt:lpstr>Slide 5</vt:lpstr>
      <vt:lpstr>Perimeter Tracking Method</vt:lpstr>
      <vt:lpstr>Perimeter Tracking Method</vt:lpstr>
      <vt:lpstr>Slide 8</vt:lpstr>
      <vt:lpstr>Slide 9</vt:lpstr>
      <vt:lpstr>Slide 10</vt:lpstr>
      <vt:lpstr>Slide 11</vt:lpstr>
      <vt:lpstr>Updated Data</vt:lpstr>
      <vt:lpstr>Further Work</vt:lpstr>
      <vt:lpstr>Acknowledgments</vt:lpstr>
      <vt:lpstr>Slide 15</vt:lpstr>
    </vt:vector>
  </TitlesOfParts>
  <Company>George Mason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CORONAL HOLES</dc:title>
  <dc:creator>Shea Hess Webber</dc:creator>
  <cp:lastModifiedBy>Shea Hess Webber</cp:lastModifiedBy>
  <cp:revision>8</cp:revision>
  <dcterms:created xsi:type="dcterms:W3CDTF">2010-08-03T19:59:56Z</dcterms:created>
  <dcterms:modified xsi:type="dcterms:W3CDTF">2010-08-03T21:05:35Z</dcterms:modified>
</cp:coreProperties>
</file>