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57" r:id="rId6"/>
    <p:sldId id="262" r:id="rId7"/>
    <p:sldId id="264" r:id="rId8"/>
    <p:sldId id="263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59F4-BB87-4162-B327-B42BA89E44E6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24D-E653-42AA-B186-8F1A703C3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file:///C:\Users\Claire%20Kuang\Videos\1.avi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laire%20Kuang\Videos\1.avi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1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" pitchFamily="18" charset="0"/>
                <a:cs typeface="Kokila" pitchFamily="34" charset="0"/>
              </a:rPr>
              <a:t>Earth’s Magnetosphere: Plasma accelerations outside the </a:t>
            </a:r>
            <a:r>
              <a:rPr lang="en-US" dirty="0" err="1" smtClean="0">
                <a:solidFill>
                  <a:schemeClr val="bg1"/>
                </a:solidFill>
                <a:latin typeface="Century" pitchFamily="18" charset="0"/>
                <a:cs typeface="Kokila" pitchFamily="34" charset="0"/>
              </a:rPr>
              <a:t>magnetotail</a:t>
            </a:r>
            <a:endParaRPr lang="en-US" dirty="0">
              <a:solidFill>
                <a:schemeClr val="bg1"/>
              </a:solidFill>
              <a:latin typeface="Century" pitchFamily="18" charset="0"/>
              <a:cs typeface="Kokil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Claire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Kuang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Century" pitchFamily="18" charset="0"/>
            </a:endParaRP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Mentor: Dr. David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Sibeck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entury" pitchFamily="18" charset="0"/>
              </a:rPr>
              <a:t>Thanks to:</a:t>
            </a:r>
            <a:endParaRPr lang="en-US" sz="28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4497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Dr. David </a:t>
            </a:r>
            <a:r>
              <a:rPr lang="en-US" dirty="0" err="1" smtClean="0">
                <a:solidFill>
                  <a:schemeClr val="bg1"/>
                </a:solidFill>
                <a:latin typeface="Century" pitchFamily="18" charset="0"/>
              </a:rPr>
              <a:t>Sibeck</a:t>
            </a:r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 and </a:t>
            </a:r>
            <a:r>
              <a:rPr lang="en-US" dirty="0" err="1" smtClean="0">
                <a:solidFill>
                  <a:schemeClr val="bg1"/>
                </a:solidFill>
                <a:latin typeface="Century" pitchFamily="18" charset="0"/>
              </a:rPr>
              <a:t>Masha</a:t>
            </a:r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" pitchFamily="18" charset="0"/>
              </a:rPr>
              <a:t>Kuznetsova</a:t>
            </a:r>
            <a:endParaRPr lang="en-US" dirty="0" smtClean="0">
              <a:solidFill>
                <a:schemeClr val="bg1"/>
              </a:solidFill>
              <a:latin typeface="Century" pitchFamily="18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Century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Dr. Ekaterina </a:t>
            </a:r>
            <a:r>
              <a:rPr lang="en-US" dirty="0" err="1" smtClean="0">
                <a:solidFill>
                  <a:schemeClr val="bg1"/>
                </a:solidFill>
                <a:latin typeface="Century" pitchFamily="18" charset="0"/>
              </a:rPr>
              <a:t>Verner</a:t>
            </a:r>
            <a:endParaRPr lang="en-US" dirty="0" smtClean="0">
              <a:solidFill>
                <a:schemeClr val="bg1"/>
              </a:solidFill>
              <a:latin typeface="Century" pitchFamily="18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Century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" pitchFamily="18" charset="0"/>
              </a:rPr>
              <a:t>SESI and Catholic University</a:t>
            </a:r>
          </a:p>
          <a:p>
            <a:endParaRPr lang="en-US" dirty="0">
              <a:solidFill>
                <a:schemeClr val="bg1"/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How are plasma accelerations generated?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447800"/>
            <a:ext cx="4114800" cy="190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Field lines that encounter the magnetopause are temporarily slowed and stretched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Century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8194" name="AutoShape 2" descr="https://docs.google.com/?attid=0.0&amp;pid=gmail&amp;thid=129a85d485a368b6&amp;url=https%3A%2F%2Fmail.google.com%2Fmail%2F%3Fui%3D2%26ik%3D144c885295%26view%3Datt%26th%3D129a85d485a368b6%26attid%3D0.0%26disp%3Dsafe%26zw&amp;docid=a9ce1a7ca3ad73b23f66d046eac5ff3a%7C8456dadca614f81f976b48e288b960ac&amp;a=bi&amp;pagenumber=2&amp;w=8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09600" y="2133600"/>
            <a:ext cx="3657600" cy="3289300"/>
            <a:chOff x="990600" y="2514600"/>
            <a:chExt cx="3657600" cy="3289300"/>
          </a:xfrm>
        </p:grpSpPr>
        <p:grpSp>
          <p:nvGrpSpPr>
            <p:cNvPr id="1026" name="Group 2"/>
            <p:cNvGrpSpPr>
              <a:grpSpLocks/>
            </p:cNvGrpSpPr>
            <p:nvPr/>
          </p:nvGrpSpPr>
          <p:grpSpPr bwMode="auto">
            <a:xfrm>
              <a:off x="990600" y="2514600"/>
              <a:ext cx="3657600" cy="3289300"/>
              <a:chOff x="3390" y="1728"/>
              <a:chExt cx="4080" cy="3980"/>
            </a:xfrm>
          </p:grpSpPr>
          <p:sp>
            <p:nvSpPr>
              <p:cNvPr id="1027" name="Arc 3"/>
              <p:cNvSpPr>
                <a:spLocks/>
              </p:cNvSpPr>
              <p:nvPr/>
            </p:nvSpPr>
            <p:spPr bwMode="auto">
              <a:xfrm flipH="1">
                <a:off x="3930" y="2355"/>
                <a:ext cx="3540" cy="271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12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4"/>
                      <a:pt x="11936" y="43193"/>
                      <a:pt x="11" y="43199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4"/>
                      <a:pt x="11936" y="43193"/>
                      <a:pt x="11" y="4319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rgbClr val="F2F2F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Oval 4"/>
              <p:cNvSpPr>
                <a:spLocks noChangeArrowheads="1"/>
              </p:cNvSpPr>
              <p:nvPr/>
            </p:nvSpPr>
            <p:spPr bwMode="auto">
              <a:xfrm>
                <a:off x="4410" y="3388"/>
                <a:ext cx="585" cy="58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0">
                    <a:srgbClr val="FFFFFF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029" name="AutoShape 5"/>
              <p:cNvCxnSpPr>
                <a:cxnSpLocks noChangeShapeType="1"/>
              </p:cNvCxnSpPr>
              <p:nvPr/>
            </p:nvCxnSpPr>
            <p:spPr bwMode="auto">
              <a:xfrm>
                <a:off x="3840" y="1728"/>
                <a:ext cx="0" cy="1305"/>
              </a:xfrm>
              <a:prstGeom prst="straightConnector1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</p:cxnSp>
          <p:cxnSp>
            <p:nvCxnSpPr>
              <p:cNvPr id="1030" name="AutoShape 6"/>
              <p:cNvCxnSpPr>
                <a:cxnSpLocks noChangeShapeType="1"/>
              </p:cNvCxnSpPr>
              <p:nvPr/>
            </p:nvCxnSpPr>
            <p:spPr bwMode="auto">
              <a:xfrm>
                <a:off x="3840" y="4403"/>
                <a:ext cx="0" cy="1305"/>
              </a:xfrm>
              <a:prstGeom prst="straightConnector1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</p:cxnSp>
          <p:cxnSp>
            <p:nvCxnSpPr>
              <p:cNvPr id="1031" name="AutoShape 7"/>
              <p:cNvCxnSpPr>
                <a:cxnSpLocks noChangeShapeType="1"/>
              </p:cNvCxnSpPr>
              <p:nvPr/>
            </p:nvCxnSpPr>
            <p:spPr bwMode="auto">
              <a:xfrm>
                <a:off x="3390" y="1728"/>
                <a:ext cx="0" cy="3980"/>
              </a:xfrm>
              <a:prstGeom prst="straightConnector1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</p:cxnSp>
          <p:cxnSp>
            <p:nvCxnSpPr>
              <p:cNvPr id="1032" name="AutoShape 8"/>
              <p:cNvCxnSpPr>
                <a:cxnSpLocks noChangeShapeType="1"/>
              </p:cNvCxnSpPr>
              <p:nvPr/>
            </p:nvCxnSpPr>
            <p:spPr bwMode="auto">
              <a:xfrm>
                <a:off x="4350" y="1728"/>
                <a:ext cx="0" cy="1077"/>
              </a:xfrm>
              <a:prstGeom prst="straightConnector1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</p:cxnSp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>
                <a:off x="4350" y="4631"/>
                <a:ext cx="0" cy="1077"/>
              </a:xfrm>
              <a:prstGeom prst="straightConnector1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</p:cxn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3600" y="3033"/>
                <a:ext cx="240" cy="137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642"/>
                  </a:cxn>
                  <a:cxn ang="0">
                    <a:pos x="240" y="1370"/>
                  </a:cxn>
                </a:cxnLst>
                <a:rect l="0" t="0" r="r" b="b"/>
                <a:pathLst>
                  <a:path w="240" h="1370">
                    <a:moveTo>
                      <a:pt x="240" y="0"/>
                    </a:moveTo>
                    <a:cubicBezTo>
                      <a:pt x="120" y="207"/>
                      <a:pt x="0" y="414"/>
                      <a:pt x="0" y="642"/>
                    </a:cubicBezTo>
                    <a:cubicBezTo>
                      <a:pt x="0" y="870"/>
                      <a:pt x="120" y="1120"/>
                      <a:pt x="240" y="1370"/>
                    </a:cubicBezTo>
                  </a:path>
                </a:pathLst>
              </a:cu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3705" y="2805"/>
                <a:ext cx="645" cy="1826"/>
              </a:xfrm>
              <a:custGeom>
                <a:avLst/>
                <a:gdLst/>
                <a:ahLst/>
                <a:cxnLst>
                  <a:cxn ang="0">
                    <a:pos x="645" y="0"/>
                  </a:cxn>
                  <a:cxn ang="0">
                    <a:pos x="0" y="915"/>
                  </a:cxn>
                  <a:cxn ang="0">
                    <a:pos x="645" y="1826"/>
                  </a:cxn>
                </a:cxnLst>
                <a:rect l="0" t="0" r="r" b="b"/>
                <a:pathLst>
                  <a:path w="645" h="1826">
                    <a:moveTo>
                      <a:pt x="645" y="0"/>
                    </a:moveTo>
                    <a:cubicBezTo>
                      <a:pt x="322" y="305"/>
                      <a:pt x="0" y="611"/>
                      <a:pt x="0" y="915"/>
                    </a:cubicBezTo>
                    <a:cubicBezTo>
                      <a:pt x="0" y="1219"/>
                      <a:pt x="322" y="1522"/>
                      <a:pt x="645" y="1826"/>
                    </a:cubicBezTo>
                  </a:path>
                </a:pathLst>
              </a:cu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036" name="AutoShape 12"/>
              <p:cNvCxnSpPr>
                <a:cxnSpLocks noChangeShapeType="1"/>
              </p:cNvCxnSpPr>
              <p:nvPr/>
            </p:nvCxnSpPr>
            <p:spPr bwMode="auto">
              <a:xfrm>
                <a:off x="5400" y="1728"/>
                <a:ext cx="0" cy="747"/>
              </a:xfrm>
              <a:prstGeom prst="straightConnector1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</p:cxnSp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>
                <a:off x="5400" y="4961"/>
                <a:ext cx="0" cy="747"/>
              </a:xfrm>
              <a:prstGeom prst="straightConnector1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</p:cxn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5220" y="2475"/>
                <a:ext cx="180" cy="247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0" y="1260"/>
                  </a:cxn>
                  <a:cxn ang="0">
                    <a:pos x="405" y="2475"/>
                  </a:cxn>
                </a:cxnLst>
                <a:rect l="0" t="0" r="r" b="b"/>
                <a:pathLst>
                  <a:path w="405" h="2475">
                    <a:moveTo>
                      <a:pt x="405" y="0"/>
                    </a:moveTo>
                    <a:cubicBezTo>
                      <a:pt x="202" y="424"/>
                      <a:pt x="0" y="848"/>
                      <a:pt x="0" y="1260"/>
                    </a:cubicBezTo>
                    <a:cubicBezTo>
                      <a:pt x="0" y="1672"/>
                      <a:pt x="202" y="2073"/>
                      <a:pt x="405" y="2475"/>
                    </a:cubicBezTo>
                  </a:path>
                </a:pathLst>
              </a:cu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>
              <a:off x="1066800" y="2971800"/>
              <a:ext cx="228600" cy="457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1066800" y="5334000"/>
              <a:ext cx="228600" cy="457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981200" y="5486400"/>
              <a:ext cx="228600" cy="457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81200" y="2819400"/>
              <a:ext cx="228600" cy="457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895600" y="2667000"/>
              <a:ext cx="228600" cy="457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895600" y="5638800"/>
              <a:ext cx="228600" cy="457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819400" y="3962400"/>
              <a:ext cx="685800" cy="3048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1219200" y="4114800"/>
              <a:ext cx="152400" cy="762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4648200" y="38862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Results in a ‘sling shot’ effect in plasma further down as lines are pulled along the sides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Current research: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Lavraud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678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Strong accelerated flows in the </a:t>
            </a:r>
            <a:r>
              <a:rPr lang="en-US" sz="2400" dirty="0" err="1" smtClean="0">
                <a:solidFill>
                  <a:schemeClr val="bg1"/>
                </a:solidFill>
                <a:latin typeface="Century" pitchFamily="18" charset="0"/>
              </a:rPr>
              <a:t>magnetosheath</a:t>
            </a:r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 that equal or exceed solar wind velocity</a:t>
            </a:r>
          </a:p>
          <a:p>
            <a:endParaRPr lang="en-US" sz="800" dirty="0" smtClean="0">
              <a:solidFill>
                <a:schemeClr val="bg1"/>
              </a:solidFill>
              <a:latin typeface="Century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362200"/>
            <a:ext cx="3886200" cy="276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5000" y="53340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Strong bulk plasma acceleration in Earth’s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magnetosheath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: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A magnetic slingshot effect?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B.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Lavraud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, published 18 July 2007.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8194" name="AutoShape 2" descr="https://docs.google.com/?attid=0.0&amp;pid=gmail&amp;thid=129a85d485a368b6&amp;url=https%3A%2F%2Fmail.google.com%2Fmail%2F%3Fui%3D2%26ik%3D144c885295%26view%3Datt%26th%3D129a85d485a368b6%26attid%3D0.0%26disp%3Dsafe%26zw&amp;docid=a9ce1a7ca3ad73b23f66d046eac5ff3a%7C8456dadca614f81f976b48e288b960ac&amp;a=bi&amp;pagenumber=2&amp;w=8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3752850" cy="277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My research: using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magnetohydrodynamic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 models in CCMC’s database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9530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entury" pitchFamily="18" charset="0"/>
              </a:rPr>
              <a:t>Community Coordinated Modeling Center</a:t>
            </a:r>
          </a:p>
          <a:p>
            <a:pPr>
              <a:buNone/>
            </a:pPr>
            <a:endParaRPr lang="en-US" sz="800" dirty="0" smtClean="0">
              <a:solidFill>
                <a:schemeClr val="bg1"/>
              </a:solidFill>
              <a:latin typeface="Century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entury" pitchFamily="18" charset="0"/>
              </a:rPr>
              <a:t>Dayside reconnection line data from last summer</a:t>
            </a:r>
          </a:p>
          <a:p>
            <a:pPr>
              <a:buNone/>
            </a:pPr>
            <a:endParaRPr lang="en-US" sz="800" dirty="0" smtClean="0">
              <a:solidFill>
                <a:schemeClr val="bg1"/>
              </a:solidFill>
              <a:latin typeface="Century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entury" pitchFamily="18" charset="0"/>
              </a:rPr>
              <a:t>Identify locus of points from which accelerated flows diverge for each IMF angle parameter</a:t>
            </a:r>
          </a:p>
          <a:p>
            <a:pPr>
              <a:buNone/>
            </a:pPr>
            <a:endParaRPr lang="en-US" sz="800" dirty="0" smtClean="0">
              <a:solidFill>
                <a:schemeClr val="bg1"/>
              </a:solidFill>
              <a:latin typeface="Century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entury" pitchFamily="18" charset="0"/>
              </a:rPr>
              <a:t>Relate flows to reconnection line tilt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5715000" y="838200"/>
            <a:ext cx="2953929" cy="2743994"/>
            <a:chOff x="1676400" y="3962400"/>
            <a:chExt cx="2953929" cy="2743994"/>
          </a:xfrm>
        </p:grpSpPr>
        <p:grpSp>
          <p:nvGrpSpPr>
            <p:cNvPr id="85" name="Group 84"/>
            <p:cNvGrpSpPr/>
            <p:nvPr/>
          </p:nvGrpSpPr>
          <p:grpSpPr>
            <a:xfrm>
              <a:off x="1676400" y="4306053"/>
              <a:ext cx="2953929" cy="2400341"/>
              <a:chOff x="1676400" y="4306053"/>
              <a:chExt cx="2953929" cy="240034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209800" y="4800600"/>
                <a:ext cx="1447800" cy="1447800"/>
              </a:xfrm>
              <a:prstGeom prst="ellipse">
                <a:avLst/>
              </a:prstGeom>
              <a:gradFill>
                <a:gsLst>
                  <a:gs pos="38000">
                    <a:schemeClr val="tx1">
                      <a:lumMod val="50000"/>
                      <a:lumOff val="50000"/>
                    </a:schemeClr>
                  </a:gs>
                  <a:gs pos="67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t="100000" r="100000"/>
                </a:path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981200" y="4572000"/>
                <a:ext cx="1996440" cy="1808379"/>
                <a:chOff x="1524000" y="4343400"/>
                <a:chExt cx="1996440" cy="1808379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rot="10800000" flipV="1">
                  <a:off x="3023616" y="4343400"/>
                  <a:ext cx="496824" cy="460248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10800000" flipV="1">
                  <a:off x="1524000" y="5681470"/>
                  <a:ext cx="524256" cy="470309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2072640" y="4803648"/>
                  <a:ext cx="950976" cy="865632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/>
              <p:cNvCxnSpPr/>
              <p:nvPr/>
            </p:nvCxnSpPr>
            <p:spPr>
              <a:xfrm rot="10800000">
                <a:off x="1704271" y="5531581"/>
                <a:ext cx="524026" cy="40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23" idx="6"/>
              </p:cNvCxnSpPr>
              <p:nvPr/>
            </p:nvCxnSpPr>
            <p:spPr>
              <a:xfrm flipV="1">
                <a:off x="2231136" y="5524500"/>
                <a:ext cx="1426464" cy="14493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rot="10800000">
                <a:off x="3657601" y="5531441"/>
                <a:ext cx="568738" cy="43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rot="5400000" flipH="1" flipV="1">
                <a:off x="2690562" y="4553952"/>
                <a:ext cx="496178" cy="3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16200000" flipH="1">
                <a:off x="2225465" y="5511054"/>
                <a:ext cx="1426464" cy="14494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5400000" flipH="1" flipV="1">
                <a:off x="2701970" y="6468567"/>
                <a:ext cx="474067" cy="1588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4267200" y="5334000"/>
                <a:ext cx="363129" cy="32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Century" pitchFamily="18" charset="0"/>
                  </a:rPr>
                  <a:t>y</a:t>
                </a:r>
                <a:endParaRPr lang="en-US" sz="1600" dirty="0">
                  <a:solidFill>
                    <a:schemeClr val="bg1"/>
                  </a:solidFill>
                  <a:latin typeface="Century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76400" y="6324600"/>
                <a:ext cx="3631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Century" pitchFamily="18" charset="0"/>
                  </a:rPr>
                  <a:t>x</a:t>
                </a:r>
                <a:endParaRPr lang="en-US" sz="1600" dirty="0">
                  <a:solidFill>
                    <a:schemeClr val="bg1"/>
                  </a:solidFill>
                  <a:latin typeface="Century" pitchFamily="18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819400" y="3962400"/>
              <a:ext cx="363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entury" pitchFamily="18" charset="0"/>
                </a:rPr>
                <a:t>z</a:t>
              </a:r>
              <a:endParaRPr lang="en-US" sz="1600" dirty="0">
                <a:solidFill>
                  <a:schemeClr val="bg1"/>
                </a:solidFill>
                <a:latin typeface="Century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86400" y="3733801"/>
            <a:ext cx="3096768" cy="2949965"/>
            <a:chOff x="5486400" y="3733801"/>
            <a:chExt cx="3096768" cy="2949965"/>
          </a:xfrm>
        </p:grpSpPr>
        <p:grpSp>
          <p:nvGrpSpPr>
            <p:cNvPr id="22" name="Group 21"/>
            <p:cNvGrpSpPr/>
            <p:nvPr/>
          </p:nvGrpSpPr>
          <p:grpSpPr>
            <a:xfrm>
              <a:off x="5486400" y="3733801"/>
              <a:ext cx="3096768" cy="2949965"/>
              <a:chOff x="5257800" y="3810000"/>
              <a:chExt cx="3249168" cy="309514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638800" y="3810000"/>
                <a:ext cx="2868168" cy="2718732"/>
                <a:chOff x="4953000" y="3596640"/>
                <a:chExt cx="2868168" cy="271873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4953000" y="3962400"/>
                  <a:ext cx="2362200" cy="2352972"/>
                  <a:chOff x="609600" y="4364736"/>
                  <a:chExt cx="1529977" cy="1524000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838200" y="4572000"/>
                    <a:ext cx="1066800" cy="10668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 rot="16200000" flipV="1">
                    <a:off x="610394" y="5125942"/>
                    <a:ext cx="1524000" cy="158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rot="18900000">
                    <a:off x="615577" y="5110583"/>
                    <a:ext cx="1524000" cy="158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609600" y="5105400"/>
                    <a:ext cx="1524000" cy="158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5961888" y="3596640"/>
                  <a:ext cx="457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Century" pitchFamily="18" charset="0"/>
                    </a:rPr>
                    <a:t>0°</a:t>
                  </a:r>
                  <a:endParaRPr lang="en-US" sz="1600" dirty="0">
                    <a:solidFill>
                      <a:schemeClr val="bg1"/>
                    </a:solidFill>
                    <a:latin typeface="Century" pitchFamily="18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287768" y="4953000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Century" pitchFamily="18" charset="0"/>
                    </a:rPr>
                    <a:t>90°</a:t>
                  </a:r>
                  <a:endParaRPr lang="en-US" sz="1600" dirty="0">
                    <a:solidFill>
                      <a:schemeClr val="bg1"/>
                    </a:solidFill>
                    <a:latin typeface="Century" pitchFamily="18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973824" y="400202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Century" pitchFamily="18" charset="0"/>
                    </a:rPr>
                    <a:t>45°</a:t>
                  </a:r>
                  <a:endParaRPr lang="en-US" sz="1600" dirty="0">
                    <a:solidFill>
                      <a:schemeClr val="bg1"/>
                    </a:solidFill>
                    <a:latin typeface="Century" pitchFamily="18" charset="0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257800" y="5105400"/>
                <a:ext cx="381000" cy="35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Century" pitchFamily="18" charset="0"/>
                  </a:rPr>
                  <a:t>y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Century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56832" y="6549925"/>
                <a:ext cx="381000" cy="35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Century" pitchFamily="18" charset="0"/>
                  </a:rPr>
                  <a:t>z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Century" pitchFamily="18" charset="0"/>
                </a:endParaRP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6172200" y="4375332"/>
              <a:ext cx="1600200" cy="160019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696200" y="59436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entury" pitchFamily="18" charset="0"/>
                </a:rPr>
                <a:t>135°</a:t>
              </a:r>
              <a:endParaRPr lang="en-US" sz="1600" dirty="0">
                <a:solidFill>
                  <a:schemeClr val="bg1"/>
                </a:solidFill>
                <a:latin typeface="Century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What is reconnection?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5638800" cy="2209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Reconnection occurs at the boundary between two different magnetic fields </a:t>
            </a:r>
          </a:p>
          <a:p>
            <a:pPr>
              <a:buNone/>
            </a:pPr>
            <a:endParaRPr lang="en-US" sz="11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None/>
            </a:pPr>
            <a:endParaRPr lang="en-US" sz="1100" dirty="0" smtClean="0">
              <a:solidFill>
                <a:schemeClr val="bg1"/>
              </a:solidFill>
              <a:latin typeface="Century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Transfers energy from the sun into the magnetosphere</a:t>
            </a:r>
            <a:endParaRPr lang="en-US" sz="2400" dirty="0">
              <a:solidFill>
                <a:schemeClr val="bg1"/>
              </a:solidFill>
              <a:latin typeface="Century" pitchFamily="18" charset="0"/>
            </a:endParaRPr>
          </a:p>
        </p:txBody>
      </p:sp>
      <p:pic>
        <p:nvPicPr>
          <p:cNvPr id="5124" name="Picture 4" descr="http://espg.sr.unh.edu/406/Exams/exams/exam2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7538" y="1447799"/>
            <a:ext cx="2954585" cy="1752601"/>
          </a:xfrm>
          <a:prstGeom prst="rect">
            <a:avLst/>
          </a:prstGeom>
          <a:noFill/>
        </p:spPr>
      </p:pic>
      <p:pic>
        <p:nvPicPr>
          <p:cNvPr id="7" name="Content Placeholder 4" descr="Reconnection - magnetosphere.jpg"/>
          <p:cNvPicPr>
            <a:picLocks noChangeAspect="1"/>
          </p:cNvPicPr>
          <p:nvPr/>
        </p:nvPicPr>
        <p:blipFill>
          <a:blip r:embed="rId3" cstate="print"/>
          <a:srcRect t="13938" r="12048" b="10800"/>
          <a:stretch>
            <a:fillRect/>
          </a:stretch>
        </p:blipFill>
        <p:spPr>
          <a:xfrm>
            <a:off x="1905000" y="3810000"/>
            <a:ext cx="5562600" cy="26271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85800" y="4800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IMF angle = 90</a:t>
            </a:r>
            <a:endParaRPr lang="en-US" sz="24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9519" name="AutoShape 63"/>
          <p:cNvSpPr>
            <a:spLocks noChangeArrowheads="1"/>
          </p:cNvSpPr>
          <p:nvPr/>
        </p:nvSpPr>
        <p:spPr bwMode="auto">
          <a:xfrm>
            <a:off x="8597900" y="1130300"/>
            <a:ext cx="90488" cy="90488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20" name="AutoShape 64"/>
          <p:cNvSpPr>
            <a:spLocks noChangeArrowheads="1"/>
          </p:cNvSpPr>
          <p:nvPr/>
        </p:nvSpPr>
        <p:spPr bwMode="auto">
          <a:xfrm>
            <a:off x="11631613" y="1220788"/>
            <a:ext cx="90487" cy="90487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0" y="9429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IMF = 135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76600" y="4800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IMF angle = 135</a:t>
            </a:r>
            <a:endParaRPr lang="en-US" sz="2400" dirty="0">
              <a:solidFill>
                <a:schemeClr val="bg1"/>
              </a:solidFill>
              <a:latin typeface="Century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8600" y="1371600"/>
            <a:ext cx="8610600" cy="2993982"/>
            <a:chOff x="228600" y="1828800"/>
            <a:chExt cx="8610600" cy="2993982"/>
          </a:xfrm>
        </p:grpSpPr>
        <p:grpSp>
          <p:nvGrpSpPr>
            <p:cNvPr id="58" name="Group 57"/>
            <p:cNvGrpSpPr/>
            <p:nvPr/>
          </p:nvGrpSpPr>
          <p:grpSpPr>
            <a:xfrm>
              <a:off x="228600" y="1828800"/>
              <a:ext cx="3200400" cy="2990850"/>
              <a:chOff x="3200400" y="457200"/>
              <a:chExt cx="3200400" cy="2990850"/>
            </a:xfrm>
          </p:grpSpPr>
          <p:pic>
            <p:nvPicPr>
              <p:cNvPr id="19500" name="Picture 4" descr="-1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0400" y="457200"/>
                <a:ext cx="3200400" cy="2990850"/>
              </a:xfrm>
              <a:prstGeom prst="rect">
                <a:avLst/>
              </a:prstGeom>
              <a:noFill/>
            </p:spPr>
          </p:pic>
          <p:sp>
            <p:nvSpPr>
              <p:cNvPr id="19505" name="AutoShape 49"/>
              <p:cNvSpPr>
                <a:spLocks noChangeShapeType="1"/>
              </p:cNvSpPr>
              <p:nvPr/>
            </p:nvSpPr>
            <p:spPr bwMode="auto">
              <a:xfrm flipV="1">
                <a:off x="3684740" y="1596025"/>
                <a:ext cx="2162175" cy="544513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3" name="AutoShape 47"/>
              <p:cNvSpPr>
                <a:spLocks noChangeArrowheads="1"/>
              </p:cNvSpPr>
              <p:nvPr/>
            </p:nvSpPr>
            <p:spPr bwMode="auto">
              <a:xfrm>
                <a:off x="4869254" y="1082935"/>
                <a:ext cx="90487" cy="90488"/>
              </a:xfrm>
              <a:prstGeom prst="plus">
                <a:avLst>
                  <a:gd name="adj" fmla="val 50000"/>
                </a:avLst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4" name="AutoShape 48"/>
              <p:cNvSpPr>
                <a:spLocks noChangeArrowheads="1"/>
              </p:cNvSpPr>
              <p:nvPr/>
            </p:nvSpPr>
            <p:spPr bwMode="auto">
              <a:xfrm>
                <a:off x="4621213" y="2568575"/>
                <a:ext cx="90487" cy="90488"/>
              </a:xfrm>
              <a:prstGeom prst="plus">
                <a:avLst>
                  <a:gd name="adj" fmla="val 50000"/>
                </a:avLst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925871" y="1831932"/>
              <a:ext cx="3200400" cy="2990850"/>
              <a:chOff x="3200400" y="457200"/>
              <a:chExt cx="3200400" cy="2990850"/>
            </a:xfrm>
          </p:grpSpPr>
          <p:pic>
            <p:nvPicPr>
              <p:cNvPr id="19512" name="Picture 56" descr="-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0400" y="457200"/>
                <a:ext cx="3200400" cy="2990850"/>
              </a:xfrm>
              <a:prstGeom prst="rect">
                <a:avLst/>
              </a:prstGeom>
              <a:noFill/>
            </p:spPr>
          </p:pic>
          <p:sp>
            <p:nvSpPr>
              <p:cNvPr id="19515" name="AutoShape 59"/>
              <p:cNvSpPr>
                <a:spLocks noChangeArrowheads="1"/>
              </p:cNvSpPr>
              <p:nvPr/>
            </p:nvSpPr>
            <p:spPr bwMode="auto">
              <a:xfrm>
                <a:off x="4352801" y="2552576"/>
                <a:ext cx="90487" cy="90487"/>
              </a:xfrm>
              <a:prstGeom prst="plus">
                <a:avLst>
                  <a:gd name="adj" fmla="val 50000"/>
                </a:avLst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6" name="AutoShape 60"/>
              <p:cNvSpPr>
                <a:spLocks noChangeArrowheads="1"/>
              </p:cNvSpPr>
              <p:nvPr/>
            </p:nvSpPr>
            <p:spPr bwMode="auto">
              <a:xfrm>
                <a:off x="5120366" y="1113176"/>
                <a:ext cx="90487" cy="90488"/>
              </a:xfrm>
              <a:prstGeom prst="plus">
                <a:avLst>
                  <a:gd name="adj" fmla="val 50000"/>
                </a:avLst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4" name="AutoShape 58"/>
              <p:cNvSpPr>
                <a:spLocks noChangeShapeType="1"/>
              </p:cNvSpPr>
              <p:nvPr/>
            </p:nvSpPr>
            <p:spPr bwMode="auto">
              <a:xfrm flipV="1">
                <a:off x="3703834" y="1752600"/>
                <a:ext cx="2162175" cy="25400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638800" y="1828800"/>
              <a:ext cx="3200400" cy="2987040"/>
              <a:chOff x="5562600" y="1447800"/>
              <a:chExt cx="3200400" cy="2987040"/>
            </a:xfrm>
          </p:grpSpPr>
          <p:pic>
            <p:nvPicPr>
              <p:cNvPr id="76" name="Picture 75" descr="C:\Users\Claire Kuang\Documents\Research and Internships\INTERN\NASA summer 2010\Images\Reconnection and Fast Flows\Korth\magnetotail flows\081707_3\general\-8.gif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5562600" y="1447800"/>
                <a:ext cx="3200400" cy="2987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25" name="AutoShape 69"/>
              <p:cNvSpPr>
                <a:spLocks noChangeArrowheads="1"/>
              </p:cNvSpPr>
              <p:nvPr/>
            </p:nvSpPr>
            <p:spPr bwMode="auto">
              <a:xfrm>
                <a:off x="7730590" y="2826054"/>
                <a:ext cx="90488" cy="90487"/>
              </a:xfrm>
              <a:prstGeom prst="plus">
                <a:avLst>
                  <a:gd name="adj" fmla="val 50000"/>
                </a:avLst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9526" name="AutoShape 70"/>
              <p:cNvCxnSpPr>
                <a:cxnSpLocks noChangeShapeType="1"/>
              </p:cNvCxnSpPr>
              <p:nvPr/>
            </p:nvCxnSpPr>
            <p:spPr bwMode="auto">
              <a:xfrm>
                <a:off x="6057365" y="2880029"/>
                <a:ext cx="2162175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9527" name="AutoShape 71"/>
              <p:cNvSpPr>
                <a:spLocks noChangeArrowheads="1"/>
              </p:cNvSpPr>
              <p:nvPr/>
            </p:nvSpPr>
            <p:spPr bwMode="auto">
              <a:xfrm>
                <a:off x="6424078" y="2826054"/>
                <a:ext cx="90487" cy="90487"/>
              </a:xfrm>
              <a:prstGeom prst="plus">
                <a:avLst>
                  <a:gd name="adj" fmla="val 50000"/>
                </a:avLst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6019800" y="4800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" pitchFamily="18" charset="0"/>
              </a:rPr>
              <a:t>IMF angle = 180</a:t>
            </a:r>
            <a:endParaRPr lang="en-US" sz="2400" dirty="0">
              <a:solidFill>
                <a:schemeClr val="bg1"/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19" name="AutoShape 63"/>
          <p:cNvSpPr>
            <a:spLocks noChangeArrowheads="1"/>
          </p:cNvSpPr>
          <p:nvPr/>
        </p:nvSpPr>
        <p:spPr bwMode="auto">
          <a:xfrm>
            <a:off x="8597900" y="1130300"/>
            <a:ext cx="90488" cy="90488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20" name="AutoShape 64"/>
          <p:cNvSpPr>
            <a:spLocks noChangeArrowheads="1"/>
          </p:cNvSpPr>
          <p:nvPr/>
        </p:nvSpPr>
        <p:spPr bwMode="auto">
          <a:xfrm>
            <a:off x="11631613" y="1220788"/>
            <a:ext cx="90487" cy="90487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0" y="9429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IMF = 135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-2139950" y="1368425"/>
            <a:ext cx="90487" cy="90488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-2232025" y="1368425"/>
            <a:ext cx="90487" cy="90488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70981" y="478077"/>
            <a:ext cx="8991600" cy="5962650"/>
            <a:chOff x="152400" y="0"/>
            <a:chExt cx="8991600" cy="5962650"/>
          </a:xfrm>
        </p:grpSpPr>
        <p:pic>
          <p:nvPicPr>
            <p:cNvPr id="2051" name="Picture 9" descr="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0"/>
              <a:ext cx="3200400" cy="2990850"/>
            </a:xfrm>
            <a:prstGeom prst="rect">
              <a:avLst/>
            </a:prstGeom>
            <a:noFill/>
          </p:spPr>
        </p:pic>
        <p:pic>
          <p:nvPicPr>
            <p:cNvPr id="2050" name="Picture 2" descr="-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0"/>
              <a:ext cx="3200400" cy="2990850"/>
            </a:xfrm>
            <a:prstGeom prst="rect">
              <a:avLst/>
            </a:prstGeom>
            <a:noFill/>
          </p:spPr>
        </p:pic>
        <p:pic>
          <p:nvPicPr>
            <p:cNvPr id="2049" name="Picture 10" descr="-10"/>
            <p:cNvPicPr>
              <a:picLocks noChangeAspect="1" noChangeArrowheads="1"/>
            </p:cNvPicPr>
            <p:nvPr/>
          </p:nvPicPr>
          <p:blipFill>
            <a:blip r:embed="rId4" cstate="print"/>
            <a:srcRect r="4762"/>
            <a:stretch>
              <a:fillRect/>
            </a:stretch>
          </p:blipFill>
          <p:spPr bwMode="auto">
            <a:xfrm>
              <a:off x="6096000" y="0"/>
              <a:ext cx="3048000" cy="2990850"/>
            </a:xfrm>
            <a:prstGeom prst="rect">
              <a:avLst/>
            </a:prstGeom>
            <a:noFill/>
          </p:spPr>
        </p:pic>
        <p:pic>
          <p:nvPicPr>
            <p:cNvPr id="2058" name="Picture 11" descr="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400" y="2971800"/>
              <a:ext cx="3200400" cy="2990850"/>
            </a:xfrm>
            <a:prstGeom prst="rect">
              <a:avLst/>
            </a:prstGeom>
            <a:noFill/>
          </p:spPr>
        </p:pic>
        <p:pic>
          <p:nvPicPr>
            <p:cNvPr id="2057" name="Picture 9" descr="-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24200" y="2971800"/>
              <a:ext cx="3200400" cy="2990850"/>
            </a:xfrm>
            <a:prstGeom prst="rect">
              <a:avLst/>
            </a:prstGeom>
            <a:noFill/>
          </p:spPr>
        </p:pic>
        <p:pic>
          <p:nvPicPr>
            <p:cNvPr id="2056" name="Picture 12" descr="-8"/>
            <p:cNvPicPr>
              <a:picLocks noChangeAspect="1" noChangeArrowheads="1"/>
            </p:cNvPicPr>
            <p:nvPr/>
          </p:nvPicPr>
          <p:blipFill>
            <a:blip r:embed="rId7" cstate="print"/>
            <a:srcRect r="4762"/>
            <a:stretch>
              <a:fillRect/>
            </a:stretch>
          </p:blipFill>
          <p:spPr bwMode="auto">
            <a:xfrm>
              <a:off x="6096000" y="2971800"/>
              <a:ext cx="3048000" cy="2990850"/>
            </a:xfrm>
            <a:prstGeom prst="rect">
              <a:avLst/>
            </a:prstGeom>
            <a:noFill/>
          </p:spPr>
        </p:pic>
      </p:grp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11631613" y="1220788"/>
            <a:ext cx="90487" cy="90487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3765115" y="50104"/>
            <a:ext cx="1600200" cy="4111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IMF = 45</a:t>
            </a:r>
            <a:endParaRPr lang="en-US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52" name="Title 50"/>
          <p:cNvSpPr txBox="1">
            <a:spLocks/>
          </p:cNvSpPr>
          <p:nvPr/>
        </p:nvSpPr>
        <p:spPr>
          <a:xfrm>
            <a:off x="3798517" y="6438378"/>
            <a:ext cx="1600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" pitchFamily="18" charset="0"/>
                <a:ea typeface="+mj-ea"/>
                <a:cs typeface="+mj-cs"/>
              </a:rPr>
              <a:t>IMF = 135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19" name="AutoShape 63"/>
          <p:cNvSpPr>
            <a:spLocks noChangeArrowheads="1"/>
          </p:cNvSpPr>
          <p:nvPr/>
        </p:nvSpPr>
        <p:spPr bwMode="auto">
          <a:xfrm>
            <a:off x="8597900" y="1130300"/>
            <a:ext cx="90488" cy="90488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20" name="AutoShape 64"/>
          <p:cNvSpPr>
            <a:spLocks noChangeArrowheads="1"/>
          </p:cNvSpPr>
          <p:nvPr/>
        </p:nvSpPr>
        <p:spPr bwMode="auto">
          <a:xfrm>
            <a:off x="11631613" y="1220788"/>
            <a:ext cx="90487" cy="90487"/>
          </a:xfrm>
          <a:prstGeom prst="plus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0" y="9429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IMF = 135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1.avi">
            <a:hlinkClick r:id="" action="ppaction://media"/>
          </p:cNvPr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524000" y="990600"/>
            <a:ext cx="6286500" cy="419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67000" y="54864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entury" pitchFamily="18" charset="0"/>
              </a:rPr>
              <a:t>IMF angle rotates from 0 (north) to 90 (dusk)</a:t>
            </a:r>
            <a:endParaRPr lang="en-US" sz="2800" dirty="0">
              <a:solidFill>
                <a:schemeClr val="bg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entury" pitchFamily="18" charset="0"/>
              </a:rPr>
              <a:t>Conclusion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602163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Century" pitchFamily="18" charset="0"/>
              </a:rPr>
              <a:t>Locations of accelerated </a:t>
            </a:r>
            <a:r>
              <a:rPr lang="en-US" sz="2800" dirty="0" smtClean="0">
                <a:solidFill>
                  <a:schemeClr val="bg1"/>
                </a:solidFill>
                <a:latin typeface="Century" pitchFamily="18" charset="0"/>
              </a:rPr>
              <a:t>flows outside the tail consistent with reconnection line tilt</a:t>
            </a:r>
          </a:p>
          <a:p>
            <a:pPr>
              <a:buNone/>
            </a:pPr>
            <a:endParaRPr lang="en-US" sz="800" dirty="0" smtClean="0">
              <a:solidFill>
                <a:schemeClr val="bg1"/>
              </a:solidFill>
              <a:latin typeface="Century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entury" pitchFamily="18" charset="0"/>
              </a:rPr>
              <a:t>Flow velocity only exceeds solar wind velocity for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distances greater than 10 Re </a:t>
            </a:r>
            <a:r>
              <a:rPr lang="en-US" sz="2000" dirty="0" err="1" smtClean="0">
                <a:solidFill>
                  <a:schemeClr val="bg1"/>
                </a:solidFill>
                <a:latin typeface="Century" pitchFamily="18" charset="0"/>
              </a:rPr>
              <a:t>tailward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from Earth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southward IMF clock angles</a:t>
            </a:r>
          </a:p>
          <a:p>
            <a:pPr lvl="1"/>
            <a:endParaRPr lang="en-US" sz="24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None/>
            </a:pPr>
            <a:endParaRPr lang="en-US" sz="2800" dirty="0">
              <a:solidFill>
                <a:schemeClr val="bg1"/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257</Words>
  <Application>Microsoft Office PowerPoint</Application>
  <PresentationFormat>On-screen Show (4:3)</PresentationFormat>
  <Paragraphs>55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Earth’s Magnetosphere: Plasma accelerations outside the magnetotail</vt:lpstr>
      <vt:lpstr>How are plasma accelerations generated?</vt:lpstr>
      <vt:lpstr>Current research: Lavraud</vt:lpstr>
      <vt:lpstr>My research: using magnetohydrodynamic models in CCMC’s database</vt:lpstr>
      <vt:lpstr>What is reconnection?</vt:lpstr>
      <vt:lpstr>Slide 6</vt:lpstr>
      <vt:lpstr>IMF = 45</vt:lpstr>
      <vt:lpstr>Slide 8</vt:lpstr>
      <vt:lpstr>Conclusion</vt:lpstr>
      <vt:lpstr>Thanks to: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Calvin Kuang</dc:creator>
  <cp:lastModifiedBy>Claire Kuang</cp:lastModifiedBy>
  <cp:revision>87</cp:revision>
  <dcterms:created xsi:type="dcterms:W3CDTF">2011-07-21T15:39:05Z</dcterms:created>
  <dcterms:modified xsi:type="dcterms:W3CDTF">2011-07-27T12:10:01Z</dcterms:modified>
</cp:coreProperties>
</file>