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notesSlides/notesSlide18.xml" ContentType="application/vnd.openxmlformats-officedocument.presentationml.notesSlide+xml"/>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1"/>
  </p:sldMasterIdLst>
  <p:notesMasterIdLst>
    <p:notesMasterId r:id="rId22"/>
  </p:notesMasterIdLst>
  <p:handoutMasterIdLst>
    <p:handoutMasterId r:id="rId23"/>
  </p:handoutMasterIdLst>
  <p:sldIdLst>
    <p:sldId id="256" r:id="rId2"/>
    <p:sldId id="257" r:id="rId3"/>
    <p:sldId id="258" r:id="rId4"/>
    <p:sldId id="281" r:id="rId5"/>
    <p:sldId id="259" r:id="rId6"/>
    <p:sldId id="271" r:id="rId7"/>
    <p:sldId id="282" r:id="rId8"/>
    <p:sldId id="261" r:id="rId9"/>
    <p:sldId id="262" r:id="rId10"/>
    <p:sldId id="277" r:id="rId11"/>
    <p:sldId id="264" r:id="rId12"/>
    <p:sldId id="275" r:id="rId13"/>
    <p:sldId id="265" r:id="rId14"/>
    <p:sldId id="276" r:id="rId15"/>
    <p:sldId id="266" r:id="rId16"/>
    <p:sldId id="283" r:id="rId17"/>
    <p:sldId id="285" r:id="rId18"/>
    <p:sldId id="287" r:id="rId19"/>
    <p:sldId id="286"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8928" autoAdjust="0"/>
  </p:normalViewPr>
  <p:slideViewPr>
    <p:cSldViewPr snapToGrid="0" snapToObjects="1">
      <p:cViewPr varScale="1">
        <p:scale>
          <a:sx n="88" d="100"/>
          <a:sy n="88" d="100"/>
        </p:scale>
        <p:origin x="-928"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theme" Target="theme/theme1.xml"/><Relationship Id="rId14" Type="http://schemas.openxmlformats.org/officeDocument/2006/relationships/slide" Target="slides/slide13.xml"/><Relationship Id="rId23" Type="http://schemas.openxmlformats.org/officeDocument/2006/relationships/handoutMaster" Target="handoutMasters/handoutMaster1.xml"/><Relationship Id="rId4" Type="http://schemas.openxmlformats.org/officeDocument/2006/relationships/slide" Target="slides/slide3.xml"/><Relationship Id="rId28" Type="http://schemas.openxmlformats.org/officeDocument/2006/relationships/tableStyles" Target="tableStyles.xml"/><Relationship Id="rId26" Type="http://schemas.openxmlformats.org/officeDocument/2006/relationships/viewProps" Target="viewProps.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notesMaster" Target="notesMasters/notesMaster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0887B07-D1E0-0F47-98C6-A4D06E2CA349}" type="datetimeFigureOut">
              <a:rPr lang="en-US" smtClean="0"/>
              <a:pPr/>
              <a:t>8/8/11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BA5A1F-B767-8240-9D6B-66F24732BED0}"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110222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785FD3-6CDC-E34D-9BEB-EE261136469E}" type="datetimeFigureOut">
              <a:rPr lang="en-US" smtClean="0"/>
              <a:pPr/>
              <a:t>8/8/11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3DD931-2301-254C-AE06-8A1CE0FFE97A}"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865229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72698490"/>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10</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67583590"/>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11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4073450"/>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12</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79832800"/>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dirty="0" smtClean="0"/>
              <a:t>A size distribution was performed on both the un-subtracted filtered data and the background subtracted filtered data. </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dirty="0" smtClean="0"/>
              <a:t>This was done by creating a histogram in which the flux levels were graphed versus the number of flares divided by the bin width.</a:t>
            </a:r>
          </a:p>
          <a:p>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13</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70638281"/>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14</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61369645"/>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15</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22599125"/>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16</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22599125"/>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17</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22599125"/>
      </p:ext>
    </p:extLst>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18</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22599125"/>
      </p:ext>
    </p:extLst>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19</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22599125"/>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see if there</a:t>
            </a:r>
            <a:r>
              <a:rPr lang="en-US" baseline="0" dirty="0" smtClean="0"/>
              <a:t> is a change in the slope of the size distribution over time.</a:t>
            </a:r>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2</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52566642"/>
      </p:ext>
    </p:extLst>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20</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07806807"/>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smtClean="0">
                <a:solidFill>
                  <a:schemeClr val="tx1"/>
                </a:solidFill>
                <a:latin typeface="+mn-lt"/>
                <a:ea typeface="+mn-ea"/>
                <a:cs typeface="+mn-cs"/>
              </a:rPr>
              <a:t>A series of satellites know as the Geostationary Operational Environmental Satellites</a:t>
            </a:r>
          </a:p>
          <a:p>
            <a:pPr marL="228600" indent="-228600">
              <a:buAutoNum type="arabicPeriod"/>
            </a:pPr>
            <a:r>
              <a:rPr lang="en-US" sz="1200" kern="1200" dirty="0" smtClean="0">
                <a:solidFill>
                  <a:schemeClr val="tx1"/>
                </a:solidFill>
                <a:latin typeface="+mn-lt"/>
                <a:ea typeface="+mn-ea"/>
                <a:cs typeface="+mn-cs"/>
              </a:rPr>
              <a:t>Operated continuously since</a:t>
            </a:r>
            <a:r>
              <a:rPr lang="en-US" sz="1200" kern="1200" baseline="0" dirty="0" smtClean="0">
                <a:solidFill>
                  <a:schemeClr val="tx1"/>
                </a:solidFill>
                <a:latin typeface="+mn-lt"/>
                <a:ea typeface="+mn-ea"/>
                <a:cs typeface="+mn-cs"/>
              </a:rPr>
              <a:t> 1975. We will only examine data from 1980 to 2010. </a:t>
            </a:r>
          </a:p>
          <a:p>
            <a:pPr marL="228600" indent="-228600">
              <a:buAutoNum type="arabicPeriod"/>
            </a:pPr>
            <a:r>
              <a:rPr lang="en-US" sz="1200" kern="1200" dirty="0" smtClean="0">
                <a:solidFill>
                  <a:schemeClr val="tx1"/>
                </a:solidFill>
                <a:latin typeface="+mn-lt"/>
                <a:ea typeface="+mn-ea"/>
                <a:cs typeface="+mn-cs"/>
              </a:rPr>
              <a:t>Every three seconds these satellites recorded X-ray data in two wavelength bands, recording flux level fluctuation.</a:t>
            </a:r>
          </a:p>
          <a:p>
            <a:pPr marL="228600" indent="-228600">
              <a:buAutoNum type="arabicPeriod"/>
            </a:pPr>
            <a:r>
              <a:rPr lang="en-US" sz="1200" kern="1200" dirty="0" smtClean="0">
                <a:solidFill>
                  <a:schemeClr val="tx1"/>
                </a:solidFill>
                <a:latin typeface="+mn-lt"/>
                <a:ea typeface="+mn-ea"/>
                <a:cs typeface="+mn-cs"/>
              </a:rPr>
              <a:t>Drawback of RHESSI is that it only operates during</a:t>
            </a:r>
            <a:r>
              <a:rPr lang="en-US" sz="1200" kern="1200" baseline="0" dirty="0" smtClean="0">
                <a:solidFill>
                  <a:schemeClr val="tx1"/>
                </a:solidFill>
                <a:latin typeface="+mn-lt"/>
                <a:ea typeface="+mn-ea"/>
                <a:cs typeface="+mn-cs"/>
              </a:rPr>
              <a:t> the day. GOES operates all the time.</a:t>
            </a:r>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3</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98993245"/>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4</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21402743"/>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Boxcar smoothing moves point by point and averages using points on either side so it averages over already smoothed data, average smoothing takes a set number of points (say 10 points) and averages those points and then moves to the next 10. Average smoothing is the preferred because it makes the points independent of the next. </a:t>
            </a:r>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5</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1316924"/>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6</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21402743"/>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filter goes two ways</a:t>
            </a:r>
            <a:r>
              <a:rPr lang="en-US" baseline="0" dirty="0" smtClean="0"/>
              <a:t> depending on the smoothing method. </a:t>
            </a:r>
          </a:p>
          <a:p>
            <a:r>
              <a:rPr lang="en-US" baseline="0" dirty="0" smtClean="0"/>
              <a:t>	If boxcar smoothing is being used then if either interval is less than the nsmooth variable * 3 then the peak is removed. With the standard settings this requires the intervals to be greater than 15 seconds. </a:t>
            </a:r>
          </a:p>
          <a:p>
            <a:r>
              <a:rPr lang="en-US" dirty="0" smtClean="0"/>
              <a:t>	If average smoothing is used then if either interval is less than the number of points averaged then the peak is removed. This is usually 30</a:t>
            </a:r>
            <a:r>
              <a:rPr lang="en-US" baseline="0" dirty="0" smtClean="0"/>
              <a:t> seconds. </a:t>
            </a:r>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7</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72291809"/>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filter goes two ways</a:t>
            </a:r>
            <a:r>
              <a:rPr lang="en-US" baseline="0" dirty="0" smtClean="0"/>
              <a:t> depending on the smoothing method. </a:t>
            </a:r>
          </a:p>
          <a:p>
            <a:r>
              <a:rPr lang="en-US" baseline="0" dirty="0" smtClean="0"/>
              <a:t>	If boxcar smoothing is being used then if either interval is less than the nsmooth variable * 3 then the peak is removed. With the standard settings this requires the intervals to be greater than 15 seconds. </a:t>
            </a:r>
          </a:p>
          <a:p>
            <a:r>
              <a:rPr lang="en-US" dirty="0" smtClean="0"/>
              <a:t>	If average smoothing is used then if either interval is less than the number of points averaged then the peak is removed. This is usually 30</a:t>
            </a:r>
            <a:r>
              <a:rPr lang="en-US" baseline="0" dirty="0" smtClean="0"/>
              <a:t> seconds. </a:t>
            </a:r>
            <a:endParaRPr lang="en-US" dirty="0"/>
          </a:p>
        </p:txBody>
      </p:sp>
      <p:sp>
        <p:nvSpPr>
          <p:cNvPr id="4" name="Slide Number Placeholder 3"/>
          <p:cNvSpPr>
            <a:spLocks noGrp="1"/>
          </p:cNvSpPr>
          <p:nvPr>
            <p:ph type="sldNum" sz="quarter" idx="10"/>
          </p:nvPr>
        </p:nvSpPr>
        <p:spPr/>
        <p:txBody>
          <a:bodyPr/>
          <a:lstStyle/>
          <a:p>
            <a:fld id="{1A3DD931-2301-254C-AE06-8A1CE0FFE97A}" type="slidenum">
              <a:rPr lang="en-US" smtClean="0"/>
              <a:pPr/>
              <a:t>8</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72291809"/>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dirty="0" smtClean="0"/>
              <a:t>The quantization step level changes depending on the satellite and flux level. </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dirty="0" smtClean="0"/>
              <a:t>We found a satellite to have as many as 8 different step sizes.</a:t>
            </a:r>
          </a:p>
        </p:txBody>
      </p:sp>
      <p:sp>
        <p:nvSpPr>
          <p:cNvPr id="4" name="Slide Number Placeholder 3"/>
          <p:cNvSpPr>
            <a:spLocks noGrp="1"/>
          </p:cNvSpPr>
          <p:nvPr>
            <p:ph type="sldNum" sz="quarter" idx="10"/>
          </p:nvPr>
        </p:nvSpPr>
        <p:spPr/>
        <p:txBody>
          <a:bodyPr/>
          <a:lstStyle/>
          <a:p>
            <a:fld id="{1A3DD931-2301-254C-AE06-8A1CE0FFE97A}" type="slidenum">
              <a:rPr lang="en-US" smtClean="0"/>
              <a:pPr/>
              <a:t>9</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21034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8/8/11</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8/8/11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8/8/11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8/8/11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8/8/11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8/8/11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8/8/11</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8/8/11</a:t>
            </a:fld>
            <a:endParaRPr lang="en-US" dirty="0"/>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a:t>‹#›</a:t>
            </a:fld>
            <a:endParaRPr kumimoji="0" lang="en-US" dirty="0"/>
          </a:p>
        </p:txBody>
      </p:sp>
      <p:sp>
        <p:nvSpPr>
          <p:cNvPr id="9" name="Footer Placeholder 8"/>
          <p:cNvSpPr>
            <a:spLocks noGrp="1"/>
          </p:cNvSpPr>
          <p:nvPr>
            <p:ph type="ftr" sz="quarter" idx="12"/>
          </p:nvPr>
        </p:nvSpPr>
        <p:spPr/>
        <p:txBody>
          <a:bodyPr/>
          <a:lstStyle/>
          <a:p>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8/8/11</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8/8/11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Drag picture to placeholder or click icon to add</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pPr eaLnBrk="1" latinLnBrk="0" hangingPunct="1"/>
            <a:fld id="{E637BB6B-EE1B-48FB-8575-0D55C373DE88}" type="datetimeFigureOut">
              <a:rPr lang="en-US" smtClean="0"/>
              <a:pPr eaLnBrk="1" latinLnBrk="0" hangingPunct="1"/>
              <a:t>8/8/11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eaLnBrk="1" latinLnBrk="0" hangingPunct="1"/>
            <a:fld id="{E637BB6B-EE1B-48FB-8575-0D55C373DE88}" type="datetimeFigureOut">
              <a:rPr lang="en-US" smtClean="0"/>
              <a:pPr eaLnBrk="1" latinLnBrk="0" hangingPunct="1"/>
              <a:t>8/8/11</a:t>
            </a:fld>
            <a:endParaRPr lang="en-US" sz="1000" dirty="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3"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3"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3"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707" y="2297301"/>
            <a:ext cx="8444696" cy="1997648"/>
          </a:xfrm>
        </p:spPr>
        <p:txBody>
          <a:bodyPr>
            <a:normAutofit/>
          </a:bodyPr>
          <a:lstStyle/>
          <a:p>
            <a:r>
              <a:rPr lang="en-US" sz="4000" dirty="0" smtClean="0">
                <a:latin typeface="Britannic Bold"/>
                <a:cs typeface="Britannic Bold"/>
              </a:rPr>
              <a:t>Frequency Distribution of GOES Solar Flare Peak Fluxes from 1994 to 2005</a:t>
            </a:r>
            <a:endParaRPr lang="en-US" sz="4000" dirty="0">
              <a:latin typeface="Britannic Bold"/>
              <a:cs typeface="Britannic Bold"/>
            </a:endParaRPr>
          </a:p>
        </p:txBody>
      </p:sp>
      <p:sp>
        <p:nvSpPr>
          <p:cNvPr id="3" name="Subtitle 2"/>
          <p:cNvSpPr>
            <a:spLocks noGrp="1"/>
          </p:cNvSpPr>
          <p:nvPr>
            <p:ph type="subTitle" idx="1"/>
          </p:nvPr>
        </p:nvSpPr>
        <p:spPr>
          <a:xfrm>
            <a:off x="4552972" y="4660298"/>
            <a:ext cx="4034431" cy="1157111"/>
          </a:xfrm>
        </p:spPr>
        <p:txBody>
          <a:bodyPr>
            <a:normAutofit/>
          </a:bodyPr>
          <a:lstStyle/>
          <a:p>
            <a:r>
              <a:rPr lang="en-US" dirty="0" smtClean="0"/>
              <a:t>Nicholas Shields</a:t>
            </a:r>
          </a:p>
          <a:p>
            <a:r>
              <a:rPr lang="en-US" dirty="0" smtClean="0"/>
              <a:t>SESI Presentation – CUA Student</a:t>
            </a:r>
            <a:endParaRPr lang="en-US" dirty="0"/>
          </a:p>
          <a:p>
            <a:r>
              <a:rPr lang="en-US" dirty="0" smtClean="0"/>
              <a:t>Brian Dennis (Mentor)</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46147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11219" y="-134134"/>
            <a:ext cx="9307689" cy="1143000"/>
          </a:xfrm>
        </p:spPr>
        <p:txBody>
          <a:bodyPr>
            <a:noAutofit/>
          </a:bodyPr>
          <a:lstStyle/>
          <a:p>
            <a:r>
              <a:rPr lang="en-US" sz="3200" dirty="0" smtClean="0"/>
              <a:t>Effects of the Time &amp; Quantization Filter:</a:t>
            </a:r>
            <a:endParaRPr lang="en-US" sz="3200" dirty="0"/>
          </a:p>
        </p:txBody>
      </p:sp>
      <p:pic>
        <p:nvPicPr>
          <p:cNvPr id="4" name="Content Placeholder 3" descr="screen-capture-7.png"/>
          <p:cNvPicPr>
            <a:picLocks noGrp="1" noChangeAspect="1"/>
          </p:cNvPicPr>
          <p:nvPr>
            <p:ph idx="1"/>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t="13348" b="13348"/>
          <a:stretch>
            <a:fillRect/>
          </a:stretch>
        </p:blipFill>
        <p:spPr>
          <a:xfrm>
            <a:off x="457199" y="1009650"/>
            <a:ext cx="8205161" cy="5621861"/>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23557861"/>
      </p:ext>
    </p:extLst>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Background Subtraction: Method</a:t>
            </a:r>
            <a:endParaRPr lang="en-US" dirty="0"/>
          </a:p>
        </p:txBody>
      </p:sp>
      <p:sp>
        <p:nvSpPr>
          <p:cNvPr id="3" name="Content Placeholder 2"/>
          <p:cNvSpPr>
            <a:spLocks noGrp="1"/>
          </p:cNvSpPr>
          <p:nvPr>
            <p:ph idx="1"/>
          </p:nvPr>
        </p:nvSpPr>
        <p:spPr>
          <a:xfrm>
            <a:off x="457200" y="1600200"/>
            <a:ext cx="7467600" cy="4531487"/>
          </a:xfrm>
        </p:spPr>
        <p:txBody>
          <a:bodyPr>
            <a:normAutofit lnSpcReduction="10000"/>
          </a:bodyPr>
          <a:lstStyle/>
          <a:p>
            <a:r>
              <a:rPr lang="en-US" dirty="0"/>
              <a:t>GOES satellite records even non-flaring plasma</a:t>
            </a:r>
          </a:p>
          <a:p>
            <a:r>
              <a:rPr lang="en-US" dirty="0"/>
              <a:t>Difficult to distinguish the flux levels of the smaller solar flares</a:t>
            </a:r>
          </a:p>
          <a:p>
            <a:endParaRPr lang="en-US" dirty="0" smtClean="0"/>
          </a:p>
          <a:p>
            <a:r>
              <a:rPr lang="en-US" dirty="0" smtClean="0"/>
              <a:t>Linear background subtraction</a:t>
            </a:r>
          </a:p>
          <a:p>
            <a:pPr lvl="1"/>
            <a:r>
              <a:rPr lang="en-US" dirty="0" smtClean="0"/>
              <a:t>Runs from one valley to the next</a:t>
            </a:r>
          </a:p>
          <a:p>
            <a:pPr lvl="1"/>
            <a:r>
              <a:rPr lang="en-US" dirty="0"/>
              <a:t>It takes the flux level at the first valley and subtracts it from every point in the data array until reaching the next </a:t>
            </a:r>
            <a:r>
              <a:rPr lang="en-US" dirty="0" smtClean="0"/>
              <a:t>valley</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8505821"/>
      </p:ext>
    </p:extLst>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82024" y="-134134"/>
            <a:ext cx="8506146" cy="1143000"/>
          </a:xfrm>
        </p:spPr>
        <p:txBody>
          <a:bodyPr>
            <a:normAutofit fontScale="90000"/>
          </a:bodyPr>
          <a:lstStyle/>
          <a:p>
            <a:r>
              <a:rPr lang="en-US" dirty="0" smtClean="0"/>
              <a:t>Example of Background Subtraction:	</a:t>
            </a:r>
            <a:endParaRPr lang="en-US" dirty="0"/>
          </a:p>
        </p:txBody>
      </p:sp>
      <p:pic>
        <p:nvPicPr>
          <p:cNvPr id="5" name="Content Placeholder 4" descr="screen-capture-3.png"/>
          <p:cNvPicPr>
            <a:picLocks noGrp="1" noChangeAspect="1"/>
          </p:cNvPicPr>
          <p:nvPr>
            <p:ph idx="1"/>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22353" r="-22353"/>
          <a:stretch>
            <a:fillRect/>
          </a:stretch>
        </p:blipFill>
        <p:spPr>
          <a:xfrm>
            <a:off x="-418697" y="797241"/>
            <a:ext cx="9825466" cy="5955018"/>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44981051"/>
      </p:ext>
    </p:extLst>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Distribution</a:t>
            </a:r>
            <a:endParaRPr lang="en-US" dirty="0"/>
          </a:p>
        </p:txBody>
      </p:sp>
      <p:sp>
        <p:nvSpPr>
          <p:cNvPr id="3" name="Content Placeholder 2"/>
          <p:cNvSpPr>
            <a:spLocks noGrp="1"/>
          </p:cNvSpPr>
          <p:nvPr>
            <p:ph idx="1"/>
          </p:nvPr>
        </p:nvSpPr>
        <p:spPr/>
        <p:txBody>
          <a:bodyPr/>
          <a:lstStyle/>
          <a:p>
            <a:r>
              <a:rPr lang="en-US" dirty="0"/>
              <a:t>A size distribution was performed </a:t>
            </a:r>
            <a:r>
              <a:rPr lang="en-US" dirty="0" smtClean="0"/>
              <a:t>on</a:t>
            </a:r>
          </a:p>
          <a:p>
            <a:pPr lvl="1"/>
            <a:r>
              <a:rPr lang="en-US" dirty="0" smtClean="0"/>
              <a:t>un</a:t>
            </a:r>
            <a:r>
              <a:rPr lang="en-US" dirty="0"/>
              <a:t>-</a:t>
            </a:r>
            <a:r>
              <a:rPr lang="en-US" dirty="0" smtClean="0"/>
              <a:t>subtracted</a:t>
            </a:r>
            <a:r>
              <a:rPr lang="en-US" dirty="0"/>
              <a:t> </a:t>
            </a:r>
            <a:r>
              <a:rPr lang="en-US" dirty="0" smtClean="0"/>
              <a:t>data</a:t>
            </a:r>
          </a:p>
          <a:p>
            <a:pPr lvl="1"/>
            <a:r>
              <a:rPr lang="en-US" dirty="0" smtClean="0"/>
              <a:t>background subtracted data.</a:t>
            </a:r>
          </a:p>
          <a:p>
            <a:r>
              <a:rPr lang="en-US" dirty="0" smtClean="0"/>
              <a:t>Binned the data by the flare size</a:t>
            </a:r>
          </a:p>
          <a:p>
            <a:pPr lvl="1"/>
            <a:r>
              <a:rPr lang="en-US" dirty="0" smtClean="0"/>
              <a:t>Shows the frequency of solar flares over time based on their size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70345972"/>
      </p:ext>
    </p:extLst>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3632" y="-104936"/>
            <a:ext cx="7467600" cy="1143000"/>
          </a:xfrm>
        </p:spPr>
        <p:txBody>
          <a:bodyPr>
            <a:normAutofit/>
          </a:bodyPr>
          <a:lstStyle/>
          <a:p>
            <a:r>
              <a:rPr lang="en-US" dirty="0" smtClean="0"/>
              <a:t>Example of Size Distribution:</a:t>
            </a:r>
            <a:endParaRPr lang="en-US" dirty="0"/>
          </a:p>
        </p:txBody>
      </p:sp>
      <p:pic>
        <p:nvPicPr>
          <p:cNvPr id="5" name="Content Placeholder 4" descr="screen-capture-4.png"/>
          <p:cNvPicPr>
            <a:picLocks noGrp="1" noChangeAspect="1"/>
          </p:cNvPicPr>
          <p:nvPr>
            <p:ph idx="1"/>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18" r="-18"/>
          <a:stretch>
            <a:fillRect/>
          </a:stretch>
        </p:blipFill>
        <p:spPr>
          <a:xfrm>
            <a:off x="136037" y="1038064"/>
            <a:ext cx="8827308" cy="5350055"/>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06213793"/>
      </p:ext>
    </p:extLst>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Power-Law Fits</a:t>
            </a:r>
            <a:endParaRPr lang="en-US" dirty="0"/>
          </a:p>
        </p:txBody>
      </p:sp>
      <p:sp>
        <p:nvSpPr>
          <p:cNvPr id="3" name="Content Placeholder 2"/>
          <p:cNvSpPr>
            <a:spLocks noGrp="1"/>
          </p:cNvSpPr>
          <p:nvPr>
            <p:ph idx="1"/>
          </p:nvPr>
        </p:nvSpPr>
        <p:spPr/>
        <p:txBody>
          <a:bodyPr>
            <a:normAutofit/>
          </a:bodyPr>
          <a:lstStyle/>
          <a:p>
            <a:r>
              <a:rPr lang="en-US" dirty="0" smtClean="0"/>
              <a:t>Used OSPEX (object </a:t>
            </a:r>
            <a:r>
              <a:rPr lang="en-US" dirty="0"/>
              <a:t>spectral </a:t>
            </a:r>
            <a:r>
              <a:rPr lang="en-US" dirty="0" smtClean="0"/>
              <a:t>executive)</a:t>
            </a:r>
          </a:p>
          <a:p>
            <a:r>
              <a:rPr lang="en-US" dirty="0" smtClean="0"/>
              <a:t>Automatic fit using the closest parameter settings </a:t>
            </a:r>
          </a:p>
          <a:p>
            <a:r>
              <a:rPr lang="en-US" dirty="0" smtClean="0"/>
              <a:t>Single power law fit</a:t>
            </a:r>
          </a:p>
          <a:p>
            <a:pPr lvl="1"/>
            <a:r>
              <a:rPr lang="en-US" dirty="0"/>
              <a:t>dN(p)/dp = A p</a:t>
            </a:r>
            <a:r>
              <a:rPr lang="en-US" baseline="30000" dirty="0"/>
              <a:t>−α </a:t>
            </a:r>
          </a:p>
          <a:p>
            <a:pPr lvl="2"/>
            <a:r>
              <a:rPr lang="en-US" dirty="0"/>
              <a:t>dN(p) is the number of events with a “size” between p and p + dp</a:t>
            </a:r>
          </a:p>
          <a:p>
            <a:pPr lvl="2"/>
            <a:r>
              <a:rPr lang="en-US" dirty="0"/>
              <a:t> A is a normalization parameter</a:t>
            </a:r>
          </a:p>
          <a:p>
            <a:pPr lvl="2"/>
            <a:r>
              <a:rPr lang="en-US" dirty="0"/>
              <a:t>and α is the power-law </a:t>
            </a:r>
            <a:r>
              <a:rPr lang="en-US" dirty="0" smtClean="0"/>
              <a:t>index</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86373874"/>
      </p:ext>
    </p:extLst>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14593" y="-96356"/>
            <a:ext cx="7467600" cy="1143000"/>
          </a:xfrm>
        </p:spPr>
        <p:txBody>
          <a:bodyPr/>
          <a:lstStyle/>
          <a:p>
            <a:r>
              <a:rPr lang="en-US" dirty="0" smtClean="0"/>
              <a:t>Power-Law Fits Example</a:t>
            </a:r>
            <a:endParaRPr lang="en-US" dirty="0"/>
          </a:p>
        </p:txBody>
      </p:sp>
      <p:pic>
        <p:nvPicPr>
          <p:cNvPr id="6" name="Content Placeholder 5" descr="Power-Law fit.pdf"/>
          <p:cNvPicPr>
            <a:picLocks noGrp="1" noChangeAspect="1"/>
          </p:cNvPicPr>
          <p:nvPr>
            <p:ph idx="1"/>
          </p:nvPr>
        </p:nvPicPr>
        <p:blipFill rotWithShape="1">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1" t="701" r="-96"/>
          <a:stretch/>
        </p:blipFill>
        <p:spPr>
          <a:xfrm>
            <a:off x="528556" y="913211"/>
            <a:ext cx="8176624" cy="5793182"/>
          </a:xfrm>
          <a:solidFill>
            <a:schemeClr val="tx1"/>
          </a:solidFill>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15372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14593" y="-288340"/>
            <a:ext cx="7467600" cy="1143000"/>
          </a:xfrm>
        </p:spPr>
        <p:txBody>
          <a:bodyPr>
            <a:normAutofit/>
          </a:bodyPr>
          <a:lstStyle/>
          <a:p>
            <a:r>
              <a:rPr lang="en-US" sz="3200" dirty="0" smtClean="0"/>
              <a:t>Past Results</a:t>
            </a:r>
            <a:endParaRPr lang="en-US" sz="3200" dirty="0"/>
          </a:p>
        </p:txBody>
      </p:sp>
      <p:pic>
        <p:nvPicPr>
          <p:cNvPr id="7" name="Content Placeholder 6" descr="ssp_temp_capture.png"/>
          <p:cNvPicPr>
            <a:picLocks noGrp="1" noChangeAspect="1"/>
          </p:cNvPicPr>
          <p:nvPr>
            <p:ph idx="1"/>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5246" r="-5246"/>
          <a:stretch>
            <a:fillRect/>
          </a:stretch>
        </p:blipFill>
        <p:spPr>
          <a:xfrm>
            <a:off x="-55374" y="699337"/>
            <a:ext cx="9258438" cy="5887296"/>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66070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14593" y="-96356"/>
            <a:ext cx="7467600" cy="1143000"/>
          </a:xfrm>
        </p:spPr>
        <p:txBody>
          <a:bodyPr/>
          <a:lstStyle/>
          <a:p>
            <a:r>
              <a:rPr lang="en-US" dirty="0" smtClean="0"/>
              <a:t>1994 to 2005 Results</a:t>
            </a:r>
            <a:endParaRPr lang="en-US" dirty="0"/>
          </a:p>
        </p:txBody>
      </p:sp>
      <p:pic>
        <p:nvPicPr>
          <p:cNvPr id="4" name="Content Placeholder 3" descr="fit results - err.pdf"/>
          <p:cNvPicPr>
            <a:picLocks noGrp="1" noChangeAspect="1"/>
          </p:cNvPicPr>
          <p:nvPr>
            <p:ph idx="1"/>
          </p:nvPr>
        </p:nvPicPr>
        <p:blipFill rotWithShape="1">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34" r="-340"/>
          <a:stretch/>
        </p:blipFill>
        <p:spPr>
          <a:xfrm>
            <a:off x="770622" y="818341"/>
            <a:ext cx="7663407" cy="5838231"/>
          </a:xfrm>
          <a:solidFill>
            <a:schemeClr val="tx1"/>
          </a:solidFill>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416001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560"/>
            <a:ext cx="7467600" cy="1143000"/>
          </a:xfrm>
        </p:spPr>
        <p:txBody>
          <a:bodyPr/>
          <a:lstStyle/>
          <a:p>
            <a:r>
              <a:rPr lang="en-US" dirty="0" smtClean="0"/>
              <a:t>Work Still to be Done:</a:t>
            </a:r>
            <a:endParaRPr lang="en-US" dirty="0"/>
          </a:p>
        </p:txBody>
      </p:sp>
      <p:sp>
        <p:nvSpPr>
          <p:cNvPr id="3" name="Content Placeholder 2"/>
          <p:cNvSpPr>
            <a:spLocks noGrp="1"/>
          </p:cNvSpPr>
          <p:nvPr>
            <p:ph idx="1"/>
          </p:nvPr>
        </p:nvSpPr>
        <p:spPr/>
        <p:txBody>
          <a:bodyPr/>
          <a:lstStyle/>
          <a:p>
            <a:r>
              <a:rPr lang="en-US" dirty="0" smtClean="0"/>
              <a:t>Change to creating a size distribution for a set number of flares rather than a set time interval</a:t>
            </a:r>
          </a:p>
          <a:p>
            <a:r>
              <a:rPr lang="en-US" dirty="0" smtClean="0"/>
              <a:t>Use c-statistic to find the fit parameters rather than chi-squared</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2492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Background on GOES satellites</a:t>
            </a:r>
          </a:p>
          <a:p>
            <a:r>
              <a:rPr lang="en-US" dirty="0" smtClean="0"/>
              <a:t>GOES Event list</a:t>
            </a:r>
          </a:p>
          <a:p>
            <a:r>
              <a:rPr lang="en-US" dirty="0" smtClean="0"/>
              <a:t>Size Distribution</a:t>
            </a:r>
          </a:p>
          <a:p>
            <a:r>
              <a:rPr lang="en-US" dirty="0" smtClean="0"/>
              <a:t>Fit power-law to the size distribution</a:t>
            </a:r>
          </a:p>
          <a:p>
            <a:pPr marL="448056" lvl="1" indent="0">
              <a:buNone/>
            </a:pPr>
            <a:endParaRPr lang="en-US" dirty="0" smtClean="0"/>
          </a:p>
          <a:p>
            <a:pPr marL="448056" lvl="1" indent="0">
              <a:buNone/>
            </a:pPr>
            <a:endParaRPr lang="en-US" dirty="0" smtClean="0"/>
          </a:p>
          <a:p>
            <a:endParaRPr lang="en-US" dirty="0"/>
          </a:p>
        </p:txBody>
      </p:sp>
      <p:sp>
        <p:nvSpPr>
          <p:cNvPr id="4" name="TextBox 3"/>
          <p:cNvSpPr txBox="1"/>
          <p:nvPr/>
        </p:nvSpPr>
        <p:spPr>
          <a:xfrm>
            <a:off x="9604233" y="98455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306617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smtClean="0"/>
              <a:t>Brian Dennis</a:t>
            </a:r>
          </a:p>
          <a:p>
            <a:r>
              <a:rPr lang="en-US" dirty="0" smtClean="0"/>
              <a:t>Andy Gopie</a:t>
            </a:r>
          </a:p>
          <a:p>
            <a:r>
              <a:rPr lang="en-US" dirty="0" smtClean="0"/>
              <a:t>Richard Schwartz</a:t>
            </a:r>
          </a:p>
          <a:p>
            <a:r>
              <a:rPr lang="en-US" dirty="0" smtClean="0"/>
              <a:t>Kim Tolbert</a:t>
            </a:r>
          </a:p>
          <a:p>
            <a:r>
              <a:rPr lang="en-US" dirty="0" smtClean="0"/>
              <a:t>Fred </a:t>
            </a:r>
            <a:r>
              <a:rPr lang="en-US" dirty="0"/>
              <a:t>Bruhweiler</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07389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GOES?</a:t>
            </a:r>
            <a:endParaRPr lang="en-US" dirty="0"/>
          </a:p>
        </p:txBody>
      </p:sp>
      <p:sp>
        <p:nvSpPr>
          <p:cNvPr id="3" name="Content Placeholder 2"/>
          <p:cNvSpPr>
            <a:spLocks noGrp="1"/>
          </p:cNvSpPr>
          <p:nvPr>
            <p:ph idx="1"/>
          </p:nvPr>
        </p:nvSpPr>
        <p:spPr>
          <a:xfrm>
            <a:off x="457201" y="1600200"/>
            <a:ext cx="3508022" cy="4538133"/>
          </a:xfrm>
        </p:spPr>
        <p:txBody>
          <a:bodyPr>
            <a:normAutofit lnSpcReduction="10000"/>
          </a:bodyPr>
          <a:lstStyle/>
          <a:p>
            <a:r>
              <a:rPr lang="en-US" dirty="0" smtClean="0"/>
              <a:t>Geostationary </a:t>
            </a:r>
            <a:r>
              <a:rPr lang="en-US" dirty="0"/>
              <a:t>Operational Environmental </a:t>
            </a:r>
            <a:r>
              <a:rPr lang="en-US" dirty="0" smtClean="0"/>
              <a:t>Satellites</a:t>
            </a:r>
          </a:p>
          <a:p>
            <a:pPr lvl="1"/>
            <a:r>
              <a:rPr lang="en-US" dirty="0" smtClean="0"/>
              <a:t>X-ray Spectrometer</a:t>
            </a:r>
          </a:p>
          <a:p>
            <a:r>
              <a:rPr lang="en-US" dirty="0" smtClean="0"/>
              <a:t>3 second data in two wavelengths</a:t>
            </a:r>
          </a:p>
          <a:p>
            <a:pPr lvl="1"/>
            <a:r>
              <a:rPr lang="en-US" dirty="0" smtClean="0"/>
              <a:t>1-8 Angstrom</a:t>
            </a:r>
          </a:p>
          <a:p>
            <a:pPr lvl="1"/>
            <a:r>
              <a:rPr lang="en-US" dirty="0" smtClean="0"/>
              <a:t>0.5-4 Angstrom</a:t>
            </a:r>
          </a:p>
          <a:p>
            <a:pPr marL="448056" lvl="1" indent="0">
              <a:buNone/>
            </a:pPr>
            <a:endParaRPr lang="en-US" dirty="0" smtClean="0"/>
          </a:p>
        </p:txBody>
      </p:sp>
      <p:pic>
        <p:nvPicPr>
          <p:cNvPr id="4" name="Picture 3" descr="GOES Presentation Image 1.jp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121290" y="1600200"/>
            <a:ext cx="4391905" cy="4538133"/>
          </a:xfrm>
          <a:prstGeom prst="rect">
            <a:avLst/>
          </a:prstGeom>
          <a:ln w="12700" cmpd="sng">
            <a:solidFill>
              <a:schemeClr val="tx1"/>
            </a:solidFill>
          </a:ln>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71500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3632" y="-104936"/>
            <a:ext cx="7467600" cy="1143000"/>
          </a:xfrm>
        </p:spPr>
        <p:txBody>
          <a:bodyPr>
            <a:normAutofit/>
          </a:bodyPr>
          <a:lstStyle/>
          <a:p>
            <a:r>
              <a:rPr lang="en-US" dirty="0" smtClean="0"/>
              <a:t>GOES Spectra Data:</a:t>
            </a:r>
            <a:endParaRPr lang="en-US" dirty="0"/>
          </a:p>
        </p:txBody>
      </p:sp>
      <p:pic>
        <p:nvPicPr>
          <p:cNvPr id="4" name="Content Placeholder 3" descr="screen-capture-1.png"/>
          <p:cNvPicPr>
            <a:picLocks noGrp="1" noChangeAspect="1"/>
          </p:cNvPicPr>
          <p:nvPr>
            <p:ph idx="1"/>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10144" r="-10144"/>
          <a:stretch>
            <a:fillRect/>
          </a:stretch>
        </p:blipFill>
        <p:spPr>
          <a:xfrm>
            <a:off x="528555" y="842768"/>
            <a:ext cx="8048184" cy="5910432"/>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14535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Detection</a:t>
            </a:r>
            <a:endParaRPr lang="en-US" dirty="0"/>
          </a:p>
        </p:txBody>
      </p:sp>
      <p:sp>
        <p:nvSpPr>
          <p:cNvPr id="3" name="Content Placeholder 2"/>
          <p:cNvSpPr>
            <a:spLocks noGrp="1"/>
          </p:cNvSpPr>
          <p:nvPr>
            <p:ph idx="1"/>
          </p:nvPr>
        </p:nvSpPr>
        <p:spPr/>
        <p:txBody>
          <a:bodyPr/>
          <a:lstStyle/>
          <a:p>
            <a:r>
              <a:rPr lang="en-US" dirty="0" smtClean="0"/>
              <a:t>First we take the raw data and smooth it using either a boxcar smoothing or an average smoothing</a:t>
            </a:r>
          </a:p>
          <a:p>
            <a:r>
              <a:rPr lang="en-US" dirty="0" smtClean="0"/>
              <a:t>The derivative of the data is taken</a:t>
            </a:r>
          </a:p>
          <a:p>
            <a:r>
              <a:rPr lang="en-US" dirty="0" smtClean="0"/>
              <a:t>Where the derivative crosses zero we find either a peak or a valley</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80692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3632" y="-104936"/>
            <a:ext cx="7467600" cy="1143000"/>
          </a:xfrm>
        </p:spPr>
        <p:txBody>
          <a:bodyPr>
            <a:normAutofit/>
          </a:bodyPr>
          <a:lstStyle/>
          <a:p>
            <a:r>
              <a:rPr lang="en-US" dirty="0" smtClean="0"/>
              <a:t>Example of </a:t>
            </a:r>
            <a:r>
              <a:rPr lang="en-US" dirty="0"/>
              <a:t>E</a:t>
            </a:r>
            <a:r>
              <a:rPr lang="en-US" dirty="0" smtClean="0"/>
              <a:t>vent Detection:</a:t>
            </a:r>
            <a:endParaRPr lang="en-US" dirty="0"/>
          </a:p>
        </p:txBody>
      </p:sp>
      <p:pic>
        <p:nvPicPr>
          <p:cNvPr id="8" name="Content Placeholder 7" descr="screen-capture-6.png"/>
          <p:cNvPicPr>
            <a:picLocks noGrp="1" noChangeAspect="1"/>
          </p:cNvPicPr>
          <p:nvPr>
            <p:ph idx="1"/>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t="17711" b="17711"/>
          <a:stretch>
            <a:fillRect/>
          </a:stretch>
        </p:blipFill>
        <p:spPr>
          <a:xfrm>
            <a:off x="152277" y="1109409"/>
            <a:ext cx="8810015" cy="5340144"/>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28641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88223" y="-96355"/>
            <a:ext cx="7467600" cy="1143000"/>
          </a:xfrm>
        </p:spPr>
        <p:txBody>
          <a:bodyPr/>
          <a:lstStyle/>
          <a:p>
            <a:r>
              <a:rPr lang="en-US" dirty="0" smtClean="0"/>
              <a:t>Data-drop/spike Filter:</a:t>
            </a:r>
            <a:endParaRPr lang="en-US" dirty="0"/>
          </a:p>
        </p:txBody>
      </p:sp>
      <p:sp>
        <p:nvSpPr>
          <p:cNvPr id="3" name="Content Placeholder 2"/>
          <p:cNvSpPr>
            <a:spLocks noGrp="1"/>
          </p:cNvSpPr>
          <p:nvPr>
            <p:ph idx="1"/>
          </p:nvPr>
        </p:nvSpPr>
        <p:spPr>
          <a:xfrm>
            <a:off x="457200" y="1046645"/>
            <a:ext cx="7346244" cy="1504244"/>
          </a:xfrm>
        </p:spPr>
        <p:txBody>
          <a:bodyPr>
            <a:normAutofit/>
          </a:bodyPr>
          <a:lstStyle/>
          <a:p>
            <a:r>
              <a:rPr lang="en-US" sz="2400" dirty="0" smtClean="0"/>
              <a:t>The SDAC data often has drops or spikes that we do not want to declare peaks and valleys.</a:t>
            </a:r>
            <a:endParaRPr lang="en-US" sz="2400" dirty="0"/>
          </a:p>
        </p:txBody>
      </p:sp>
      <p:pic>
        <p:nvPicPr>
          <p:cNvPr id="6" name="Picture 5" descr="screen-capture-3.pn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108676" y="1949490"/>
            <a:ext cx="6911501" cy="4755377"/>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63943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Filter</a:t>
            </a:r>
            <a:endParaRPr lang="en-US" dirty="0"/>
          </a:p>
        </p:txBody>
      </p:sp>
      <p:sp>
        <p:nvSpPr>
          <p:cNvPr id="3" name="Content Placeholder 2"/>
          <p:cNvSpPr>
            <a:spLocks noGrp="1"/>
          </p:cNvSpPr>
          <p:nvPr>
            <p:ph idx="1"/>
          </p:nvPr>
        </p:nvSpPr>
        <p:spPr>
          <a:xfrm>
            <a:off x="457200" y="1600201"/>
            <a:ext cx="7346244" cy="1504244"/>
          </a:xfrm>
        </p:spPr>
        <p:txBody>
          <a:bodyPr/>
          <a:lstStyle/>
          <a:p>
            <a:r>
              <a:rPr lang="en-US" dirty="0" smtClean="0"/>
              <a:t>The time intervals between a valley the next peak and the following valley are examined: </a:t>
            </a:r>
            <a:endParaRPr lang="en-US" dirty="0"/>
          </a:p>
        </p:txBody>
      </p:sp>
      <p:pic>
        <p:nvPicPr>
          <p:cNvPr id="4" name="Picture 3" descr="GOES Presentation Image 2.pdf"/>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573986" y="3429001"/>
            <a:ext cx="7930466" cy="2542094"/>
          </a:xfrm>
          <a:prstGeom prst="rect">
            <a:avLst/>
          </a:prstGeom>
          <a:solidFill>
            <a:schemeClr val="tx1">
              <a:alpha val="83000"/>
            </a:schemeClr>
          </a:solidFill>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38384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Quantization Filter</a:t>
            </a:r>
            <a:endParaRPr lang="en-US" dirty="0"/>
          </a:p>
        </p:txBody>
      </p:sp>
      <p:sp>
        <p:nvSpPr>
          <p:cNvPr id="3" name="Content Placeholder 2"/>
          <p:cNvSpPr>
            <a:spLocks noGrp="1"/>
          </p:cNvSpPr>
          <p:nvPr>
            <p:ph idx="1"/>
          </p:nvPr>
        </p:nvSpPr>
        <p:spPr>
          <a:xfrm>
            <a:off x="457200" y="1628738"/>
            <a:ext cx="3484337" cy="4531487"/>
          </a:xfrm>
        </p:spPr>
        <p:txBody>
          <a:bodyPr>
            <a:normAutofit/>
          </a:bodyPr>
          <a:lstStyle/>
          <a:p>
            <a:r>
              <a:rPr lang="en-US" sz="2400" dirty="0" smtClean="0"/>
              <a:t>Quantization level = flux value where the step size changes</a:t>
            </a:r>
          </a:p>
          <a:p>
            <a:r>
              <a:rPr lang="en-US" sz="2400" dirty="0" smtClean="0"/>
              <a:t>Matches peak flux to quantization level</a:t>
            </a:r>
          </a:p>
          <a:p>
            <a:r>
              <a:rPr lang="en-US" sz="2400" dirty="0" smtClean="0"/>
              <a:t>Difference between peak and valley flux values must be greater than quantization </a:t>
            </a:r>
            <a:r>
              <a:rPr lang="en-US" sz="2400" dirty="0"/>
              <a:t>step * 3</a:t>
            </a:r>
          </a:p>
          <a:p>
            <a:endParaRPr lang="en-US" sz="2400" dirty="0"/>
          </a:p>
        </p:txBody>
      </p:sp>
      <p:pic>
        <p:nvPicPr>
          <p:cNvPr id="5" name="Picture 4" descr="screen-capture.pn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355982" y="1661594"/>
            <a:ext cx="4359492" cy="4835073"/>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4735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Technic.thmx</Template>
  <TotalTime>3070</TotalTime>
  <Words>830</Words>
  <Application>Microsoft Macintosh PowerPoint</Application>
  <PresentationFormat>On-screen Show (4:3)</PresentationFormat>
  <Paragraphs>102</Paragraphs>
  <Slides>20</Slides>
  <Notes>20</Notes>
  <HiddenSlides>0</HiddenSlides>
  <MMClips>0</MMClips>
  <ScaleCrop>false</ScaleCrop>
  <HeadingPairs>
    <vt:vector size="4" baseType="variant">
      <vt:variant>
        <vt:lpstr>Design Template</vt:lpstr>
      </vt:variant>
      <vt:variant>
        <vt:i4>1</vt:i4>
      </vt:variant>
      <vt:variant>
        <vt:lpstr>Slide Titles</vt:lpstr>
      </vt:variant>
      <vt:variant>
        <vt:i4>20</vt:i4>
      </vt:variant>
    </vt:vector>
  </HeadingPairs>
  <TitlesOfParts>
    <vt:vector size="21" baseType="lpstr">
      <vt:lpstr>Technic</vt:lpstr>
      <vt:lpstr>Frequency Distribution of GOES Solar Flare Peak Fluxes from 1994 to 2005</vt:lpstr>
      <vt:lpstr>OVERVIEW</vt:lpstr>
      <vt:lpstr>What is GOES?</vt:lpstr>
      <vt:lpstr>GOES Spectra Data:</vt:lpstr>
      <vt:lpstr>Event Detection</vt:lpstr>
      <vt:lpstr>Example of Event Detection:</vt:lpstr>
      <vt:lpstr>Data-drop/spike Filter:</vt:lpstr>
      <vt:lpstr>Time Filter</vt:lpstr>
      <vt:lpstr>Quantization Filter</vt:lpstr>
      <vt:lpstr>Effects of the Time &amp; Quantization Filter:</vt:lpstr>
      <vt:lpstr>Background Subtraction: Method</vt:lpstr>
      <vt:lpstr>Example of Background Subtraction: </vt:lpstr>
      <vt:lpstr>Size Distribution</vt:lpstr>
      <vt:lpstr>Example of Size Distribution:</vt:lpstr>
      <vt:lpstr>Power-Law Fits</vt:lpstr>
      <vt:lpstr>Power-Law Fits Example</vt:lpstr>
      <vt:lpstr>Past Results</vt:lpstr>
      <vt:lpstr>1994 to 2005 Results</vt:lpstr>
      <vt:lpstr>Work Still to be Done:</vt:lpstr>
      <vt:lpstr>Acknowledgements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GOES FLARE SIZE Distribution</dc:title>
  <dc:creator>Nicholas Shields</dc:creator>
  <cp:lastModifiedBy>Ekaterina Verner</cp:lastModifiedBy>
  <cp:revision>84</cp:revision>
  <cp:lastPrinted>2011-07-27T13:35:36Z</cp:lastPrinted>
  <dcterms:created xsi:type="dcterms:W3CDTF">2011-08-08T17:15:23Z</dcterms:created>
  <dcterms:modified xsi:type="dcterms:W3CDTF">2011-08-08T17:16:26Z</dcterms:modified>
</cp:coreProperties>
</file>