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activeX/activeX2.xml" ContentType="application/vnd.ms-office.activeX+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docx" ContentType="application/vnd.openxmlformats-officedocument.wordprocessingml.document"/>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Default Extension="gif" ContentType="image/gif"/>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activeX/activeX1.xml" ContentType="application/vnd.ms-office.activeX+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56" r:id="rId2"/>
    <p:sldId id="277" r:id="rId3"/>
    <p:sldId id="263" r:id="rId4"/>
    <p:sldId id="257" r:id="rId5"/>
    <p:sldId id="275" r:id="rId6"/>
    <p:sldId id="258" r:id="rId7"/>
    <p:sldId id="260" r:id="rId8"/>
    <p:sldId id="265" r:id="rId9"/>
    <p:sldId id="266" r:id="rId10"/>
    <p:sldId id="267" r:id="rId11"/>
    <p:sldId id="268" r:id="rId12"/>
    <p:sldId id="269" r:id="rId13"/>
    <p:sldId id="283" r:id="rId14"/>
    <p:sldId id="271" r:id="rId15"/>
    <p:sldId id="282" r:id="rId16"/>
    <p:sldId id="273" r:id="rId17"/>
    <p:sldId id="284" r:id="rId18"/>
    <p:sldId id="278"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409" autoAdjust="0"/>
  </p:normalViewPr>
  <p:slideViewPr>
    <p:cSldViewPr>
      <p:cViewPr varScale="1">
        <p:scale>
          <a:sx n="47" d="100"/>
          <a:sy n="47" d="100"/>
        </p:scale>
        <p:origin x="-131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activeX/activeX1.xml><?xml version="1.0" encoding="utf-8"?>
<ax:ocx xmlns:ax="http://schemas.microsoft.com/office/2006/activeX" xmlns:r="http://schemas.openxmlformats.org/officeDocument/2006/relationships" ax:classid="{24BA3CAF-4BE8-4AEC-A7C8-6F47D5684602}" ax:persistence="persistPropertyBag">
  <ax:ocxPr ax:name="_cx" ax:value="17008"/>
  <ax:ocxPr ax:name="_cy" ax:value="17414"/>
  <ax:ocxPr ax:name="BackColor" ax:value="16777215"/>
  <ax:ocxPr ax:name="BorderColor" ax:value="0"/>
  <ax:ocxPr ax:name="BorderStyle" ax:value="1"/>
  <ax:ocxPr ax:name="MovieControllerVisible" ax:value="-1"/>
  <ax:ocxPr ax:name="Sizing" ax:value="0"/>
  <ax:ocxPr ax:name="URL" ax:value="C:\Users\Bert\Desktop\movie1_3d.mp4"/>
  <ax:ocxPr ax:name="BaseURL" ax:value=""/>
  <ax:ocxPr ax:name="AutoPlay" ax:value=""/>
</ax:ocx>
</file>

<file path=ppt/activeX/activeX2.xml><?xml version="1.0" encoding="utf-8"?>
<ax:ocx xmlns:ax="http://schemas.microsoft.com/office/2006/activeX" xmlns:r="http://schemas.openxmlformats.org/officeDocument/2006/relationships" ax:classid="{24BA3CAF-4BE8-4AEC-A7C8-6F47D5684602}" ax:persistence="persistPropertyBag">
  <ax:ocxPr ax:name="_cx" ax:value="18891"/>
  <ax:ocxPr ax:name="_cy" ax:value="15558"/>
  <ax:ocxPr ax:name="BackColor" ax:value="16777215"/>
  <ax:ocxPr ax:name="BorderColor" ax:value="0"/>
  <ax:ocxPr ax:name="BorderStyle" ax:value="1"/>
  <ax:ocxPr ax:name="MovieControllerVisible" ax:value="-1"/>
  <ax:ocxPr ax:name="Sizing" ax:value="0"/>
  <ax:ocxPr ax:name="URL" ax:value="C:\Users\Bert\Desktop\movie_3d_all_stick.mp4"/>
  <ax:ocxPr ax:name="BaseURL" ax:value=""/>
  <ax:ocxPr ax:name="AutoPlay" ax:value=""/>
</ax:ocx>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34B88E-DEA2-47EE-9292-B6D86BA7C40A}" type="datetimeFigureOut">
              <a:rPr lang="en-US" smtClean="0"/>
              <a:pPr/>
              <a:t>8/7/2012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7F1CBE-3A7C-46A1-813D-B87C1F81726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Hi, my name</a:t>
            </a:r>
            <a:r>
              <a:rPr lang="en-US" baseline="0" dirty="0" smtClean="0"/>
              <a:t> is Albert.  This summer I worked with Dr. Walsh on </a:t>
            </a:r>
            <a:r>
              <a:rPr lang="en-US" baseline="0" dirty="0" smtClean="0"/>
              <a:t>developing a computational model for simulating </a:t>
            </a:r>
            <a:r>
              <a:rPr lang="en-US" baseline="0" dirty="0" smtClean="0"/>
              <a:t>particle motion in Mercury’s magnetosphere</a:t>
            </a:r>
            <a:r>
              <a:rPr lang="en-US" baseline="0" dirty="0" smtClean="0"/>
              <a:t>.  You may be asking, Why Mercury? </a:t>
            </a:r>
            <a:endParaRPr lang="en-US" dirty="0"/>
          </a:p>
        </p:txBody>
      </p:sp>
      <p:sp>
        <p:nvSpPr>
          <p:cNvPr id="4" name="Slide Number Placeholder 3"/>
          <p:cNvSpPr>
            <a:spLocks noGrp="1"/>
          </p:cNvSpPr>
          <p:nvPr>
            <p:ph type="sldNum" sz="quarter" idx="10"/>
          </p:nvPr>
        </p:nvSpPr>
        <p:spPr/>
        <p:txBody>
          <a:bodyPr/>
          <a:lstStyle/>
          <a:p>
            <a:fld id="{AA7F1CBE-3A7C-46A1-813D-B87C1F81726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10 degrees, zoom in, put in initial conditions</a:t>
            </a:r>
          </a:p>
          <a:p>
            <a:r>
              <a:rPr lang="en-US" dirty="0" smtClean="0"/>
              <a:t>Just describe yellow lines, sun position, geometry</a:t>
            </a:r>
          </a:p>
          <a:p>
            <a:r>
              <a:rPr lang="en-US" dirty="0" smtClean="0"/>
              <a:t>Three things</a:t>
            </a:r>
            <a:endParaRPr lang="en-US" dirty="0"/>
          </a:p>
        </p:txBody>
      </p:sp>
      <p:sp>
        <p:nvSpPr>
          <p:cNvPr id="4" name="Slide Number Placeholder 3"/>
          <p:cNvSpPr>
            <a:spLocks noGrp="1"/>
          </p:cNvSpPr>
          <p:nvPr>
            <p:ph type="sldNum" sz="quarter" idx="10"/>
          </p:nvPr>
        </p:nvSpPr>
        <p:spPr/>
        <p:txBody>
          <a:bodyPr/>
          <a:lstStyle/>
          <a:p>
            <a:fld id="{AA7F1CBE-3A7C-46A1-813D-B87C1F81726C}"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 what happens at/after magnetopause</a:t>
            </a:r>
            <a:endParaRPr lang="en-US" dirty="0"/>
          </a:p>
        </p:txBody>
      </p:sp>
      <p:sp>
        <p:nvSpPr>
          <p:cNvPr id="4" name="Slide Number Placeholder 3"/>
          <p:cNvSpPr>
            <a:spLocks noGrp="1"/>
          </p:cNvSpPr>
          <p:nvPr>
            <p:ph type="sldNum" sz="quarter" idx="10"/>
          </p:nvPr>
        </p:nvSpPr>
        <p:spPr/>
        <p:txBody>
          <a:bodyPr/>
          <a:lstStyle/>
          <a:p>
            <a:fld id="{AA7F1CBE-3A7C-46A1-813D-B87C1F81726C}"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Parallel coding here?</a:t>
            </a:r>
            <a:endParaRPr lang="en-US" dirty="0"/>
          </a:p>
        </p:txBody>
      </p:sp>
      <p:sp>
        <p:nvSpPr>
          <p:cNvPr id="4" name="Slide Number Placeholder 3"/>
          <p:cNvSpPr>
            <a:spLocks noGrp="1"/>
          </p:cNvSpPr>
          <p:nvPr>
            <p:ph type="sldNum" sz="quarter" idx="10"/>
          </p:nvPr>
        </p:nvSpPr>
        <p:spPr/>
        <p:txBody>
          <a:bodyPr/>
          <a:lstStyle/>
          <a:p>
            <a:fld id="{AA7F1CBE-3A7C-46A1-813D-B87C1F81726C}"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Call</a:t>
            </a:r>
            <a:r>
              <a:rPr lang="en-US" baseline="0" dirty="0" smtClean="0"/>
              <a:t> out </a:t>
            </a:r>
            <a:endParaRPr lang="en-US" dirty="0"/>
          </a:p>
        </p:txBody>
      </p:sp>
      <p:sp>
        <p:nvSpPr>
          <p:cNvPr id="4" name="Slide Number Placeholder 3"/>
          <p:cNvSpPr>
            <a:spLocks noGrp="1"/>
          </p:cNvSpPr>
          <p:nvPr>
            <p:ph type="sldNum" sz="quarter" idx="10"/>
          </p:nvPr>
        </p:nvSpPr>
        <p:spPr/>
        <p:txBody>
          <a:bodyPr/>
          <a:lstStyle/>
          <a:p>
            <a:fld id="{AA7F1CBE-3A7C-46A1-813D-B87C1F81726C}" type="slidenum">
              <a:rPr lang="en-US" smtClean="0"/>
              <a:pPr/>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After this slide,</a:t>
            </a:r>
            <a:r>
              <a:rPr lang="en-US" baseline="0" dirty="0" smtClean="0"/>
              <a:t> show the observation and the trace either and say its consistent with the orbiting population</a:t>
            </a:r>
          </a:p>
          <a:p>
            <a:r>
              <a:rPr lang="en-US" baseline="0" dirty="0" smtClean="0"/>
              <a:t>Peak at 90 at the equator, consistent 1) high latitude, 2) </a:t>
            </a:r>
            <a:r>
              <a:rPr lang="en-US" baseline="0" dirty="0" err="1" smtClean="0"/>
              <a:t>peack</a:t>
            </a:r>
            <a:r>
              <a:rPr lang="en-US" baseline="0" dirty="0" smtClean="0"/>
              <a:t> at 90 at </a:t>
            </a:r>
            <a:r>
              <a:rPr lang="en-US" baseline="0" dirty="0" err="1" smtClean="0"/>
              <a:t>nightside</a:t>
            </a:r>
            <a:endParaRPr lang="en-US" baseline="0" dirty="0" smtClean="0"/>
          </a:p>
          <a:p>
            <a:r>
              <a:rPr lang="en-US" baseline="0" dirty="0" smtClean="0"/>
              <a:t>Although the paper by ho et al sates that it’s unlikely, a number of the observations are consistent with a trapped population shown by the simulation.</a:t>
            </a:r>
            <a:endParaRPr lang="en-US" dirty="0"/>
          </a:p>
        </p:txBody>
      </p:sp>
      <p:sp>
        <p:nvSpPr>
          <p:cNvPr id="4" name="Slide Number Placeholder 3"/>
          <p:cNvSpPr>
            <a:spLocks noGrp="1"/>
          </p:cNvSpPr>
          <p:nvPr>
            <p:ph type="sldNum" sz="quarter" idx="10"/>
          </p:nvPr>
        </p:nvSpPr>
        <p:spPr/>
        <p:txBody>
          <a:bodyPr/>
          <a:lstStyle/>
          <a:p>
            <a:fld id="{AA7F1CBE-3A7C-46A1-813D-B87C1F81726C}" type="slidenum">
              <a:rPr lang="en-US" smtClean="0"/>
              <a:pPr/>
              <a:t>18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7F1CBE-3A7C-46A1-813D-B87C1F81726C}"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Past </a:t>
            </a:r>
            <a:r>
              <a:rPr lang="en-US" dirty="0" smtClean="0"/>
              <a:t>and current missions to</a:t>
            </a:r>
            <a:r>
              <a:rPr lang="en-US" baseline="0" dirty="0" smtClean="0"/>
              <a:t> Mercury have found that Mercury has a magnetic field, just like the Earth.  Neither Venus nor Mars has a magnetic field.  </a:t>
            </a:r>
            <a:r>
              <a:rPr lang="en-US" baseline="0" dirty="0" smtClean="0"/>
              <a:t>In addition to the magnetic field, Mariner </a:t>
            </a:r>
            <a:r>
              <a:rPr lang="en-US" baseline="0" dirty="0" smtClean="0"/>
              <a:t>10 in 1974 and MESSENGER thirty years later </a:t>
            </a:r>
            <a:r>
              <a:rPr lang="en-US" baseline="0" dirty="0" smtClean="0"/>
              <a:t>found </a:t>
            </a:r>
            <a:r>
              <a:rPr lang="en-US" baseline="0" dirty="0" smtClean="0"/>
              <a:t>electrons near the planet.  The study of electrons in Mercury’s magnetic field forms the basis of my project</a:t>
            </a:r>
            <a:r>
              <a:rPr lang="en-US" baseline="0" dirty="0" smtClean="0"/>
              <a:t>.  Another satellite, called </a:t>
            </a:r>
            <a:r>
              <a:rPr lang="en-US" baseline="0" dirty="0" err="1" smtClean="0"/>
              <a:t>BepiColumbo</a:t>
            </a:r>
            <a:r>
              <a:rPr lang="en-US" baseline="0" dirty="0" smtClean="0"/>
              <a:t>, is a joint project between Europe and Japan set to orbit Mercury beginning in 2018.</a:t>
            </a:r>
            <a:endParaRPr lang="en-US" dirty="0"/>
          </a:p>
        </p:txBody>
      </p:sp>
      <p:sp>
        <p:nvSpPr>
          <p:cNvPr id="4" name="Slide Number Placeholder 3"/>
          <p:cNvSpPr>
            <a:spLocks noGrp="1"/>
          </p:cNvSpPr>
          <p:nvPr>
            <p:ph type="sldNum" sz="quarter" idx="10"/>
          </p:nvPr>
        </p:nvSpPr>
        <p:spPr/>
        <p:txBody>
          <a:bodyPr/>
          <a:lstStyle/>
          <a:p>
            <a:fld id="{AA7F1CBE-3A7C-46A1-813D-B87C1F81726C}"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here’s the objective: What can we learn about the electrons around Mercury from </a:t>
            </a:r>
            <a:r>
              <a:rPr lang="en-US" dirty="0" smtClean="0"/>
              <a:t>kinetic particle modeling?  Can we corroborate using a</a:t>
            </a:r>
            <a:r>
              <a:rPr lang="en-US" baseline="0" dirty="0" smtClean="0"/>
              <a:t> </a:t>
            </a:r>
            <a:r>
              <a:rPr lang="en-US" dirty="0" smtClean="0"/>
              <a:t>model some of the phenomena</a:t>
            </a:r>
            <a:r>
              <a:rPr lang="en-US" baseline="0" dirty="0" smtClean="0"/>
              <a:t> seen by the satellites?  Before I talk about the simulation, </a:t>
            </a:r>
            <a:r>
              <a:rPr lang="en-US" dirty="0" smtClean="0"/>
              <a:t>I </a:t>
            </a:r>
            <a:r>
              <a:rPr lang="en-US" dirty="0" smtClean="0"/>
              <a:t>will</a:t>
            </a:r>
            <a:r>
              <a:rPr lang="en-US" baseline="0" dirty="0" smtClean="0"/>
              <a:t> </a:t>
            </a:r>
            <a:r>
              <a:rPr lang="en-US" baseline="0" dirty="0" smtClean="0"/>
              <a:t>first talk </a:t>
            </a:r>
            <a:r>
              <a:rPr lang="en-US" baseline="0" dirty="0" smtClean="0"/>
              <a:t>about what Mercury’s magnetic field looks </a:t>
            </a:r>
            <a:r>
              <a:rPr lang="en-US" baseline="0" dirty="0" smtClean="0"/>
              <a:t>like.  Then </a:t>
            </a:r>
            <a:r>
              <a:rPr lang="en-US" baseline="0" dirty="0" smtClean="0"/>
              <a:t>I will </a:t>
            </a:r>
            <a:r>
              <a:rPr lang="en-US" baseline="0" dirty="0" smtClean="0"/>
              <a:t>mention briefly the </a:t>
            </a:r>
            <a:r>
              <a:rPr lang="en-US" baseline="0" dirty="0" smtClean="0"/>
              <a:t>general kinds of motion that </a:t>
            </a:r>
            <a:r>
              <a:rPr lang="en-US" baseline="0" dirty="0" smtClean="0"/>
              <a:t>we can expect the electrons will in the magnetic field.  </a:t>
            </a:r>
            <a:r>
              <a:rPr lang="en-US" baseline="0" dirty="0" smtClean="0"/>
              <a:t>Finally, I will </a:t>
            </a:r>
            <a:r>
              <a:rPr lang="en-US" baseline="0" dirty="0" smtClean="0"/>
              <a:t>talk model development and results.  </a:t>
            </a:r>
            <a:endParaRPr lang="en-US" dirty="0"/>
          </a:p>
        </p:txBody>
      </p:sp>
      <p:sp>
        <p:nvSpPr>
          <p:cNvPr id="4" name="Slide Number Placeholder 3"/>
          <p:cNvSpPr>
            <a:spLocks noGrp="1"/>
          </p:cNvSpPr>
          <p:nvPr>
            <p:ph type="sldNum" sz="quarter" idx="10"/>
          </p:nvPr>
        </p:nvSpPr>
        <p:spPr/>
        <p:txBody>
          <a:bodyPr/>
          <a:lstStyle/>
          <a:p>
            <a:fld id="{AA7F1CBE-3A7C-46A1-813D-B87C1F81726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First,</a:t>
            </a:r>
            <a:r>
              <a:rPr lang="en-US" baseline="0" dirty="0" smtClean="0"/>
              <a:t> the magnetic field. If we take a look at the Earth, it has an intrinsic magnetic field that looks like a dipole.  The Earth is also at the same time being constantly bombarded by a stream of solar particles called the solar wind, which the intrinsic field deflects around the planet. Planetary magnetic fields, together with the solar wind from the sun, form what are known as magnetospheres.   </a:t>
            </a:r>
            <a:endParaRPr lang="en-US" dirty="0"/>
          </a:p>
        </p:txBody>
      </p:sp>
      <p:sp>
        <p:nvSpPr>
          <p:cNvPr id="4" name="Slide Number Placeholder 3"/>
          <p:cNvSpPr>
            <a:spLocks noGrp="1"/>
          </p:cNvSpPr>
          <p:nvPr>
            <p:ph type="sldNum" sz="quarter" idx="10"/>
          </p:nvPr>
        </p:nvSpPr>
        <p:spPr/>
        <p:txBody>
          <a:bodyPr/>
          <a:lstStyle/>
          <a:p>
            <a:fld id="{AA7F1CBE-3A7C-46A1-813D-B87C1F81726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closer view of the magnetosphere,</a:t>
            </a:r>
            <a:r>
              <a:rPr lang="en-US" baseline="0" dirty="0" smtClean="0"/>
              <a:t> w</a:t>
            </a:r>
            <a:r>
              <a:rPr lang="en-US" dirty="0" smtClean="0"/>
              <a:t>e </a:t>
            </a:r>
            <a:r>
              <a:rPr lang="en-US" dirty="0" smtClean="0"/>
              <a:t>can </a:t>
            </a:r>
            <a:r>
              <a:rPr lang="en-US" dirty="0" smtClean="0"/>
              <a:t>label</a:t>
            </a:r>
            <a:r>
              <a:rPr lang="en-US" baseline="0" dirty="0" smtClean="0"/>
              <a:t> some parts</a:t>
            </a:r>
            <a:r>
              <a:rPr lang="en-US" baseline="0" dirty="0" smtClean="0"/>
              <a:t>.  </a:t>
            </a:r>
            <a:r>
              <a:rPr lang="en-US" dirty="0" smtClean="0"/>
              <a:t>The boundary between the solar wind and the planet’s intrinsic magnetic field is called the magnetopause.  The</a:t>
            </a:r>
            <a:r>
              <a:rPr lang="en-US" baseline="0" dirty="0" smtClean="0"/>
              <a:t> areas near the poles where the field lines come in and out of the planet are called </a:t>
            </a:r>
            <a:r>
              <a:rPr lang="en-US" baseline="0" dirty="0" smtClean="0"/>
              <a:t>cusps.  </a:t>
            </a:r>
            <a:r>
              <a:rPr lang="en-US" baseline="0" dirty="0" smtClean="0"/>
              <a:t>The field facing away from the sun form a long tail </a:t>
            </a:r>
            <a:r>
              <a:rPr lang="en-US" baseline="0" dirty="0" smtClean="0"/>
              <a:t>is called </a:t>
            </a:r>
            <a:r>
              <a:rPr lang="en-US" baseline="0" dirty="0" smtClean="0"/>
              <a:t>the </a:t>
            </a:r>
            <a:r>
              <a:rPr lang="en-US" baseline="0" dirty="0" err="1" smtClean="0"/>
              <a:t>magnetotail</a:t>
            </a:r>
            <a:r>
              <a:rPr lang="en-US" baseline="0" dirty="0" smtClean="0"/>
              <a:t>. </a:t>
            </a:r>
          </a:p>
          <a:p>
            <a:endParaRPr lang="en-US" baseline="0" dirty="0" smtClean="0"/>
          </a:p>
          <a:p>
            <a:r>
              <a:rPr lang="en-US" baseline="0" dirty="0" smtClean="0"/>
              <a:t>*Point </a:t>
            </a:r>
            <a:r>
              <a:rPr lang="en-US" baseline="0" dirty="0" smtClean="0"/>
              <a:t>to </a:t>
            </a:r>
            <a:r>
              <a:rPr lang="en-US" baseline="0" dirty="0" smtClean="0"/>
              <a:t>labels</a:t>
            </a:r>
            <a:r>
              <a:rPr lang="en-US" dirty="0" smtClean="0"/>
              <a:t>  </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A7F1CBE-3A7C-46A1-813D-B87C1F81726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Mercury</a:t>
            </a:r>
            <a:r>
              <a:rPr lang="en-US" baseline="0" dirty="0" smtClean="0"/>
              <a:t> has a magnetosphere too.  As you can see from the scales in the plots showing Earth on the left and Mercury on the right, Mercury’s magnetosphere is very </a:t>
            </a:r>
            <a:r>
              <a:rPr lang="en-US" baseline="0" dirty="0" smtClean="0"/>
              <a:t>small; it </a:t>
            </a:r>
            <a:r>
              <a:rPr lang="en-US" baseline="0" dirty="0" smtClean="0"/>
              <a:t>extends to about one and a half Mercury radii. </a:t>
            </a:r>
            <a:endParaRPr lang="en-US" dirty="0"/>
          </a:p>
        </p:txBody>
      </p:sp>
      <p:sp>
        <p:nvSpPr>
          <p:cNvPr id="4" name="Slide Number Placeholder 3"/>
          <p:cNvSpPr>
            <a:spLocks noGrp="1"/>
          </p:cNvSpPr>
          <p:nvPr>
            <p:ph type="sldNum" sz="quarter" idx="10"/>
          </p:nvPr>
        </p:nvSpPr>
        <p:spPr/>
        <p:txBody>
          <a:bodyPr/>
          <a:lstStyle/>
          <a:p>
            <a:fld id="{AA7F1CBE-3A7C-46A1-813D-B87C1F81726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for particle motion.  The Lorentz force determines how a charged particle</a:t>
            </a:r>
            <a:r>
              <a:rPr lang="en-US" baseline="0" dirty="0" smtClean="0"/>
              <a:t> will move in space.  </a:t>
            </a:r>
            <a:r>
              <a:rPr lang="en-US" baseline="0" dirty="0" smtClean="0"/>
              <a:t>To </a:t>
            </a:r>
            <a:r>
              <a:rPr lang="en-US" baseline="0" dirty="0" smtClean="0"/>
              <a:t>see where </a:t>
            </a:r>
            <a:r>
              <a:rPr lang="en-US" baseline="0" dirty="0" smtClean="0"/>
              <a:t>it </a:t>
            </a:r>
            <a:r>
              <a:rPr lang="en-US" baseline="0" dirty="0" smtClean="0"/>
              <a:t>is going, all we have to do is to provide a value of the electric field and a value of the magnetic field, and then track the particle as time progresses.  </a:t>
            </a:r>
            <a:r>
              <a:rPr lang="en-US" baseline="0" dirty="0" smtClean="0"/>
              <a:t>On the other hand, if </a:t>
            </a:r>
            <a:r>
              <a:rPr lang="en-US" baseline="0" dirty="0" smtClean="0"/>
              <a:t>we know what the fields look like beforehand, </a:t>
            </a:r>
            <a:r>
              <a:rPr lang="en-US" baseline="0" dirty="0" smtClean="0"/>
              <a:t>we </a:t>
            </a:r>
            <a:r>
              <a:rPr lang="en-US" baseline="0" dirty="0" smtClean="0"/>
              <a:t>can anticipate certain patterns of motion.  The Lorentz force gives rise to three </a:t>
            </a:r>
            <a:r>
              <a:rPr lang="en-US" baseline="0" dirty="0" smtClean="0"/>
              <a:t>patterns for an electron: </a:t>
            </a:r>
            <a:r>
              <a:rPr lang="en-US" baseline="0" dirty="0" smtClean="0"/>
              <a:t>gyro motion, bounce motion, and drift motion. </a:t>
            </a:r>
            <a:endParaRPr lang="en-US" dirty="0"/>
          </a:p>
        </p:txBody>
      </p:sp>
      <p:sp>
        <p:nvSpPr>
          <p:cNvPr id="4" name="Slide Number Placeholder 3"/>
          <p:cNvSpPr>
            <a:spLocks noGrp="1"/>
          </p:cNvSpPr>
          <p:nvPr>
            <p:ph type="sldNum" sz="quarter" idx="10"/>
          </p:nvPr>
        </p:nvSpPr>
        <p:spPr/>
        <p:txBody>
          <a:bodyPr/>
          <a:lstStyle/>
          <a:p>
            <a:fld id="{AA7F1CBE-3A7C-46A1-813D-B87C1F81726C}"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Gyro motion</a:t>
            </a:r>
            <a:r>
              <a:rPr lang="en-US" baseline="0" dirty="0" smtClean="0"/>
              <a:t> makes the electron orbit around a magnetic field line.  Bounce motion pushes the electron back and force along the field line.  Drift motion makes the electron go around Mercury.      </a:t>
            </a:r>
            <a:endParaRPr lang="en-US" dirty="0"/>
          </a:p>
        </p:txBody>
      </p:sp>
      <p:sp>
        <p:nvSpPr>
          <p:cNvPr id="4" name="Slide Number Placeholder 3"/>
          <p:cNvSpPr>
            <a:spLocks noGrp="1"/>
          </p:cNvSpPr>
          <p:nvPr>
            <p:ph type="sldNum" sz="quarter" idx="10"/>
          </p:nvPr>
        </p:nvSpPr>
        <p:spPr/>
        <p:txBody>
          <a:bodyPr/>
          <a:lstStyle/>
          <a:p>
            <a:fld id="{AA7F1CBE-3A7C-46A1-813D-B87C1F81726C}"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for simulation.  Again the three patterns I just talked about all arise from the Lorentz force, so </a:t>
            </a:r>
          </a:p>
          <a:p>
            <a:r>
              <a:rPr lang="en-US" dirty="0" smtClean="0"/>
              <a:t>For</a:t>
            </a:r>
            <a:r>
              <a:rPr lang="en-US" baseline="0" dirty="0" smtClean="0"/>
              <a:t> </a:t>
            </a:r>
            <a:r>
              <a:rPr lang="en-US" baseline="0" dirty="0" smtClean="0"/>
              <a:t>the simulation, </a:t>
            </a:r>
            <a:r>
              <a:rPr lang="en-US" baseline="0" dirty="0" smtClean="0"/>
              <a:t>we </a:t>
            </a:r>
            <a:r>
              <a:rPr lang="en-US" baseline="0" dirty="0" smtClean="0"/>
              <a:t>used the Lorentz force </a:t>
            </a:r>
            <a:r>
              <a:rPr lang="en-US" baseline="0" dirty="0" smtClean="0"/>
              <a:t>and the static </a:t>
            </a:r>
            <a:r>
              <a:rPr lang="en-US" baseline="0" dirty="0" err="1" smtClean="0"/>
              <a:t>Alexeev</a:t>
            </a:r>
            <a:r>
              <a:rPr lang="en-US" baseline="0" dirty="0" smtClean="0"/>
              <a:t> magnetic field model to </a:t>
            </a:r>
            <a:r>
              <a:rPr lang="en-US" baseline="0" dirty="0" smtClean="0"/>
              <a:t>find the </a:t>
            </a:r>
            <a:r>
              <a:rPr lang="en-US" baseline="0" dirty="0" smtClean="0"/>
              <a:t>electron location </a:t>
            </a:r>
            <a:r>
              <a:rPr lang="en-US" baseline="0" dirty="0" smtClean="0"/>
              <a:t>at each time step.  The numerical integration was done using the </a:t>
            </a:r>
            <a:r>
              <a:rPr lang="en-US" baseline="0" dirty="0" err="1" smtClean="0"/>
              <a:t>Runga-Kutta</a:t>
            </a:r>
            <a:r>
              <a:rPr lang="en-US" baseline="0" dirty="0" smtClean="0"/>
              <a:t> method.  For a typical run, </a:t>
            </a:r>
            <a:r>
              <a:rPr lang="en-US" baseline="0" dirty="0" smtClean="0"/>
              <a:t>we </a:t>
            </a:r>
            <a:r>
              <a:rPr lang="en-US" baseline="0" dirty="0" smtClean="0"/>
              <a:t>would first specify the starting position, energy, and pitch angle of an electron and </a:t>
            </a:r>
            <a:r>
              <a:rPr lang="en-US" baseline="0" dirty="0" smtClean="0"/>
              <a:t>then track </a:t>
            </a:r>
            <a:r>
              <a:rPr lang="en-US" baseline="0" dirty="0" smtClean="0"/>
              <a:t>the particle for one </a:t>
            </a:r>
            <a:r>
              <a:rPr lang="en-US" baseline="0" dirty="0" smtClean="0"/>
              <a:t>minute of electron time.</a:t>
            </a:r>
            <a:endParaRPr lang="en-US" baseline="0" dirty="0" smtClean="0"/>
          </a:p>
          <a:p>
            <a:endParaRPr lang="en-US" baseline="0" dirty="0" smtClean="0"/>
          </a:p>
          <a:p>
            <a:r>
              <a:rPr lang="en-US" baseline="0" dirty="0" smtClean="0"/>
              <a:t>The assumptions used for this kinetic model were</a:t>
            </a:r>
          </a:p>
          <a:p>
            <a:pPr marL="228600" indent="-228600">
              <a:buAutoNum type="arabicParenR"/>
            </a:pPr>
            <a:r>
              <a:rPr lang="en-US" baseline="0" dirty="0" smtClean="0"/>
              <a:t>No gravity.  Electrons are so light that almost all dynamics comes from the electromagnetic force. </a:t>
            </a:r>
          </a:p>
          <a:p>
            <a:pPr marL="228600" indent="-228600">
              <a:buAutoNum type="arabicParenR"/>
            </a:pPr>
            <a:r>
              <a:rPr lang="en-US" baseline="0" dirty="0" smtClean="0"/>
              <a:t>Zero electric field.  Energetic </a:t>
            </a:r>
            <a:r>
              <a:rPr lang="en-US" baseline="0" dirty="0" smtClean="0"/>
              <a:t>particles are dominated </a:t>
            </a:r>
            <a:r>
              <a:rPr lang="en-US" baseline="0" dirty="0" smtClean="0"/>
              <a:t>by gyro, bounce, and drift motion, and the effect of the E </a:t>
            </a:r>
            <a:r>
              <a:rPr lang="en-US" baseline="0" dirty="0" smtClean="0"/>
              <a:t>x </a:t>
            </a:r>
            <a:r>
              <a:rPr lang="en-US" baseline="0" dirty="0" smtClean="0"/>
              <a:t>B drift is minimal.</a:t>
            </a:r>
            <a:endParaRPr lang="en-US" baseline="0" dirty="0" smtClean="0"/>
          </a:p>
          <a:p>
            <a:r>
              <a:rPr lang="en-US" baseline="0" dirty="0" smtClean="0"/>
              <a:t>3) Static magnetic field.  For our model, we use the </a:t>
            </a:r>
            <a:r>
              <a:rPr lang="en-US" baseline="0" dirty="0" err="1" smtClean="0"/>
              <a:t>Alexeeve</a:t>
            </a:r>
            <a:r>
              <a:rPr lang="en-US" baseline="0" dirty="0" smtClean="0"/>
              <a:t> magnetic field, which is a static field</a:t>
            </a:r>
          </a:p>
          <a:p>
            <a:r>
              <a:rPr lang="en-US" baseline="0" dirty="0" smtClean="0"/>
              <a:t>4) Collision-free motion.  We assume a large mean </a:t>
            </a:r>
            <a:r>
              <a:rPr lang="en-US" baseline="0" dirty="0" smtClean="0"/>
              <a:t>free </a:t>
            </a:r>
            <a:r>
              <a:rPr lang="en-US" baseline="0" dirty="0" smtClean="0"/>
              <a:t>path so multiple electrons do not influence one another.</a:t>
            </a:r>
            <a:endParaRPr lang="en-US" baseline="0" dirty="0" smtClean="0"/>
          </a:p>
        </p:txBody>
      </p:sp>
      <p:sp>
        <p:nvSpPr>
          <p:cNvPr id="4" name="Slide Number Placeholder 3"/>
          <p:cNvSpPr>
            <a:spLocks noGrp="1"/>
          </p:cNvSpPr>
          <p:nvPr>
            <p:ph type="sldNum" sz="quarter" idx="10"/>
          </p:nvPr>
        </p:nvSpPr>
        <p:spPr/>
        <p:txBody>
          <a:bodyPr/>
          <a:lstStyle/>
          <a:p>
            <a:fld id="{AA7F1CBE-3A7C-46A1-813D-B87C1F81726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0421DBA-AEF7-4427-8820-CF090E2FA3EE}" type="datetimeFigureOut">
              <a:rPr lang="en-US" smtClean="0"/>
              <a:pPr/>
              <a:t>8/7/2012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1F72B50-A19C-4664-9FCA-FA0624F507B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0421DBA-AEF7-4427-8820-CF090E2FA3EE}" type="datetimeFigureOut">
              <a:rPr lang="en-US" smtClean="0"/>
              <a:pPr/>
              <a:t>8/7/2012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72B50-A19C-4664-9FCA-FA0624F507B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0421DBA-AEF7-4427-8820-CF090E2FA3EE}" type="datetimeFigureOut">
              <a:rPr lang="en-US" smtClean="0"/>
              <a:pPr/>
              <a:t>8/7/2012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72B50-A19C-4664-9FCA-FA0624F507B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0421DBA-AEF7-4427-8820-CF090E2FA3EE}" type="datetimeFigureOut">
              <a:rPr lang="en-US" smtClean="0"/>
              <a:pPr/>
              <a:t>8/7/2012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72B50-A19C-4664-9FCA-FA0624F507B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0421DBA-AEF7-4427-8820-CF090E2FA3EE}" type="datetimeFigureOut">
              <a:rPr lang="en-US" smtClean="0"/>
              <a:pPr/>
              <a:t>8/7/2012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72B50-A19C-4664-9FCA-FA0624F507B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0421DBA-AEF7-4427-8820-CF090E2FA3EE}" type="datetimeFigureOut">
              <a:rPr lang="en-US" smtClean="0"/>
              <a:pPr/>
              <a:t>8/7/2012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72B50-A19C-4664-9FCA-FA0624F507B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0421DBA-AEF7-4427-8820-CF090E2FA3EE}" type="datetimeFigureOut">
              <a:rPr lang="en-US" smtClean="0"/>
              <a:pPr/>
              <a:t>8/7/2012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72B50-A19C-4664-9FCA-FA0624F507B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0421DBA-AEF7-4427-8820-CF090E2FA3EE}" type="datetimeFigureOut">
              <a:rPr lang="en-US" smtClean="0"/>
              <a:pPr/>
              <a:t>8/7/2012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72B50-A19C-4664-9FCA-FA0624F507B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421DBA-AEF7-4427-8820-CF090E2FA3EE}" type="datetimeFigureOut">
              <a:rPr lang="en-US" smtClean="0"/>
              <a:pPr/>
              <a:t>8/7/2012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72B50-A19C-4664-9FCA-FA0624F507B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0421DBA-AEF7-4427-8820-CF090E2FA3EE}" type="datetimeFigureOut">
              <a:rPr lang="en-US" smtClean="0"/>
              <a:pPr/>
              <a:t>8/7/2012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72B50-A19C-4664-9FCA-FA0624F507B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0421DBA-AEF7-4427-8820-CF090E2FA3EE}" type="datetimeFigureOut">
              <a:rPr lang="en-US" smtClean="0"/>
              <a:pPr/>
              <a:t>8/7/2012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1F72B50-A19C-4664-9FCA-FA0624F507B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0421DBA-AEF7-4427-8820-CF090E2FA3EE}" type="datetimeFigureOut">
              <a:rPr lang="en-US" smtClean="0"/>
              <a:pPr/>
              <a:t>8/7/2012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1F72B50-A19C-4664-9FCA-FA0624F507B7}"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2.v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2.xml"/><Relationship Id="rId1" Type="http://schemas.openxmlformats.org/officeDocument/2006/relationships/vmlDrawing" Target="../drawings/vmlDrawing3.vml"/><Relationship Id="rId4"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Office_Word_Document1.docx"/></Relationships>
</file>

<file path=ppt/slides/_rels/slide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gif"/></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Mercury.jpg"/>
          <p:cNvPicPr>
            <a:picLocks noChangeAspect="1"/>
          </p:cNvPicPr>
          <p:nvPr/>
        </p:nvPicPr>
        <p:blipFill>
          <a:blip r:embed="rId3" cstate="print"/>
          <a:stretch>
            <a:fillRect/>
          </a:stretch>
        </p:blipFill>
        <p:spPr>
          <a:xfrm>
            <a:off x="1066800" y="0"/>
            <a:ext cx="6934200" cy="6870971"/>
          </a:xfrm>
          <a:prstGeom prst="rect">
            <a:avLst/>
          </a:prstGeom>
        </p:spPr>
      </p:pic>
      <p:sp>
        <p:nvSpPr>
          <p:cNvPr id="2" name="Title 1"/>
          <p:cNvSpPr>
            <a:spLocks noGrp="1"/>
          </p:cNvSpPr>
          <p:nvPr>
            <p:ph type="ctrTitle"/>
          </p:nvPr>
        </p:nvSpPr>
        <p:spPr/>
        <p:txBody>
          <a:bodyPr>
            <a:normAutofit/>
          </a:bodyPr>
          <a:lstStyle/>
          <a:p>
            <a:r>
              <a:rPr lang="en-US" dirty="0" smtClean="0">
                <a:ln w="6350">
                  <a:solidFill>
                    <a:schemeClr val="tx1"/>
                  </a:solidFill>
                </a:ln>
                <a:solidFill>
                  <a:srgbClr val="C00000"/>
                </a:solidFill>
              </a:rPr>
              <a:t>Particle Tracking in Mercury’s Magnetosphere</a:t>
            </a:r>
            <a:endParaRPr lang="en-US" dirty="0">
              <a:ln w="6350">
                <a:solidFill>
                  <a:schemeClr val="tx1"/>
                </a:solidFill>
              </a:ln>
              <a:solidFill>
                <a:srgbClr val="C00000"/>
              </a:solidFill>
            </a:endParaRPr>
          </a:p>
        </p:txBody>
      </p:sp>
      <p:sp>
        <p:nvSpPr>
          <p:cNvPr id="3" name="Subtitle 2"/>
          <p:cNvSpPr>
            <a:spLocks noGrp="1"/>
          </p:cNvSpPr>
          <p:nvPr>
            <p:ph type="subTitle" idx="1"/>
          </p:nvPr>
        </p:nvSpPr>
        <p:spPr>
          <a:xfrm>
            <a:off x="533400" y="3886200"/>
            <a:ext cx="7854696" cy="1371600"/>
          </a:xfrm>
        </p:spPr>
        <p:txBody>
          <a:bodyPr/>
          <a:lstStyle/>
          <a:p>
            <a:r>
              <a:rPr lang="en-US" dirty="0" smtClean="0">
                <a:ln w="0">
                  <a:noFill/>
                </a:ln>
                <a:solidFill>
                  <a:srgbClr val="C00000"/>
                </a:solidFill>
              </a:rPr>
              <a:t>Albert Ryou</a:t>
            </a:r>
          </a:p>
          <a:p>
            <a:r>
              <a:rPr lang="en-US" dirty="0" smtClean="0">
                <a:ln w="0">
                  <a:noFill/>
                </a:ln>
                <a:solidFill>
                  <a:srgbClr val="C00000"/>
                </a:solidFill>
              </a:rPr>
              <a:t>Brian Walsh</a:t>
            </a:r>
            <a:endParaRPr lang="en-US" dirty="0">
              <a:ln w="0">
                <a:noFill/>
              </a:ln>
              <a:solidFill>
                <a:srgbClr val="C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Collide with the planet</a:t>
            </a:r>
            <a:endParaRPr lang="en-US" dirty="0">
              <a:solidFill>
                <a:srgbClr val="C00000"/>
              </a:solidFill>
            </a:endParaRPr>
          </a:p>
        </p:txBody>
      </p:sp>
      <p:pic>
        <p:nvPicPr>
          <p:cNvPr id="5" name="Content Placeholder 4" descr="trace_single_3d_-1.20_50_45 copy.jpg"/>
          <p:cNvPicPr>
            <a:picLocks noGrp="1" noChangeAspect="1"/>
          </p:cNvPicPr>
          <p:nvPr>
            <p:ph idx="1"/>
          </p:nvPr>
        </p:nvPicPr>
        <p:blipFill>
          <a:blip r:embed="rId3" cstate="print"/>
          <a:stretch>
            <a:fillRect/>
          </a:stretch>
        </p:blipFill>
        <p:spPr>
          <a:xfrm>
            <a:off x="1731776" y="1935163"/>
            <a:ext cx="5680447" cy="4389437"/>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C00000"/>
                </a:solidFill>
              </a:rPr>
              <a:t>Escape into the magnetopause </a:t>
            </a:r>
            <a:endParaRPr lang="en-US" dirty="0">
              <a:solidFill>
                <a:srgbClr val="C00000"/>
              </a:solidFill>
            </a:endParaRPr>
          </a:p>
        </p:txBody>
      </p:sp>
      <p:pic>
        <p:nvPicPr>
          <p:cNvPr id="4" name="Content Placeholder 3" descr="trace_single_3d_-1.30_50_90 copy.jpg"/>
          <p:cNvPicPr>
            <a:picLocks noGrp="1" noChangeAspect="1"/>
          </p:cNvPicPr>
          <p:nvPr>
            <p:ph idx="1"/>
          </p:nvPr>
        </p:nvPicPr>
        <p:blipFill>
          <a:blip r:embed="rId3" cstate="print"/>
          <a:stretch>
            <a:fillRect/>
          </a:stretch>
        </p:blipFill>
        <p:spPr>
          <a:xfrm>
            <a:off x="1731776" y="1935163"/>
            <a:ext cx="5680447" cy="4389437"/>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Trapped</a:t>
            </a:r>
            <a:endParaRPr lang="en-US" dirty="0">
              <a:solidFill>
                <a:srgbClr val="C00000"/>
              </a:solidFill>
            </a:endParaRPr>
          </a:p>
        </p:txBody>
      </p:sp>
      <p:pic>
        <p:nvPicPr>
          <p:cNvPr id="4" name="Content Placeholder 3" descr="trace_single_3d_-1.20_50_90 copy.jpg"/>
          <p:cNvPicPr>
            <a:picLocks noGrp="1" noChangeAspect="1"/>
          </p:cNvPicPr>
          <p:nvPr>
            <p:ph idx="1"/>
          </p:nvPr>
        </p:nvPicPr>
        <p:blipFill>
          <a:blip r:embed="rId2" cstate="print"/>
          <a:stretch>
            <a:fillRect/>
          </a:stretch>
        </p:blipFill>
        <p:spPr>
          <a:xfrm>
            <a:off x="1731776" y="1935163"/>
            <a:ext cx="5680447" cy="4389437"/>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Single particle</a:t>
            </a:r>
            <a:endParaRPr lang="en-US" dirty="0">
              <a:solidFill>
                <a:srgbClr val="C00000"/>
              </a:solidFill>
            </a:endParaRPr>
          </a:p>
        </p:txBody>
      </p:sp>
    </p:spTree>
    <p:controls>
      <p:control spid="37890" name="QTControl1" r:id="rId2" imgW="6122880" imgH="6269040"/>
    </p:controls>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Multiple particles (2730)</a:t>
            </a:r>
            <a:endParaRPr lang="en-US" dirty="0">
              <a:solidFill>
                <a:srgbClr val="C00000"/>
              </a:solidFill>
            </a:endParaRPr>
          </a:p>
        </p:txBody>
      </p:sp>
    </p:spTree>
    <p:controls>
      <p:control spid="2050" name="QTControl1" r:id="rId2" imgW="6800760" imgH="5600880"/>
    </p:controls>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How many trapped</a:t>
            </a:r>
            <a:endParaRPr lang="en-US" dirty="0">
              <a:solidFill>
                <a:srgbClr val="C00000"/>
              </a:solidFill>
            </a:endParaRPr>
          </a:p>
        </p:txBody>
      </p:sp>
      <p:pic>
        <p:nvPicPr>
          <p:cNvPr id="4" name="Content Placeholder 3" descr="how_many_trapped copy.jpg"/>
          <p:cNvPicPr>
            <a:picLocks noGrp="1" noChangeAspect="1"/>
          </p:cNvPicPr>
          <p:nvPr>
            <p:ph idx="1"/>
          </p:nvPr>
        </p:nvPicPr>
        <p:blipFill>
          <a:blip r:embed="rId2" cstate="print"/>
          <a:stretch>
            <a:fillRect/>
          </a:stretch>
        </p:blipFill>
        <p:spPr>
          <a:xfrm>
            <a:off x="1447800" y="1752601"/>
            <a:ext cx="6212541" cy="480060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Loss cone</a:t>
            </a:r>
            <a:endParaRPr lang="en-US" dirty="0">
              <a:solidFill>
                <a:srgbClr val="C00000"/>
              </a:solidFill>
            </a:endParaRPr>
          </a:p>
        </p:txBody>
      </p:sp>
      <p:pic>
        <p:nvPicPr>
          <p:cNvPr id="4" name="Content Placeholder 3" descr="loss_cone_plot2 copy.jpg"/>
          <p:cNvPicPr>
            <a:picLocks noGrp="1" noChangeAspect="1"/>
          </p:cNvPicPr>
          <p:nvPr>
            <p:ph idx="1"/>
          </p:nvPr>
        </p:nvPicPr>
        <p:blipFill>
          <a:blip r:embed="rId2" cstate="print"/>
          <a:stretch>
            <a:fillRect/>
          </a:stretch>
        </p:blipFill>
        <p:spPr>
          <a:xfrm>
            <a:off x="1447800" y="1828800"/>
            <a:ext cx="6212541" cy="4800600"/>
          </a:xfrm>
        </p:spPr>
      </p:pic>
      <p:grpSp>
        <p:nvGrpSpPr>
          <p:cNvPr id="8" name="Group 7"/>
          <p:cNvGrpSpPr/>
          <p:nvPr/>
        </p:nvGrpSpPr>
        <p:grpSpPr>
          <a:xfrm>
            <a:off x="3429000" y="2514600"/>
            <a:ext cx="4005342" cy="2579132"/>
            <a:chOff x="3429000" y="2514600"/>
            <a:chExt cx="4005342" cy="2579132"/>
          </a:xfrm>
        </p:grpSpPr>
        <p:sp>
          <p:nvSpPr>
            <p:cNvPr id="5" name="TextBox 4"/>
            <p:cNvSpPr txBox="1"/>
            <p:nvPr/>
          </p:nvSpPr>
          <p:spPr>
            <a:xfrm>
              <a:off x="3429000" y="4724400"/>
              <a:ext cx="2258119" cy="369332"/>
            </a:xfrm>
            <a:prstGeom prst="rect">
              <a:avLst/>
            </a:prstGeom>
            <a:noFill/>
          </p:spPr>
          <p:txBody>
            <a:bodyPr wrap="none" rtlCol="0">
              <a:spAutoFit/>
            </a:bodyPr>
            <a:lstStyle/>
            <a:p>
              <a:r>
                <a:rPr lang="en-US" dirty="0" smtClean="0"/>
                <a:t>Collision with Planet</a:t>
              </a:r>
              <a:endParaRPr lang="en-US" dirty="0"/>
            </a:p>
          </p:txBody>
        </p:sp>
        <p:sp>
          <p:nvSpPr>
            <p:cNvPr id="6" name="TextBox 5"/>
            <p:cNvSpPr txBox="1"/>
            <p:nvPr/>
          </p:nvSpPr>
          <p:spPr>
            <a:xfrm>
              <a:off x="3886200" y="3048000"/>
              <a:ext cx="1008738" cy="369332"/>
            </a:xfrm>
            <a:prstGeom prst="rect">
              <a:avLst/>
            </a:prstGeom>
            <a:noFill/>
          </p:spPr>
          <p:txBody>
            <a:bodyPr wrap="none" rtlCol="0">
              <a:spAutoFit/>
            </a:bodyPr>
            <a:lstStyle/>
            <a:p>
              <a:r>
                <a:rPr lang="en-US" dirty="0" smtClean="0"/>
                <a:t>Trapped</a:t>
              </a:r>
              <a:endParaRPr lang="en-US" dirty="0"/>
            </a:p>
          </p:txBody>
        </p:sp>
        <p:sp>
          <p:nvSpPr>
            <p:cNvPr id="7" name="TextBox 6"/>
            <p:cNvSpPr txBox="1"/>
            <p:nvPr/>
          </p:nvSpPr>
          <p:spPr>
            <a:xfrm>
              <a:off x="5791200" y="2514600"/>
              <a:ext cx="1643142" cy="369332"/>
            </a:xfrm>
            <a:prstGeom prst="rect">
              <a:avLst/>
            </a:prstGeom>
            <a:noFill/>
          </p:spPr>
          <p:txBody>
            <a:bodyPr wrap="none" rtlCol="0">
              <a:spAutoFit/>
            </a:bodyPr>
            <a:lstStyle/>
            <a:p>
              <a:r>
                <a:rPr lang="en-US" dirty="0" smtClean="0"/>
                <a:t>Magnetopause</a:t>
              </a:r>
              <a:endParaRPr lang="en-US" dirty="0"/>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Comparison with Mariner 10</a:t>
            </a:r>
            <a:endParaRPr lang="en-US" dirty="0">
              <a:solidFill>
                <a:srgbClr val="C00000"/>
              </a:solidFill>
            </a:endParaRPr>
          </a:p>
        </p:txBody>
      </p:sp>
      <p:sp>
        <p:nvSpPr>
          <p:cNvPr id="3" name="Content Placeholder 2"/>
          <p:cNvSpPr>
            <a:spLocks noGrp="1"/>
          </p:cNvSpPr>
          <p:nvPr>
            <p:ph idx="1"/>
          </p:nvPr>
        </p:nvSpPr>
        <p:spPr/>
        <p:txBody>
          <a:bodyPr>
            <a:normAutofit/>
          </a:bodyPr>
          <a:lstStyle/>
          <a:p>
            <a:r>
              <a:rPr lang="en-US" dirty="0" smtClean="0"/>
              <a:t>Observation: Mariner saw bursts of energetic particles with a period of 6 to 10 seconds</a:t>
            </a:r>
            <a:r>
              <a:rPr lang="en-US" dirty="0" smtClean="0"/>
              <a:t>.</a:t>
            </a:r>
          </a:p>
          <a:p>
            <a:r>
              <a:rPr lang="en-US" dirty="0" smtClean="0"/>
              <a:t>Explanations:</a:t>
            </a:r>
            <a:endParaRPr lang="en-US" dirty="0" smtClean="0"/>
          </a:p>
          <a:p>
            <a:pPr lvl="1"/>
            <a:r>
              <a:rPr lang="en-US" dirty="0" smtClean="0"/>
              <a:t>Theory 1</a:t>
            </a:r>
            <a:r>
              <a:rPr lang="en-US" dirty="0" smtClean="0"/>
              <a:t>: </a:t>
            </a:r>
            <a:r>
              <a:rPr lang="en-US" dirty="0" smtClean="0"/>
              <a:t>A series of </a:t>
            </a:r>
            <a:r>
              <a:rPr lang="en-US" dirty="0" err="1" smtClean="0"/>
              <a:t>substorms</a:t>
            </a:r>
            <a:r>
              <a:rPr lang="en-US" dirty="0" smtClean="0"/>
              <a:t> every 6 to 10 seconds cause electron bursts  [</a:t>
            </a:r>
            <a:r>
              <a:rPr lang="en-US" dirty="0" err="1" smtClean="0"/>
              <a:t>ekhert</a:t>
            </a:r>
            <a:r>
              <a:rPr lang="en-US" dirty="0" smtClean="0"/>
              <a:t> </a:t>
            </a:r>
            <a:r>
              <a:rPr lang="en-US" dirty="0" smtClean="0"/>
              <a:t>et </a:t>
            </a:r>
            <a:r>
              <a:rPr lang="en-US" dirty="0" smtClean="0"/>
              <a:t>1976]</a:t>
            </a:r>
          </a:p>
          <a:p>
            <a:pPr lvl="1"/>
            <a:r>
              <a:rPr lang="en-US" dirty="0" smtClean="0"/>
              <a:t>Theory 2: A single </a:t>
            </a:r>
            <a:r>
              <a:rPr lang="en-US" dirty="0" err="1" smtClean="0"/>
              <a:t>substorm</a:t>
            </a:r>
            <a:r>
              <a:rPr lang="en-US" dirty="0" smtClean="0"/>
              <a:t> causes drift resonance – electrons orbit around Mercury once every 6 to 10 seconds. </a:t>
            </a:r>
            <a:endParaRPr lang="en-US" dirty="0" smtClean="0"/>
          </a:p>
          <a:p>
            <a:r>
              <a:rPr lang="en-US" dirty="0" smtClean="0"/>
              <a:t>Simulation: trapped 50-keV electrons have a period of about 30 seconds – rules out Baker.</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Comparison with MESSENGER</a:t>
            </a:r>
            <a:endParaRPr lang="en-US" dirty="0">
              <a:solidFill>
                <a:srgbClr val="C00000"/>
              </a:solidFill>
            </a:endParaRPr>
          </a:p>
        </p:txBody>
      </p:sp>
      <p:pic>
        <p:nvPicPr>
          <p:cNvPr id="4" name="Content Placeholder 3" descr="Screen Shot 2012-08-05 at 2.51.49 PM copy.jpg"/>
          <p:cNvPicPr>
            <a:picLocks noGrp="1" noChangeAspect="1"/>
          </p:cNvPicPr>
          <p:nvPr>
            <p:ph idx="1"/>
          </p:nvPr>
        </p:nvPicPr>
        <p:blipFill>
          <a:blip r:embed="rId3" cstate="print"/>
          <a:stretch>
            <a:fillRect/>
          </a:stretch>
        </p:blipFill>
        <p:spPr>
          <a:xfrm>
            <a:off x="457200" y="1905000"/>
            <a:ext cx="7239000" cy="4602833"/>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C</a:t>
            </a:r>
            <a:r>
              <a:rPr lang="en-US" dirty="0" smtClean="0">
                <a:solidFill>
                  <a:srgbClr val="C00000"/>
                </a:solidFill>
              </a:rPr>
              <a:t>onclusion</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Developed </a:t>
            </a:r>
            <a:r>
              <a:rPr lang="en-US" dirty="0" smtClean="0"/>
              <a:t>a </a:t>
            </a:r>
            <a:r>
              <a:rPr lang="en-US" dirty="0" smtClean="0"/>
              <a:t>computational </a:t>
            </a:r>
            <a:r>
              <a:rPr lang="en-US" dirty="0" smtClean="0"/>
              <a:t>model to trace particles in a model magnetic </a:t>
            </a:r>
            <a:r>
              <a:rPr lang="en-US" dirty="0" smtClean="0"/>
              <a:t>field.</a:t>
            </a:r>
            <a:endParaRPr lang="en-US" dirty="0" smtClean="0"/>
          </a:p>
          <a:p>
            <a:r>
              <a:rPr lang="en-US" dirty="0" smtClean="0"/>
              <a:t>Expanded and parallelized the code to incorporate a </a:t>
            </a:r>
            <a:r>
              <a:rPr lang="en-US" dirty="0" smtClean="0"/>
              <a:t>range of </a:t>
            </a:r>
            <a:r>
              <a:rPr lang="en-US" dirty="0" smtClean="0"/>
              <a:t>initial conditions.   </a:t>
            </a:r>
            <a:endParaRPr lang="en-US" dirty="0" smtClean="0"/>
          </a:p>
          <a:p>
            <a:r>
              <a:rPr lang="en-US" dirty="0" smtClean="0"/>
              <a:t>The results were consistent with observations by </a:t>
            </a:r>
            <a:r>
              <a:rPr lang="en-US" dirty="0" smtClean="0"/>
              <a:t>Mariner </a:t>
            </a:r>
            <a:r>
              <a:rPr lang="en-US" dirty="0" smtClean="0"/>
              <a:t>and </a:t>
            </a:r>
            <a:r>
              <a:rPr lang="en-US" dirty="0" smtClean="0"/>
              <a:t>Messenger </a:t>
            </a:r>
            <a:r>
              <a:rPr lang="en-US" dirty="0" smtClean="0"/>
              <a:t>that </a:t>
            </a:r>
            <a:r>
              <a:rPr lang="en-US" dirty="0" smtClean="0"/>
              <a:t>implied </a:t>
            </a:r>
            <a:r>
              <a:rPr lang="en-US" dirty="0" smtClean="0"/>
              <a:t>an existence of a trapped </a:t>
            </a:r>
            <a:r>
              <a:rPr lang="en-US" dirty="0" smtClean="0"/>
              <a:t>electron population.</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33800" y="1828800"/>
            <a:ext cx="2743200" cy="579120"/>
          </a:xfrm>
        </p:spPr>
        <p:txBody>
          <a:bodyPr>
            <a:normAutofit/>
          </a:bodyPr>
          <a:lstStyle/>
          <a:p>
            <a:pPr>
              <a:buNone/>
            </a:pPr>
            <a:r>
              <a:rPr lang="en-US" sz="2400" dirty="0" smtClean="0"/>
              <a:t>Mariner 10, 1974-5</a:t>
            </a:r>
            <a:endParaRPr lang="en-US" sz="2400" dirty="0" smtClean="0"/>
          </a:p>
        </p:txBody>
      </p:sp>
      <p:sp>
        <p:nvSpPr>
          <p:cNvPr id="4" name="Title 1"/>
          <p:cNvSpPr>
            <a:spLocks noGrp="1"/>
          </p:cNvSpPr>
          <p:nvPr>
            <p:ph type="title"/>
          </p:nvPr>
        </p:nvSpPr>
        <p:spPr>
          <a:xfrm>
            <a:off x="457200" y="609600"/>
            <a:ext cx="8229600" cy="1066800"/>
          </a:xfrm>
        </p:spPr>
        <p:txBody>
          <a:bodyPr>
            <a:normAutofit/>
          </a:bodyPr>
          <a:lstStyle/>
          <a:p>
            <a:r>
              <a:rPr lang="en-US" dirty="0" smtClean="0">
                <a:solidFill>
                  <a:srgbClr val="C00000"/>
                </a:solidFill>
              </a:rPr>
              <a:t>Missions to Mercury</a:t>
            </a:r>
            <a:endParaRPr lang="en-US" dirty="0">
              <a:solidFill>
                <a:srgbClr val="C00000"/>
              </a:solidFill>
            </a:endParaRPr>
          </a:p>
        </p:txBody>
      </p:sp>
      <p:sp>
        <p:nvSpPr>
          <p:cNvPr id="5" name="Content Placeholder 2"/>
          <p:cNvSpPr txBox="1">
            <a:spLocks/>
          </p:cNvSpPr>
          <p:nvPr/>
        </p:nvSpPr>
        <p:spPr>
          <a:xfrm>
            <a:off x="5105400" y="4800600"/>
            <a:ext cx="4038600" cy="57912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MESSENGER, 2008-present</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6" name="Picture 5" descr="230px-Mariner_10.jpg"/>
          <p:cNvPicPr>
            <a:picLocks noChangeAspect="1"/>
          </p:cNvPicPr>
          <p:nvPr/>
        </p:nvPicPr>
        <p:blipFill>
          <a:blip r:embed="rId3" cstate="print"/>
          <a:stretch>
            <a:fillRect/>
          </a:stretch>
        </p:blipFill>
        <p:spPr>
          <a:xfrm>
            <a:off x="914400" y="1828800"/>
            <a:ext cx="2743200" cy="2063363"/>
          </a:xfrm>
          <a:prstGeom prst="rect">
            <a:avLst/>
          </a:prstGeom>
        </p:spPr>
      </p:pic>
      <p:pic>
        <p:nvPicPr>
          <p:cNvPr id="7" name="Picture 6" descr="525186main_MessengerApproachMercury_946-710-300x225.jpg"/>
          <p:cNvPicPr>
            <a:picLocks noChangeAspect="1"/>
          </p:cNvPicPr>
          <p:nvPr/>
        </p:nvPicPr>
        <p:blipFill>
          <a:blip r:embed="rId4" cstate="print"/>
          <a:stretch>
            <a:fillRect/>
          </a:stretch>
        </p:blipFill>
        <p:spPr>
          <a:xfrm>
            <a:off x="5257800" y="2667000"/>
            <a:ext cx="2743200" cy="2057400"/>
          </a:xfrm>
          <a:prstGeom prst="rect">
            <a:avLst/>
          </a:prstGeom>
        </p:spPr>
      </p:pic>
      <p:pic>
        <p:nvPicPr>
          <p:cNvPr id="8" name="Picture 7" descr="bepicolombo01_xga.jpg"/>
          <p:cNvPicPr>
            <a:picLocks noChangeAspect="1"/>
          </p:cNvPicPr>
          <p:nvPr/>
        </p:nvPicPr>
        <p:blipFill>
          <a:blip r:embed="rId5" cstate="print"/>
          <a:stretch>
            <a:fillRect/>
          </a:stretch>
        </p:blipFill>
        <p:spPr>
          <a:xfrm>
            <a:off x="914400" y="4191000"/>
            <a:ext cx="2743200" cy="2057400"/>
          </a:xfrm>
          <a:prstGeom prst="rect">
            <a:avLst/>
          </a:prstGeom>
        </p:spPr>
      </p:pic>
      <p:sp>
        <p:nvSpPr>
          <p:cNvPr id="9" name="TextBox 8"/>
          <p:cNvSpPr txBox="1"/>
          <p:nvPr/>
        </p:nvSpPr>
        <p:spPr>
          <a:xfrm>
            <a:off x="3733800" y="5791200"/>
            <a:ext cx="2718949" cy="461665"/>
          </a:xfrm>
          <a:prstGeom prst="rect">
            <a:avLst/>
          </a:prstGeom>
          <a:noFill/>
        </p:spPr>
        <p:txBody>
          <a:bodyPr wrap="none" rtlCol="0">
            <a:spAutoFit/>
          </a:bodyPr>
          <a:lstStyle/>
          <a:p>
            <a:r>
              <a:rPr lang="en-US" sz="2400" dirty="0" err="1" smtClean="0"/>
              <a:t>BepiColombo</a:t>
            </a:r>
            <a:r>
              <a:rPr lang="en-US" sz="2400" dirty="0" smtClean="0"/>
              <a:t>, 2018</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82000" cy="2267712"/>
          </a:xfrm>
        </p:spPr>
        <p:txBody>
          <a:bodyPr>
            <a:normAutofit fontScale="90000"/>
          </a:bodyPr>
          <a:lstStyle/>
          <a:p>
            <a:r>
              <a:rPr lang="en-US" dirty="0" smtClean="0">
                <a:solidFill>
                  <a:srgbClr val="C00000"/>
                </a:solidFill>
              </a:rPr>
              <a:t>Objective: What can we learn about the electrons around Mercury from kinetic particle modeling?</a:t>
            </a:r>
            <a:endParaRPr lang="en-US" dirty="0">
              <a:solidFill>
                <a:srgbClr val="C00000"/>
              </a:solidFill>
            </a:endParaRPr>
          </a:p>
        </p:txBody>
      </p:sp>
      <p:sp>
        <p:nvSpPr>
          <p:cNvPr id="3" name="Content Placeholder 2"/>
          <p:cNvSpPr>
            <a:spLocks noGrp="1"/>
          </p:cNvSpPr>
          <p:nvPr>
            <p:ph idx="1"/>
          </p:nvPr>
        </p:nvSpPr>
        <p:spPr>
          <a:xfrm>
            <a:off x="457200" y="3429000"/>
            <a:ext cx="8229600" cy="2895600"/>
          </a:xfrm>
        </p:spPr>
        <p:txBody>
          <a:bodyPr/>
          <a:lstStyle/>
          <a:p>
            <a:r>
              <a:rPr lang="en-US" dirty="0" smtClean="0"/>
              <a:t>1. Magnetosphere</a:t>
            </a:r>
          </a:p>
          <a:p>
            <a:r>
              <a:rPr lang="en-US" dirty="0" smtClean="0"/>
              <a:t>2. Particle motion</a:t>
            </a:r>
          </a:p>
          <a:p>
            <a:r>
              <a:rPr lang="en-US" dirty="0" smtClean="0"/>
              <a:t>3. Particle tracking simulation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C00000"/>
                </a:solidFill>
              </a:rPr>
              <a:t>1. The Magnetosphere</a:t>
            </a:r>
            <a:endParaRPr lang="en-US" dirty="0">
              <a:solidFill>
                <a:srgbClr val="C00000"/>
              </a:solidFill>
            </a:endParaRPr>
          </a:p>
        </p:txBody>
      </p:sp>
      <p:pic>
        <p:nvPicPr>
          <p:cNvPr id="6" name="Picture 5" descr="earth_magnetic_field.jpg"/>
          <p:cNvPicPr>
            <a:picLocks noChangeAspect="1"/>
          </p:cNvPicPr>
          <p:nvPr/>
        </p:nvPicPr>
        <p:blipFill>
          <a:blip r:embed="rId3" cstate="print"/>
          <a:stretch>
            <a:fillRect/>
          </a:stretch>
        </p:blipFill>
        <p:spPr>
          <a:xfrm>
            <a:off x="914400" y="2514600"/>
            <a:ext cx="3124706" cy="3209925"/>
          </a:xfrm>
          <a:prstGeom prst="rect">
            <a:avLst/>
          </a:prstGeom>
        </p:spPr>
      </p:pic>
      <p:pic>
        <p:nvPicPr>
          <p:cNvPr id="8" name="Content Placeholder 3" descr="earth_sun_magnetic_field.jpg"/>
          <p:cNvPicPr>
            <a:picLocks noChangeAspect="1"/>
          </p:cNvPicPr>
          <p:nvPr/>
        </p:nvPicPr>
        <p:blipFill>
          <a:blip r:embed="rId4" cstate="print"/>
          <a:stretch>
            <a:fillRect/>
          </a:stretch>
        </p:blipFill>
        <p:spPr>
          <a:xfrm>
            <a:off x="4495800" y="2514600"/>
            <a:ext cx="4144003" cy="3209544"/>
          </a:xfrm>
          <a:prstGeom prst="rect">
            <a:avLst/>
          </a:prstGeom>
        </p:spPr>
      </p:pic>
      <p:sp>
        <p:nvSpPr>
          <p:cNvPr id="10" name="TextBox 9"/>
          <p:cNvSpPr txBox="1"/>
          <p:nvPr/>
        </p:nvSpPr>
        <p:spPr>
          <a:xfrm>
            <a:off x="1143000" y="1981200"/>
            <a:ext cx="2564356" cy="369332"/>
          </a:xfrm>
          <a:prstGeom prst="rect">
            <a:avLst/>
          </a:prstGeom>
          <a:noFill/>
        </p:spPr>
        <p:txBody>
          <a:bodyPr wrap="none" rtlCol="0">
            <a:spAutoFit/>
          </a:bodyPr>
          <a:lstStyle/>
          <a:p>
            <a:r>
              <a:rPr lang="en-US" dirty="0" smtClean="0"/>
              <a:t>Intrinsic Magnetic Field</a:t>
            </a:r>
            <a:endParaRPr lang="en-US" dirty="0"/>
          </a:p>
        </p:txBody>
      </p:sp>
      <p:sp>
        <p:nvSpPr>
          <p:cNvPr id="11" name="TextBox 10"/>
          <p:cNvSpPr txBox="1"/>
          <p:nvPr/>
        </p:nvSpPr>
        <p:spPr>
          <a:xfrm>
            <a:off x="6019800" y="1981200"/>
            <a:ext cx="1303498" cy="369332"/>
          </a:xfrm>
          <a:prstGeom prst="rect">
            <a:avLst/>
          </a:prstGeom>
          <a:noFill/>
        </p:spPr>
        <p:txBody>
          <a:bodyPr wrap="none" rtlCol="0">
            <a:spAutoFit/>
          </a:bodyPr>
          <a:lstStyle/>
          <a:p>
            <a:r>
              <a:rPr lang="en-US" dirty="0" smtClean="0"/>
              <a:t>Solar Wind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magnetopause.jpg"/>
          <p:cNvPicPr>
            <a:picLocks noGrp="1" noChangeAspect="1"/>
          </p:cNvPicPr>
          <p:nvPr>
            <p:ph idx="1"/>
          </p:nvPr>
        </p:nvPicPr>
        <p:blipFill>
          <a:blip r:embed="rId3" cstate="print"/>
          <a:stretch>
            <a:fillRect/>
          </a:stretch>
        </p:blipFill>
        <p:spPr>
          <a:xfrm>
            <a:off x="762000" y="1295400"/>
            <a:ext cx="7645485" cy="3810000"/>
          </a:xfrm>
        </p:spPr>
      </p:pic>
      <p:sp>
        <p:nvSpPr>
          <p:cNvPr id="4" name="TextBox 3"/>
          <p:cNvSpPr txBox="1"/>
          <p:nvPr/>
        </p:nvSpPr>
        <p:spPr>
          <a:xfrm>
            <a:off x="2438400" y="5334000"/>
            <a:ext cx="1219200" cy="369332"/>
          </a:xfrm>
          <a:prstGeom prst="rect">
            <a:avLst/>
          </a:prstGeom>
          <a:noFill/>
        </p:spPr>
        <p:txBody>
          <a:bodyPr wrap="square" rtlCol="0">
            <a:spAutoFit/>
          </a:bodyPr>
          <a:lstStyle/>
          <a:p>
            <a:r>
              <a:rPr lang="en-US" dirty="0" smtClean="0"/>
              <a:t>cusp</a:t>
            </a:r>
            <a:endParaRPr lang="en-US" dirty="0"/>
          </a:p>
        </p:txBody>
      </p:sp>
      <p:cxnSp>
        <p:nvCxnSpPr>
          <p:cNvPr id="8" name="Straight Arrow Connector 7"/>
          <p:cNvCxnSpPr/>
          <p:nvPr/>
        </p:nvCxnSpPr>
        <p:spPr>
          <a:xfrm flipV="1">
            <a:off x="2971800" y="3505200"/>
            <a:ext cx="1447800"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019800" y="5257800"/>
            <a:ext cx="1447800" cy="369332"/>
          </a:xfrm>
          <a:prstGeom prst="rect">
            <a:avLst/>
          </a:prstGeom>
          <a:noFill/>
        </p:spPr>
        <p:txBody>
          <a:bodyPr wrap="square" rtlCol="0">
            <a:spAutoFit/>
          </a:bodyPr>
          <a:lstStyle/>
          <a:p>
            <a:r>
              <a:rPr lang="en-US" dirty="0" err="1" smtClean="0"/>
              <a:t>magnetotail</a:t>
            </a:r>
            <a:endParaRPr lang="en-US" dirty="0"/>
          </a:p>
        </p:txBody>
      </p:sp>
      <p:cxnSp>
        <p:nvCxnSpPr>
          <p:cNvPr id="13" name="Straight Arrow Connector 12"/>
          <p:cNvCxnSpPr/>
          <p:nvPr/>
        </p:nvCxnSpPr>
        <p:spPr>
          <a:xfrm flipV="1">
            <a:off x="5943600" y="3962400"/>
            <a:ext cx="457200" cy="1524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Mercury has a magnetosphere too!</a:t>
            </a:r>
            <a:endParaRPr lang="en-US" dirty="0">
              <a:solidFill>
                <a:srgbClr val="C00000"/>
              </a:solidFill>
            </a:endParaRPr>
          </a:p>
        </p:txBody>
      </p:sp>
      <p:pic>
        <p:nvPicPr>
          <p:cNvPr id="5" name="Picture 4" descr="mercury_mag_scale.jpg"/>
          <p:cNvPicPr>
            <a:picLocks noChangeAspect="1"/>
          </p:cNvPicPr>
          <p:nvPr/>
        </p:nvPicPr>
        <p:blipFill>
          <a:blip r:embed="rId3" cstate="print"/>
          <a:stretch>
            <a:fillRect/>
          </a:stretch>
        </p:blipFill>
        <p:spPr>
          <a:xfrm>
            <a:off x="4648199" y="2438400"/>
            <a:ext cx="3416031" cy="3276600"/>
          </a:xfrm>
          <a:prstGeom prst="rect">
            <a:avLst/>
          </a:prstGeom>
        </p:spPr>
      </p:pic>
      <p:pic>
        <p:nvPicPr>
          <p:cNvPr id="6" name="Picture 5" descr="earth_mag_scale.jpg"/>
          <p:cNvPicPr>
            <a:picLocks noChangeAspect="1"/>
          </p:cNvPicPr>
          <p:nvPr/>
        </p:nvPicPr>
        <p:blipFill>
          <a:blip r:embed="rId4" cstate="print"/>
          <a:stretch>
            <a:fillRect/>
          </a:stretch>
        </p:blipFill>
        <p:spPr>
          <a:xfrm>
            <a:off x="1143000" y="2438400"/>
            <a:ext cx="3268450" cy="32766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2. Particle Motion</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Lorentz Force</a:t>
            </a:r>
          </a:p>
          <a:p>
            <a:endParaRPr lang="en-US" dirty="0" smtClean="0"/>
          </a:p>
          <a:p>
            <a:endParaRPr lang="en-US" dirty="0" smtClean="0"/>
          </a:p>
          <a:p>
            <a:r>
              <a:rPr lang="en-US" dirty="0" smtClean="0"/>
              <a:t>Gyro motion</a:t>
            </a:r>
          </a:p>
          <a:p>
            <a:r>
              <a:rPr lang="en-US" dirty="0" smtClean="0"/>
              <a:t>Bounce motion</a:t>
            </a:r>
          </a:p>
          <a:p>
            <a:r>
              <a:rPr lang="en-US" dirty="0" smtClean="0"/>
              <a:t>Drift motion</a:t>
            </a:r>
            <a:endParaRPr lang="en-US" dirty="0"/>
          </a:p>
        </p:txBody>
      </p:sp>
      <p:graphicFrame>
        <p:nvGraphicFramePr>
          <p:cNvPr id="11265" name="Object 1"/>
          <p:cNvGraphicFramePr>
            <a:graphicFrameLocks noChangeAspect="1"/>
          </p:cNvGraphicFramePr>
          <p:nvPr/>
        </p:nvGraphicFramePr>
        <p:xfrm>
          <a:off x="-2667000" y="2590800"/>
          <a:ext cx="14652508" cy="755727"/>
        </p:xfrm>
        <a:graphic>
          <a:graphicData uri="http://schemas.openxmlformats.org/presentationml/2006/ole">
            <p:oleObj spid="_x0000_s11265" name="Document" r:id="rId4" imgW="5940848" imgH="306078" progId="Word.Document.12">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article_motion.jpg"/>
          <p:cNvPicPr>
            <a:picLocks noGrp="1" noChangeAspect="1"/>
          </p:cNvPicPr>
          <p:nvPr>
            <p:ph idx="1"/>
          </p:nvPr>
        </p:nvPicPr>
        <p:blipFill>
          <a:blip r:embed="rId3" cstate="print"/>
          <a:stretch>
            <a:fillRect/>
          </a:stretch>
        </p:blipFill>
        <p:spPr>
          <a:xfrm>
            <a:off x="457200" y="2743200"/>
            <a:ext cx="3505200" cy="2455419"/>
          </a:xfrm>
        </p:spPr>
      </p:pic>
      <p:pic>
        <p:nvPicPr>
          <p:cNvPr id="6" name="Picture 5" descr="Art-radiationbelts.gif"/>
          <p:cNvPicPr>
            <a:picLocks noChangeAspect="1"/>
          </p:cNvPicPr>
          <p:nvPr/>
        </p:nvPicPr>
        <p:blipFill>
          <a:blip r:embed="rId4" cstate="print"/>
          <a:stretch>
            <a:fillRect/>
          </a:stretch>
        </p:blipFill>
        <p:spPr>
          <a:xfrm>
            <a:off x="5029200" y="2819400"/>
            <a:ext cx="3895725" cy="1952625"/>
          </a:xfrm>
          <a:prstGeom prst="rect">
            <a:avLst/>
          </a:prstGeom>
        </p:spPr>
      </p:pic>
      <p:cxnSp>
        <p:nvCxnSpPr>
          <p:cNvPr id="8" name="Straight Arrow Connector 7"/>
          <p:cNvCxnSpPr/>
          <p:nvPr/>
        </p:nvCxnSpPr>
        <p:spPr>
          <a:xfrm>
            <a:off x="4191000" y="3810000"/>
            <a:ext cx="7315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3. Simulation</a:t>
            </a:r>
            <a:endParaRPr lang="en-US" dirty="0">
              <a:solidFill>
                <a:srgbClr val="C00000"/>
              </a:solidFill>
            </a:endParaRPr>
          </a:p>
        </p:txBody>
      </p:sp>
      <p:sp>
        <p:nvSpPr>
          <p:cNvPr id="3" name="Content Placeholder 2"/>
          <p:cNvSpPr>
            <a:spLocks noGrp="1"/>
          </p:cNvSpPr>
          <p:nvPr>
            <p:ph idx="1"/>
          </p:nvPr>
        </p:nvSpPr>
        <p:spPr>
          <a:xfrm>
            <a:off x="457200" y="1935480"/>
            <a:ext cx="4191000" cy="4541520"/>
          </a:xfrm>
        </p:spPr>
        <p:txBody>
          <a:bodyPr>
            <a:normAutofit fontScale="92500" lnSpcReduction="10000"/>
          </a:bodyPr>
          <a:lstStyle/>
          <a:p>
            <a:r>
              <a:rPr lang="en-US" dirty="0" smtClean="0"/>
              <a:t>Lorentz force again</a:t>
            </a:r>
          </a:p>
          <a:p>
            <a:endParaRPr lang="en-US" dirty="0" smtClean="0"/>
          </a:p>
          <a:p>
            <a:endParaRPr lang="en-US" dirty="0" smtClean="0"/>
          </a:p>
          <a:p>
            <a:endParaRPr lang="en-US" dirty="0" smtClean="0"/>
          </a:p>
          <a:p>
            <a:endParaRPr lang="en-US" dirty="0" smtClean="0"/>
          </a:p>
          <a:p>
            <a:endParaRPr lang="en-US" dirty="0" smtClean="0"/>
          </a:p>
          <a:p>
            <a:r>
              <a:rPr lang="en-US" dirty="0" smtClean="0"/>
              <a:t>Numerical integration with </a:t>
            </a:r>
            <a:r>
              <a:rPr lang="en-US" dirty="0" err="1" smtClean="0"/>
              <a:t>Runga-Kutta</a:t>
            </a:r>
            <a:endParaRPr lang="en-US" dirty="0" smtClean="0"/>
          </a:p>
          <a:p>
            <a:endParaRPr lang="en-US" dirty="0" smtClean="0"/>
          </a:p>
          <a:p>
            <a:r>
              <a:rPr lang="en-US" dirty="0" smtClean="0"/>
              <a:t>Can vary starting position, energy, pitch angle</a:t>
            </a:r>
          </a:p>
        </p:txBody>
      </p:sp>
      <p:pic>
        <p:nvPicPr>
          <p:cNvPr id="5121" name="Picture 1"/>
          <p:cNvPicPr>
            <a:picLocks noChangeAspect="1" noChangeArrowheads="1"/>
          </p:cNvPicPr>
          <p:nvPr/>
        </p:nvPicPr>
        <p:blipFill>
          <a:blip r:embed="rId3" cstate="print"/>
          <a:srcRect/>
          <a:stretch>
            <a:fillRect/>
          </a:stretch>
        </p:blipFill>
        <p:spPr bwMode="auto">
          <a:xfrm>
            <a:off x="-2819400" y="2590800"/>
            <a:ext cx="10342563" cy="533400"/>
          </a:xfrm>
          <a:prstGeom prst="rect">
            <a:avLst/>
          </a:prstGeom>
          <a:noFill/>
          <a:ln w="9525">
            <a:miter lim="800000"/>
            <a:headEnd/>
            <a:tailEnd/>
          </a:ln>
          <a:effectLst/>
        </p:spPr>
      </p:pic>
      <p:pic>
        <p:nvPicPr>
          <p:cNvPr id="5122" name="Picture 2"/>
          <p:cNvPicPr>
            <a:picLocks noChangeAspect="1" noChangeArrowheads="1"/>
          </p:cNvPicPr>
          <p:nvPr/>
        </p:nvPicPr>
        <p:blipFill>
          <a:blip r:embed="rId4" cstate="print"/>
          <a:srcRect/>
          <a:stretch>
            <a:fillRect/>
          </a:stretch>
        </p:blipFill>
        <p:spPr bwMode="auto">
          <a:xfrm>
            <a:off x="-2209800" y="3124200"/>
            <a:ext cx="8864600" cy="457200"/>
          </a:xfrm>
          <a:prstGeom prst="rect">
            <a:avLst/>
          </a:prstGeom>
          <a:noFill/>
          <a:ln w="9525">
            <a:miter lim="800000"/>
            <a:headEnd/>
            <a:tailEnd/>
          </a:ln>
          <a:effectLst/>
        </p:spPr>
      </p:pic>
      <p:pic>
        <p:nvPicPr>
          <p:cNvPr id="5123" name="Picture 3"/>
          <p:cNvPicPr>
            <a:picLocks noChangeAspect="1" noChangeArrowheads="1"/>
          </p:cNvPicPr>
          <p:nvPr/>
        </p:nvPicPr>
        <p:blipFill>
          <a:blip r:embed="rId5" cstate="print"/>
          <a:srcRect/>
          <a:stretch>
            <a:fillRect/>
          </a:stretch>
        </p:blipFill>
        <p:spPr bwMode="auto">
          <a:xfrm>
            <a:off x="-2895600" y="3581400"/>
            <a:ext cx="10490200" cy="838200"/>
          </a:xfrm>
          <a:prstGeom prst="rect">
            <a:avLst/>
          </a:prstGeom>
          <a:noFill/>
          <a:ln w="9525">
            <a:miter lim="800000"/>
            <a:headEnd/>
            <a:tailEnd/>
          </a:ln>
          <a:effectLst/>
        </p:spPr>
      </p:pic>
      <p:sp>
        <p:nvSpPr>
          <p:cNvPr id="8" name="Content Placeholder 2"/>
          <p:cNvSpPr txBox="1">
            <a:spLocks/>
          </p:cNvSpPr>
          <p:nvPr/>
        </p:nvSpPr>
        <p:spPr>
          <a:xfrm>
            <a:off x="4724400" y="1935480"/>
            <a:ext cx="4191000" cy="438912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en-US" sz="2600" dirty="0" smtClean="0"/>
              <a:t>Assumptions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lang="en-US" sz="2600" dirty="0" smtClean="0"/>
          </a:p>
          <a:p>
            <a:pPr marL="731520" lvl="1" indent="-274320">
              <a:spcBef>
                <a:spcPct val="20000"/>
              </a:spcBef>
              <a:buClr>
                <a:schemeClr val="accent3"/>
              </a:buClr>
              <a:buSzPct val="95000"/>
              <a:buFont typeface="Wingdings 2"/>
              <a:buChar char=""/>
            </a:pPr>
            <a:r>
              <a:rPr lang="en-US" sz="2600" noProof="0" dirty="0" smtClean="0"/>
              <a:t>No gravity</a:t>
            </a:r>
          </a:p>
          <a:p>
            <a:pPr marL="731520" lvl="1" indent="-274320">
              <a:spcBef>
                <a:spcPct val="20000"/>
              </a:spcBef>
              <a:buClr>
                <a:schemeClr val="accent3"/>
              </a:buClr>
              <a:buSzPct val="95000"/>
              <a:buFont typeface="Wingdings 2"/>
              <a:buChar char=""/>
            </a:pPr>
            <a:r>
              <a:rPr kumimoji="0" lang="en-US" sz="2600" b="0" i="0" u="none" strike="noStrike" kern="1200" cap="none" spc="0" normalizeH="0" baseline="0" dirty="0" smtClean="0">
                <a:ln>
                  <a:noFill/>
                </a:ln>
                <a:solidFill>
                  <a:schemeClr val="tx1"/>
                </a:solidFill>
                <a:effectLst/>
                <a:uLnTx/>
                <a:uFillTx/>
                <a:latin typeface="+mn-lt"/>
                <a:ea typeface="+mn-ea"/>
                <a:cs typeface="+mn-cs"/>
              </a:rPr>
              <a:t>E</a:t>
            </a:r>
            <a:r>
              <a:rPr kumimoji="0" lang="en-US" sz="2600" b="0" i="0" u="none" strike="noStrike" kern="1200" cap="none" spc="0" normalizeH="0" dirty="0" smtClean="0">
                <a:ln>
                  <a:noFill/>
                </a:ln>
                <a:solidFill>
                  <a:schemeClr val="tx1"/>
                </a:solidFill>
                <a:effectLst/>
                <a:uLnTx/>
                <a:uFillTx/>
                <a:latin typeface="+mn-lt"/>
                <a:ea typeface="+mn-ea"/>
                <a:cs typeface="+mn-cs"/>
              </a:rPr>
              <a:t> = 0</a:t>
            </a:r>
          </a:p>
          <a:p>
            <a:pPr marL="731520" lvl="1" indent="-274320">
              <a:spcBef>
                <a:spcPct val="20000"/>
              </a:spcBef>
              <a:buClr>
                <a:schemeClr val="accent3"/>
              </a:buClr>
              <a:buSzPct val="95000"/>
              <a:buFont typeface="Wingdings 2"/>
              <a:buChar char=""/>
            </a:pPr>
            <a:r>
              <a:rPr lang="en-US" sz="2600" dirty="0" smtClean="0"/>
              <a:t>Static B field</a:t>
            </a:r>
          </a:p>
          <a:p>
            <a:pPr marL="731520" lvl="1" indent="-274320">
              <a:spcBef>
                <a:spcPct val="20000"/>
              </a:spcBef>
              <a:buClr>
                <a:schemeClr val="accent3"/>
              </a:buClr>
              <a:buSzPct val="95000"/>
              <a:buFont typeface="Wingdings 2"/>
              <a:buChar char=""/>
            </a:pPr>
            <a:r>
              <a:rPr kumimoji="0" lang="en-US" sz="2600" b="0" i="0" u="none" strike="noStrike" kern="1200" cap="none" spc="0" normalizeH="0" dirty="0" smtClean="0">
                <a:ln>
                  <a:noFill/>
                </a:ln>
                <a:solidFill>
                  <a:schemeClr val="tx1"/>
                </a:solidFill>
                <a:effectLst/>
                <a:uLnTx/>
                <a:uFillTx/>
                <a:latin typeface="+mn-lt"/>
                <a:ea typeface="+mn-ea"/>
                <a:cs typeface="+mn-cs"/>
              </a:rPr>
              <a:t>Collision-free motion</a:t>
            </a:r>
          </a:p>
          <a:p>
            <a:pPr marL="731520" lvl="1" indent="-274320">
              <a:spcBef>
                <a:spcPct val="20000"/>
              </a:spcBef>
              <a:buClr>
                <a:schemeClr val="accent3"/>
              </a:buClr>
              <a:buSzPct val="95000"/>
              <a:buFont typeface="Wingdings 2"/>
              <a:buChar cha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1">
      <a:dk1>
        <a:srgbClr val="000000"/>
      </a:dk1>
      <a:lt1>
        <a:srgbClr val="FFFFFF"/>
      </a:lt1>
      <a:dk2>
        <a:srgbClr val="FFFFFF"/>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2870</TotalTime>
  <Words>1104</Words>
  <Application>Microsoft Office PowerPoint</Application>
  <PresentationFormat>On-screen Show (4:3)</PresentationFormat>
  <Paragraphs>104</Paragraphs>
  <Slides>19</Slides>
  <Notes>15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Flow</vt:lpstr>
      <vt:lpstr>Document</vt:lpstr>
      <vt:lpstr>Particle Tracking in Mercury’s Magnetosphere</vt:lpstr>
      <vt:lpstr>Missions to Mercury</vt:lpstr>
      <vt:lpstr>Objective: What can we learn about the electrons around Mercury from kinetic particle modeling?</vt:lpstr>
      <vt:lpstr>1. The Magnetosphere</vt:lpstr>
      <vt:lpstr>Slide 5</vt:lpstr>
      <vt:lpstr>Mercury has a magnetosphere too!</vt:lpstr>
      <vt:lpstr>2. Particle Motion</vt:lpstr>
      <vt:lpstr>Slide 8</vt:lpstr>
      <vt:lpstr>3. Simulation</vt:lpstr>
      <vt:lpstr>Collide with the planet</vt:lpstr>
      <vt:lpstr>Escape into the magnetopause </vt:lpstr>
      <vt:lpstr>Trapped</vt:lpstr>
      <vt:lpstr>Single particle</vt:lpstr>
      <vt:lpstr>Multiple particles (2730)</vt:lpstr>
      <vt:lpstr>How many trapped</vt:lpstr>
      <vt:lpstr>Loss cone</vt:lpstr>
      <vt:lpstr>Comparison with Mariner 10</vt:lpstr>
      <vt:lpstr>Comparison with MESSENGER</vt:lpstr>
      <vt:lpstr>Conclusion</vt:lpstr>
    </vt:vector>
  </TitlesOfParts>
  <Company>University of Pennsylvania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Particle Tracking in Mercury’s Magnetosphere</dc:title>
  <dc:creator>Bert</dc:creator>
  <cp:lastModifiedBy>Bert</cp:lastModifiedBy>
  <cp:revision>153</cp:revision>
  <dcterms:created xsi:type="dcterms:W3CDTF">2012-08-03T14:18:20Z</dcterms:created>
  <dcterms:modified xsi:type="dcterms:W3CDTF">2012-08-07T20:46:26Z</dcterms:modified>
</cp:coreProperties>
</file>