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9" r:id="rId2"/>
    <p:sldId id="274" r:id="rId3"/>
    <p:sldId id="257" r:id="rId4"/>
    <p:sldId id="267" r:id="rId5"/>
    <p:sldId id="260" r:id="rId6"/>
    <p:sldId id="265" r:id="rId7"/>
    <p:sldId id="264" r:id="rId8"/>
    <p:sldId id="263" r:id="rId9"/>
    <p:sldId id="271" r:id="rId10"/>
    <p:sldId id="280" r:id="rId11"/>
    <p:sldId id="270" r:id="rId12"/>
    <p:sldId id="277" r:id="rId13"/>
    <p:sldId id="273" r:id="rId14"/>
    <p:sldId id="278" r:id="rId15"/>
    <p:sldId id="272" r:id="rId16"/>
    <p:sldId id="276" r:id="rId17"/>
    <p:sldId id="266" r:id="rId18"/>
    <p:sldId id="262" r:id="rId19"/>
    <p:sldId id="258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shley:Documents:NASA:ivplo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shley:Documents:NASA:vrcalldetectors%20(1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shley:Documents:crep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IV Curve - Detector C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xVal>
            <c:numRef>
              <c:f>Sheet1!$A$2:$A$41</c:f>
              <c:numCache>
                <c:formatCode>General</c:formatCode>
                <c:ptCount val="40"/>
                <c:pt idx="0">
                  <c:v>-400.0</c:v>
                </c:pt>
                <c:pt idx="1">
                  <c:v>-390.0</c:v>
                </c:pt>
                <c:pt idx="2">
                  <c:v>-380.0</c:v>
                </c:pt>
                <c:pt idx="3">
                  <c:v>-370.0</c:v>
                </c:pt>
                <c:pt idx="4">
                  <c:v>-360.0</c:v>
                </c:pt>
                <c:pt idx="5">
                  <c:v>-350.0</c:v>
                </c:pt>
                <c:pt idx="6">
                  <c:v>-340.0</c:v>
                </c:pt>
                <c:pt idx="7">
                  <c:v>-330.0</c:v>
                </c:pt>
                <c:pt idx="8">
                  <c:v>-320.0</c:v>
                </c:pt>
                <c:pt idx="9">
                  <c:v>-310.0</c:v>
                </c:pt>
                <c:pt idx="10">
                  <c:v>-300.0</c:v>
                </c:pt>
                <c:pt idx="11">
                  <c:v>-290.0</c:v>
                </c:pt>
                <c:pt idx="12">
                  <c:v>-280.0</c:v>
                </c:pt>
                <c:pt idx="13">
                  <c:v>-270.0</c:v>
                </c:pt>
                <c:pt idx="14">
                  <c:v>-260.0</c:v>
                </c:pt>
                <c:pt idx="15">
                  <c:v>-250.0</c:v>
                </c:pt>
                <c:pt idx="16">
                  <c:v>-240.0</c:v>
                </c:pt>
                <c:pt idx="17">
                  <c:v>-230.0</c:v>
                </c:pt>
                <c:pt idx="18">
                  <c:v>-220.0</c:v>
                </c:pt>
                <c:pt idx="19">
                  <c:v>-210.0</c:v>
                </c:pt>
                <c:pt idx="20">
                  <c:v>-200.0</c:v>
                </c:pt>
                <c:pt idx="21">
                  <c:v>-190.0</c:v>
                </c:pt>
                <c:pt idx="22">
                  <c:v>-180.0</c:v>
                </c:pt>
                <c:pt idx="23">
                  <c:v>-170.0</c:v>
                </c:pt>
                <c:pt idx="24">
                  <c:v>-160.0</c:v>
                </c:pt>
                <c:pt idx="25">
                  <c:v>-150.0</c:v>
                </c:pt>
                <c:pt idx="26">
                  <c:v>-140.0</c:v>
                </c:pt>
                <c:pt idx="27">
                  <c:v>-130.0</c:v>
                </c:pt>
                <c:pt idx="28">
                  <c:v>-120.0</c:v>
                </c:pt>
                <c:pt idx="29">
                  <c:v>-110.0</c:v>
                </c:pt>
                <c:pt idx="30">
                  <c:v>-100.0</c:v>
                </c:pt>
                <c:pt idx="31">
                  <c:v>-90.0</c:v>
                </c:pt>
                <c:pt idx="32">
                  <c:v>-80.0</c:v>
                </c:pt>
                <c:pt idx="33">
                  <c:v>-70.0</c:v>
                </c:pt>
                <c:pt idx="34">
                  <c:v>-60.0</c:v>
                </c:pt>
                <c:pt idx="35">
                  <c:v>-50.0</c:v>
                </c:pt>
                <c:pt idx="36">
                  <c:v>-40.0</c:v>
                </c:pt>
                <c:pt idx="37">
                  <c:v>-30.0</c:v>
                </c:pt>
                <c:pt idx="38">
                  <c:v>-20.0</c:v>
                </c:pt>
                <c:pt idx="39">
                  <c:v>-10.0</c:v>
                </c:pt>
              </c:numCache>
            </c:numRef>
          </c:xVal>
          <c:yVal>
            <c:numRef>
              <c:f>Sheet1!$D$2:$D$41</c:f>
              <c:numCache>
                <c:formatCode>General</c:formatCode>
                <c:ptCount val="40"/>
                <c:pt idx="0">
                  <c:v>-0.461</c:v>
                </c:pt>
                <c:pt idx="1">
                  <c:v>-0.459</c:v>
                </c:pt>
                <c:pt idx="2">
                  <c:v>-0.458</c:v>
                </c:pt>
                <c:pt idx="3">
                  <c:v>-0.457</c:v>
                </c:pt>
                <c:pt idx="4">
                  <c:v>-0.456</c:v>
                </c:pt>
                <c:pt idx="5">
                  <c:v>-0.455</c:v>
                </c:pt>
                <c:pt idx="6">
                  <c:v>-0.453</c:v>
                </c:pt>
                <c:pt idx="7">
                  <c:v>-0.452</c:v>
                </c:pt>
                <c:pt idx="8">
                  <c:v>-0.451</c:v>
                </c:pt>
                <c:pt idx="9">
                  <c:v>-0.449</c:v>
                </c:pt>
                <c:pt idx="10">
                  <c:v>-0.448</c:v>
                </c:pt>
                <c:pt idx="11">
                  <c:v>-0.446</c:v>
                </c:pt>
                <c:pt idx="12">
                  <c:v>-0.445</c:v>
                </c:pt>
                <c:pt idx="13">
                  <c:v>-0.443</c:v>
                </c:pt>
                <c:pt idx="14">
                  <c:v>-0.442</c:v>
                </c:pt>
                <c:pt idx="15">
                  <c:v>-0.44</c:v>
                </c:pt>
                <c:pt idx="16">
                  <c:v>-0.438</c:v>
                </c:pt>
                <c:pt idx="17">
                  <c:v>-0.436</c:v>
                </c:pt>
                <c:pt idx="18">
                  <c:v>-0.433</c:v>
                </c:pt>
                <c:pt idx="19">
                  <c:v>-0.43</c:v>
                </c:pt>
                <c:pt idx="20">
                  <c:v>-0.426</c:v>
                </c:pt>
                <c:pt idx="21">
                  <c:v>-0.42</c:v>
                </c:pt>
                <c:pt idx="22">
                  <c:v>-0.414</c:v>
                </c:pt>
                <c:pt idx="23">
                  <c:v>-0.406</c:v>
                </c:pt>
                <c:pt idx="24">
                  <c:v>-0.398</c:v>
                </c:pt>
                <c:pt idx="25">
                  <c:v>-0.388</c:v>
                </c:pt>
                <c:pt idx="26">
                  <c:v>-0.377</c:v>
                </c:pt>
                <c:pt idx="27">
                  <c:v>-0.364</c:v>
                </c:pt>
                <c:pt idx="28">
                  <c:v>-0.351</c:v>
                </c:pt>
                <c:pt idx="29">
                  <c:v>-0.336</c:v>
                </c:pt>
                <c:pt idx="30">
                  <c:v>-0.319</c:v>
                </c:pt>
                <c:pt idx="31">
                  <c:v>-0.302</c:v>
                </c:pt>
                <c:pt idx="32">
                  <c:v>-0.282</c:v>
                </c:pt>
                <c:pt idx="33">
                  <c:v>-0.261</c:v>
                </c:pt>
                <c:pt idx="34">
                  <c:v>-0.237</c:v>
                </c:pt>
                <c:pt idx="35">
                  <c:v>-0.212</c:v>
                </c:pt>
                <c:pt idx="36">
                  <c:v>-0.183</c:v>
                </c:pt>
                <c:pt idx="37">
                  <c:v>-0.151</c:v>
                </c:pt>
                <c:pt idx="38">
                  <c:v>-0.117</c:v>
                </c:pt>
                <c:pt idx="39">
                  <c:v>-0.0782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9219960"/>
        <c:axId val="2117254792"/>
      </c:scatterChart>
      <c:valAx>
        <c:axId val="2119219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Voltage (V)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17254792"/>
        <c:crosses val="autoZero"/>
        <c:crossBetween val="midCat"/>
      </c:valAx>
      <c:valAx>
        <c:axId val="211725479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Current (</a:t>
                </a:r>
                <a:r>
                  <a:rPr lang="el-GR"/>
                  <a:t>μ</a:t>
                </a:r>
                <a:r>
                  <a:rPr lang="en-US"/>
                  <a:t>A)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192199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RC Time Constant:</a:t>
            </a:r>
            <a:r>
              <a:rPr lang="en-US" baseline="0"/>
              <a:t> Detector B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xVal>
            <c:numRef>
              <c:f>Sheet2!$A$3:$A$33</c:f>
              <c:numCache>
                <c:formatCode>General</c:formatCode>
                <c:ptCount val="31"/>
                <c:pt idx="0">
                  <c:v>50.0</c:v>
                </c:pt>
                <c:pt idx="1">
                  <c:v>60.0</c:v>
                </c:pt>
                <c:pt idx="2">
                  <c:v>70.0</c:v>
                </c:pt>
                <c:pt idx="3">
                  <c:v>80.0</c:v>
                </c:pt>
                <c:pt idx="4">
                  <c:v>90.0</c:v>
                </c:pt>
                <c:pt idx="5">
                  <c:v>100.0</c:v>
                </c:pt>
                <c:pt idx="6">
                  <c:v>110.0</c:v>
                </c:pt>
                <c:pt idx="7">
                  <c:v>120.0</c:v>
                </c:pt>
                <c:pt idx="8">
                  <c:v>130.0</c:v>
                </c:pt>
                <c:pt idx="9">
                  <c:v>140.0</c:v>
                </c:pt>
                <c:pt idx="10">
                  <c:v>150.0</c:v>
                </c:pt>
                <c:pt idx="11">
                  <c:v>160.0</c:v>
                </c:pt>
                <c:pt idx="12">
                  <c:v>170.0</c:v>
                </c:pt>
                <c:pt idx="13">
                  <c:v>180.0</c:v>
                </c:pt>
                <c:pt idx="14">
                  <c:v>190.0</c:v>
                </c:pt>
                <c:pt idx="15">
                  <c:v>200.0</c:v>
                </c:pt>
                <c:pt idx="16">
                  <c:v>210.0</c:v>
                </c:pt>
                <c:pt idx="17">
                  <c:v>220.0</c:v>
                </c:pt>
                <c:pt idx="18">
                  <c:v>230.0</c:v>
                </c:pt>
                <c:pt idx="19">
                  <c:v>240.0</c:v>
                </c:pt>
                <c:pt idx="20">
                  <c:v>250.0</c:v>
                </c:pt>
                <c:pt idx="21">
                  <c:v>260.0</c:v>
                </c:pt>
                <c:pt idx="22">
                  <c:v>270.0</c:v>
                </c:pt>
                <c:pt idx="23">
                  <c:v>280.0</c:v>
                </c:pt>
                <c:pt idx="24">
                  <c:v>290.0</c:v>
                </c:pt>
                <c:pt idx="25">
                  <c:v>300.0</c:v>
                </c:pt>
                <c:pt idx="26">
                  <c:v>310.0</c:v>
                </c:pt>
                <c:pt idx="27">
                  <c:v>320.0</c:v>
                </c:pt>
                <c:pt idx="28">
                  <c:v>330.0</c:v>
                </c:pt>
                <c:pt idx="29">
                  <c:v>340.0</c:v>
                </c:pt>
                <c:pt idx="30">
                  <c:v>350.0</c:v>
                </c:pt>
              </c:numCache>
            </c:numRef>
          </c:xVal>
          <c:yVal>
            <c:numRef>
              <c:f>Sheet2!$B$3:$B$33</c:f>
              <c:numCache>
                <c:formatCode>General</c:formatCode>
                <c:ptCount val="31"/>
                <c:pt idx="0">
                  <c:v>348.4</c:v>
                </c:pt>
                <c:pt idx="1">
                  <c:v>335.0</c:v>
                </c:pt>
                <c:pt idx="2">
                  <c:v>325.2</c:v>
                </c:pt>
                <c:pt idx="3">
                  <c:v>316.2</c:v>
                </c:pt>
                <c:pt idx="4">
                  <c:v>302.6</c:v>
                </c:pt>
                <c:pt idx="5">
                  <c:v>300.2</c:v>
                </c:pt>
                <c:pt idx="6">
                  <c:v>291.8</c:v>
                </c:pt>
                <c:pt idx="7">
                  <c:v>285.6</c:v>
                </c:pt>
                <c:pt idx="8">
                  <c:v>281.0</c:v>
                </c:pt>
                <c:pt idx="9">
                  <c:v>280.8</c:v>
                </c:pt>
                <c:pt idx="10">
                  <c:v>275.2</c:v>
                </c:pt>
                <c:pt idx="11">
                  <c:v>273.8</c:v>
                </c:pt>
                <c:pt idx="12">
                  <c:v>268.4</c:v>
                </c:pt>
                <c:pt idx="13">
                  <c:v>268.4</c:v>
                </c:pt>
                <c:pt idx="14">
                  <c:v>273.0</c:v>
                </c:pt>
                <c:pt idx="15">
                  <c:v>267.4</c:v>
                </c:pt>
                <c:pt idx="16">
                  <c:v>265.4</c:v>
                </c:pt>
                <c:pt idx="17">
                  <c:v>267.8</c:v>
                </c:pt>
                <c:pt idx="18">
                  <c:v>261.8</c:v>
                </c:pt>
                <c:pt idx="19">
                  <c:v>256.6</c:v>
                </c:pt>
                <c:pt idx="20">
                  <c:v>256.4</c:v>
                </c:pt>
                <c:pt idx="21">
                  <c:v>251.2</c:v>
                </c:pt>
                <c:pt idx="22">
                  <c:v>253.0</c:v>
                </c:pt>
                <c:pt idx="23">
                  <c:v>256.0</c:v>
                </c:pt>
                <c:pt idx="24">
                  <c:v>255.8</c:v>
                </c:pt>
                <c:pt idx="25">
                  <c:v>255.8</c:v>
                </c:pt>
                <c:pt idx="26">
                  <c:v>260.0</c:v>
                </c:pt>
                <c:pt idx="27">
                  <c:v>259.8</c:v>
                </c:pt>
                <c:pt idx="28">
                  <c:v>261.2</c:v>
                </c:pt>
                <c:pt idx="29">
                  <c:v>258.2</c:v>
                </c:pt>
                <c:pt idx="30">
                  <c:v>256.6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5040232"/>
        <c:axId val="2085584456"/>
      </c:scatterChart>
      <c:valAx>
        <c:axId val="2085040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Voltage</a:t>
                </a:r>
                <a:r>
                  <a:rPr lang="en-US" baseline="0"/>
                  <a:t> (-V)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085584456"/>
        <c:crosses val="autoZero"/>
        <c:crossBetween val="midCat"/>
      </c:valAx>
      <c:valAx>
        <c:axId val="2085584456"/>
        <c:scaling>
          <c:orientation val="minMax"/>
          <c:min val="245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</a:t>
                </a:r>
                <a:r>
                  <a:rPr lang="el-GR"/>
                  <a:t>μ</a:t>
                </a:r>
                <a:r>
                  <a:rPr lang="en-US"/>
                  <a:t>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0850402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Average Energy Channel for AM241 Source: Detector</a:t>
            </a:r>
            <a:r>
              <a:rPr lang="en-US" baseline="0"/>
              <a:t> A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xVal>
            <c:numRef>
              <c:f>Sheet1!$I$25:$I$31</c:f>
              <c:numCache>
                <c:formatCode>General</c:formatCode>
                <c:ptCount val="7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</c:numCache>
            </c:numRef>
          </c:xVal>
          <c:yVal>
            <c:numRef>
              <c:f>Sheet1!$J$25:$J$31</c:f>
              <c:numCache>
                <c:formatCode>General</c:formatCode>
                <c:ptCount val="7"/>
                <c:pt idx="0">
                  <c:v>2580.62</c:v>
                </c:pt>
                <c:pt idx="1">
                  <c:v>3138.02</c:v>
                </c:pt>
                <c:pt idx="2">
                  <c:v>3466.68</c:v>
                </c:pt>
                <c:pt idx="3">
                  <c:v>3545.825</c:v>
                </c:pt>
                <c:pt idx="4">
                  <c:v>3568.5</c:v>
                </c:pt>
                <c:pt idx="5">
                  <c:v>3583.92</c:v>
                </c:pt>
                <c:pt idx="6">
                  <c:v>3595.94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3297848"/>
        <c:axId val="2133368008"/>
      </c:scatterChart>
      <c:valAx>
        <c:axId val="2133297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33368008"/>
        <c:crosses val="autoZero"/>
        <c:crossBetween val="midCat"/>
      </c:valAx>
      <c:valAx>
        <c:axId val="21333680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Channel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332978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FWHM from</a:t>
            </a:r>
            <a:r>
              <a:rPr lang="en-US" baseline="0"/>
              <a:t> Pulse Curve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Detector A</c:v>
          </c:tx>
          <c:spPr>
            <a:ln w="47625">
              <a:noFill/>
            </a:ln>
          </c:spPr>
          <c:xVal>
            <c:numRef>
              <c:f>Sheet1!$A$3:$A$9</c:f>
              <c:numCache>
                <c:formatCode>General</c:formatCode>
                <c:ptCount val="7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</c:numCache>
            </c:numRef>
          </c:xVal>
          <c:yVal>
            <c:numRef>
              <c:f>Sheet1!$C$3:$C$9</c:f>
              <c:numCache>
                <c:formatCode>General</c:formatCode>
                <c:ptCount val="7"/>
                <c:pt idx="0">
                  <c:v>73.9</c:v>
                </c:pt>
                <c:pt idx="1">
                  <c:v>93.3</c:v>
                </c:pt>
                <c:pt idx="2">
                  <c:v>90.5</c:v>
                </c:pt>
                <c:pt idx="3">
                  <c:v>109.5</c:v>
                </c:pt>
                <c:pt idx="4">
                  <c:v>103.4</c:v>
                </c:pt>
                <c:pt idx="5">
                  <c:v>106.4</c:v>
                </c:pt>
                <c:pt idx="6">
                  <c:v>105.3</c:v>
                </c:pt>
              </c:numCache>
            </c:numRef>
          </c:yVal>
          <c:smooth val="0"/>
        </c:ser>
        <c:ser>
          <c:idx val="1"/>
          <c:order val="1"/>
          <c:tx>
            <c:v>Detector B</c:v>
          </c:tx>
          <c:spPr>
            <a:ln w="47625">
              <a:noFill/>
            </a:ln>
          </c:spPr>
          <c:xVal>
            <c:numRef>
              <c:f>Sheet1!$A$3:$A$9</c:f>
              <c:numCache>
                <c:formatCode>General</c:formatCode>
                <c:ptCount val="7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</c:numCache>
            </c:numRef>
          </c:xVal>
          <c:yVal>
            <c:numRef>
              <c:f>Sheet1!$E$3:$E$9</c:f>
              <c:numCache>
                <c:formatCode>General</c:formatCode>
                <c:ptCount val="7"/>
                <c:pt idx="0">
                  <c:v>136.4</c:v>
                </c:pt>
                <c:pt idx="1">
                  <c:v>126.2</c:v>
                </c:pt>
                <c:pt idx="2">
                  <c:v>43.4</c:v>
                </c:pt>
                <c:pt idx="3">
                  <c:v>37.8</c:v>
                </c:pt>
                <c:pt idx="4">
                  <c:v>41.7</c:v>
                </c:pt>
                <c:pt idx="5">
                  <c:v>41.4</c:v>
                </c:pt>
                <c:pt idx="6">
                  <c:v>40.2</c:v>
                </c:pt>
              </c:numCache>
            </c:numRef>
          </c:yVal>
          <c:smooth val="0"/>
        </c:ser>
        <c:ser>
          <c:idx val="2"/>
          <c:order val="2"/>
          <c:tx>
            <c:v>Detector C</c:v>
          </c:tx>
          <c:spPr>
            <a:ln w="47625">
              <a:noFill/>
            </a:ln>
          </c:spPr>
          <c:xVal>
            <c:numRef>
              <c:f>Sheet1!$A$3:$A$9</c:f>
              <c:numCache>
                <c:formatCode>General</c:formatCode>
                <c:ptCount val="7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</c:numCache>
            </c:numRef>
          </c:xVal>
          <c:yVal>
            <c:numRef>
              <c:f>Sheet1!$G$3:$G$9</c:f>
              <c:numCache>
                <c:formatCode>General</c:formatCode>
                <c:ptCount val="7"/>
                <c:pt idx="0">
                  <c:v>52.3</c:v>
                </c:pt>
                <c:pt idx="1">
                  <c:v>44.4</c:v>
                </c:pt>
                <c:pt idx="2">
                  <c:v>45.0</c:v>
                </c:pt>
                <c:pt idx="3">
                  <c:v>43.8</c:v>
                </c:pt>
                <c:pt idx="4">
                  <c:v>42.3</c:v>
                </c:pt>
                <c:pt idx="5">
                  <c:v>41.2</c:v>
                </c:pt>
                <c:pt idx="6">
                  <c:v>44.9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262696"/>
        <c:axId val="2132970952"/>
      </c:scatterChart>
      <c:valAx>
        <c:axId val="2117262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Voltage (V)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32970952"/>
        <c:crosses val="autoZero"/>
        <c:crossBetween val="midCat"/>
      </c:valAx>
      <c:valAx>
        <c:axId val="213297095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FWHM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1726269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SESI Final Presentation - Ashley Jones - Shrikanth Kanekal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EFED8-98D1-5A4D-A204-A4308D704A67}" type="datetime1">
              <a:rPr lang="en-US" smtClean="0"/>
              <a:t>7/31/12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F0E49-8914-D94D-A73E-531AEB7B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8580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SESI Final Presentation - Ashley Jones - Shrikanth Kanekal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D1482-EFF2-7444-8A86-38E35BEC49B2}" type="datetime1">
              <a:rPr lang="en-US" smtClean="0"/>
              <a:t>7/31/12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0DFAB-7017-BC43-9423-C9232C0C8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788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0DFAB-7017-BC43-9423-C9232C0C878D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SESI Final Presentation - Ashley Jones - Shrikanth Kanekal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9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Outer zone, L≥3 </a:t>
            </a:r>
          </a:p>
          <a:p>
            <a:r>
              <a:rPr lang="en-US" dirty="0" smtClean="0"/>
              <a:t>Inner zone, L&lt;2, largely cosmic ray albedo neutron decay and solar energetic protons</a:t>
            </a:r>
          </a:p>
          <a:p>
            <a:r>
              <a:rPr lang="en-US" dirty="0" smtClean="0"/>
              <a:t>Electrons</a:t>
            </a:r>
            <a:r>
              <a:rPr lang="en-US" baseline="0" dirty="0" smtClean="0"/>
              <a:t> exist in both zones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0DFAB-7017-BC43-9423-C9232C0C878D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SESI Final Presentation - Ashley Jones - Shrikanth Kanekal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5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Dotted line the</a:t>
            </a:r>
            <a:r>
              <a:rPr lang="en-US" baseline="0" dirty="0" smtClean="0"/>
              <a:t> flux you would expect to see, peaks are bursts</a:t>
            </a:r>
          </a:p>
          <a:p>
            <a:r>
              <a:rPr lang="en-US" dirty="0" smtClean="0"/>
              <a:t>Flux content enough to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/>
              <a:t>    deplete outer belt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0DFAB-7017-BC43-9423-C9232C0C878D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SESI Final Presentation - Ashley Jones - Shrikanth Kanekal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12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0DFAB-7017-BC43-9423-C9232C0C878D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SESI Final Presentation - Ashley Jones - Shrikanth Kanekal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4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909B-AEB0-F54E-814E-39C9F466CBC2}" type="datetime1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D92B-D23B-DC42-9ADA-325E27855C0E}" type="datetime1">
              <a:rPr lang="en-US" smtClean="0"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741D-A4BC-AE48-9F4D-699F81604694}" type="datetime1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3B1B-4027-2847-A163-83679AE5D3E6}" type="datetime1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1C3A-40E9-984E-83B9-F626601D50F2}" type="datetime1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7AF4-8621-F946-A8F2-DE851D0399C0}" type="datetime1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C69A-7554-EC44-A56F-E367C568FDAD}" type="datetime1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FD2B-0223-9F4F-B054-5AB7EA53DE6E}" type="datetime1">
              <a:rPr lang="en-US" smtClean="0"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AA83-81B5-6648-AF44-0D5B8DFB94E9}" type="datetime1">
              <a:rPr lang="en-US" smtClean="0"/>
              <a:t>7/31/12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7EC1-2FB3-F54F-8283-FA36E5219067}" type="datetime1">
              <a:rPr lang="en-US" smtClean="0"/>
              <a:t>7/31/12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CE4E-E5A0-0D44-B787-684B13493DEE}" type="datetime1">
              <a:rPr lang="en-US" smtClean="0"/>
              <a:t>7/31/12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078A-1DA6-5146-93A9-0AD7DFCE6539}" type="datetime1">
              <a:rPr lang="en-US" smtClean="0"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648EAB6-CA6D-5E4C-9496-45E8EE333F00}" type="datetime1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323087"/>
            <a:ext cx="6498158" cy="2116939"/>
          </a:xfrm>
        </p:spPr>
        <p:txBody>
          <a:bodyPr/>
          <a:lstStyle/>
          <a:p>
            <a:r>
              <a:rPr lang="en-US" dirty="0" smtClean="0"/>
              <a:t>CREPT – Compact Relativistic Electron Proton Telescope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Ashley Jones</a:t>
            </a:r>
          </a:p>
          <a:p>
            <a:r>
              <a:rPr lang="en-US" dirty="0" smtClean="0"/>
              <a:t>1 August </a:t>
            </a:r>
            <a:r>
              <a:rPr lang="en-US" dirty="0" smtClean="0"/>
              <a:t>2012</a:t>
            </a:r>
            <a:endParaRPr lang="en-US" dirty="0" smtClean="0"/>
          </a:p>
        </p:txBody>
      </p:sp>
      <p:pic>
        <p:nvPicPr>
          <p:cNvPr id="4" name="Picture 6" descr="nasa-logo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6236" y="0"/>
            <a:ext cx="1417764" cy="1179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UAshield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430" y="0"/>
            <a:ext cx="798286" cy="123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473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3617"/>
            <a:ext cx="8042276" cy="4343400"/>
          </a:xfrm>
        </p:spPr>
        <p:txBody>
          <a:bodyPr/>
          <a:lstStyle/>
          <a:p>
            <a:r>
              <a:rPr lang="en-US" dirty="0"/>
              <a:t>I created equations that would allow us to label an incoming particle as being within a certain range of energy based on how much energy was deposited in each </a:t>
            </a:r>
            <a:r>
              <a:rPr lang="en-US" dirty="0" smtClean="0"/>
              <a:t>detector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if a particle deposits greater than .5 MeV in detector 1 and less than .3 MeV in detector 2, it </a:t>
            </a:r>
            <a:r>
              <a:rPr lang="en-US" dirty="0" smtClean="0"/>
              <a:t>likely has </a:t>
            </a:r>
            <a:r>
              <a:rPr lang="en-US" dirty="0"/>
              <a:t>total energy 1-1.3 </a:t>
            </a:r>
            <a:r>
              <a:rPr lang="en-US" dirty="0" smtClean="0"/>
              <a:t>MeV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89" y="2612571"/>
            <a:ext cx="7133526" cy="4245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1714" y="2848429"/>
            <a:ext cx="198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Efficiency </a:t>
            </a:r>
            <a:r>
              <a:rPr lang="en-US" dirty="0" err="1" smtClean="0">
                <a:solidFill>
                  <a:schemeClr val="bg1"/>
                </a:solidFill>
              </a:rPr>
              <a:t>Chart</a:t>
            </a:r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5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61672" y="3297464"/>
            <a:ext cx="5257800" cy="356053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19425"/>
            <a:ext cx="8042276" cy="1336956"/>
          </a:xfrm>
        </p:spPr>
        <p:txBody>
          <a:bodyPr/>
          <a:lstStyle/>
          <a:p>
            <a:r>
              <a:rPr lang="en-US" dirty="0" smtClean="0"/>
              <a:t>Detector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53817"/>
            <a:ext cx="8042276" cy="4499069"/>
          </a:xfrm>
        </p:spPr>
        <p:txBody>
          <a:bodyPr>
            <a:normAutofit/>
          </a:bodyPr>
          <a:lstStyle/>
          <a:p>
            <a:r>
              <a:rPr lang="en-US" dirty="0" smtClean="0"/>
              <a:t>IV </a:t>
            </a:r>
            <a:r>
              <a:rPr lang="en-US" dirty="0" smtClean="0"/>
              <a:t>curves – Varying voltages </a:t>
            </a:r>
            <a:r>
              <a:rPr lang="en-US" dirty="0" smtClean="0"/>
              <a:t>were</a:t>
            </a:r>
            <a:r>
              <a:rPr lang="en-US" dirty="0" smtClean="0"/>
              <a:t> </a:t>
            </a:r>
            <a:r>
              <a:rPr lang="en-US" dirty="0" smtClean="0"/>
              <a:t>applied to the detector. A resistor of known </a:t>
            </a:r>
            <a:r>
              <a:rPr lang="en-US" dirty="0" smtClean="0"/>
              <a:t>resistance</a:t>
            </a:r>
            <a:r>
              <a:rPr lang="en-US" dirty="0" smtClean="0"/>
              <a:t> </a:t>
            </a:r>
            <a:r>
              <a:rPr lang="en-US" dirty="0" smtClean="0"/>
              <a:t>was</a:t>
            </a:r>
            <a:r>
              <a:rPr lang="en-US" dirty="0" smtClean="0"/>
              <a:t> </a:t>
            </a:r>
            <a:r>
              <a:rPr lang="en-US" dirty="0" smtClean="0"/>
              <a:t>attached to the </a:t>
            </a:r>
            <a:r>
              <a:rPr lang="en-US" dirty="0" smtClean="0"/>
              <a:t>detector output</a:t>
            </a:r>
            <a:r>
              <a:rPr lang="en-US" dirty="0" smtClean="0"/>
              <a:t>, and the current </a:t>
            </a:r>
            <a:r>
              <a:rPr lang="en-US" dirty="0" smtClean="0"/>
              <a:t>was</a:t>
            </a:r>
            <a:r>
              <a:rPr lang="en-US" dirty="0" smtClean="0"/>
              <a:t> </a:t>
            </a:r>
            <a:r>
              <a:rPr lang="en-US" dirty="0" smtClean="0"/>
              <a:t>measured across the resistor. Thus the </a:t>
            </a:r>
            <a:r>
              <a:rPr lang="en-US" dirty="0" smtClean="0"/>
              <a:t>internal detector </a:t>
            </a:r>
            <a:r>
              <a:rPr lang="en-US" dirty="0" smtClean="0"/>
              <a:t>resistance </a:t>
            </a:r>
            <a:r>
              <a:rPr lang="en-US" dirty="0" smtClean="0"/>
              <a:t>could be calculated (V=IR).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92437092"/>
              </p:ext>
            </p:extLst>
          </p:nvPr>
        </p:nvGraphicFramePr>
        <p:xfrm>
          <a:off x="1761672" y="3297464"/>
          <a:ext cx="5257800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164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95715" y="3170461"/>
            <a:ext cx="5257800" cy="33791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674908"/>
            <a:ext cx="8042276" cy="4343400"/>
          </a:xfrm>
        </p:spPr>
        <p:txBody>
          <a:bodyPr/>
          <a:lstStyle/>
          <a:p>
            <a:r>
              <a:rPr lang="en-US" dirty="0"/>
              <a:t>RC time constant – The time taken to discharge a capacitor to e</a:t>
            </a:r>
            <a:r>
              <a:rPr lang="en-US" baseline="30000" dirty="0"/>
              <a:t>-1 </a:t>
            </a:r>
            <a:r>
              <a:rPr lang="en-US" dirty="0"/>
              <a:t>of its initial voltage = RC. The decay time was found using a pulse generator and physically measuring the decay on an oscilloscope. Using R found from the IV curve test, the capacitance of the detector can also be calculated.</a:t>
            </a:r>
          </a:p>
          <a:p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95461526"/>
              </p:ext>
            </p:extLst>
          </p:nvPr>
        </p:nvGraphicFramePr>
        <p:xfrm>
          <a:off x="1959429" y="3152321"/>
          <a:ext cx="5355771" cy="3379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4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1960" y="2993567"/>
            <a:ext cx="5257800" cy="341085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01909"/>
            <a:ext cx="8042276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Source </a:t>
            </a:r>
            <a:r>
              <a:rPr lang="en-US" dirty="0"/>
              <a:t>calibration – Americium 241 was placed directly on each detector at various points to make sure </a:t>
            </a:r>
            <a:r>
              <a:rPr lang="en-US" dirty="0" smtClean="0"/>
              <a:t>the energy deposited </a:t>
            </a:r>
            <a:r>
              <a:rPr lang="en-US" dirty="0"/>
              <a:t>did not change with location and to see if the energy increased with increased voltage through the detector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69289815"/>
              </p:ext>
            </p:extLst>
          </p:nvPr>
        </p:nvGraphicFramePr>
        <p:xfrm>
          <a:off x="2173515" y="3144157"/>
          <a:ext cx="4991100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636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79386" y="2626179"/>
            <a:ext cx="5257800" cy="356053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747480"/>
            <a:ext cx="8042276" cy="4343400"/>
          </a:xfrm>
        </p:spPr>
        <p:txBody>
          <a:bodyPr/>
          <a:lstStyle/>
          <a:p>
            <a:r>
              <a:rPr lang="en-US" dirty="0"/>
              <a:t>Noise measurement – A pulse of known voltage was sent through the detector setup to calibrate output ADC channels with actual energy </a:t>
            </a:r>
            <a:r>
              <a:rPr lang="en-US" dirty="0" smtClean="0"/>
              <a:t>levels and to noise levels.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78721585"/>
              </p:ext>
            </p:extLst>
          </p:nvPr>
        </p:nvGraphicFramePr>
        <p:xfrm>
          <a:off x="1823358" y="2671355"/>
          <a:ext cx="5486400" cy="3515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440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I’ve also been helping put together the </a:t>
            </a:r>
            <a:r>
              <a:rPr lang="en-US" dirty="0" smtClean="0"/>
              <a:t>test </a:t>
            </a:r>
            <a:r>
              <a:rPr lang="en-US" dirty="0" smtClean="0"/>
              <a:t>instrument</a:t>
            </a:r>
          </a:p>
          <a:p>
            <a:r>
              <a:rPr lang="en-US" dirty="0" smtClean="0"/>
              <a:t>Important because not everything works like it should</a:t>
            </a:r>
          </a:p>
          <a:p>
            <a:pPr lvl="1"/>
            <a:r>
              <a:rPr lang="en-US" dirty="0" smtClean="0"/>
              <a:t>Some screw holes didn’t line up, the silicon detectors didn’t fit in their tubing,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We’re still perfecting the plans</a:t>
            </a:r>
            <a:endParaRPr lang="en-US" dirty="0" smtClean="0"/>
          </a:p>
          <a:p>
            <a:r>
              <a:rPr lang="en-US" dirty="0" smtClean="0"/>
              <a:t>Worked in a clean </a:t>
            </a:r>
            <a:r>
              <a:rPr lang="en-US" dirty="0" smtClean="0"/>
              <a:t>room to fit everything together</a:t>
            </a:r>
            <a:endParaRPr lang="en-US" dirty="0" smtClean="0"/>
          </a:p>
          <a:p>
            <a:r>
              <a:rPr lang="en-US" dirty="0" smtClean="0"/>
              <a:t>Put together the amplifier and preamplifier, which came semi assembled from the </a:t>
            </a:r>
            <a:r>
              <a:rPr lang="en-US" dirty="0" smtClean="0"/>
              <a:t>manufacturer</a:t>
            </a:r>
          </a:p>
          <a:p>
            <a:r>
              <a:rPr lang="en-US" dirty="0" smtClean="0"/>
              <a:t>Hopefully testing will start in a few weeks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214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worked on many parts of the CREPT experiment, learning the science, working on the computer, and working on the physical detector.</a:t>
            </a:r>
          </a:p>
          <a:p>
            <a:r>
              <a:rPr lang="en-US" dirty="0" smtClean="0"/>
              <a:t>Calibrations are finished, but simulations and build are still in progress.</a:t>
            </a:r>
          </a:p>
          <a:p>
            <a:r>
              <a:rPr lang="en-US" dirty="0" smtClean="0"/>
              <a:t>CREPT hopes to be up and working within the year.</a:t>
            </a:r>
          </a:p>
          <a:p>
            <a:r>
              <a:rPr lang="en-US" dirty="0" smtClean="0"/>
              <a:t>Thanks to my mentor </a:t>
            </a:r>
            <a:r>
              <a:rPr lang="en-US" dirty="0" err="1" smtClean="0"/>
              <a:t>Shrikanth</a:t>
            </a:r>
            <a:r>
              <a:rPr lang="en-US" dirty="0" smtClean="0"/>
              <a:t> </a:t>
            </a:r>
            <a:r>
              <a:rPr lang="en-US" dirty="0" err="1" smtClean="0"/>
              <a:t>Kanekal</a:t>
            </a:r>
            <a:r>
              <a:rPr lang="en-US" dirty="0" smtClean="0"/>
              <a:t> and lab engineer Mark </a:t>
            </a:r>
            <a:r>
              <a:rPr lang="en-US" dirty="0" err="1" smtClean="0"/>
              <a:t>Shappirio</a:t>
            </a:r>
            <a:r>
              <a:rPr lang="en-US" dirty="0" smtClean="0"/>
              <a:t> for their guidance and patience this summer.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6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53850"/>
            <a:ext cx="8042276" cy="1336956"/>
          </a:xfrm>
        </p:spPr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30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876052"/>
            <a:ext cx="8042276" cy="3981948"/>
          </a:xfrm>
        </p:spPr>
        <p:txBody>
          <a:bodyPr>
            <a:normAutofit/>
          </a:bodyPr>
          <a:lstStyle/>
          <a:p>
            <a:r>
              <a:rPr lang="en-US" dirty="0"/>
              <a:t>Outer Zone</a:t>
            </a:r>
          </a:p>
          <a:p>
            <a:pPr lvl="1"/>
            <a:r>
              <a:rPr lang="en-US" dirty="0"/>
              <a:t>L≥3 and dynamic</a:t>
            </a:r>
          </a:p>
          <a:p>
            <a:pPr lvl="1"/>
            <a:r>
              <a:rPr lang="en-US" dirty="0"/>
              <a:t>Electron lifetimes </a:t>
            </a:r>
            <a:r>
              <a:rPr lang="en-US" dirty="0" smtClean="0"/>
              <a:t>range from minutes to days to years</a:t>
            </a:r>
            <a:endParaRPr lang="en-US" dirty="0"/>
          </a:p>
          <a:p>
            <a:r>
              <a:rPr lang="en-US" dirty="0"/>
              <a:t>Inner Zone</a:t>
            </a:r>
          </a:p>
          <a:p>
            <a:pPr lvl="1"/>
            <a:r>
              <a:rPr lang="en-US" dirty="0"/>
              <a:t>L&lt;2 and stable</a:t>
            </a:r>
          </a:p>
          <a:p>
            <a:pPr lvl="1"/>
            <a:r>
              <a:rPr lang="en-US" dirty="0" smtClean="0"/>
              <a:t>Proton </a:t>
            </a:r>
            <a:r>
              <a:rPr lang="en-US" dirty="0"/>
              <a:t>lifetimes often &gt; 100 days</a:t>
            </a:r>
          </a:p>
          <a:p>
            <a:pPr lvl="1"/>
            <a:r>
              <a:rPr lang="en-US" dirty="0"/>
              <a:t>Largely cosmic ray albedo neutron decay and solar energetic protons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96" y="-14603"/>
            <a:ext cx="5215640" cy="28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4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22387"/>
          </a:xfrm>
        </p:spPr>
        <p:txBody>
          <a:bodyPr/>
          <a:lstStyle/>
          <a:p>
            <a:r>
              <a:rPr lang="en-US" dirty="0" smtClean="0"/>
              <a:t>Changes in electron flux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89" y="613170"/>
            <a:ext cx="8197396" cy="581050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Flux decreases can be attributed to adiabatic effects or real losses (precipitation or magnetopause shadowing)</a:t>
            </a:r>
          </a:p>
          <a:p>
            <a:r>
              <a:rPr lang="en-US" dirty="0" smtClean="0"/>
              <a:t>Largest fluxes during declining phase from solar maximum</a:t>
            </a:r>
          </a:p>
          <a:p>
            <a:r>
              <a:rPr lang="en-US" dirty="0" err="1" smtClean="0"/>
              <a:t>Dst</a:t>
            </a:r>
            <a:r>
              <a:rPr lang="en-US" dirty="0" smtClean="0"/>
              <a:t> effect: </a:t>
            </a:r>
            <a:r>
              <a:rPr lang="en-US" b="1" dirty="0" smtClean="0"/>
              <a:t>adiabatic</a:t>
            </a:r>
            <a:r>
              <a:rPr lang="en-US" dirty="0" smtClean="0"/>
              <a:t> decrease where ring current builds up, decreasing magnetic field strength. This leads to outward radial motion of electron drift paths.</a:t>
            </a:r>
            <a:endParaRPr lang="en-US" dirty="0"/>
          </a:p>
          <a:p>
            <a:r>
              <a:rPr lang="en-US" dirty="0" smtClean="0"/>
              <a:t>Pitch angle scattering (</a:t>
            </a:r>
            <a:r>
              <a:rPr lang="en-US" b="1" dirty="0" smtClean="0"/>
              <a:t>precipitation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Plasmaspheric</a:t>
            </a:r>
            <a:r>
              <a:rPr lang="en-US" dirty="0" smtClean="0"/>
              <a:t> hiss (explains </a:t>
            </a:r>
          </a:p>
          <a:p>
            <a:pPr marL="3492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formation of slot region)</a:t>
            </a:r>
          </a:p>
          <a:p>
            <a:pPr lvl="1"/>
            <a:r>
              <a:rPr lang="en-US" dirty="0" smtClean="0"/>
              <a:t>Chorus</a:t>
            </a:r>
          </a:p>
          <a:p>
            <a:pPr lvl="1"/>
            <a:r>
              <a:rPr lang="en-US" dirty="0" smtClean="0"/>
              <a:t>Electromagnetic ion cyclotron </a:t>
            </a:r>
          </a:p>
          <a:p>
            <a:pPr marL="3492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waves (near dusk)</a:t>
            </a:r>
          </a:p>
          <a:p>
            <a:r>
              <a:rPr lang="en-US" b="1" dirty="0" smtClean="0"/>
              <a:t>Magnetopause</a:t>
            </a:r>
            <a:r>
              <a:rPr lang="en-US" dirty="0" smtClean="0"/>
              <a:t> losses cause flux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dropouts during the main phase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of a storm</a:t>
            </a:r>
          </a:p>
        </p:txBody>
      </p:sp>
      <p:pic>
        <p:nvPicPr>
          <p:cNvPr id="4" name="Picture 17" descr="&#10;Picture 2.pdf                                                  00073AEAMacintosh HD                   C016EB50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69" y="3664413"/>
            <a:ext cx="4316490" cy="320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93365" y="6581001"/>
            <a:ext cx="2958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Adapted from R. M. Thorne GRL 2010 </a:t>
            </a:r>
          </a:p>
        </p:txBody>
      </p:sp>
    </p:spTree>
    <p:extLst>
      <p:ext uri="{BB962C8B-B14F-4D97-AF65-F5344CB8AC3E}">
        <p14:creationId xmlns:p14="http://schemas.microsoft.com/office/powerpoint/2010/main" val="399193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information</a:t>
            </a:r>
          </a:p>
          <a:p>
            <a:pPr lvl="1"/>
            <a:r>
              <a:rPr lang="en-US" dirty="0"/>
              <a:t>Van Allen Radiation Belts</a:t>
            </a:r>
          </a:p>
          <a:p>
            <a:pPr lvl="1"/>
            <a:r>
              <a:rPr lang="en-US" dirty="0"/>
              <a:t>Particle motion</a:t>
            </a:r>
          </a:p>
          <a:p>
            <a:pPr lvl="1"/>
            <a:r>
              <a:rPr lang="en-US" dirty="0" smtClean="0"/>
              <a:t>Microbursts</a:t>
            </a:r>
          </a:p>
          <a:p>
            <a:r>
              <a:rPr lang="en-US" dirty="0" smtClean="0"/>
              <a:t>What I am working </a:t>
            </a:r>
            <a:r>
              <a:rPr lang="en-US" dirty="0" smtClean="0"/>
              <a:t>on</a:t>
            </a:r>
          </a:p>
          <a:p>
            <a:pPr lvl="1"/>
            <a:r>
              <a:rPr lang="en-US" dirty="0"/>
              <a:t>Instrument building</a:t>
            </a:r>
          </a:p>
          <a:p>
            <a:pPr lvl="1"/>
            <a:r>
              <a:rPr lang="en-US" dirty="0"/>
              <a:t>Simulations</a:t>
            </a:r>
          </a:p>
          <a:p>
            <a:pPr lvl="1"/>
            <a:r>
              <a:rPr lang="en-US" dirty="0" smtClean="0"/>
              <a:t>Calibrations</a:t>
            </a:r>
            <a:endParaRPr lang="en-US" dirty="0" smtClean="0"/>
          </a:p>
          <a:p>
            <a:r>
              <a:rPr lang="en-US" dirty="0" smtClean="0"/>
              <a:t>Summary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0360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Microbursts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Observing microburst precipitation gives evidence for pitch-angle scattering by chorus</a:t>
            </a:r>
          </a:p>
          <a:p>
            <a:pPr lvl="1"/>
            <a:r>
              <a:rPr lang="en-US" dirty="0"/>
              <a:t>Same local time distribution as chorus</a:t>
            </a:r>
          </a:p>
          <a:p>
            <a:pPr lvl="1"/>
            <a:r>
              <a:rPr lang="en-US" dirty="0"/>
              <a:t>Duration of bursts of precipitation about the same of chorus risers</a:t>
            </a:r>
          </a:p>
          <a:p>
            <a:pPr lvl="1"/>
            <a:r>
              <a:rPr lang="en-US" dirty="0"/>
              <a:t>Accounts for significant losses during main phase of a storm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7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7542"/>
            <a:ext cx="3928360" cy="2388606"/>
          </a:xfrm>
        </p:spPr>
        <p:txBody>
          <a:bodyPr/>
          <a:lstStyle/>
          <a:p>
            <a:r>
              <a:rPr lang="en-US" dirty="0" smtClean="0"/>
              <a:t>Van Allen Radiation Belts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82559"/>
            <a:ext cx="9144000" cy="359444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belts consist of ~1-10 MeV electrons and protons trapped in Earth’s magnetic field</a:t>
            </a:r>
          </a:p>
          <a:p>
            <a:r>
              <a:rPr lang="en-US" dirty="0" smtClean="0"/>
              <a:t>Earliest models strictly showed an inner and outer zone, but by 1990, scientists detected injection of outer belt electrons and solar energetic protons to a slot region between the belts</a:t>
            </a:r>
          </a:p>
          <a:p>
            <a:pPr lvl="1"/>
            <a:r>
              <a:rPr lang="en-US" dirty="0" smtClean="0"/>
              <a:t>These trapped regions can last for years</a:t>
            </a:r>
          </a:p>
          <a:p>
            <a:r>
              <a:rPr lang="en-US" dirty="0" smtClean="0"/>
              <a:t>The outer zone is dynamic and electron lifetimes range from minutes to years</a:t>
            </a:r>
          </a:p>
          <a:p>
            <a:r>
              <a:rPr lang="en-US" dirty="0" smtClean="0"/>
              <a:t>The inner zone is more stable, lifetimes lasting &gt; 100 days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360" y="6505"/>
            <a:ext cx="5215640" cy="28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5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130799"/>
          </a:xfrm>
        </p:spPr>
        <p:txBody>
          <a:bodyPr>
            <a:normAutofit/>
          </a:bodyPr>
          <a:lstStyle/>
          <a:p>
            <a:r>
              <a:rPr lang="en-US" dirty="0" smtClean="0"/>
              <a:t>In the Earth’s trapped field, there are three degrees of motions </a:t>
            </a:r>
          </a:p>
          <a:p>
            <a:pPr lvl="1"/>
            <a:r>
              <a:rPr lang="en-US" dirty="0" smtClean="0"/>
              <a:t>Latitudinal motion happens on the scale of seconds</a:t>
            </a:r>
          </a:p>
          <a:p>
            <a:pPr lvl="1"/>
            <a:r>
              <a:rPr lang="en-US" dirty="0" smtClean="0"/>
              <a:t>Gyroscopic motion is on the scale of milliseconds</a:t>
            </a:r>
          </a:p>
          <a:p>
            <a:pPr lvl="1"/>
            <a:r>
              <a:rPr lang="en-US" dirty="0" smtClean="0"/>
              <a:t>Longitudinal motion occurs on the scale of minutes</a:t>
            </a:r>
          </a:p>
          <a:p>
            <a:r>
              <a:rPr lang="en-US" dirty="0" smtClean="0"/>
              <a:t>Pitch angle: </a:t>
            </a:r>
            <a:r>
              <a:rPr lang="en-US" dirty="0"/>
              <a:t>angle between the direction of the magnetic field and spiral </a:t>
            </a:r>
            <a:r>
              <a:rPr lang="en-US" dirty="0" smtClean="0"/>
              <a:t>trajectory</a:t>
            </a:r>
          </a:p>
          <a:p>
            <a:r>
              <a:rPr lang="en-US" dirty="0" smtClean="0"/>
              <a:t>Trapped particles bounce back and forth near the poles, but if the pitch angle is small enough, the particle interacts with the atmosphere. This is called precipitation.</a:t>
            </a:r>
          </a:p>
        </p:txBody>
      </p:sp>
    </p:spTree>
    <p:extLst>
      <p:ext uri="{BB962C8B-B14F-4D97-AF65-F5344CB8AC3E}">
        <p14:creationId xmlns:p14="http://schemas.microsoft.com/office/powerpoint/2010/main" val="130998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91997"/>
            <a:ext cx="8042276" cy="958170"/>
          </a:xfrm>
        </p:spPr>
        <p:txBody>
          <a:bodyPr/>
          <a:lstStyle/>
          <a:p>
            <a:r>
              <a:rPr lang="en-US" dirty="0" smtClean="0"/>
              <a:t>Microbursts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727692"/>
            <a:ext cx="8042276" cy="4980050"/>
          </a:xfrm>
        </p:spPr>
        <p:txBody>
          <a:bodyPr>
            <a:normAutofit/>
          </a:bodyPr>
          <a:lstStyle/>
          <a:p>
            <a:r>
              <a:rPr lang="en-US" dirty="0" smtClean="0"/>
              <a:t>Short, intense bursts of precipitation (tens of </a:t>
            </a:r>
            <a:r>
              <a:rPr lang="en-US" dirty="0" err="1" smtClean="0"/>
              <a:t>msec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Significant loss mechanism for electrons on the outer zone</a:t>
            </a:r>
          </a:p>
          <a:p>
            <a:pPr lvl="1"/>
            <a:r>
              <a:rPr lang="en-US" dirty="0" smtClean="0"/>
              <a:t>Loss time scale ~1 day</a:t>
            </a:r>
          </a:p>
          <a:p>
            <a:pPr lvl="1"/>
            <a:r>
              <a:rPr lang="en-US" dirty="0" smtClean="0"/>
              <a:t>Observed on dayside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063" y="3386627"/>
            <a:ext cx="4651936" cy="337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45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45000"/>
            <a:ext cx="9144000" cy="2413000"/>
          </a:xfrm>
        </p:spPr>
        <p:txBody>
          <a:bodyPr>
            <a:normAutofit/>
          </a:bodyPr>
          <a:lstStyle/>
          <a:p>
            <a:r>
              <a:rPr lang="en-US" dirty="0" smtClean="0"/>
              <a:t>Studying microbursts in more detail can tell us what causes these sudden flux changes</a:t>
            </a:r>
          </a:p>
          <a:p>
            <a:r>
              <a:rPr lang="en-US" dirty="0" smtClean="0"/>
              <a:t>I have been helping to build a detector to detect these microbursts using a stack of solid state detectors used as a particle telescope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57" y="-333166"/>
            <a:ext cx="6646039" cy="51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2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Solid-State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4441732"/>
            <a:ext cx="8042276" cy="1501868"/>
          </a:xfrm>
        </p:spPr>
        <p:txBody>
          <a:bodyPr>
            <a:normAutofit fontScale="92500" lnSpcReduction="10000"/>
          </a:bodyPr>
          <a:lstStyle/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/>
              <a:t>Incoming </a:t>
            </a:r>
            <a:r>
              <a:rPr lang="en-US" dirty="0" smtClean="0"/>
              <a:t>particle </a:t>
            </a:r>
            <a:r>
              <a:rPr lang="en-US" dirty="0"/>
              <a:t>creates electron-hole </a:t>
            </a:r>
            <a:r>
              <a:rPr lang="en-US" dirty="0" smtClean="0"/>
              <a:t>pairs</a:t>
            </a:r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 smtClean="0"/>
              <a:t>Applied electric </a:t>
            </a:r>
            <a:r>
              <a:rPr lang="en-US" dirty="0"/>
              <a:t>field sweeps charge, inducing a current</a:t>
            </a:r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/>
              <a:t>Signal charge is proportional to </a:t>
            </a:r>
            <a:r>
              <a:rPr lang="en-US" dirty="0" smtClean="0"/>
              <a:t>energy lost</a:t>
            </a:r>
            <a:endParaRPr lang="en-US" dirty="0"/>
          </a:p>
        </p:txBody>
      </p:sp>
      <p:pic>
        <p:nvPicPr>
          <p:cNvPr id="4" name="Picture 3" descr="Screen Shot 2012-06-14 at 11.37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444532"/>
            <a:ext cx="48387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3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967935"/>
            <a:ext cx="8042276" cy="3695650"/>
          </a:xfrm>
        </p:spPr>
        <p:txBody>
          <a:bodyPr>
            <a:normAutofit/>
          </a:bodyPr>
          <a:lstStyle/>
          <a:p>
            <a:r>
              <a:rPr lang="en-US" dirty="0" smtClean="0"/>
              <a:t>Sensor – energy to signal </a:t>
            </a:r>
          </a:p>
          <a:p>
            <a:r>
              <a:rPr lang="en-US" dirty="0" smtClean="0"/>
              <a:t>Preamplifier – amplifies the signal so it is measurable</a:t>
            </a:r>
          </a:p>
          <a:p>
            <a:r>
              <a:rPr lang="en-US" dirty="0" smtClean="0"/>
              <a:t>Pulse shaper – improve signal to noise ratio</a:t>
            </a:r>
          </a:p>
          <a:p>
            <a:r>
              <a:rPr lang="en-US" dirty="0" smtClean="0"/>
              <a:t>ADC – converts smooth pulse amplitude to discrete steps for energy output</a:t>
            </a:r>
            <a:endParaRPr lang="en-US" dirty="0"/>
          </a:p>
        </p:txBody>
      </p:sp>
      <p:pic>
        <p:nvPicPr>
          <p:cNvPr id="5" name="Picture 4" descr="Screen Shot 2012-06-14 at 11.19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33" y="1418535"/>
            <a:ext cx="6578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0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Geant</a:t>
            </a:r>
            <a:r>
              <a:rPr lang="en-US" dirty="0" smtClean="0"/>
              <a:t>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985656"/>
          </a:xfrm>
        </p:spPr>
        <p:txBody>
          <a:bodyPr>
            <a:normAutofit/>
          </a:bodyPr>
          <a:lstStyle/>
          <a:p>
            <a:r>
              <a:rPr lang="en-US" dirty="0" smtClean="0"/>
              <a:t>When a particle travels through a stack of detectors, it deposits some amount of energy in each detector (the amount is dependent on the total energy of the particle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My mentor created simulations of 100000 particles going through the telescope</a:t>
            </a:r>
          </a:p>
          <a:p>
            <a:r>
              <a:rPr lang="en-US" dirty="0" smtClean="0"/>
              <a:t>Using these simulations</a:t>
            </a:r>
            <a:r>
              <a:rPr lang="en-US" dirty="0" smtClean="0"/>
              <a:t>, I could see how much energy was deposited in each detector as well as the total energy of the particle</a:t>
            </a:r>
          </a:p>
        </p:txBody>
      </p:sp>
    </p:spTree>
    <p:extLst>
      <p:ext uri="{BB962C8B-B14F-4D97-AF65-F5344CB8AC3E}">
        <p14:creationId xmlns:p14="http://schemas.microsoft.com/office/powerpoint/2010/main" val="970935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10599</TotalTime>
  <Words>1108</Words>
  <Application>Microsoft Macintosh PowerPoint</Application>
  <PresentationFormat>On-screen Show (4:3)</PresentationFormat>
  <Paragraphs>120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Breeze</vt:lpstr>
      <vt:lpstr>CREPT – Compact Relativistic Electron Proton Telescope</vt:lpstr>
      <vt:lpstr>Introduction</vt:lpstr>
      <vt:lpstr>Van Allen Radiation Belts</vt:lpstr>
      <vt:lpstr>Particle motion</vt:lpstr>
      <vt:lpstr>Microbursts</vt:lpstr>
      <vt:lpstr>PowerPoint Presentation</vt:lpstr>
      <vt:lpstr>Solid-State Detector</vt:lpstr>
      <vt:lpstr>Detector overview</vt:lpstr>
      <vt:lpstr>Geant simulations</vt:lpstr>
      <vt:lpstr>PowerPoint Presentation</vt:lpstr>
      <vt:lpstr>Detector Calibration</vt:lpstr>
      <vt:lpstr>PowerPoint Presentation</vt:lpstr>
      <vt:lpstr>PowerPoint Presentation</vt:lpstr>
      <vt:lpstr>PowerPoint Presentation</vt:lpstr>
      <vt:lpstr>Instrument build</vt:lpstr>
      <vt:lpstr>Summary</vt:lpstr>
      <vt:lpstr>Extra Slides</vt:lpstr>
      <vt:lpstr>PowerPoint Presentation</vt:lpstr>
      <vt:lpstr>Changes in electron flux</vt:lpstr>
      <vt:lpstr>Microbursts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Jones</dc:creator>
  <cp:lastModifiedBy>Ashley Jones</cp:lastModifiedBy>
  <cp:revision>48</cp:revision>
  <dcterms:created xsi:type="dcterms:W3CDTF">2012-06-11T15:14:24Z</dcterms:created>
  <dcterms:modified xsi:type="dcterms:W3CDTF">2012-07-31T20:42:54Z</dcterms:modified>
</cp:coreProperties>
</file>