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6901800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 flipH="1">
            <a:off y="16052" x="-3832"/>
            <a:ext cy="6881034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 flipH="1">
            <a:off y="881" x="14659"/>
            <a:ext cy="6881034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-881" x="-846666"/>
            <a:ext cy="6906895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" name="Shape 12"/>
          <p:cNvSpPr/>
          <p:nvPr/>
        </p:nvSpPr>
        <p:spPr>
          <a:xfrm rot="10800000" flipH="1">
            <a:off y="-4974" x="-524933"/>
            <a:ext cy="6906895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y="1656080" x="1082040"/>
            <a:ext cy="1470000" cx="705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3230880" x="1082040"/>
            <a:ext cy="925499" cx="7035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28600" marL="25146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28600" marL="29718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28600" marL="34290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baseline="0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28600" marL="38862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baseline="0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" name="Shape 23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4" name="Shape 24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658990" x="457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1658990" x="4648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0" name="Shape 30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1" name="Shape 31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4" name="Shape 34"/>
          <p:cNvGrpSpPr/>
          <p:nvPr/>
        </p:nvGrpSpPr>
        <p:grpSpPr>
          <a:xfrm>
            <a:off y="4933386" x="-6264"/>
            <a:ext cy="3100650" cx="9150267"/>
            <a:chOff y="4933386" x="-6264"/>
            <a:chExt cy="3100650" cx="9150267"/>
          </a:xfrm>
        </p:grpSpPr>
        <p:sp>
          <p:nvSpPr>
            <p:cNvPr id="35" name="Shape 35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38" name="Shape 38"/>
          <p:cNvSpPr txBox="1"/>
          <p:nvPr>
            <p:ph idx="1" type="body"/>
          </p:nvPr>
        </p:nvSpPr>
        <p:spPr>
          <a:xfrm>
            <a:off y="5367337" x="1792288"/>
            <a:ext cy="8048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152400" marL="0">
              <a:buSzPct val="100000"/>
              <a:buFont typeface="Trebuchet MS"/>
              <a:buNone/>
              <a:defRPr sz="2400"/>
            </a:lvl1pPr>
            <a:lvl2pPr algn="ctr" rtl="0" indent="152400" marL="0">
              <a:buSzPct val="100000"/>
              <a:buFont typeface="Trebuchet MS"/>
              <a:buNone/>
              <a:defRPr sz="2400"/>
            </a:lvl2pPr>
            <a:lvl3pPr algn="ctr" rtl="0" indent="152400" marL="0">
              <a:buSzPct val="100000"/>
              <a:buFont typeface="Trebuchet MS"/>
              <a:buNone/>
              <a:defRPr sz="2400"/>
            </a:lvl3pPr>
            <a:lvl4pPr algn="ctr" rtl="0" indent="152400" marL="0">
              <a:buSzPct val="100000"/>
              <a:buFont typeface="Trebuchet MS"/>
              <a:buNone/>
              <a:defRPr sz="2400"/>
            </a:lvl4pPr>
            <a:lvl5pPr algn="ctr" rtl="0" indent="152400" marL="0">
              <a:buSzPct val="100000"/>
              <a:buFont typeface="Trebuchet MS"/>
              <a:buNone/>
              <a:defRPr sz="2400"/>
            </a:lvl5pPr>
            <a:lvl6pPr algn="ctr" rtl="0" indent="152400" marL="0">
              <a:buSzPct val="100000"/>
              <a:buFont typeface="Trebuchet MS"/>
              <a:buNone/>
              <a:defRPr sz="2400"/>
            </a:lvl6pPr>
            <a:lvl7pPr algn="ctr" rtl="0" indent="152400" marL="0">
              <a:buSzPct val="100000"/>
              <a:buFont typeface="Trebuchet MS"/>
              <a:buNone/>
              <a:defRPr sz="2400"/>
            </a:lvl7pPr>
            <a:lvl8pPr algn="ctr" rtl="0" indent="152400" marL="0">
              <a:buSzPct val="100000"/>
              <a:buFont typeface="Trebuchet MS"/>
              <a:buNone/>
              <a:defRPr sz="2400"/>
            </a:lvl8pPr>
            <a:lvl9pPr algn="ctr" rtl="0" indent="152400" marL="0">
              <a:buSzPct val="100000"/>
              <a:buFont typeface="Trebuchet MS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727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2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28600" marL="25146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28600" marL="29718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28600" marL="34290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28600" marL="38862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5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6.png" Type="http://schemas.openxmlformats.org/officeDocument/2006/relationships/image" Id="rId3"/><Relationship Target="../media/image00.pn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cmc.gsfc.nasa.gov/support/SWREDI/FlaresCMEs_ATaktakishvilli.pdf" Type="http://schemas.openxmlformats.org/officeDocument/2006/relationships/hyperlink" TargetMode="External" Id="rId4"/><Relationship Target="http://ccmc.gsfc.nasa.gov/support/SWREDI/Evans-SWREDIBootCamp2013-IntroToSpaceWeatherLecture-FINAL.pdf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-92737" x="2108100"/>
            <a:ext cy="7043475" cx="70358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2" name="Shape 42"/>
          <p:cNvSpPr txBox="1"/>
          <p:nvPr>
            <p:ph type="ctrTitle"/>
          </p:nvPr>
        </p:nvSpPr>
        <p:spPr>
          <a:xfrm>
            <a:off y="185830" x="180915"/>
            <a:ext cy="1470000" cx="7050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Space Weather: Solar Flares</a:t>
            </a:r>
          </a:p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y="5507405" x="247315"/>
            <a:ext cy="925499" cx="70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lang="en"/>
              <a:t>Dhanesh Krishnarao</a:t>
            </a:r>
          </a:p>
          <a:p>
            <a:pPr algn="l">
              <a:buNone/>
            </a:pPr>
            <a:r>
              <a:rPr lang="en"/>
              <a:t>NASA GSFC: CCMC/SWRC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/>
        </p:nvSpPr>
        <p:spPr>
          <a:xfrm>
            <a:off y="-42025" x="-426825"/>
            <a:ext cy="6942074" cx="69650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677950" x="6120350"/>
            <a:ext cy="4840199" cx="3600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lt1"/>
                </a:solidFill>
              </a:rPr>
              <a:t>A sudden brightening </a:t>
            </a:r>
          </a:p>
          <a:p>
            <a:pPr rtl="0" lvl="0" indent="-4318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lt1"/>
                </a:solidFill>
              </a:rPr>
              <a:t>Conversion of magnetic energy into heat and radiation</a:t>
            </a:r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y="122862" x="-292175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>
                <a:solidFill>
                  <a:schemeClr val="lt1"/>
                </a:solidFill>
              </a:rPr>
              <a:t>What is a Flare?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Based on X-Ray Flux </a:t>
            </a: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Classification </a:t>
            </a:r>
          </a:p>
        </p:txBody>
      </p:sp>
      <p:sp>
        <p:nvSpPr>
          <p:cNvPr id="57" name="Shape 57"/>
          <p:cNvSpPr/>
          <p:nvPr/>
        </p:nvSpPr>
        <p:spPr>
          <a:xfrm>
            <a:off y="2808050" x="-45112"/>
            <a:ext cy="4081299" cx="92342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/>
        </p:nvSpPr>
        <p:spPr>
          <a:xfrm>
            <a:off y="-46600" x="-3960175"/>
            <a:ext cy="10353399" cx="13284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896992" x="457200"/>
            <a:ext cy="1183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lt1"/>
                </a:solidFill>
              </a:rPr>
              <a:t>Flares originate from sunspots</a:t>
            </a:r>
          </a:p>
          <a:p>
            <a:pPr rtl="0" lvl="0" indent="-4318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lt1"/>
                </a:solidFill>
              </a:rPr>
              <a:t>More flares occur during Solar Maximum</a:t>
            </a:r>
          </a:p>
          <a:p>
            <a:r>
              <a:t/>
            </a:r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y="95994" x="457200"/>
            <a:ext cy="7425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>
                <a:solidFill>
                  <a:schemeClr val="lt1"/>
                </a:solidFill>
              </a:rPr>
              <a:t>Solar Cycle Relationship</a:t>
            </a:r>
          </a:p>
        </p:txBody>
      </p:sp>
      <p:sp>
        <p:nvSpPr>
          <p:cNvPr id="65" name="Shape 65"/>
          <p:cNvSpPr/>
          <p:nvPr/>
        </p:nvSpPr>
        <p:spPr>
          <a:xfrm>
            <a:off y="2080499" x="2524500"/>
            <a:ext cy="4682249" cx="66194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/>
        </p:nvSpPr>
        <p:spPr>
          <a:xfrm rot="-5400000">
            <a:off y="0" x="0"/>
            <a:ext cy="9241624" cx="92416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rgbClr val="00FFFF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FFFF"/>
                </a:solidFill>
              </a:rPr>
              <a:t>Radio Blackout!</a:t>
            </a:r>
          </a:p>
          <a:p>
            <a:pPr rtl="0" lvl="1" indent="-406400" marL="914400">
              <a:buClr>
                <a:srgbClr val="00FFFF"/>
              </a:buClr>
              <a:buSzPct val="87500"/>
              <a:buFont typeface="Courier New"/>
              <a:buChar char="o"/>
            </a:pPr>
            <a:r>
              <a:rPr lang="en">
                <a:solidFill>
                  <a:srgbClr val="00FFFF"/>
                </a:solidFill>
              </a:rPr>
              <a:t>change structure of ionosphere</a:t>
            </a:r>
          </a:p>
          <a:p>
            <a:pPr rtl="0" lvl="1" indent="-406400" marL="914400">
              <a:buClr>
                <a:srgbClr val="00FFFF"/>
              </a:buClr>
              <a:buSzPct val="87500"/>
              <a:buFont typeface="Courier New"/>
              <a:buChar char="o"/>
            </a:pPr>
            <a:r>
              <a:rPr lang="en">
                <a:solidFill>
                  <a:srgbClr val="00FFFF"/>
                </a:solidFill>
              </a:rPr>
              <a:t>lasts minutes to hours long</a:t>
            </a:r>
          </a:p>
          <a:p>
            <a:pPr rtl="0" lvl="0" indent="-431800" marL="457200">
              <a:buClr>
                <a:srgbClr val="00FFFF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FFFF"/>
                </a:solidFill>
              </a:rPr>
              <a:t>Affects radio communications and GPS</a:t>
            </a:r>
          </a:p>
          <a:p>
            <a:pPr rtl="0" lvl="0" indent="-431800" marL="457200">
              <a:buClr>
                <a:srgbClr val="00FFFF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FFFF"/>
                </a:solidFill>
              </a:rPr>
              <a:t>Tied with SEP events</a:t>
            </a:r>
          </a:p>
          <a:p>
            <a:r>
              <a:t/>
            </a: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y="238112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chemeClr val="lt1"/>
                </a:solidFill>
              </a:rPr>
              <a:t>Space Weather Impacts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/>
        </p:nvSpPr>
        <p:spPr>
          <a:xfrm>
            <a:off y="990600" x="-35562"/>
            <a:ext cy="5898525" cx="92151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8" name="Shape 78"/>
          <p:cNvSpPr txBox="1"/>
          <p:nvPr>
            <p:ph type="title"/>
          </p:nvPr>
        </p:nvSpPr>
        <p:spPr>
          <a:xfrm>
            <a:off y="-4" x="514100"/>
            <a:ext cy="837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>
                <a:solidFill>
                  <a:srgbClr val="0000FF"/>
                </a:solidFill>
              </a:rPr>
              <a:t>Effects of Radio Blackout !!!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987350" x="0"/>
            <a:ext cy="1325700" cx="3639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Using STEREO beacon EUVI Data </a:t>
            </a:r>
          </a:p>
          <a:p>
            <a:r>
              <a:t/>
            </a: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y="-30162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What About Flares That Don’t Face Earth ???</a:t>
            </a:r>
          </a:p>
        </p:txBody>
      </p:sp>
      <p:sp>
        <p:nvSpPr>
          <p:cNvPr id="85" name="Shape 85"/>
          <p:cNvSpPr/>
          <p:nvPr/>
        </p:nvSpPr>
        <p:spPr>
          <a:xfrm>
            <a:off y="1139750" x="3684150"/>
            <a:ext cy="3660850" cx="5521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y="5022225" x="4286250"/>
            <a:ext cy="1325700" cx="4597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Compare with GOES X-Ray Data</a:t>
            </a:r>
          </a:p>
          <a:p>
            <a:r>
              <a:t/>
            </a:r>
          </a:p>
        </p:txBody>
      </p:sp>
      <p:sp>
        <p:nvSpPr>
          <p:cNvPr id="87" name="Shape 87"/>
          <p:cNvSpPr/>
          <p:nvPr/>
        </p:nvSpPr>
        <p:spPr>
          <a:xfrm>
            <a:off y="3123600" x="0"/>
            <a:ext cy="3734399" cx="36841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88" name="Shape 88"/>
          <p:cNvSpPr/>
          <p:nvPr/>
        </p:nvSpPr>
        <p:spPr>
          <a:xfrm>
            <a:off y="2589074" x="3684149"/>
            <a:ext cy="424274" cx="60209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Rebekah’s </a:t>
            </a:r>
            <a:r>
              <a:rPr lang="en" i="1"/>
              <a:t>Introduction to Space Weather</a:t>
            </a:r>
            <a:r>
              <a:rPr lang="en"/>
              <a:t>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http://ccmc.gsfc.nasa.gov/support/SWREDI/Evans-SWREDIBootCamp2013-IntroToSpaceWeatherLecture-FINAL.pdf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Sandro’s </a:t>
            </a:r>
            <a:r>
              <a:rPr lang="en" i="1"/>
              <a:t>Flares and CMEs </a:t>
            </a:r>
            <a:r>
              <a:rPr u="sng" lang="en">
                <a:solidFill>
                  <a:schemeClr val="hlink"/>
                </a:solidFill>
                <a:hlinkClick r:id="rId4"/>
              </a:rPr>
              <a:t>http://ccmc.gsfc.nasa.gov/support/SWREDI/FlaresCMEs_ATaktakishvilli.pdf</a:t>
            </a:r>
          </a:p>
          <a:p>
            <a:r>
              <a:t/>
            </a: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