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My project was about extracting boundaries in X - ray emission images from the magnetosphere.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4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8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3ZMB7P3KkZs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Extracting boundaries in Soft X- Ray Images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55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Elise A. Donkor</a:t>
            </a:r>
          </a:p>
          <a:p>
            <a:pPr rtl="0" lvl="0">
              <a:buNone/>
            </a:pPr>
            <a:r>
              <a:rPr b="1" sz="2400" lang="en"/>
              <a:t>Mentors: Dr. Brian Walsh and Dr. David Sibeck</a:t>
            </a:r>
          </a:p>
          <a:p>
            <a:r>
              <a:t/>
            </a:r>
          </a:p>
        </p:txBody>
      </p:sp>
      <p:sp>
        <p:nvSpPr>
          <p:cNvPr id="25" name="Shape 25"/>
          <p:cNvSpPr/>
          <p:nvPr/>
        </p:nvSpPr>
        <p:spPr>
          <a:xfrm>
            <a:off y="396625" x="6676450"/>
            <a:ext cy="1714500" cx="2057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111370" x="457200"/>
            <a:ext cy="672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Derivative Model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3515225" x="5097950"/>
            <a:ext cy="3232650" cx="33977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y="871275" x="532100"/>
            <a:ext cy="3011575" cx="3397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8" name="Shape 98"/>
          <p:cNvSpPr/>
          <p:nvPr/>
        </p:nvSpPr>
        <p:spPr>
          <a:xfrm>
            <a:off y="381425" x="5097950"/>
            <a:ext cy="3011574" cx="339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9" name="Shape 99"/>
          <p:cNvSpPr txBox="1"/>
          <p:nvPr/>
        </p:nvSpPr>
        <p:spPr>
          <a:xfrm>
            <a:off y="4057025" x="753625"/>
            <a:ext cy="2511000" cx="329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chemeClr val="lt1"/>
                </a:solidFill>
              </a:rPr>
              <a:t>Not a good model for the magnetopause</a:t>
            </a:r>
          </a:p>
          <a:p>
            <a:pPr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chemeClr val="lt1"/>
                </a:solidFill>
              </a:rPr>
              <a:t>Decided to take location of satellite into account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106" name="Shape 106"/>
          <p:cNvSpPr/>
          <p:nvPr/>
        </p:nvSpPr>
        <p:spPr>
          <a:xfrm>
            <a:off y="53575" x="0"/>
            <a:ext cy="6857999" cx="62100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/>
          <p:nvPr/>
        </p:nvSpPr>
        <p:spPr>
          <a:xfrm>
            <a:off y="791300" x="5928525"/>
            <a:ext cy="2637599" cx="275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We know Intensity of X- ray emissions are greatest </a:t>
            </a:r>
            <a:r>
              <a:rPr sz="1800" lang="en">
                <a:solidFill>
                  <a:srgbClr val="FF0000"/>
                </a:solidFill>
              </a:rPr>
              <a:t>in between the bow shock and the magnetopause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Satellite displays X- ray intensity over each line of sight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rgbClr val="EA9999"/>
                </a:solidFill>
              </a:rPr>
              <a:t>Peak of X- Ray intensity </a:t>
            </a:r>
            <a:r>
              <a:rPr sz="1800" lang="en">
                <a:solidFill>
                  <a:schemeClr val="lt1"/>
                </a:solidFill>
              </a:rPr>
              <a:t>(longest red line) at the location of the magnetopause</a:t>
            </a:r>
          </a:p>
          <a:p>
            <a:r>
              <a:t/>
            </a:r>
          </a:p>
        </p:txBody>
      </p:sp>
      <p:cxnSp>
        <p:nvCxnSpPr>
          <p:cNvPr id="108" name="Shape 108"/>
          <p:cNvCxnSpPr/>
          <p:nvPr/>
        </p:nvCxnSpPr>
        <p:spPr>
          <a:xfrm rot="10800000">
            <a:off y="87975" x="2537175"/>
            <a:ext cy="4458899" cx="12599"/>
          </a:xfrm>
          <a:prstGeom prst="straightConnector1">
            <a:avLst/>
          </a:prstGeom>
          <a:noFill/>
          <a:ln w="114300" cap="flat">
            <a:solidFill>
              <a:srgbClr val="EA999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9" name="Shape 109"/>
          <p:cNvSpPr/>
          <p:nvPr/>
        </p:nvSpPr>
        <p:spPr>
          <a:xfrm rot="10798872">
            <a:off y="2025797" x="3109999"/>
            <a:ext cy="312899" cx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 txBox="1"/>
          <p:nvPr/>
        </p:nvSpPr>
        <p:spPr>
          <a:xfrm>
            <a:off y="1858950" x="4170075"/>
            <a:ext cy="716100" cx="1928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>
                <a:solidFill>
                  <a:srgbClr val="FFE599"/>
                </a:solidFill>
              </a:rPr>
              <a:t>Magnetopause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52400" x="0"/>
            <a:ext cy="716100" cx="1613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>
                <a:solidFill>
                  <a:srgbClr val="FFE599"/>
                </a:solidFill>
              </a:rPr>
              <a:t>Bowshock</a:t>
            </a:r>
          </a:p>
        </p:txBody>
      </p:sp>
      <p:sp>
        <p:nvSpPr>
          <p:cNvPr id="112" name="Shape 112"/>
          <p:cNvSpPr/>
          <p:nvPr/>
        </p:nvSpPr>
        <p:spPr>
          <a:xfrm rot="-1127">
            <a:off y="791447" x="285574"/>
            <a:ext cy="312899" cx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Peak Model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9" name="Shape 119"/>
          <p:cNvSpPr/>
          <p:nvPr/>
        </p:nvSpPr>
        <p:spPr>
          <a:xfrm>
            <a:off y="3464850" x="5558675"/>
            <a:ext cy="3103050" cx="30462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0" name="Shape 120"/>
          <p:cNvSpPr/>
          <p:nvPr/>
        </p:nvSpPr>
        <p:spPr>
          <a:xfrm>
            <a:off y="274650" x="5433425"/>
            <a:ext cy="2914649" cx="29116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1" name="Shape 121"/>
          <p:cNvSpPr/>
          <p:nvPr/>
        </p:nvSpPr>
        <p:spPr>
          <a:xfrm>
            <a:off y="1524300" x="365275"/>
            <a:ext cy="3611749" cx="36514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Compared to Bennett and Shue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1900875" x="813625"/>
            <a:ext cy="3416900" cx="3422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y="1825500" x="4717102"/>
            <a:ext cy="3567649" cx="35742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Conclusions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587650" x="-145725"/>
            <a:ext cy="4672500" cx="409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Derivative : bowshock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Peak : magnetopause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show variations in boundaries</a:t>
            </a:r>
          </a:p>
          <a:p>
            <a:r>
              <a:t/>
            </a:r>
          </a:p>
          <a:p>
            <a:pPr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/>
              <a:t>Better models than Shue and Bennett</a:t>
            </a:r>
          </a:p>
        </p:txBody>
      </p:sp>
      <p:sp>
        <p:nvSpPr>
          <p:cNvPr id="136" name="Shape 136"/>
          <p:cNvSpPr/>
          <p:nvPr/>
        </p:nvSpPr>
        <p:spPr>
          <a:xfrm>
            <a:off y="1169825" x="3540025"/>
            <a:ext cy="5186600" cx="5899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600" lang="en"/>
              <a:t>Background - science and instrument</a:t>
            </a:r>
          </a:p>
          <a:p>
            <a:pPr rtl="0" lvl="0" indent="-4572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600" lang="en"/>
              <a:t>Previous methods</a:t>
            </a:r>
          </a:p>
          <a:p>
            <a:pPr rtl="0" lvl="0" indent="-4572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600" lang="en"/>
              <a:t>My method compared to previous methods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Topics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0" x="0"/>
            <a:ext cy="7439025" cx="55911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y="100650" x="5456400"/>
            <a:ext cy="2352675" cx="61817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0" name="Shape 40"/>
          <p:cNvSpPr txBox="1"/>
          <p:nvPr/>
        </p:nvSpPr>
        <p:spPr>
          <a:xfrm>
            <a:off y="2623375" x="5738750"/>
            <a:ext cy="1973999" cx="3133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X - Ray imager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Studies charge exchange</a:t>
            </a:r>
          </a:p>
          <a:p>
            <a:r>
              <a:t/>
            </a:r>
          </a:p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Used to identify boundaries, layers and cusps</a:t>
            </a:r>
          </a:p>
          <a:p>
            <a:r>
              <a:t/>
            </a:r>
          </a:p>
          <a:p>
            <a:pPr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can provide information needed to improve space weather models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908025" x="0"/>
            <a:ext cy="3568074" cx="49619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8" name="Shape 48"/>
          <p:cNvSpPr txBox="1"/>
          <p:nvPr/>
        </p:nvSpPr>
        <p:spPr>
          <a:xfrm>
            <a:off y="1600300" x="5537525"/>
            <a:ext cy="3301800" cx="3149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 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152950" x="4961950"/>
            <a:ext cy="5100899" cx="4055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EFEFEF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EFEFEF"/>
                </a:solidFill>
              </a:rPr>
              <a:t>Black Brant IX rocket </a:t>
            </a:r>
          </a:p>
          <a:p>
            <a:r>
              <a:t/>
            </a:r>
          </a:p>
          <a:p>
            <a:pPr rtl="0" lvl="0" indent="-419100" marL="457200">
              <a:buClr>
                <a:srgbClr val="EFEFEF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EFEFEF"/>
                </a:solidFill>
              </a:rPr>
              <a:t>Carried STORM (DXL) Diffuse X-ray emission from the Local galaxy </a:t>
            </a:r>
          </a:p>
          <a:p>
            <a:r>
              <a:t/>
            </a:r>
          </a:p>
          <a:p>
            <a:pPr rtl="0" lvl="0" indent="-419100" marL="457200">
              <a:buClr>
                <a:srgbClr val="EFEFEF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EFEFEF"/>
                </a:solidFill>
              </a:rPr>
              <a:t>both instruments designed to study charge exchange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4515200" x="106500"/>
            <a:ext cy="2151000" cx="4749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F3F3F3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F3F3F3"/>
                </a:solidFill>
              </a:rPr>
              <a:t>Working prototype was built</a:t>
            </a:r>
          </a:p>
          <a:p>
            <a:pPr lvl="0" indent="-419100" marL="457200">
              <a:buClr>
                <a:srgbClr val="F3F3F3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F3F3F3"/>
                </a:solidFill>
              </a:rPr>
              <a:t>Launched in 2012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Charge Exchange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“A physical phenomenon that occurs when the solar wind collides with Earth's exosphere and neutral gas in interplanetary space” - NASA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Scientists first discovered the charge-exchange  in the mid-1990s </a:t>
            </a:r>
          </a:p>
          <a:p>
            <a:r>
              <a:t/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Common phenomenon caused by the solar wind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025300" x="457200"/>
            <a:ext cy="554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127800" x="158800"/>
            <a:ext cy="1804050" cx="6361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y="2137350" x="2892475"/>
            <a:ext cy="4591050" cx="61150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" name="Shape 64"/>
          <p:cNvSpPr txBox="1"/>
          <p:nvPr/>
        </p:nvSpPr>
        <p:spPr>
          <a:xfrm>
            <a:off y="2043150" x="-150725"/>
            <a:ext cy="4165499" cx="304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Ions from the solar wind collide with neutral atoms from the Earth’s magnetosphere</a:t>
            </a:r>
          </a:p>
          <a:p>
            <a:r>
              <a:t/>
            </a:r>
          </a:p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Produce X -rays</a:t>
            </a:r>
          </a:p>
          <a:p>
            <a:r>
              <a:t/>
            </a:r>
          </a:p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Satellite (STORM) detects the intensity of the X - rays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-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Previous Boundary Models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1117375" x="0"/>
            <a:ext cy="5933348" cx="9251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72"/>
          <p:cNvSpPr/>
          <p:nvPr/>
        </p:nvSpPr>
        <p:spPr>
          <a:xfrm>
            <a:off y="2135275" x="4170075"/>
            <a:ext cy="301500" cx="477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 rot="-10797839">
            <a:off y="2614188" x="5892478"/>
            <a:ext cy="301500" cx="4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" name="Shape 74"/>
          <p:cNvSpPr txBox="1"/>
          <p:nvPr/>
        </p:nvSpPr>
        <p:spPr>
          <a:xfrm>
            <a:off y="2135275" x="7065600"/>
            <a:ext cy="1645500" cx="2185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magnetopause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Shue et al. JGR 1998a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1942200" x="1745625"/>
            <a:ext cy="1645500" cx="2185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lt1"/>
                </a:solidFill>
              </a:rPr>
              <a:t>Bow Shock 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lt1"/>
                </a:solidFill>
              </a:rPr>
              <a:t>Bennett et al JGR 1997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3284575" x="1745625"/>
            <a:ext cy="2241900" cx="250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
</a:t>
            </a:r>
            <a:r>
              <a:rPr sz="1800" lang="en">
                <a:solidFill>
                  <a:schemeClr val="lt1"/>
                </a:solidFill>
              </a:rPr>
              <a:t>Identifies location</a:t>
            </a:r>
          </a:p>
          <a:p>
            <a:r>
              <a:t/>
            </a:r>
          </a:p>
          <a:p>
            <a:pPr lvl="0" indent="-3429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1800" lang="en">
                <a:solidFill>
                  <a:schemeClr val="lt1"/>
                </a:solidFill>
              </a:rPr>
              <a:t>doesn’t show dynamic nature of the boundaries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90950" x="457200"/>
            <a:ext cy="6377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Simulations from STORM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465200" x="0"/>
            <a:ext cy="1800900" cx="3276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Model efforts are underway for the charge emissions for STORM</a:t>
            </a:r>
          </a:p>
          <a:p>
            <a:r>
              <a:t/>
            </a:r>
          </a:p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 Simulation of the predicted emissions from STORM. </a:t>
            </a:r>
          </a:p>
          <a:p>
            <a:r>
              <a:t/>
            </a:r>
          </a:p>
          <a:p>
            <a:pPr rtl="0"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The color shows intensity of the X-rays. </a:t>
            </a:r>
          </a:p>
          <a:p>
            <a:r>
              <a:t/>
            </a:r>
          </a:p>
          <a:p>
            <a:pPr lvl="0" indent="-3556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chemeClr val="lt1"/>
                </a:solidFill>
              </a:rPr>
              <a:t>Shows strongest emissions in the magnetosheath</a:t>
            </a:r>
          </a:p>
        </p:txBody>
      </p:sp>
      <p:sp>
        <p:nvSpPr>
          <p:cNvPr id="83" name="Shape 83">
            <a:hlinkClick r:id="rId4"/>
          </p:cNvPr>
          <p:cNvSpPr/>
          <p:nvPr/>
        </p:nvSpPr>
        <p:spPr>
          <a:xfrm>
            <a:off y="1840100" x="3403875"/>
            <a:ext cy="4037949" cx="53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/>
        </p:nvSpPr>
        <p:spPr>
          <a:xfrm>
            <a:off y="1128725" x="4135450"/>
            <a:ext cy="4020525" cx="47455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9" name="Shape 89"/>
          <p:cNvSpPr txBox="1"/>
          <p:nvPr/>
        </p:nvSpPr>
        <p:spPr>
          <a:xfrm>
            <a:off y="138425" x="205750"/>
            <a:ext cy="6262199" cx="3758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lt1"/>
                </a:solidFill>
              </a:rPr>
              <a:t>First step: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>
                <a:solidFill>
                  <a:schemeClr val="lt1"/>
                </a:solidFill>
              </a:rPr>
              <a:t>Make radial lines extending from the center of the earth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>
                <a:solidFill>
                  <a:schemeClr val="lt1"/>
                </a:solidFill>
              </a:rPr>
              <a:t>Derivative Model: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chemeClr val="lt1"/>
                </a:solidFill>
              </a:rPr>
              <a:t>Plot the points on each line where there is a sudden increase and a sudden decrease in x - ray intensity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