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9" r:id="rId3"/>
    <p:sldId id="259" r:id="rId4"/>
    <p:sldId id="275" r:id="rId5"/>
    <p:sldId id="258" r:id="rId6"/>
    <p:sldId id="270" r:id="rId7"/>
    <p:sldId id="277" r:id="rId8"/>
    <p:sldId id="276" r:id="rId9"/>
    <p:sldId id="274" r:id="rId10"/>
    <p:sldId id="262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dirty="0">
                <a:effectLst/>
              </a:rPr>
              <a:t>Periods Based on Magnetic Field Fluctuations-</a:t>
            </a:r>
            <a:r>
              <a:rPr lang="en-US" sz="2000" b="1" baseline="0" dirty="0">
                <a:effectLst/>
              </a:rPr>
              <a:t> 10 Minute Intervals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Magnetosphere</c:v>
          </c:tx>
          <c:invertIfNegative val="0"/>
          <c:cat>
            <c:strRef>
              <c:f>Sheet1!$A$2:$A$8</c:f>
              <c:strCache>
                <c:ptCount val="7"/>
                <c:pt idx="0">
                  <c:v>0 to 50</c:v>
                </c:pt>
                <c:pt idx="1">
                  <c:v>50 to 100</c:v>
                </c:pt>
                <c:pt idx="2">
                  <c:v>100 to 150</c:v>
                </c:pt>
                <c:pt idx="3">
                  <c:v>150 to 200</c:v>
                </c:pt>
                <c:pt idx="4">
                  <c:v>200 to 250 </c:v>
                </c:pt>
                <c:pt idx="5">
                  <c:v>250 to 300</c:v>
                </c:pt>
                <c:pt idx="6">
                  <c:v>300 to 350 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393</c:v>
                </c:pt>
                <c:pt idx="1">
                  <c:v>98</c:v>
                </c:pt>
                <c:pt idx="2">
                  <c:v>217</c:v>
                </c:pt>
                <c:pt idx="3">
                  <c:v>577</c:v>
                </c:pt>
                <c:pt idx="4">
                  <c:v>1142</c:v>
                </c:pt>
                <c:pt idx="5">
                  <c:v>892</c:v>
                </c:pt>
                <c:pt idx="6">
                  <c:v>5</c:v>
                </c:pt>
              </c:numCache>
            </c:numRef>
          </c:val>
        </c:ser>
        <c:ser>
          <c:idx val="1"/>
          <c:order val="1"/>
          <c:tx>
            <c:v>Solar Wind Foreshock</c:v>
          </c:tx>
          <c:invertIfNegative val="0"/>
          <c:cat>
            <c:strRef>
              <c:f>Sheet1!$A$2:$A$8</c:f>
              <c:strCache>
                <c:ptCount val="7"/>
                <c:pt idx="0">
                  <c:v>0 to 50</c:v>
                </c:pt>
                <c:pt idx="1">
                  <c:v>50 to 100</c:v>
                </c:pt>
                <c:pt idx="2">
                  <c:v>100 to 150</c:v>
                </c:pt>
                <c:pt idx="3">
                  <c:v>150 to 200</c:v>
                </c:pt>
                <c:pt idx="4">
                  <c:v>200 to 250 </c:v>
                </c:pt>
                <c:pt idx="5">
                  <c:v>250 to 300</c:v>
                </c:pt>
                <c:pt idx="6">
                  <c:v>300 to 350 </c:v>
                </c:pt>
              </c:strCache>
            </c:strRef>
          </c:cat>
          <c:val>
            <c:numRef>
              <c:f>Sheet1!$J$2:$J$8</c:f>
              <c:numCache>
                <c:formatCode>General</c:formatCode>
                <c:ptCount val="7"/>
                <c:pt idx="0">
                  <c:v>580</c:v>
                </c:pt>
                <c:pt idx="1">
                  <c:v>527</c:v>
                </c:pt>
                <c:pt idx="2">
                  <c:v>435</c:v>
                </c:pt>
                <c:pt idx="3">
                  <c:v>417</c:v>
                </c:pt>
                <c:pt idx="4">
                  <c:v>257</c:v>
                </c:pt>
                <c:pt idx="5">
                  <c:v>505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179840"/>
        <c:axId val="92214784"/>
      </c:barChart>
      <c:catAx>
        <c:axId val="92179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Period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214784"/>
        <c:crosses val="autoZero"/>
        <c:auto val="1"/>
        <c:lblAlgn val="ctr"/>
        <c:lblOffset val="100"/>
        <c:noMultiLvlLbl val="0"/>
      </c:catAx>
      <c:valAx>
        <c:axId val="92214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Number of 10 Minute Events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1798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dirty="0">
                <a:effectLst/>
              </a:rPr>
              <a:t>Periods Based on X-Components of Velocity </a:t>
            </a:r>
            <a:r>
              <a:rPr lang="en-US" sz="2000" b="1" dirty="0" smtClean="0">
                <a:effectLst/>
              </a:rPr>
              <a:t>– One</a:t>
            </a:r>
            <a:r>
              <a:rPr lang="en-US" sz="2000" b="1" baseline="0" dirty="0" smtClean="0">
                <a:effectLst/>
              </a:rPr>
              <a:t> Hour </a:t>
            </a:r>
            <a:r>
              <a:rPr lang="en-US" sz="2000" b="1" baseline="0" dirty="0">
                <a:effectLst/>
              </a:rPr>
              <a:t>Intervals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Magnetosphere</c:v>
          </c:tx>
          <c:invertIfNegative val="0"/>
          <c:cat>
            <c:strRef>
              <c:f>Sheet1!$L$2:$L$10</c:f>
              <c:strCache>
                <c:ptCount val="9"/>
                <c:pt idx="0">
                  <c:v>0 to 200</c:v>
                </c:pt>
                <c:pt idx="1">
                  <c:v>200 to 400</c:v>
                </c:pt>
                <c:pt idx="2">
                  <c:v>400 to 600</c:v>
                </c:pt>
                <c:pt idx="3">
                  <c:v>600 to 800</c:v>
                </c:pt>
                <c:pt idx="4">
                  <c:v>800 to 1000</c:v>
                </c:pt>
                <c:pt idx="5">
                  <c:v>1000 to 1200</c:v>
                </c:pt>
                <c:pt idx="6">
                  <c:v>1200 to 1400</c:v>
                </c:pt>
                <c:pt idx="7">
                  <c:v>1400 to 1600</c:v>
                </c:pt>
                <c:pt idx="8">
                  <c:v>1600 to 1800</c:v>
                </c:pt>
              </c:strCache>
            </c:strRef>
          </c:cat>
          <c:val>
            <c:numRef>
              <c:f>Sheet1!$M$2:$M$10</c:f>
              <c:numCache>
                <c:formatCode>General</c:formatCode>
                <c:ptCount val="9"/>
                <c:pt idx="0">
                  <c:v>22</c:v>
                </c:pt>
                <c:pt idx="1">
                  <c:v>168</c:v>
                </c:pt>
                <c:pt idx="2">
                  <c:v>116</c:v>
                </c:pt>
                <c:pt idx="3">
                  <c:v>60</c:v>
                </c:pt>
                <c:pt idx="4">
                  <c:v>52</c:v>
                </c:pt>
                <c:pt idx="5">
                  <c:v>28</c:v>
                </c:pt>
                <c:pt idx="6">
                  <c:v>23</c:v>
                </c:pt>
                <c:pt idx="7">
                  <c:v>0</c:v>
                </c:pt>
                <c:pt idx="8">
                  <c:v>39</c:v>
                </c:pt>
              </c:numCache>
            </c:numRef>
          </c:val>
        </c:ser>
        <c:ser>
          <c:idx val="1"/>
          <c:order val="1"/>
          <c:tx>
            <c:v>Solar Wind Foreshock</c:v>
          </c:tx>
          <c:invertIfNegative val="0"/>
          <c:cat>
            <c:strRef>
              <c:f>Sheet1!$L$2:$L$10</c:f>
              <c:strCache>
                <c:ptCount val="9"/>
                <c:pt idx="0">
                  <c:v>0 to 200</c:v>
                </c:pt>
                <c:pt idx="1">
                  <c:v>200 to 400</c:v>
                </c:pt>
                <c:pt idx="2">
                  <c:v>400 to 600</c:v>
                </c:pt>
                <c:pt idx="3">
                  <c:v>600 to 800</c:v>
                </c:pt>
                <c:pt idx="4">
                  <c:v>800 to 1000</c:v>
                </c:pt>
                <c:pt idx="5">
                  <c:v>1000 to 1200</c:v>
                </c:pt>
                <c:pt idx="6">
                  <c:v>1200 to 1400</c:v>
                </c:pt>
                <c:pt idx="7">
                  <c:v>1400 to 1600</c:v>
                </c:pt>
                <c:pt idx="8">
                  <c:v>1600 to 1800</c:v>
                </c:pt>
              </c:strCache>
            </c:strRef>
          </c:cat>
          <c:val>
            <c:numRef>
              <c:f>Sheet1!$O$2:$O$10</c:f>
              <c:numCache>
                <c:formatCode>General</c:formatCode>
                <c:ptCount val="9"/>
                <c:pt idx="0">
                  <c:v>59</c:v>
                </c:pt>
                <c:pt idx="1">
                  <c:v>25</c:v>
                </c:pt>
                <c:pt idx="2">
                  <c:v>41</c:v>
                </c:pt>
                <c:pt idx="3">
                  <c:v>42</c:v>
                </c:pt>
                <c:pt idx="4">
                  <c:v>42</c:v>
                </c:pt>
                <c:pt idx="5">
                  <c:v>38</c:v>
                </c:pt>
                <c:pt idx="6">
                  <c:v>55</c:v>
                </c:pt>
                <c:pt idx="7">
                  <c:v>0</c:v>
                </c:pt>
                <c:pt idx="8">
                  <c:v>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278144"/>
        <c:axId val="92272128"/>
      </c:barChart>
      <c:catAx>
        <c:axId val="92278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Period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272128"/>
        <c:crosses val="autoZero"/>
        <c:auto val="1"/>
        <c:lblAlgn val="ctr"/>
        <c:lblOffset val="100"/>
        <c:noMultiLvlLbl val="0"/>
      </c:catAx>
      <c:valAx>
        <c:axId val="92272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Number of Hour Events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2781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dirty="0">
                <a:effectLst/>
              </a:rPr>
              <a:t>Periods Based on Magnetic Field Fluctuations- </a:t>
            </a:r>
            <a:r>
              <a:rPr lang="en-US" sz="2000" b="1" dirty="0" smtClean="0">
                <a:effectLst/>
              </a:rPr>
              <a:t>One </a:t>
            </a:r>
            <a:r>
              <a:rPr lang="en-US" sz="2000" b="1" baseline="0" dirty="0" smtClean="0">
                <a:effectLst/>
              </a:rPr>
              <a:t>Hour </a:t>
            </a:r>
            <a:r>
              <a:rPr lang="en-US" sz="2000" b="1" baseline="0" dirty="0">
                <a:effectLst/>
              </a:rPr>
              <a:t>Intervals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Magnetosphere</c:v>
          </c:tx>
          <c:invertIfNegative val="0"/>
          <c:cat>
            <c:strRef>
              <c:f>Sheet1!$L$2:$L$10</c:f>
              <c:strCache>
                <c:ptCount val="9"/>
                <c:pt idx="0">
                  <c:v>0 to 200</c:v>
                </c:pt>
                <c:pt idx="1">
                  <c:v>200 to 400</c:v>
                </c:pt>
                <c:pt idx="2">
                  <c:v>400 to 600</c:v>
                </c:pt>
                <c:pt idx="3">
                  <c:v>600 to 800</c:v>
                </c:pt>
                <c:pt idx="4">
                  <c:v>800 to 1000</c:v>
                </c:pt>
                <c:pt idx="5">
                  <c:v>1000 to 1200</c:v>
                </c:pt>
                <c:pt idx="6">
                  <c:v>1200 to 1400</c:v>
                </c:pt>
                <c:pt idx="7">
                  <c:v>1400 to 1600</c:v>
                </c:pt>
                <c:pt idx="8">
                  <c:v>1600 to 1800</c:v>
                </c:pt>
              </c:strCache>
            </c:strRef>
          </c:cat>
          <c:val>
            <c:numRef>
              <c:f>Sheet1!$N$2:$N$10</c:f>
              <c:numCache>
                <c:formatCode>General</c:formatCode>
                <c:ptCount val="9"/>
                <c:pt idx="0">
                  <c:v>49</c:v>
                </c:pt>
                <c:pt idx="1">
                  <c:v>38</c:v>
                </c:pt>
                <c:pt idx="2">
                  <c:v>34</c:v>
                </c:pt>
                <c:pt idx="3">
                  <c:v>46</c:v>
                </c:pt>
                <c:pt idx="4">
                  <c:v>50</c:v>
                </c:pt>
                <c:pt idx="5">
                  <c:v>34</c:v>
                </c:pt>
                <c:pt idx="6">
                  <c:v>109</c:v>
                </c:pt>
                <c:pt idx="7">
                  <c:v>3</c:v>
                </c:pt>
                <c:pt idx="8">
                  <c:v>146</c:v>
                </c:pt>
              </c:numCache>
            </c:numRef>
          </c:val>
        </c:ser>
        <c:ser>
          <c:idx val="1"/>
          <c:order val="1"/>
          <c:tx>
            <c:v>Solar Wind Foreshock</c:v>
          </c:tx>
          <c:invertIfNegative val="0"/>
          <c:cat>
            <c:strRef>
              <c:f>Sheet1!$L$2:$L$10</c:f>
              <c:strCache>
                <c:ptCount val="9"/>
                <c:pt idx="0">
                  <c:v>0 to 200</c:v>
                </c:pt>
                <c:pt idx="1">
                  <c:v>200 to 400</c:v>
                </c:pt>
                <c:pt idx="2">
                  <c:v>400 to 600</c:v>
                </c:pt>
                <c:pt idx="3">
                  <c:v>600 to 800</c:v>
                </c:pt>
                <c:pt idx="4">
                  <c:v>800 to 1000</c:v>
                </c:pt>
                <c:pt idx="5">
                  <c:v>1000 to 1200</c:v>
                </c:pt>
                <c:pt idx="6">
                  <c:v>1200 to 1400</c:v>
                </c:pt>
                <c:pt idx="7">
                  <c:v>1400 to 1600</c:v>
                </c:pt>
                <c:pt idx="8">
                  <c:v>1600 to 1800</c:v>
                </c:pt>
              </c:strCache>
            </c:strRef>
          </c:cat>
          <c:val>
            <c:numRef>
              <c:f>Sheet1!$P$2:$P$10</c:f>
              <c:numCache>
                <c:formatCode>General</c:formatCode>
                <c:ptCount val="9"/>
                <c:pt idx="0">
                  <c:v>69</c:v>
                </c:pt>
                <c:pt idx="1">
                  <c:v>32</c:v>
                </c:pt>
                <c:pt idx="2">
                  <c:v>43</c:v>
                </c:pt>
                <c:pt idx="3">
                  <c:v>45</c:v>
                </c:pt>
                <c:pt idx="4">
                  <c:v>48</c:v>
                </c:pt>
                <c:pt idx="5">
                  <c:v>43</c:v>
                </c:pt>
                <c:pt idx="6">
                  <c:v>50</c:v>
                </c:pt>
                <c:pt idx="7">
                  <c:v>0</c:v>
                </c:pt>
                <c:pt idx="8">
                  <c:v>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441216"/>
        <c:axId val="92443392"/>
      </c:barChart>
      <c:catAx>
        <c:axId val="92441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Period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/>
            </a:pPr>
            <a:endParaRPr lang="en-US"/>
          </a:p>
        </c:txPr>
        <c:crossAx val="92443392"/>
        <c:crosses val="autoZero"/>
        <c:auto val="1"/>
        <c:lblAlgn val="ctr"/>
        <c:lblOffset val="100"/>
        <c:noMultiLvlLbl val="0"/>
      </c:catAx>
      <c:valAx>
        <c:axId val="924433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Number of Hour Events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24412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b="1" dirty="0">
                <a:effectLst/>
              </a:rPr>
              <a:t>Periods Based on X-Components of Velocity - </a:t>
            </a:r>
            <a:r>
              <a:rPr lang="en-US" sz="2000" b="1" baseline="0" dirty="0">
                <a:effectLst/>
              </a:rPr>
              <a:t>10 Minute Intervals</a:t>
            </a:r>
            <a:endParaRPr lang="en-US" sz="20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Magnetosphere</c:v>
          </c:tx>
          <c:invertIfNegative val="0"/>
          <c:cat>
            <c:strRef>
              <c:f>Sheet1!$A$2:$A$8</c:f>
              <c:strCache>
                <c:ptCount val="7"/>
                <c:pt idx="0">
                  <c:v>0 to 50</c:v>
                </c:pt>
                <c:pt idx="1">
                  <c:v>50 to 100</c:v>
                </c:pt>
                <c:pt idx="2">
                  <c:v>100 to 150</c:v>
                </c:pt>
                <c:pt idx="3">
                  <c:v>150 to 200</c:v>
                </c:pt>
                <c:pt idx="4">
                  <c:v>200 to 250 </c:v>
                </c:pt>
                <c:pt idx="5">
                  <c:v>250 to 300</c:v>
                </c:pt>
                <c:pt idx="6">
                  <c:v>300 to 350 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939</c:v>
                </c:pt>
                <c:pt idx="1">
                  <c:v>253</c:v>
                </c:pt>
                <c:pt idx="2">
                  <c:v>280</c:v>
                </c:pt>
                <c:pt idx="3">
                  <c:v>490</c:v>
                </c:pt>
                <c:pt idx="4">
                  <c:v>641</c:v>
                </c:pt>
                <c:pt idx="5">
                  <c:v>731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v>Solar Wind Foreshock</c:v>
          </c:tx>
          <c:invertIfNegative val="0"/>
          <c:cat>
            <c:strRef>
              <c:f>Sheet1!$A$2:$A$8</c:f>
              <c:strCache>
                <c:ptCount val="7"/>
                <c:pt idx="0">
                  <c:v>0 to 50</c:v>
                </c:pt>
                <c:pt idx="1">
                  <c:v>50 to 100</c:v>
                </c:pt>
                <c:pt idx="2">
                  <c:v>100 to 150</c:v>
                </c:pt>
                <c:pt idx="3">
                  <c:v>150 to 200</c:v>
                </c:pt>
                <c:pt idx="4">
                  <c:v>200 to 250 </c:v>
                </c:pt>
                <c:pt idx="5">
                  <c:v>250 to 300</c:v>
                </c:pt>
                <c:pt idx="6">
                  <c:v>300 to 350 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442</c:v>
                </c:pt>
                <c:pt idx="1">
                  <c:v>789</c:v>
                </c:pt>
                <c:pt idx="2">
                  <c:v>458</c:v>
                </c:pt>
                <c:pt idx="3">
                  <c:v>332</c:v>
                </c:pt>
                <c:pt idx="4">
                  <c:v>267</c:v>
                </c:pt>
                <c:pt idx="5">
                  <c:v>400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531328"/>
        <c:axId val="92553984"/>
      </c:barChart>
      <c:catAx>
        <c:axId val="92531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Period Range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2700000" vert="horz"/>
          <a:lstStyle/>
          <a:p>
            <a:pPr>
              <a:defRPr sz="1000"/>
            </a:pPr>
            <a:endParaRPr lang="en-US"/>
          </a:p>
        </c:txPr>
        <c:crossAx val="92553984"/>
        <c:crosses val="autoZero"/>
        <c:auto val="1"/>
        <c:lblAlgn val="ctr"/>
        <c:lblOffset val="100"/>
        <c:noMultiLvlLbl val="0"/>
      </c:catAx>
      <c:valAx>
        <c:axId val="925539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 dirty="0"/>
                  <a:t>Number of 10 Minute Events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925313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8/1/2014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8/1/2014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2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1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8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2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9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9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70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t>8/1/2014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20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/>
              <a:pPr/>
              <a:t>8/1/2014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2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458787"/>
            <a:ext cx="6626225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/>
              <a:pPr/>
              <a:t>8/1/2014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Foreshock Significance in Generation of ULF Waves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Alex Angelo</a:t>
            </a:r>
          </a:p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Mentor-Olga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Gutynska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171701"/>
              </p:ext>
            </p:extLst>
          </p:nvPr>
        </p:nvGraphicFramePr>
        <p:xfrm>
          <a:off x="0" y="0"/>
          <a:ext cx="6099048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265801"/>
              </p:ext>
            </p:extLst>
          </p:nvPr>
        </p:nvGraphicFramePr>
        <p:xfrm>
          <a:off x="6035040" y="3383280"/>
          <a:ext cx="6099048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924317"/>
              </p:ext>
            </p:extLst>
          </p:nvPr>
        </p:nvGraphicFramePr>
        <p:xfrm>
          <a:off x="0" y="3383280"/>
          <a:ext cx="6094412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566478"/>
              </p:ext>
            </p:extLst>
          </p:nvPr>
        </p:nvGraphicFramePr>
        <p:xfrm>
          <a:off x="6089777" y="0"/>
          <a:ext cx="6099048" cy="347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467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 Averages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Solar Wind: 208.792</a:t>
            </a:r>
          </a:p>
          <a:p>
            <a:r>
              <a:rPr lang="en-US" dirty="0" smtClean="0"/>
              <a:t>Magnetosphere: 267.419 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pic>
        <p:nvPicPr>
          <p:cNvPr id="4098" name="Picture 2" descr="http://assets.inhabitat.com/wp-content/blogs.dir/1/files/2010/10/sunwav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r="4514"/>
          <a:stretch/>
        </p:blipFill>
        <p:spPr bwMode="auto">
          <a:xfrm>
            <a:off x="5408612" y="768350"/>
            <a:ext cx="5943600" cy="534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8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ULF Waves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828800"/>
            <a:ext cx="4405734" cy="4191000"/>
          </a:xfrm>
        </p:spPr>
        <p:txBody>
          <a:bodyPr/>
          <a:lstStyle/>
          <a:p>
            <a:r>
              <a:rPr lang="en-US" dirty="0" smtClean="0"/>
              <a:t>AKA Magnetic Pulsations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mHz</a:t>
            </a:r>
            <a:r>
              <a:rPr lang="en-US" dirty="0" smtClean="0"/>
              <a:t> to 1 Hz</a:t>
            </a:r>
          </a:p>
          <a:p>
            <a:r>
              <a:rPr lang="en-US" dirty="0" smtClean="0"/>
              <a:t>Pc versus Pi</a:t>
            </a:r>
          </a:p>
          <a:p>
            <a:r>
              <a:rPr lang="en-US" dirty="0" smtClean="0"/>
              <a:t>Variety of events thought to be energy inputs</a:t>
            </a:r>
          </a:p>
          <a:p>
            <a:pPr lvl="1"/>
            <a:r>
              <a:rPr lang="en-US" dirty="0" smtClean="0"/>
              <a:t>Kevin-Helmholtz Instabilities</a:t>
            </a:r>
          </a:p>
          <a:p>
            <a:pPr lvl="1"/>
            <a:r>
              <a:rPr lang="en-US" dirty="0" smtClean="0"/>
              <a:t>Reconnection </a:t>
            </a:r>
          </a:p>
          <a:p>
            <a:pPr lvl="1"/>
            <a:r>
              <a:rPr lang="en-US" dirty="0" smtClean="0"/>
              <a:t>Flux Transfers</a:t>
            </a:r>
          </a:p>
          <a:p>
            <a:pPr marL="279082" lvl="1" indent="0">
              <a:buNone/>
            </a:pPr>
            <a:endParaRPr lang="en-US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5857833" y="1474708"/>
            <a:ext cx="6077742" cy="4496863"/>
            <a:chOff x="16094023" y="13249764"/>
            <a:chExt cx="8459892" cy="5605022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16094023" y="13249764"/>
              <a:ext cx="8459892" cy="560502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6" name="Picture 10" descr="http://sole-terra.aquila.infn.it/img/ulf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6858" y="13446394"/>
              <a:ext cx="8074223" cy="5278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18822816" y="13446394"/>
              <a:ext cx="1924050" cy="3836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IONOSPHERE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521874" y="15923627"/>
              <a:ext cx="1177716" cy="400110"/>
            </a:xfrm>
            <a:prstGeom prst="rect">
              <a:avLst/>
            </a:prstGeom>
            <a:solidFill>
              <a:srgbClr val="BBBBBB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EARTH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666859" y="14173200"/>
              <a:ext cx="1872483" cy="7672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2000" dirty="0" smtClean="0"/>
            </a:p>
            <a:p>
              <a:r>
                <a:rPr lang="en-US" sz="1400" dirty="0" smtClean="0"/>
                <a:t>ULF WAVES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342884" y="13454834"/>
              <a:ext cx="2647949" cy="7672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2000" dirty="0" smtClean="0">
                <a:solidFill>
                  <a:srgbClr val="FF0000"/>
                </a:solidFill>
              </a:endParaRPr>
            </a:p>
            <a:p>
              <a:r>
                <a:rPr lang="en-US" sz="1400" dirty="0" smtClean="0">
                  <a:solidFill>
                    <a:srgbClr val="FF0000"/>
                  </a:solidFill>
                </a:rPr>
                <a:t>STANDING WAVES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Ion Foreshock </a:t>
            </a:r>
            <a:endParaRPr lang="en-US" dirty="0"/>
          </a:p>
        </p:txBody>
      </p:sp>
      <p:pic>
        <p:nvPicPr>
          <p:cNvPr id="5" name="Picture 2" descr="http://www-ssc.igpp.ucla.edu/personnel/russell/papers/667/fig01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70" y="2097898"/>
            <a:ext cx="4963241" cy="407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cmc.gsfc.nasa.gov/educational/magnetosphere_clip_image002_00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" y="2209800"/>
            <a:ext cx="5257800" cy="40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ULF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Oscillations in the magnetosphere disturb the ionosphere </a:t>
            </a:r>
          </a:p>
          <a:p>
            <a:r>
              <a:rPr lang="en-US" dirty="0" smtClean="0"/>
              <a:t>Effect the total electron count (TEC) fluctuations (0.005% to 0.1%)</a:t>
            </a:r>
          </a:p>
          <a:p>
            <a:r>
              <a:rPr lang="en-US" dirty="0" smtClean="0"/>
              <a:t>While often regarded as insignificant for high frequency EM signal propagation, with improving resolution/signal ULF oscillation becomes detectable </a:t>
            </a:r>
          </a:p>
          <a:p>
            <a:pPr lvl="1"/>
            <a:r>
              <a:rPr lang="en-US" dirty="0" smtClean="0"/>
              <a:t>Over-the-horizon radar, GPS, magnetic anomaly detection  </a:t>
            </a:r>
          </a:p>
          <a:p>
            <a:pPr lvl="1"/>
            <a:r>
              <a:rPr lang="en-US" dirty="0" smtClean="0"/>
              <a:t>Preventing future improvements</a:t>
            </a:r>
          </a:p>
          <a:p>
            <a:pPr lvl="1"/>
            <a:r>
              <a:rPr lang="en-US" dirty="0" smtClean="0"/>
              <a:t>Constant noise </a:t>
            </a:r>
          </a:p>
          <a:p>
            <a:r>
              <a:rPr lang="en-US" dirty="0" smtClean="0"/>
              <a:t>Radio astronomy – LO-FAR</a:t>
            </a:r>
          </a:p>
          <a:p>
            <a:r>
              <a:rPr lang="en-US" dirty="0" smtClean="0"/>
              <a:t>Understand what’s happening </a:t>
            </a:r>
            <a:r>
              <a:rPr lang="en-US" smtClean="0"/>
              <a:t>in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1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1026" name="Picture 2" descr="http://cdn.phys.org/newman/gfx/news/2012/512181main_rbsp-orig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438400"/>
            <a:ext cx="6934200" cy="38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redorbit.com/media/uploads/2007/02/97308dc71c4e40379437525b8d2004c3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8100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53"/>
          <a:stretch/>
        </p:blipFill>
        <p:spPr bwMode="auto">
          <a:xfrm>
            <a:off x="1103312" y="390388"/>
            <a:ext cx="9982200" cy="2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18" b="3865"/>
          <a:stretch/>
        </p:blipFill>
        <p:spPr bwMode="auto">
          <a:xfrm>
            <a:off x="1103312" y="580230"/>
            <a:ext cx="9982200" cy="5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/>
          <p:cNvSpPr/>
          <p:nvPr/>
        </p:nvSpPr>
        <p:spPr bwMode="auto">
          <a:xfrm rot="18330503">
            <a:off x="3383415" y="2268001"/>
            <a:ext cx="1562864" cy="7628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3269497" flipH="1">
            <a:off x="6323519" y="2262016"/>
            <a:ext cx="1560203" cy="7628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3776" y="3272888"/>
            <a:ext cx="2700398" cy="52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Start of interval  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189588" y="3271943"/>
            <a:ext cx="2700398" cy="521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End of interval</a:t>
            </a:r>
            <a:endParaRPr lang="en-US" sz="2000" dirty="0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7254" y="6477000"/>
            <a:ext cx="4645152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10/30/07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53"/>
          <a:stretch/>
        </p:blipFill>
        <p:spPr bwMode="auto">
          <a:xfrm>
            <a:off x="1103312" y="381000"/>
            <a:ext cx="9982200" cy="24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2"/>
          <p:cNvSpPr txBox="1">
            <a:spLocks/>
          </p:cNvSpPr>
          <p:nvPr/>
        </p:nvSpPr>
        <p:spPr>
          <a:xfrm>
            <a:off x="7577254" y="6477000"/>
            <a:ext cx="4645152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10/30/07</a:t>
            </a:r>
            <a:endParaRPr lang="en-US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5" b="3587"/>
          <a:stretch/>
        </p:blipFill>
        <p:spPr bwMode="auto">
          <a:xfrm>
            <a:off x="1101788" y="636683"/>
            <a:ext cx="9985248" cy="564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18"/>
          <a:stretch/>
        </p:blipFill>
        <p:spPr bwMode="auto">
          <a:xfrm>
            <a:off x="2142452" y="990600"/>
            <a:ext cx="7749928" cy="50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577254" y="6477000"/>
            <a:ext cx="4645152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10/30/07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1723"/>
            <a:ext cx="3276599" cy="880696"/>
          </a:xfrm>
        </p:spPr>
        <p:txBody>
          <a:bodyPr/>
          <a:lstStyle/>
          <a:p>
            <a:r>
              <a:rPr lang="en-US" dirty="0" smtClean="0"/>
              <a:t>FFT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2" y="914400"/>
            <a:ext cx="3276599" cy="5715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Broke intervals into ten minute or one hour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Looked at Moments for x-components of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Looked at ESA for magnetic fluctuations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Preformed Fast Fourier Transformation to find frequency and hence period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Calculated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A: 299.35895 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D: 200.06446 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E: 199.89372 s</a:t>
            </a:r>
          </a:p>
        </p:txBody>
      </p:sp>
      <p:pic>
        <p:nvPicPr>
          <p:cNvPr id="3074" name="Picture 2" descr="C:\THEMIS\graphs\2007,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0"/>
            <a:ext cx="48489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250</Words>
  <Application>Microsoft Office PowerPoint</Application>
  <PresentationFormat>Custom</PresentationFormat>
  <Paragraphs>65</Paragraphs>
  <Slides>11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Watercolor_16x9</vt:lpstr>
      <vt:lpstr>Foreshock Significance in Generation of ULF Waves</vt:lpstr>
      <vt:lpstr>ULF Waves</vt:lpstr>
      <vt:lpstr>Ion Foreshock </vt:lpstr>
      <vt:lpstr>Importance of ULF Waves</vt:lpstr>
      <vt:lpstr>PowerPoint Presentation</vt:lpstr>
      <vt:lpstr>PowerPoint Presentation</vt:lpstr>
      <vt:lpstr>PowerPoint Presentation</vt:lpstr>
      <vt:lpstr>PowerPoint Presentation</vt:lpstr>
      <vt:lpstr>FFT</vt:lpstr>
      <vt:lpstr>PowerPoint Presentation</vt:lpstr>
      <vt:lpstr>Period Averages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ajangelo</dc:creator>
  <cp:lastModifiedBy>ajangelo</cp:lastModifiedBy>
  <cp:revision>21</cp:revision>
  <dcterms:created xsi:type="dcterms:W3CDTF">2013-12-03T00:47:30Z</dcterms:created>
  <dcterms:modified xsi:type="dcterms:W3CDTF">2014-08-01T17:20:54Z</dcterms:modified>
</cp:coreProperties>
</file>