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339" r:id="rId3"/>
    <p:sldId id="344" r:id="rId4"/>
    <p:sldId id="345" r:id="rId5"/>
    <p:sldId id="332" r:id="rId6"/>
    <p:sldId id="352" r:id="rId7"/>
    <p:sldId id="353" r:id="rId8"/>
    <p:sldId id="354" r:id="rId9"/>
    <p:sldId id="355" r:id="rId10"/>
    <p:sldId id="323" r:id="rId11"/>
    <p:sldId id="336" r:id="rId12"/>
    <p:sldId id="337" r:id="rId13"/>
    <p:sldId id="348" r:id="rId14"/>
    <p:sldId id="351" r:id="rId15"/>
    <p:sldId id="349" r:id="rId16"/>
    <p:sldId id="32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D752"/>
    <a:srgbClr val="10BFF2"/>
    <a:srgbClr val="B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3" autoAdjust="0"/>
    <p:restoredTop sz="88566" autoAdjust="0"/>
  </p:normalViewPr>
  <p:slideViewPr>
    <p:cSldViewPr snapToObjects="1">
      <p:cViewPr>
        <p:scale>
          <a:sx n="60" d="100"/>
          <a:sy n="60" d="100"/>
        </p:scale>
        <p:origin x="-173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enna%20Lynn\Downloads\SHINE-FinalNumbers%20v2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enna%20Lynn\Downloads\SHINE-FinalNumbers%20v2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enna%20Lynn\Downloads\SHINE-FinalNumbers%20(1)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enna%20Lynn\Downloads\SHINE-FinalNumbers%20(1)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enna%20Lynn\Downloads\SHINE-FinalNumbers%20(1)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enna%20Lynn\Downloads\SHINE-FinalNumbers%20(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0"/>
    <c:plotArea>
      <c:layout/>
      <c:scatterChart>
        <c:scatterStyle val="lineMarker"/>
        <c:varyColors val="0"/>
        <c:ser>
          <c:idx val="1"/>
          <c:order val="0"/>
          <c:spPr>
            <a:ln w="47625">
              <a:noFill/>
            </a:ln>
          </c:spPr>
          <c:marker>
            <c:symbol val="diamond"/>
            <c:size val="9"/>
          </c:marker>
          <c:xVal>
            <c:numRef>
              <c:f>Sheet1!$E$5:$E$46</c:f>
              <c:numCache>
                <c:formatCode>General</c:formatCode>
                <c:ptCount val="42"/>
                <c:pt idx="0">
                  <c:v>694</c:v>
                </c:pt>
                <c:pt idx="1">
                  <c:v>510</c:v>
                </c:pt>
                <c:pt idx="2">
                  <c:v>669</c:v>
                </c:pt>
                <c:pt idx="3">
                  <c:v>489</c:v>
                </c:pt>
                <c:pt idx="4">
                  <c:v>1134</c:v>
                </c:pt>
                <c:pt idx="5">
                  <c:v>1099</c:v>
                </c:pt>
                <c:pt idx="6">
                  <c:v>1503</c:v>
                </c:pt>
                <c:pt idx="7">
                  <c:v>1138</c:v>
                </c:pt>
                <c:pt idx="8">
                  <c:v>1447</c:v>
                </c:pt>
                <c:pt idx="9">
                  <c:v>645</c:v>
                </c:pt>
                <c:pt idx="10">
                  <c:v>1287</c:v>
                </c:pt>
                <c:pt idx="11">
                  <c:v>1458</c:v>
                </c:pt>
                <c:pt idx="12">
                  <c:v>1137</c:v>
                </c:pt>
                <c:pt idx="13">
                  <c:v>2326</c:v>
                </c:pt>
                <c:pt idx="14">
                  <c:v>650</c:v>
                </c:pt>
                <c:pt idx="15">
                  <c:v>691</c:v>
                </c:pt>
                <c:pt idx="16">
                  <c:v>1191</c:v>
                </c:pt>
                <c:pt idx="17">
                  <c:v>1151</c:v>
                </c:pt>
                <c:pt idx="18">
                  <c:v>1674</c:v>
                </c:pt>
                <c:pt idx="19">
                  <c:v>1474</c:v>
                </c:pt>
                <c:pt idx="20">
                  <c:v>1737</c:v>
                </c:pt>
                <c:pt idx="21">
                  <c:v>1432</c:v>
                </c:pt>
                <c:pt idx="22">
                  <c:v>1091</c:v>
                </c:pt>
                <c:pt idx="23">
                  <c:v>1137</c:v>
                </c:pt>
                <c:pt idx="24">
                  <c:v>1863</c:v>
                </c:pt>
                <c:pt idx="25">
                  <c:v>783</c:v>
                </c:pt>
                <c:pt idx="26">
                  <c:v>649</c:v>
                </c:pt>
                <c:pt idx="27">
                  <c:v>701</c:v>
                </c:pt>
                <c:pt idx="28">
                  <c:v>1133</c:v>
                </c:pt>
                <c:pt idx="29">
                  <c:v>1314</c:v>
                </c:pt>
                <c:pt idx="30">
                  <c:v>861</c:v>
                </c:pt>
                <c:pt idx="31">
                  <c:v>1500</c:v>
                </c:pt>
                <c:pt idx="32">
                  <c:v>1590</c:v>
                </c:pt>
                <c:pt idx="33">
                  <c:v>981</c:v>
                </c:pt>
                <c:pt idx="34">
                  <c:v>1766</c:v>
                </c:pt>
                <c:pt idx="35">
                  <c:v>950</c:v>
                </c:pt>
                <c:pt idx="36">
                  <c:v>1513</c:v>
                </c:pt>
                <c:pt idx="37">
                  <c:v>1574</c:v>
                </c:pt>
                <c:pt idx="38">
                  <c:v>653</c:v>
                </c:pt>
                <c:pt idx="39">
                  <c:v>560</c:v>
                </c:pt>
                <c:pt idx="40">
                  <c:v>611</c:v>
                </c:pt>
                <c:pt idx="41">
                  <c:v>843</c:v>
                </c:pt>
              </c:numCache>
            </c:numRef>
          </c:xVal>
          <c:yVal>
            <c:numRef>
              <c:f>Sheet1!$L$5:$L$46</c:f>
              <c:numCache>
                <c:formatCode>General</c:formatCode>
                <c:ptCount val="42"/>
                <c:pt idx="0" formatCode="0.0">
                  <c:v>30.252645501974847</c:v>
                </c:pt>
                <c:pt idx="2" formatCode="0.0">
                  <c:v>16.075668301368626</c:v>
                </c:pt>
                <c:pt idx="3" formatCode="0.0">
                  <c:v>14.720724080689973</c:v>
                </c:pt>
                <c:pt idx="4" formatCode="0.0">
                  <c:v>30.327232135625344</c:v>
                </c:pt>
                <c:pt idx="5" formatCode="0.0">
                  <c:v>14.021233925479248</c:v>
                </c:pt>
                <c:pt idx="6" formatCode="0.0">
                  <c:v>19.0625842605223</c:v>
                </c:pt>
                <c:pt idx="7" formatCode="0.0">
                  <c:v>31.251571853052202</c:v>
                </c:pt>
                <c:pt idx="8" formatCode="0.0">
                  <c:v>15.762550836622868</c:v>
                </c:pt>
                <c:pt idx="9" formatCode="0.0">
                  <c:v>11.004463718978741</c:v>
                </c:pt>
                <c:pt idx="10" formatCode="0.0">
                  <c:v>8.4697276647697155</c:v>
                </c:pt>
                <c:pt idx="11" formatCode="0.0">
                  <c:v>9.5287095884362429</c:v>
                </c:pt>
                <c:pt idx="12" formatCode="0.0">
                  <c:v>33.801374258048263</c:v>
                </c:pt>
                <c:pt idx="13" formatCode="0.0">
                  <c:v>19.817514323544092</c:v>
                </c:pt>
                <c:pt idx="15" formatCode="0.0">
                  <c:v>17.009282778065614</c:v>
                </c:pt>
                <c:pt idx="16" formatCode="0.0">
                  <c:v>14.904252082964815</c:v>
                </c:pt>
                <c:pt idx="17" formatCode="0.0">
                  <c:v>13.326282260942989</c:v>
                </c:pt>
                <c:pt idx="18" formatCode="0.0">
                  <c:v>16.337119897943111</c:v>
                </c:pt>
                <c:pt idx="19" formatCode="0.0">
                  <c:v>5.7290392139820492</c:v>
                </c:pt>
                <c:pt idx="20" formatCode="0.0">
                  <c:v>15.118150761398738</c:v>
                </c:pt>
                <c:pt idx="21" formatCode="0.0">
                  <c:v>14.302969564660829</c:v>
                </c:pt>
                <c:pt idx="22" formatCode="0.0">
                  <c:v>17.042173084736898</c:v>
                </c:pt>
                <c:pt idx="23" formatCode="0.0">
                  <c:v>45.476413692112828</c:v>
                </c:pt>
                <c:pt idx="24" formatCode="0.0">
                  <c:v>57.75995934562593</c:v>
                </c:pt>
                <c:pt idx="27" formatCode="0.0">
                  <c:v>28.528898943075351</c:v>
                </c:pt>
                <c:pt idx="28" formatCode="0.0">
                  <c:v>22.725505586484562</c:v>
                </c:pt>
                <c:pt idx="29" formatCode="0.0">
                  <c:v>51.353095233652283</c:v>
                </c:pt>
                <c:pt idx="30" formatCode="0.0">
                  <c:v>24.640313672378163</c:v>
                </c:pt>
                <c:pt idx="34" formatCode="0.0">
                  <c:v>6.2329635759506861</c:v>
                </c:pt>
                <c:pt idx="38" formatCode="0.0">
                  <c:v>22.933362789242505</c:v>
                </c:pt>
                <c:pt idx="40" formatCode="0.0">
                  <c:v>34.442815981473167</c:v>
                </c:pt>
                <c:pt idx="41" formatCode="0.0">
                  <c:v>33.171001539609541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7105152"/>
        <c:axId val="160291456"/>
      </c:scatterChart>
      <c:valAx>
        <c:axId val="157105152"/>
        <c:scaling>
          <c:orientation val="minMax"/>
          <c:min val="500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Average Speed (km/s)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60291456"/>
        <c:crosses val="autoZero"/>
        <c:crossBetween val="midCat"/>
      </c:valAx>
      <c:valAx>
        <c:axId val="16029145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/>
                  <a:t>3D Deflection</a:t>
                </a:r>
              </a:p>
            </c:rich>
          </c:tx>
          <c:layout/>
          <c:overlay val="0"/>
        </c:title>
        <c:numFmt formatCode="0.0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57105152"/>
        <c:crosses val="autoZero"/>
        <c:crossBetween val="midCat"/>
      </c:valAx>
    </c:plotArea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xVal>
            <c:numRef>
              <c:f>Sheet1!$F$5:$F$46</c:f>
              <c:numCache>
                <c:formatCode>General</c:formatCode>
                <c:ptCount val="42"/>
                <c:pt idx="0">
                  <c:v>21</c:v>
                </c:pt>
                <c:pt idx="1">
                  <c:v>35</c:v>
                </c:pt>
                <c:pt idx="2">
                  <c:v>36</c:v>
                </c:pt>
                <c:pt idx="3">
                  <c:v>31</c:v>
                </c:pt>
                <c:pt idx="4">
                  <c:v>42</c:v>
                </c:pt>
                <c:pt idx="5">
                  <c:v>51</c:v>
                </c:pt>
                <c:pt idx="6">
                  <c:v>50</c:v>
                </c:pt>
                <c:pt idx="7">
                  <c:v>43</c:v>
                </c:pt>
                <c:pt idx="8">
                  <c:v>58</c:v>
                </c:pt>
                <c:pt idx="9">
                  <c:v>40</c:v>
                </c:pt>
                <c:pt idx="10">
                  <c:v>48</c:v>
                </c:pt>
                <c:pt idx="11">
                  <c:v>39</c:v>
                </c:pt>
                <c:pt idx="12">
                  <c:v>50</c:v>
                </c:pt>
                <c:pt idx="13">
                  <c:v>54</c:v>
                </c:pt>
                <c:pt idx="14">
                  <c:v>32</c:v>
                </c:pt>
                <c:pt idx="15">
                  <c:v>33</c:v>
                </c:pt>
                <c:pt idx="16">
                  <c:v>34</c:v>
                </c:pt>
                <c:pt idx="17">
                  <c:v>31</c:v>
                </c:pt>
                <c:pt idx="18">
                  <c:v>52</c:v>
                </c:pt>
                <c:pt idx="19">
                  <c:v>44</c:v>
                </c:pt>
                <c:pt idx="20">
                  <c:v>69</c:v>
                </c:pt>
                <c:pt idx="21">
                  <c:v>29</c:v>
                </c:pt>
                <c:pt idx="22">
                  <c:v>69</c:v>
                </c:pt>
                <c:pt idx="23">
                  <c:v>45</c:v>
                </c:pt>
                <c:pt idx="24">
                  <c:v>67</c:v>
                </c:pt>
                <c:pt idx="25">
                  <c:v>52</c:v>
                </c:pt>
                <c:pt idx="26">
                  <c:v>52</c:v>
                </c:pt>
                <c:pt idx="27">
                  <c:v>76</c:v>
                </c:pt>
                <c:pt idx="28">
                  <c:v>57</c:v>
                </c:pt>
                <c:pt idx="29">
                  <c:v>66</c:v>
                </c:pt>
                <c:pt idx="30">
                  <c:v>63</c:v>
                </c:pt>
                <c:pt idx="31">
                  <c:v>53</c:v>
                </c:pt>
                <c:pt idx="32">
                  <c:v>49</c:v>
                </c:pt>
                <c:pt idx="33">
                  <c:v>25</c:v>
                </c:pt>
                <c:pt idx="34">
                  <c:v>81</c:v>
                </c:pt>
                <c:pt idx="35">
                  <c:v>63</c:v>
                </c:pt>
                <c:pt idx="36">
                  <c:v>67</c:v>
                </c:pt>
                <c:pt idx="37">
                  <c:v>47</c:v>
                </c:pt>
                <c:pt idx="38">
                  <c:v>42</c:v>
                </c:pt>
                <c:pt idx="39">
                  <c:v>32</c:v>
                </c:pt>
                <c:pt idx="40">
                  <c:v>38</c:v>
                </c:pt>
                <c:pt idx="41">
                  <c:v>79</c:v>
                </c:pt>
              </c:numCache>
            </c:numRef>
          </c:xVal>
          <c:yVal>
            <c:numRef>
              <c:f>Sheet1!$L$5:$L$46</c:f>
              <c:numCache>
                <c:formatCode>General</c:formatCode>
                <c:ptCount val="42"/>
                <c:pt idx="0" formatCode="0.0">
                  <c:v>30.252645501974847</c:v>
                </c:pt>
                <c:pt idx="2" formatCode="0.0">
                  <c:v>16.075668301368626</c:v>
                </c:pt>
                <c:pt idx="3" formatCode="0.0">
                  <c:v>14.720724080689973</c:v>
                </c:pt>
                <c:pt idx="4" formatCode="0.0">
                  <c:v>30.327232135625344</c:v>
                </c:pt>
                <c:pt idx="5" formatCode="0.0">
                  <c:v>14.021233925479248</c:v>
                </c:pt>
                <c:pt idx="6" formatCode="0.0">
                  <c:v>19.0625842605223</c:v>
                </c:pt>
                <c:pt idx="7" formatCode="0.0">
                  <c:v>31.251571853052202</c:v>
                </c:pt>
                <c:pt idx="8" formatCode="0.0">
                  <c:v>15.762550836622868</c:v>
                </c:pt>
                <c:pt idx="9" formatCode="0.0">
                  <c:v>11.004463718978741</c:v>
                </c:pt>
                <c:pt idx="10" formatCode="0.0">
                  <c:v>8.4697276647697155</c:v>
                </c:pt>
                <c:pt idx="11" formatCode="0.0">
                  <c:v>9.5287095884362429</c:v>
                </c:pt>
                <c:pt idx="12" formatCode="0.0">
                  <c:v>33.801374258048263</c:v>
                </c:pt>
                <c:pt idx="13" formatCode="0.0">
                  <c:v>19.817514323544092</c:v>
                </c:pt>
                <c:pt idx="15" formatCode="0.0">
                  <c:v>17.009282778065614</c:v>
                </c:pt>
                <c:pt idx="16" formatCode="0.0">
                  <c:v>14.904252082964815</c:v>
                </c:pt>
                <c:pt idx="17" formatCode="0.0">
                  <c:v>13.326282260942989</c:v>
                </c:pt>
                <c:pt idx="18" formatCode="0.0">
                  <c:v>16.337119897943111</c:v>
                </c:pt>
                <c:pt idx="19" formatCode="0.0">
                  <c:v>5.7290392139820492</c:v>
                </c:pt>
                <c:pt idx="20" formatCode="0.0">
                  <c:v>15.118150761398738</c:v>
                </c:pt>
                <c:pt idx="21" formatCode="0.0">
                  <c:v>14.302969564660829</c:v>
                </c:pt>
                <c:pt idx="22" formatCode="0.0">
                  <c:v>17.042173084736898</c:v>
                </c:pt>
                <c:pt idx="23" formatCode="0.0">
                  <c:v>45.476413692112828</c:v>
                </c:pt>
                <c:pt idx="24" formatCode="0.0">
                  <c:v>57.75995934562593</c:v>
                </c:pt>
                <c:pt idx="27" formatCode="0.0">
                  <c:v>28.528898943075351</c:v>
                </c:pt>
                <c:pt idx="28" formatCode="0.0">
                  <c:v>22.725505586484562</c:v>
                </c:pt>
                <c:pt idx="29" formatCode="0.0">
                  <c:v>51.353095233652283</c:v>
                </c:pt>
                <c:pt idx="30" formatCode="0.0">
                  <c:v>24.640313672378163</c:v>
                </c:pt>
                <c:pt idx="34" formatCode="0.0">
                  <c:v>6.2329635759506861</c:v>
                </c:pt>
                <c:pt idx="38" formatCode="0.0">
                  <c:v>22.933362789242505</c:v>
                </c:pt>
                <c:pt idx="40" formatCode="0.0">
                  <c:v>34.442815981473167</c:v>
                </c:pt>
                <c:pt idx="41" formatCode="0.0">
                  <c:v>33.171001539609541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3079552"/>
        <c:axId val="193177088"/>
      </c:scatterChart>
      <c:valAx>
        <c:axId val="193079552"/>
        <c:scaling>
          <c:orientation val="minMax"/>
          <c:min val="20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Average Width (Degrees)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93177088"/>
        <c:crosses val="autoZero"/>
        <c:crossBetween val="midCat"/>
      </c:valAx>
      <c:valAx>
        <c:axId val="19317708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/>
                  <a:t>3D Deflection</a:t>
                </a:r>
              </a:p>
            </c:rich>
          </c:tx>
          <c:layout/>
          <c:overlay val="0"/>
        </c:title>
        <c:numFmt formatCode="0.0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93079552"/>
        <c:crosses val="autoZero"/>
        <c:crossBetween val="midCat"/>
      </c:valAx>
    </c:plotArea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xVal>
            <c:numRef>
              <c:f>'[SHINE-FinalNumbers (1).xlsx]Sheet1'!$P$5:$P$46</c:f>
              <c:numCache>
                <c:formatCode>General</c:formatCode>
                <c:ptCount val="42"/>
                <c:pt idx="0">
                  <c:v>2</c:v>
                </c:pt>
                <c:pt idx="1">
                  <c:v>-1</c:v>
                </c:pt>
                <c:pt idx="2">
                  <c:v>5</c:v>
                </c:pt>
                <c:pt idx="3">
                  <c:v>1</c:v>
                </c:pt>
                <c:pt idx="4">
                  <c:v>-10</c:v>
                </c:pt>
                <c:pt idx="5">
                  <c:v>-2</c:v>
                </c:pt>
                <c:pt idx="6">
                  <c:v>15</c:v>
                </c:pt>
                <c:pt idx="7">
                  <c:v>7</c:v>
                </c:pt>
                <c:pt idx="8">
                  <c:v>-5</c:v>
                </c:pt>
                <c:pt idx="9">
                  <c:v>5</c:v>
                </c:pt>
                <c:pt idx="10">
                  <c:v>0</c:v>
                </c:pt>
                <c:pt idx="11">
                  <c:v>-2</c:v>
                </c:pt>
                <c:pt idx="12">
                  <c:v>5</c:v>
                </c:pt>
                <c:pt idx="13">
                  <c:v>-5</c:v>
                </c:pt>
                <c:pt idx="14">
                  <c:v>4</c:v>
                </c:pt>
                <c:pt idx="15">
                  <c:v>3</c:v>
                </c:pt>
                <c:pt idx="16">
                  <c:v>-2</c:v>
                </c:pt>
                <c:pt idx="17">
                  <c:v>5</c:v>
                </c:pt>
                <c:pt idx="18">
                  <c:v>0</c:v>
                </c:pt>
                <c:pt idx="19">
                  <c:v>5</c:v>
                </c:pt>
                <c:pt idx="20">
                  <c:v>0</c:v>
                </c:pt>
                <c:pt idx="21">
                  <c:v>1</c:v>
                </c:pt>
                <c:pt idx="22">
                  <c:v>1</c:v>
                </c:pt>
                <c:pt idx="23">
                  <c:v>-4</c:v>
                </c:pt>
                <c:pt idx="24">
                  <c:v>11</c:v>
                </c:pt>
                <c:pt idx="25">
                  <c:v>2</c:v>
                </c:pt>
                <c:pt idx="26">
                  <c:v>0</c:v>
                </c:pt>
                <c:pt idx="27">
                  <c:v>7</c:v>
                </c:pt>
                <c:pt idx="28">
                  <c:v>-5</c:v>
                </c:pt>
                <c:pt idx="29">
                  <c:v>-8</c:v>
                </c:pt>
                <c:pt idx="30">
                  <c:v>4</c:v>
                </c:pt>
                <c:pt idx="31">
                  <c:v>-1</c:v>
                </c:pt>
                <c:pt idx="32">
                  <c:v>23</c:v>
                </c:pt>
                <c:pt idx="33">
                  <c:v>1</c:v>
                </c:pt>
                <c:pt idx="34">
                  <c:v>0</c:v>
                </c:pt>
                <c:pt idx="35">
                  <c:v>0</c:v>
                </c:pt>
                <c:pt idx="36">
                  <c:v>10</c:v>
                </c:pt>
                <c:pt idx="37">
                  <c:v>2</c:v>
                </c:pt>
                <c:pt idx="38">
                  <c:v>5</c:v>
                </c:pt>
                <c:pt idx="39">
                  <c:v>-3</c:v>
                </c:pt>
                <c:pt idx="40">
                  <c:v>-4</c:v>
                </c:pt>
                <c:pt idx="41">
                  <c:v>13</c:v>
                </c:pt>
              </c:numCache>
            </c:numRef>
          </c:xVal>
          <c:yVal>
            <c:numRef>
              <c:f>'[SHINE-FinalNumbers (1).xlsx]Sheet1'!$O$5:$O$46</c:f>
              <c:numCache>
                <c:formatCode>General</c:formatCode>
                <c:ptCount val="42"/>
                <c:pt idx="0">
                  <c:v>7</c:v>
                </c:pt>
                <c:pt idx="1">
                  <c:v>0</c:v>
                </c:pt>
                <c:pt idx="2">
                  <c:v>0</c:v>
                </c:pt>
                <c:pt idx="3">
                  <c:v>-3</c:v>
                </c:pt>
                <c:pt idx="4">
                  <c:v>-12</c:v>
                </c:pt>
                <c:pt idx="5">
                  <c:v>9</c:v>
                </c:pt>
                <c:pt idx="6">
                  <c:v>-24</c:v>
                </c:pt>
                <c:pt idx="7">
                  <c:v>3</c:v>
                </c:pt>
                <c:pt idx="8">
                  <c:v>14</c:v>
                </c:pt>
                <c:pt idx="9">
                  <c:v>-21</c:v>
                </c:pt>
                <c:pt idx="10">
                  <c:v>9</c:v>
                </c:pt>
                <c:pt idx="11">
                  <c:v>-5</c:v>
                </c:pt>
                <c:pt idx="12">
                  <c:v>-1</c:v>
                </c:pt>
                <c:pt idx="13">
                  <c:v>-7</c:v>
                </c:pt>
                <c:pt idx="14">
                  <c:v>-1</c:v>
                </c:pt>
                <c:pt idx="15">
                  <c:v>0</c:v>
                </c:pt>
                <c:pt idx="16">
                  <c:v>3</c:v>
                </c:pt>
                <c:pt idx="17">
                  <c:v>-1</c:v>
                </c:pt>
                <c:pt idx="18">
                  <c:v>7</c:v>
                </c:pt>
                <c:pt idx="19">
                  <c:v>3</c:v>
                </c:pt>
                <c:pt idx="20">
                  <c:v>-2</c:v>
                </c:pt>
                <c:pt idx="21">
                  <c:v>-1</c:v>
                </c:pt>
                <c:pt idx="22">
                  <c:v>5</c:v>
                </c:pt>
                <c:pt idx="23">
                  <c:v>1</c:v>
                </c:pt>
                <c:pt idx="24">
                  <c:v>12</c:v>
                </c:pt>
                <c:pt idx="25">
                  <c:v>-9</c:v>
                </c:pt>
                <c:pt idx="26">
                  <c:v>-3</c:v>
                </c:pt>
                <c:pt idx="27">
                  <c:v>-13</c:v>
                </c:pt>
                <c:pt idx="28">
                  <c:v>13</c:v>
                </c:pt>
                <c:pt idx="29">
                  <c:v>13</c:v>
                </c:pt>
                <c:pt idx="30">
                  <c:v>-3</c:v>
                </c:pt>
                <c:pt idx="31">
                  <c:v>-2</c:v>
                </c:pt>
                <c:pt idx="32">
                  <c:v>22</c:v>
                </c:pt>
                <c:pt idx="33">
                  <c:v>1</c:v>
                </c:pt>
                <c:pt idx="34">
                  <c:v>-1</c:v>
                </c:pt>
                <c:pt idx="35">
                  <c:v>1</c:v>
                </c:pt>
                <c:pt idx="36">
                  <c:v>-4</c:v>
                </c:pt>
                <c:pt idx="37">
                  <c:v>1</c:v>
                </c:pt>
                <c:pt idx="38">
                  <c:v>2</c:v>
                </c:pt>
                <c:pt idx="39">
                  <c:v>-16</c:v>
                </c:pt>
                <c:pt idx="40">
                  <c:v>14</c:v>
                </c:pt>
                <c:pt idx="41">
                  <c:v>-22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8706176"/>
        <c:axId val="208737792"/>
      </c:scatterChart>
      <c:valAx>
        <c:axId val="208706176"/>
        <c:scaling>
          <c:orientation val="minMax"/>
          <c:max val="30"/>
          <c:min val="-30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Lat (final) - Lat (initial)</a:t>
                </a:r>
              </a:p>
            </c:rich>
          </c:tx>
          <c:layout>
            <c:manualLayout>
              <c:xMode val="edge"/>
              <c:yMode val="edge"/>
              <c:x val="0.29980915837510147"/>
              <c:y val="0.8799593495934959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208737792"/>
        <c:crosses val="autoZero"/>
        <c:crossBetween val="midCat"/>
      </c:valAx>
      <c:valAx>
        <c:axId val="20873779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/>
                  <a:t>Lon (final) - Lon (initial)</a:t>
                </a:r>
              </a:p>
            </c:rich>
          </c:tx>
          <c:layout>
            <c:manualLayout>
              <c:xMode val="edge"/>
              <c:yMode val="edge"/>
              <c:x val="0"/>
              <c:y val="0.1710466679469944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208706176"/>
        <c:crosses val="autoZero"/>
        <c:crossBetween val="midCat"/>
      </c:valAx>
    </c:plotArea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9.5336682052674454E-2"/>
          <c:y val="4.9248915398698391E-2"/>
          <c:w val="0.86995067426916461"/>
          <c:h val="0.80385173067390403"/>
        </c:manualLayout>
      </c:layout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xVal>
            <c:numRef>
              <c:f>'[SHINE-FinalNumbers (1).xlsx]Sheet1'!$R$5:$R$46</c:f>
              <c:numCache>
                <c:formatCode>General</c:formatCode>
                <c:ptCount val="42"/>
                <c:pt idx="0" formatCode="0">
                  <c:v>-30</c:v>
                </c:pt>
                <c:pt idx="2" formatCode="0">
                  <c:v>14</c:v>
                </c:pt>
                <c:pt idx="3" formatCode="0">
                  <c:v>0</c:v>
                </c:pt>
                <c:pt idx="4" formatCode="0">
                  <c:v>-29</c:v>
                </c:pt>
                <c:pt idx="5" formatCode="0">
                  <c:v>14</c:v>
                </c:pt>
                <c:pt idx="6" formatCode="0">
                  <c:v>9</c:v>
                </c:pt>
                <c:pt idx="7" formatCode="0">
                  <c:v>31</c:v>
                </c:pt>
                <c:pt idx="8" formatCode="0">
                  <c:v>7</c:v>
                </c:pt>
                <c:pt idx="9" formatCode="0">
                  <c:v>-10</c:v>
                </c:pt>
                <c:pt idx="10" formatCode="0">
                  <c:v>-4</c:v>
                </c:pt>
                <c:pt idx="11" formatCode="0">
                  <c:v>-4</c:v>
                </c:pt>
                <c:pt idx="12" formatCode="0">
                  <c:v>-15</c:v>
                </c:pt>
                <c:pt idx="13" formatCode="0">
                  <c:v>16</c:v>
                </c:pt>
                <c:pt idx="15" formatCode="0">
                  <c:v>9</c:v>
                </c:pt>
                <c:pt idx="16" formatCode="0">
                  <c:v>-7</c:v>
                </c:pt>
                <c:pt idx="17" formatCode="0">
                  <c:v>4</c:v>
                </c:pt>
                <c:pt idx="18" formatCode="0">
                  <c:v>-4</c:v>
                </c:pt>
                <c:pt idx="19" formatCode="0">
                  <c:v>3</c:v>
                </c:pt>
                <c:pt idx="20" formatCode="0">
                  <c:v>-8</c:v>
                </c:pt>
                <c:pt idx="21" formatCode="0">
                  <c:v>-8</c:v>
                </c:pt>
                <c:pt idx="22" formatCode="0">
                  <c:v>12</c:v>
                </c:pt>
                <c:pt idx="23" formatCode="0">
                  <c:v>-15</c:v>
                </c:pt>
                <c:pt idx="24" formatCode="0">
                  <c:v>-15</c:v>
                </c:pt>
                <c:pt idx="27" formatCode="0">
                  <c:v>-23</c:v>
                </c:pt>
                <c:pt idx="28" formatCode="0">
                  <c:v>-13</c:v>
                </c:pt>
                <c:pt idx="29" formatCode="0">
                  <c:v>-14</c:v>
                </c:pt>
                <c:pt idx="30" formatCode="0">
                  <c:v>2</c:v>
                </c:pt>
                <c:pt idx="34" formatCode="0">
                  <c:v>-4</c:v>
                </c:pt>
                <c:pt idx="38" formatCode="0">
                  <c:v>22</c:v>
                </c:pt>
                <c:pt idx="40" formatCode="0">
                  <c:v>31</c:v>
                </c:pt>
                <c:pt idx="41" formatCode="0">
                  <c:v>25</c:v>
                </c:pt>
              </c:numCache>
            </c:numRef>
          </c:xVal>
          <c:yVal>
            <c:numRef>
              <c:f>'[SHINE-FinalNumbers (1).xlsx]Sheet1'!$Q$5:$Q$46</c:f>
              <c:numCache>
                <c:formatCode>General</c:formatCode>
                <c:ptCount val="42"/>
                <c:pt idx="0" formatCode="0">
                  <c:v>4</c:v>
                </c:pt>
                <c:pt idx="2" formatCode="0">
                  <c:v>-8</c:v>
                </c:pt>
                <c:pt idx="3" formatCode="0">
                  <c:v>-16</c:v>
                </c:pt>
                <c:pt idx="4" formatCode="0">
                  <c:v>9</c:v>
                </c:pt>
                <c:pt idx="5" formatCode="0">
                  <c:v>-1</c:v>
                </c:pt>
                <c:pt idx="6" formatCode="0">
                  <c:v>-20</c:v>
                </c:pt>
                <c:pt idx="7" formatCode="0">
                  <c:v>-8</c:v>
                </c:pt>
                <c:pt idx="8" formatCode="0">
                  <c:v>15</c:v>
                </c:pt>
                <c:pt idx="9" formatCode="0">
                  <c:v>5</c:v>
                </c:pt>
                <c:pt idx="10" formatCode="0">
                  <c:v>8</c:v>
                </c:pt>
                <c:pt idx="11" formatCode="0">
                  <c:v>-9</c:v>
                </c:pt>
                <c:pt idx="12" formatCode="0">
                  <c:v>-33</c:v>
                </c:pt>
                <c:pt idx="13" formatCode="0">
                  <c:v>-12</c:v>
                </c:pt>
                <c:pt idx="15" formatCode="0">
                  <c:v>15</c:v>
                </c:pt>
                <c:pt idx="16" formatCode="0">
                  <c:v>5</c:v>
                </c:pt>
                <c:pt idx="17" formatCode="0">
                  <c:v>-13</c:v>
                </c:pt>
                <c:pt idx="18" formatCode="0">
                  <c:v>16</c:v>
                </c:pt>
                <c:pt idx="19" formatCode="0">
                  <c:v>-5</c:v>
                </c:pt>
                <c:pt idx="20" formatCode="0">
                  <c:v>-13</c:v>
                </c:pt>
                <c:pt idx="21" formatCode="0">
                  <c:v>-3</c:v>
                </c:pt>
                <c:pt idx="22" formatCode="0">
                  <c:v>-13</c:v>
                </c:pt>
                <c:pt idx="23" formatCode="0">
                  <c:v>44</c:v>
                </c:pt>
                <c:pt idx="24" formatCode="0">
                  <c:v>56</c:v>
                </c:pt>
                <c:pt idx="27" formatCode="0">
                  <c:v>-17</c:v>
                </c:pt>
                <c:pt idx="28" formatCode="0">
                  <c:v>22</c:v>
                </c:pt>
                <c:pt idx="29" formatCode="0">
                  <c:v>52</c:v>
                </c:pt>
                <c:pt idx="30" formatCode="0">
                  <c:v>-26</c:v>
                </c:pt>
                <c:pt idx="34" formatCode="0">
                  <c:v>-5</c:v>
                </c:pt>
                <c:pt idx="38" formatCode="0">
                  <c:v>-7</c:v>
                </c:pt>
                <c:pt idx="40" formatCode="0">
                  <c:v>17</c:v>
                </c:pt>
                <c:pt idx="41" formatCode="0">
                  <c:v>22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8906880"/>
        <c:axId val="210662144"/>
      </c:scatterChart>
      <c:valAx>
        <c:axId val="208906880"/>
        <c:scaling>
          <c:orientation val="minMax"/>
          <c:max val="60"/>
          <c:min val="-60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Lat (final) - Lat (source)</a:t>
                </a:r>
              </a:p>
            </c:rich>
          </c:tx>
          <c:layout/>
          <c:overlay val="0"/>
        </c:title>
        <c:numFmt formatCode="0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210662144"/>
        <c:crosses val="autoZero"/>
        <c:crossBetween val="midCat"/>
      </c:valAx>
      <c:valAx>
        <c:axId val="210662144"/>
        <c:scaling>
          <c:orientation val="minMax"/>
          <c:max val="60"/>
          <c:min val="-6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/>
                  <a:t>Lon (final) - Lon (source)</a:t>
                </a:r>
              </a:p>
            </c:rich>
          </c:tx>
          <c:layout>
            <c:manualLayout>
              <c:xMode val="edge"/>
              <c:yMode val="edge"/>
              <c:x val="1.7491854466467557E-2"/>
              <c:y val="0.1801972619117336"/>
            </c:manualLayout>
          </c:layout>
          <c:overlay val="0"/>
        </c:title>
        <c:numFmt formatCode="0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208906880"/>
        <c:crosses val="autoZero"/>
        <c:crossBetween val="midCat"/>
      </c:valAx>
    </c:plotArea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6.7185305240410595E-2"/>
          <c:y val="4.2393099800422447E-2"/>
          <c:w val="0.89590491626148028"/>
          <c:h val="0.8334720454654404"/>
        </c:manualLayout>
      </c:layout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xVal>
            <c:numRef>
              <c:f>'[SHINE-FinalNumbers (1).xlsx]Sheet1'!$R$5:$R$46</c:f>
              <c:numCache>
                <c:formatCode>General</c:formatCode>
                <c:ptCount val="42"/>
                <c:pt idx="0" formatCode="0">
                  <c:v>-30</c:v>
                </c:pt>
                <c:pt idx="2" formatCode="0">
                  <c:v>14</c:v>
                </c:pt>
                <c:pt idx="3" formatCode="0">
                  <c:v>0</c:v>
                </c:pt>
                <c:pt idx="4" formatCode="0">
                  <c:v>-29</c:v>
                </c:pt>
                <c:pt idx="5" formatCode="0">
                  <c:v>14</c:v>
                </c:pt>
                <c:pt idx="6" formatCode="0">
                  <c:v>9</c:v>
                </c:pt>
                <c:pt idx="7" formatCode="0">
                  <c:v>31</c:v>
                </c:pt>
                <c:pt idx="8" formatCode="0">
                  <c:v>7</c:v>
                </c:pt>
                <c:pt idx="9" formatCode="0">
                  <c:v>-10</c:v>
                </c:pt>
                <c:pt idx="10" formatCode="0">
                  <c:v>-4</c:v>
                </c:pt>
                <c:pt idx="11" formatCode="0">
                  <c:v>-4</c:v>
                </c:pt>
                <c:pt idx="12" formatCode="0">
                  <c:v>-15</c:v>
                </c:pt>
                <c:pt idx="13" formatCode="0">
                  <c:v>16</c:v>
                </c:pt>
                <c:pt idx="15" formatCode="0">
                  <c:v>9</c:v>
                </c:pt>
                <c:pt idx="16" formatCode="0">
                  <c:v>-7</c:v>
                </c:pt>
                <c:pt idx="17" formatCode="0">
                  <c:v>4</c:v>
                </c:pt>
                <c:pt idx="18" formatCode="0">
                  <c:v>-4</c:v>
                </c:pt>
                <c:pt idx="19" formatCode="0">
                  <c:v>3</c:v>
                </c:pt>
                <c:pt idx="20" formatCode="0">
                  <c:v>-8</c:v>
                </c:pt>
                <c:pt idx="21" formatCode="0">
                  <c:v>-8</c:v>
                </c:pt>
                <c:pt idx="22" formatCode="0">
                  <c:v>12</c:v>
                </c:pt>
                <c:pt idx="23" formatCode="0">
                  <c:v>-15</c:v>
                </c:pt>
                <c:pt idx="24" formatCode="0">
                  <c:v>-15</c:v>
                </c:pt>
                <c:pt idx="27" formatCode="0">
                  <c:v>-23</c:v>
                </c:pt>
                <c:pt idx="28" formatCode="0">
                  <c:v>-13</c:v>
                </c:pt>
                <c:pt idx="29" formatCode="0">
                  <c:v>-14</c:v>
                </c:pt>
                <c:pt idx="30" formatCode="0">
                  <c:v>2</c:v>
                </c:pt>
                <c:pt idx="34" formatCode="0">
                  <c:v>-4</c:v>
                </c:pt>
                <c:pt idx="38" formatCode="0">
                  <c:v>22</c:v>
                </c:pt>
                <c:pt idx="40" formatCode="0">
                  <c:v>31</c:v>
                </c:pt>
                <c:pt idx="41" formatCode="0">
                  <c:v>25</c:v>
                </c:pt>
              </c:numCache>
            </c:numRef>
          </c:xVal>
          <c:yVal>
            <c:numRef>
              <c:f>'[SHINE-FinalNumbers (1).xlsx]Sheet1'!$D$5:$D$46</c:f>
              <c:numCache>
                <c:formatCode>General</c:formatCode>
                <c:ptCount val="42"/>
                <c:pt idx="0" formatCode="0">
                  <c:v>24</c:v>
                </c:pt>
                <c:pt idx="2" formatCode="0">
                  <c:v>-15</c:v>
                </c:pt>
                <c:pt idx="3" formatCode="0">
                  <c:v>23</c:v>
                </c:pt>
                <c:pt idx="4" formatCode="0">
                  <c:v>10</c:v>
                </c:pt>
                <c:pt idx="5" formatCode="0">
                  <c:v>32</c:v>
                </c:pt>
                <c:pt idx="6" formatCode="0">
                  <c:v>28</c:v>
                </c:pt>
                <c:pt idx="7" formatCode="0">
                  <c:v>41</c:v>
                </c:pt>
                <c:pt idx="8" formatCode="0">
                  <c:v>16</c:v>
                </c:pt>
                <c:pt idx="9" formatCode="0">
                  <c:v>-18</c:v>
                </c:pt>
                <c:pt idx="10" formatCode="0">
                  <c:v>-19</c:v>
                </c:pt>
                <c:pt idx="11" formatCode="0">
                  <c:v>-14</c:v>
                </c:pt>
                <c:pt idx="12" formatCode="0">
                  <c:v>-15</c:v>
                </c:pt>
                <c:pt idx="13" formatCode="0">
                  <c:v>-20</c:v>
                </c:pt>
                <c:pt idx="15" formatCode="0">
                  <c:v>-20</c:v>
                </c:pt>
                <c:pt idx="16" formatCode="0">
                  <c:v>-25</c:v>
                </c:pt>
                <c:pt idx="17" formatCode="0">
                  <c:v>10</c:v>
                </c:pt>
                <c:pt idx="18" formatCode="0">
                  <c:v>10</c:v>
                </c:pt>
                <c:pt idx="19" formatCode="0">
                  <c:v>11</c:v>
                </c:pt>
                <c:pt idx="20" formatCode="0">
                  <c:v>13</c:v>
                </c:pt>
                <c:pt idx="21" formatCode="0">
                  <c:v>-20</c:v>
                </c:pt>
                <c:pt idx="22" formatCode="0">
                  <c:v>15</c:v>
                </c:pt>
                <c:pt idx="23" formatCode="0">
                  <c:v>-4</c:v>
                </c:pt>
                <c:pt idx="24" formatCode="0">
                  <c:v>10</c:v>
                </c:pt>
                <c:pt idx="27" formatCode="0">
                  <c:v>10</c:v>
                </c:pt>
                <c:pt idx="28" formatCode="0">
                  <c:v>-25</c:v>
                </c:pt>
                <c:pt idx="29" formatCode="0">
                  <c:v>-10</c:v>
                </c:pt>
                <c:pt idx="30" formatCode="0">
                  <c:v>-20</c:v>
                </c:pt>
                <c:pt idx="34" formatCode="0">
                  <c:v>-15</c:v>
                </c:pt>
                <c:pt idx="38" formatCode="0">
                  <c:v>10</c:v>
                </c:pt>
                <c:pt idx="40" formatCode="0">
                  <c:v>10</c:v>
                </c:pt>
                <c:pt idx="41" formatCode="0">
                  <c:v>-10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7708416"/>
        <c:axId val="217813376"/>
      </c:scatterChart>
      <c:valAx>
        <c:axId val="217708416"/>
        <c:scaling>
          <c:orientation val="minMax"/>
          <c:max val="50"/>
          <c:min val="-50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Lat (final) - Lat (source)</a:t>
                </a:r>
              </a:p>
            </c:rich>
          </c:tx>
          <c:layout>
            <c:manualLayout>
              <c:xMode val="edge"/>
              <c:yMode val="edge"/>
              <c:x val="0.37733117233927604"/>
              <c:y val="0.88962351098868209"/>
            </c:manualLayout>
          </c:layout>
          <c:overlay val="0"/>
        </c:title>
        <c:numFmt formatCode="0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217813376"/>
        <c:crosses val="autoZero"/>
        <c:crossBetween val="midCat"/>
        <c:majorUnit val="20"/>
      </c:valAx>
      <c:valAx>
        <c:axId val="217813376"/>
        <c:scaling>
          <c:orientation val="minMax"/>
          <c:min val="-5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/>
                  <a:t>Source Latitude (Degrees)</a:t>
                </a:r>
              </a:p>
            </c:rich>
          </c:tx>
          <c:layout>
            <c:manualLayout>
              <c:xMode val="edge"/>
              <c:yMode val="edge"/>
              <c:x val="1.9448946515397084E-2"/>
              <c:y val="0.20745421754847049"/>
            </c:manualLayout>
          </c:layout>
          <c:overlay val="0"/>
        </c:title>
        <c:numFmt formatCode="0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217708416"/>
        <c:crosses val="autoZero"/>
        <c:crossBetween val="midCat"/>
        <c:majorUnit val="20"/>
      </c:valAx>
    </c:plotArea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xVal>
            <c:numRef>
              <c:f>'[SHINE-FinalNumbers (1).xlsx]Sheet1'!$Q$5:$Q$46</c:f>
              <c:numCache>
                <c:formatCode>General</c:formatCode>
                <c:ptCount val="42"/>
                <c:pt idx="0" formatCode="0">
                  <c:v>4</c:v>
                </c:pt>
                <c:pt idx="2" formatCode="0">
                  <c:v>-8</c:v>
                </c:pt>
                <c:pt idx="3" formatCode="0">
                  <c:v>-16</c:v>
                </c:pt>
                <c:pt idx="4" formatCode="0">
                  <c:v>9</c:v>
                </c:pt>
                <c:pt idx="5" formatCode="0">
                  <c:v>-1</c:v>
                </c:pt>
                <c:pt idx="6" formatCode="0">
                  <c:v>-20</c:v>
                </c:pt>
                <c:pt idx="7" formatCode="0">
                  <c:v>-8</c:v>
                </c:pt>
                <c:pt idx="8" formatCode="0">
                  <c:v>15</c:v>
                </c:pt>
                <c:pt idx="9" formatCode="0">
                  <c:v>5</c:v>
                </c:pt>
                <c:pt idx="10" formatCode="0">
                  <c:v>8</c:v>
                </c:pt>
                <c:pt idx="11" formatCode="0">
                  <c:v>-9</c:v>
                </c:pt>
                <c:pt idx="12" formatCode="0">
                  <c:v>-33</c:v>
                </c:pt>
                <c:pt idx="13" formatCode="0">
                  <c:v>-12</c:v>
                </c:pt>
                <c:pt idx="15" formatCode="0">
                  <c:v>15</c:v>
                </c:pt>
                <c:pt idx="16" formatCode="0">
                  <c:v>5</c:v>
                </c:pt>
                <c:pt idx="17" formatCode="0">
                  <c:v>-13</c:v>
                </c:pt>
                <c:pt idx="18" formatCode="0">
                  <c:v>16</c:v>
                </c:pt>
                <c:pt idx="19" formatCode="0">
                  <c:v>-5</c:v>
                </c:pt>
                <c:pt idx="20" formatCode="0">
                  <c:v>-13</c:v>
                </c:pt>
                <c:pt idx="21" formatCode="0">
                  <c:v>-3</c:v>
                </c:pt>
                <c:pt idx="22" formatCode="0">
                  <c:v>-13</c:v>
                </c:pt>
                <c:pt idx="23" formatCode="0">
                  <c:v>44</c:v>
                </c:pt>
                <c:pt idx="24" formatCode="0">
                  <c:v>56</c:v>
                </c:pt>
                <c:pt idx="27" formatCode="0">
                  <c:v>-17</c:v>
                </c:pt>
                <c:pt idx="28" formatCode="0">
                  <c:v>22</c:v>
                </c:pt>
                <c:pt idx="29" formatCode="0">
                  <c:v>52</c:v>
                </c:pt>
                <c:pt idx="30" formatCode="0">
                  <c:v>-26</c:v>
                </c:pt>
                <c:pt idx="34" formatCode="0">
                  <c:v>-5</c:v>
                </c:pt>
                <c:pt idx="38" formatCode="0">
                  <c:v>-7</c:v>
                </c:pt>
                <c:pt idx="40" formatCode="0">
                  <c:v>17</c:v>
                </c:pt>
                <c:pt idx="41" formatCode="0">
                  <c:v>22</c:v>
                </c:pt>
              </c:numCache>
            </c:numRef>
          </c:xVal>
          <c:yVal>
            <c:numRef>
              <c:f>'[SHINE-FinalNumbers (1).xlsx]Sheet1'!$C$5:$C$46</c:f>
              <c:numCache>
                <c:formatCode>General</c:formatCode>
                <c:ptCount val="42"/>
                <c:pt idx="0" formatCode="0">
                  <c:v>-1</c:v>
                </c:pt>
                <c:pt idx="2" formatCode="0">
                  <c:v>18</c:v>
                </c:pt>
                <c:pt idx="3" formatCode="0">
                  <c:v>22</c:v>
                </c:pt>
                <c:pt idx="4" formatCode="0">
                  <c:v>100</c:v>
                </c:pt>
                <c:pt idx="5" formatCode="0">
                  <c:v>-27</c:v>
                </c:pt>
                <c:pt idx="6" formatCode="0">
                  <c:v>20</c:v>
                </c:pt>
                <c:pt idx="7" formatCode="0">
                  <c:v>78</c:v>
                </c:pt>
                <c:pt idx="8" formatCode="0">
                  <c:v>-65</c:v>
                </c:pt>
                <c:pt idx="9" formatCode="0">
                  <c:v>-21</c:v>
                </c:pt>
                <c:pt idx="10" formatCode="0">
                  <c:v>-6</c:v>
                </c:pt>
                <c:pt idx="11" formatCode="0">
                  <c:v>2</c:v>
                </c:pt>
                <c:pt idx="12" formatCode="0">
                  <c:v>88</c:v>
                </c:pt>
                <c:pt idx="13" formatCode="0">
                  <c:v>136</c:v>
                </c:pt>
                <c:pt idx="15" formatCode="0">
                  <c:v>-20</c:v>
                </c:pt>
                <c:pt idx="16" formatCode="0">
                  <c:v>-175</c:v>
                </c:pt>
                <c:pt idx="17" formatCode="0">
                  <c:v>125</c:v>
                </c:pt>
                <c:pt idx="18" formatCode="0">
                  <c:v>-89</c:v>
                </c:pt>
                <c:pt idx="19" formatCode="0">
                  <c:v>-36</c:v>
                </c:pt>
                <c:pt idx="20" formatCode="0">
                  <c:v>75</c:v>
                </c:pt>
                <c:pt idx="21" formatCode="0">
                  <c:v>-172</c:v>
                </c:pt>
                <c:pt idx="22" formatCode="0">
                  <c:v>162</c:v>
                </c:pt>
                <c:pt idx="23" formatCode="0">
                  <c:v>30</c:v>
                </c:pt>
                <c:pt idx="24" formatCode="0">
                  <c:v>-153</c:v>
                </c:pt>
                <c:pt idx="27" formatCode="0">
                  <c:v>139</c:v>
                </c:pt>
                <c:pt idx="28" formatCode="0">
                  <c:v>40</c:v>
                </c:pt>
                <c:pt idx="29" formatCode="0">
                  <c:v>-171</c:v>
                </c:pt>
                <c:pt idx="30" formatCode="0">
                  <c:v>141</c:v>
                </c:pt>
                <c:pt idx="34" formatCode="0">
                  <c:v>-77</c:v>
                </c:pt>
                <c:pt idx="38" formatCode="0">
                  <c:v>140</c:v>
                </c:pt>
                <c:pt idx="40" formatCode="0">
                  <c:v>135</c:v>
                </c:pt>
                <c:pt idx="41" formatCode="0">
                  <c:v>-156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0201344"/>
        <c:axId val="220204032"/>
      </c:scatterChart>
      <c:valAx>
        <c:axId val="220201344"/>
        <c:scaling>
          <c:orientation val="minMax"/>
          <c:min val="-70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Lon (final) - Lon (source)</a:t>
                </a:r>
              </a:p>
            </c:rich>
          </c:tx>
          <c:layout>
            <c:manualLayout>
              <c:xMode val="edge"/>
              <c:yMode val="edge"/>
              <c:x val="0.39273790966918276"/>
              <c:y val="0.91343525729617614"/>
            </c:manualLayout>
          </c:layout>
          <c:overlay val="0"/>
        </c:title>
        <c:numFmt formatCode="0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220204032"/>
        <c:crosses val="autoZero"/>
        <c:crossBetween val="midCat"/>
      </c:valAx>
      <c:valAx>
        <c:axId val="22020403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/>
                  <a:t>Source Longitude (Degrees)</a:t>
                </a:r>
              </a:p>
            </c:rich>
          </c:tx>
          <c:layout>
            <c:manualLayout>
              <c:xMode val="edge"/>
              <c:yMode val="edge"/>
              <c:x val="6.3384268249210476E-3"/>
              <c:y val="0.19450190584921975"/>
            </c:manualLayout>
          </c:layout>
          <c:overlay val="0"/>
        </c:title>
        <c:numFmt formatCode="0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220201344"/>
        <c:crosses val="autoZero"/>
        <c:crossBetween val="midCat"/>
      </c:valAx>
    </c:plotArea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D2638-E3A9-5D4D-8EF2-DF0F2AEA7AAC}" type="datetimeFigureOut">
              <a:rPr lang="en-US" smtClean="0"/>
              <a:pPr/>
              <a:t>6/24/2014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04903-0FF9-A541-A9C4-3EF2FF2B90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99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04903-0FF9-A541-A9C4-3EF2FF2B908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04903-0FF9-A541-A9C4-3EF2FF2B908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04903-0FF9-A541-A9C4-3EF2FF2B908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04903-0FF9-A541-A9C4-3EF2FF2B908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04903-0FF9-A541-A9C4-3EF2FF2B908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04903-0FF9-A541-A9C4-3EF2FF2B908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04903-0FF9-A541-A9C4-3EF2FF2B908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FDE1-7509-854D-9991-8F5F15671D69}" type="datetimeFigureOut">
              <a:rPr lang="en-US" smtClean="0"/>
              <a:pPr/>
              <a:t>6/24/2014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3782-7542-9E43-A140-4C98977C5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FDE1-7509-854D-9991-8F5F15671D69}" type="datetimeFigureOut">
              <a:rPr lang="en-US" smtClean="0"/>
              <a:pPr/>
              <a:t>6/24/2014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3782-7542-9E43-A140-4C98977C5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FDE1-7509-854D-9991-8F5F15671D69}" type="datetimeFigureOut">
              <a:rPr lang="en-US" smtClean="0"/>
              <a:pPr/>
              <a:t>6/24/2014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3782-7542-9E43-A140-4C98977C5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FDE1-7509-854D-9991-8F5F15671D69}" type="datetimeFigureOut">
              <a:rPr lang="en-US" smtClean="0"/>
              <a:pPr/>
              <a:t>6/24/2014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3782-7542-9E43-A140-4C98977C5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FDE1-7509-854D-9991-8F5F15671D69}" type="datetimeFigureOut">
              <a:rPr lang="en-US" smtClean="0"/>
              <a:pPr/>
              <a:t>6/24/2014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3782-7542-9E43-A140-4C98977C5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FDE1-7509-854D-9991-8F5F15671D69}" type="datetimeFigureOut">
              <a:rPr lang="en-US" smtClean="0"/>
              <a:pPr/>
              <a:t>6/24/2014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3782-7542-9E43-A140-4C98977C5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FDE1-7509-854D-9991-8F5F15671D69}" type="datetimeFigureOut">
              <a:rPr lang="en-US" smtClean="0"/>
              <a:pPr/>
              <a:t>6/24/2014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3782-7542-9E43-A140-4C98977C5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FDE1-7509-854D-9991-8F5F15671D69}" type="datetimeFigureOut">
              <a:rPr lang="en-US" smtClean="0"/>
              <a:pPr/>
              <a:t>6/24/2014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3782-7542-9E43-A140-4C98977C5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FDE1-7509-854D-9991-8F5F15671D69}" type="datetimeFigureOut">
              <a:rPr lang="en-US" smtClean="0"/>
              <a:pPr/>
              <a:t>6/24/2014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3782-7542-9E43-A140-4C98977C5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FDE1-7509-854D-9991-8F5F15671D69}" type="datetimeFigureOut">
              <a:rPr lang="en-US" smtClean="0"/>
              <a:pPr/>
              <a:t>6/24/2014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3782-7542-9E43-A140-4C98977C5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FDE1-7509-854D-9991-8F5F15671D69}" type="datetimeFigureOut">
              <a:rPr lang="en-US" smtClean="0"/>
              <a:pPr/>
              <a:t>6/24/2014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3782-7542-9E43-A140-4C98977C5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4FDE1-7509-854D-9991-8F5F15671D69}" type="datetimeFigureOut">
              <a:rPr lang="en-US" smtClean="0"/>
              <a:pPr/>
              <a:t>6/24/2014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23782-7542-9E43-A140-4C98977C5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oleObject" Target="???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/>
                <a:cs typeface="Arial"/>
              </a:rPr>
              <a:t>Characterization of Coronal Mass Ejection Deflection using Coronagraph Image Sequences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124200"/>
            <a:ext cx="8001000" cy="2362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Arial"/>
                <a:cs typeface="Arial"/>
              </a:rPr>
              <a:t>Jenna L. Zink, GMU Undergraduate Research Scholars Program,</a:t>
            </a:r>
          </a:p>
          <a:p>
            <a:r>
              <a:rPr lang="en-US" dirty="0" smtClean="0">
                <a:latin typeface="Arial"/>
                <a:cs typeface="Arial"/>
              </a:rPr>
              <a:t>Rebekah M. Evans, NASA/GSFC, ORAU and GMU, </a:t>
            </a:r>
          </a:p>
          <a:p>
            <a:r>
              <a:rPr lang="en-US" dirty="0" smtClean="0">
                <a:latin typeface="Arial"/>
                <a:cs typeface="Arial"/>
              </a:rPr>
              <a:t>and </a:t>
            </a:r>
          </a:p>
          <a:p>
            <a:r>
              <a:rPr lang="en-US" dirty="0" smtClean="0">
                <a:latin typeface="Arial"/>
                <a:cs typeface="Arial"/>
              </a:rPr>
              <a:t>Karin </a:t>
            </a:r>
            <a:r>
              <a:rPr lang="en-US" dirty="0" err="1" smtClean="0">
                <a:latin typeface="Arial"/>
                <a:cs typeface="Arial"/>
              </a:rPr>
              <a:t>Muglach</a:t>
            </a:r>
            <a:r>
              <a:rPr lang="en-US" dirty="0" smtClean="0">
                <a:latin typeface="Arial"/>
                <a:cs typeface="Arial"/>
              </a:rPr>
              <a:t>, NASA/GSFC</a:t>
            </a:r>
          </a:p>
          <a:p>
            <a:endParaRPr lang="en-US" dirty="0">
              <a:latin typeface="Arial"/>
              <a:cs typeface="Arial"/>
            </a:endParaRPr>
          </a:p>
        </p:txBody>
      </p:sp>
      <p:pic>
        <p:nvPicPr>
          <p:cNvPr id="8" name="Picture 7" descr="HSD_transparent_448x12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14" y="5638800"/>
            <a:ext cx="3752086" cy="1072025"/>
          </a:xfrm>
          <a:prstGeom prst="rect">
            <a:avLst/>
          </a:prstGeom>
        </p:spPr>
      </p:pic>
      <p:pic>
        <p:nvPicPr>
          <p:cNvPr id="6" name="Picture 5" descr="GMU_PLogo_RGB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9440" y="5471160"/>
            <a:ext cx="2042160" cy="13106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2134903" y="5105400"/>
            <a:ext cx="2134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Jenna – HSD is </a:t>
            </a:r>
            <a:r>
              <a:rPr lang="en-US" dirty="0" err="1" smtClean="0"/>
              <a:t>heliophysics</a:t>
            </a:r>
            <a:r>
              <a:rPr lang="en-US" dirty="0" smtClean="0"/>
              <a:t> science division at GSFC, it’s the logo for me and Karin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315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Preliminary Results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638800"/>
            <a:ext cx="6172200" cy="1219200"/>
          </a:xfrm>
        </p:spPr>
        <p:txBody>
          <a:bodyPr>
            <a:normAutofit fontScale="92500" lnSpcReduction="10000"/>
          </a:bodyPr>
          <a:lstStyle/>
          <a:p>
            <a:r>
              <a:rPr lang="en-US" sz="2700" dirty="0" smtClean="0"/>
              <a:t>4 events with &lt;10 degrees; 14 events with 20&gt;x&gt;10 degrees; 13 event &gt;20 degrees</a:t>
            </a:r>
          </a:p>
          <a:p>
            <a:r>
              <a:rPr lang="en-US" sz="2700" dirty="0" smtClean="0"/>
              <a:t>Lots of scatter – as to be expected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1000" y="4699704"/>
            <a:ext cx="533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Due to availability of overlapping images between the different spacecraft, the height of the first and last measurements varies between events. </a:t>
            </a:r>
            <a:endParaRPr lang="en-US" i="1" dirty="0"/>
          </a:p>
        </p:txBody>
      </p:sp>
      <p:sp>
        <p:nvSpPr>
          <p:cNvPr id="9" name="Rectangle 8"/>
          <p:cNvSpPr/>
          <p:nvPr/>
        </p:nvSpPr>
        <p:spPr>
          <a:xfrm>
            <a:off x="778257" y="836294"/>
            <a:ext cx="3988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Total Deflection and </a:t>
            </a:r>
            <a:r>
              <a:rPr lang="en-US" dirty="0" smtClean="0"/>
              <a:t>Average CME Speed</a:t>
            </a: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4274563"/>
              </p:ext>
            </p:extLst>
          </p:nvPr>
        </p:nvGraphicFramePr>
        <p:xfrm>
          <a:off x="381000" y="1205626"/>
          <a:ext cx="8381999" cy="34940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315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Preliminary Results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956994"/>
            <a:ext cx="9144000" cy="901005"/>
          </a:xfrm>
        </p:spPr>
        <p:txBody>
          <a:bodyPr>
            <a:normAutofit/>
          </a:bodyPr>
          <a:lstStyle/>
          <a:p>
            <a:r>
              <a:rPr lang="en-US" sz="2700" dirty="0" smtClean="0"/>
              <a:t>3D deflection exceeding  </a:t>
            </a:r>
            <a:r>
              <a:rPr lang="en-US" sz="2700" dirty="0" smtClean="0"/>
              <a:t>&gt;</a:t>
            </a:r>
            <a:r>
              <a:rPr lang="en-US" sz="2700" dirty="0"/>
              <a:t>40 </a:t>
            </a:r>
            <a:r>
              <a:rPr lang="en-US" sz="2700" dirty="0" smtClean="0"/>
              <a:t>° in 3 events</a:t>
            </a:r>
            <a:endParaRPr lang="en-US" sz="27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381000" y="5033665"/>
            <a:ext cx="533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Due to availability of overlapping images between the different spacecraft, the height of the first and last measurements varies between events. </a:t>
            </a:r>
            <a:endParaRPr lang="en-US" i="1" dirty="0"/>
          </a:p>
        </p:txBody>
      </p:sp>
      <p:sp>
        <p:nvSpPr>
          <p:cNvPr id="12" name="Rectangle 11"/>
          <p:cNvSpPr/>
          <p:nvPr/>
        </p:nvSpPr>
        <p:spPr>
          <a:xfrm>
            <a:off x="778313" y="849868"/>
            <a:ext cx="4539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Deflection (in corona) and Average CME Width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3567781"/>
              </p:ext>
            </p:extLst>
          </p:nvPr>
        </p:nvGraphicFramePr>
        <p:xfrm>
          <a:off x="381000" y="1219200"/>
          <a:ext cx="8381999" cy="38144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315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Preliminary Results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78220"/>
            <a:ext cx="9144000" cy="779780"/>
          </a:xfrm>
        </p:spPr>
        <p:txBody>
          <a:bodyPr>
            <a:normAutofit/>
          </a:bodyPr>
          <a:lstStyle/>
          <a:p>
            <a:r>
              <a:rPr lang="en-US" sz="2700" dirty="0" smtClean="0"/>
              <a:t>Lots of scatter with changes in all 4 quadrants of the graph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1000" y="4572000"/>
            <a:ext cx="533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Due to availability of overlapping images between the different spacecraft, the height of the first and last measurements varies between events. </a:t>
            </a:r>
            <a:endParaRPr lang="en-US" i="1" dirty="0"/>
          </a:p>
        </p:txBody>
      </p:sp>
      <p:sp>
        <p:nvSpPr>
          <p:cNvPr id="9" name="Rectangle 8"/>
          <p:cNvSpPr/>
          <p:nvPr/>
        </p:nvSpPr>
        <p:spPr>
          <a:xfrm>
            <a:off x="152400" y="990600"/>
            <a:ext cx="4302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Change in Latitude and Change in Longitude</a:t>
            </a:r>
            <a:endParaRPr lang="en-US" dirty="0"/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32323"/>
              </p:ext>
            </p:extLst>
          </p:nvPr>
        </p:nvGraphicFramePr>
        <p:xfrm>
          <a:off x="152400" y="1447800"/>
          <a:ext cx="4350204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Rectangle 17"/>
          <p:cNvSpPr/>
          <p:nvPr/>
        </p:nvSpPr>
        <p:spPr>
          <a:xfrm>
            <a:off x="4607142" y="838200"/>
            <a:ext cx="45101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Change in Latitude and Change in Longitude</a:t>
            </a:r>
          </a:p>
          <a:p>
            <a:r>
              <a:rPr lang="en-US" dirty="0" smtClean="0"/>
              <a:t>Using the CME Source Location as Initial </a:t>
            </a:r>
            <a:r>
              <a:rPr lang="en-US" dirty="0"/>
              <a:t>V</a:t>
            </a:r>
            <a:r>
              <a:rPr lang="en-US" dirty="0" smtClean="0"/>
              <a:t>alue</a:t>
            </a:r>
            <a:endParaRPr lang="en-US" dirty="0"/>
          </a:p>
        </p:txBody>
      </p:sp>
      <p:graphicFrame>
        <p:nvGraphicFramePr>
          <p:cNvPr id="19" name="Ch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7111169"/>
              </p:ext>
            </p:extLst>
          </p:nvPr>
        </p:nvGraphicFramePr>
        <p:xfrm>
          <a:off x="4607142" y="1447800"/>
          <a:ext cx="4419600" cy="3124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315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Preliminary Results IV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78220"/>
            <a:ext cx="9144000" cy="779780"/>
          </a:xfrm>
        </p:spPr>
        <p:txBody>
          <a:bodyPr>
            <a:normAutofit fontScale="92500" lnSpcReduction="10000"/>
          </a:bodyPr>
          <a:lstStyle/>
          <a:p>
            <a:r>
              <a:rPr lang="en-US" sz="2700" dirty="0" smtClean="0"/>
              <a:t>Scattering due to the difference between the source and final (measured) latitude</a:t>
            </a:r>
            <a:endParaRPr lang="en-US" sz="27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381000" y="5033665"/>
            <a:ext cx="533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Due to availability of overlapping images between the different spacecraft, the height of the first and last measurements varies between events. </a:t>
            </a:r>
            <a:endParaRPr lang="en-US" i="1" dirty="0"/>
          </a:p>
        </p:txBody>
      </p:sp>
      <p:sp>
        <p:nvSpPr>
          <p:cNvPr id="9" name="Rectangle 8"/>
          <p:cNvSpPr/>
          <p:nvPr/>
        </p:nvSpPr>
        <p:spPr>
          <a:xfrm>
            <a:off x="820218" y="731520"/>
            <a:ext cx="3851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 Latitude and Change in Latitude</a:t>
            </a:r>
            <a:endParaRPr lang="en-US" dirty="0"/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1061834"/>
              </p:ext>
            </p:extLst>
          </p:nvPr>
        </p:nvGraphicFramePr>
        <p:xfrm>
          <a:off x="609600" y="1100851"/>
          <a:ext cx="7848600" cy="3932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315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Preliminary Results 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78220"/>
            <a:ext cx="9144000" cy="779780"/>
          </a:xfrm>
        </p:spPr>
        <p:txBody>
          <a:bodyPr>
            <a:normAutofit fontScale="77500" lnSpcReduction="20000"/>
          </a:bodyPr>
          <a:lstStyle/>
          <a:p>
            <a:r>
              <a:rPr lang="en-US" sz="2700" dirty="0" smtClean="0"/>
              <a:t>Lots of scatter due to selection of locations of </a:t>
            </a:r>
            <a:r>
              <a:rPr lang="en-US" sz="2700" dirty="0" smtClean="0"/>
              <a:t>CMEs</a:t>
            </a:r>
          </a:p>
          <a:p>
            <a:r>
              <a:rPr lang="en-US" sz="2700" dirty="0" smtClean="0"/>
              <a:t>Scatter also due to difference between </a:t>
            </a:r>
            <a:r>
              <a:rPr lang="en-US" sz="2700" dirty="0" smtClean="0"/>
              <a:t>source and final (measured) longitude</a:t>
            </a:r>
            <a:endParaRPr lang="en-US" sz="27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381000" y="5154890"/>
            <a:ext cx="533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Due to availability of overlapping images between the different spacecraft, the height of the first and last measurements varies between events. </a:t>
            </a:r>
            <a:endParaRPr lang="en-US" i="1" dirty="0"/>
          </a:p>
        </p:txBody>
      </p:sp>
      <p:sp>
        <p:nvSpPr>
          <p:cNvPr id="9" name="Rectangle 8"/>
          <p:cNvSpPr/>
          <p:nvPr/>
        </p:nvSpPr>
        <p:spPr>
          <a:xfrm>
            <a:off x="956904" y="779974"/>
            <a:ext cx="4182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 Longitude and Change in Longitude</a:t>
            </a:r>
            <a:endParaRPr lang="en-US" dirty="0"/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2104420"/>
              </p:ext>
            </p:extLst>
          </p:nvPr>
        </p:nvGraphicFramePr>
        <p:xfrm>
          <a:off x="609600" y="1143000"/>
          <a:ext cx="7924800" cy="4011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315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Preliminary Results 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5638800"/>
            <a:ext cx="9144000" cy="1066800"/>
          </a:xfrm>
        </p:spPr>
        <p:txBody>
          <a:bodyPr>
            <a:normAutofit/>
          </a:bodyPr>
          <a:lstStyle/>
          <a:p>
            <a:r>
              <a:rPr lang="en-US" sz="2700" dirty="0" smtClean="0"/>
              <a:t>CME follows expected path due to presence of coronal holes</a:t>
            </a:r>
          </a:p>
          <a:p>
            <a:r>
              <a:rPr lang="en-US" sz="2700" dirty="0" smtClean="0"/>
              <a:t>Total deflection </a:t>
            </a:r>
            <a:r>
              <a:rPr lang="en-US" sz="2700" dirty="0"/>
              <a:t>is </a:t>
            </a:r>
            <a:r>
              <a:rPr lang="en-US" sz="2700" dirty="0" smtClean="0"/>
              <a:t>22.7 </a:t>
            </a:r>
            <a:r>
              <a:rPr lang="en-US" sz="2700" dirty="0"/>
              <a:t>° </a:t>
            </a:r>
            <a:r>
              <a:rPr lang="en-US" sz="2700" dirty="0" smtClean="0"/>
              <a:t>, just in the corona 12°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6442" y="914400"/>
            <a:ext cx="53238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Tracking One Event from the Sun to 15 </a:t>
            </a:r>
            <a:r>
              <a:rPr lang="en-US" sz="2400" dirty="0" err="1" smtClean="0"/>
              <a:t>Rs</a:t>
            </a:r>
            <a:endParaRPr lang="en-US" sz="2400" dirty="0"/>
          </a:p>
        </p:txBody>
      </p:sp>
      <p:pic>
        <p:nvPicPr>
          <p:cNvPr id="14" name="Picture 13" descr="synoptic-cme-ch-test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59932"/>
            <a:ext cx="6642808" cy="405026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1743670"/>
            <a:ext cx="2133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Source location</a:t>
            </a:r>
          </a:p>
          <a:p>
            <a:r>
              <a:rPr lang="en-US" b="1" i="1" dirty="0" smtClean="0">
                <a:solidFill>
                  <a:srgbClr val="54D752"/>
                </a:solidFill>
              </a:rPr>
              <a:t>CME measurements</a:t>
            </a:r>
          </a:p>
          <a:p>
            <a:r>
              <a:rPr lang="en-US" b="1" i="1" dirty="0" smtClean="0">
                <a:solidFill>
                  <a:srgbClr val="FFFF00"/>
                </a:solidFill>
              </a:rPr>
              <a:t>Coronal holes</a:t>
            </a:r>
          </a:p>
          <a:p>
            <a:endParaRPr lang="en-US" b="1" i="1" dirty="0">
              <a:solidFill>
                <a:srgbClr val="54D75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49681" y="1371600"/>
            <a:ext cx="186571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Mid and low latitude coronal holes within 90° in longitude of source locations were indentified by eye (not yet cross checked with </a:t>
            </a:r>
            <a:r>
              <a:rPr lang="en-US" sz="2000" dirty="0" err="1" smtClean="0"/>
              <a:t>magnetogram</a:t>
            </a:r>
            <a:r>
              <a:rPr lang="en-US" sz="2000" dirty="0" smtClean="0"/>
              <a:t> data or filament catalogs)  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838200" y="4431268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Synoptic EUV map constructed from SDO, STA and STB EUVI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3152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Discussions, Conclusions, and Future Work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08037"/>
            <a:ext cx="9144000" cy="4983163"/>
          </a:xfrm>
        </p:spPr>
        <p:txBody>
          <a:bodyPr>
            <a:normAutofit fontScale="77500" lnSpcReduction="20000"/>
          </a:bodyPr>
          <a:lstStyle/>
          <a:p>
            <a:r>
              <a:rPr lang="en-US" sz="2700" dirty="0" smtClean="0"/>
              <a:t>We analyzed 42 </a:t>
            </a:r>
            <a:r>
              <a:rPr lang="en-US" sz="2700" dirty="0" err="1" smtClean="0"/>
              <a:t>CMEs</a:t>
            </a:r>
            <a:r>
              <a:rPr lang="en-US" sz="2700" dirty="0" smtClean="0"/>
              <a:t> from 2010-2014 and found deflections range from less than 5 degrees to greater than 20 degrees from the source location to the edge of COR2 field of view</a:t>
            </a:r>
          </a:p>
          <a:p>
            <a:r>
              <a:rPr lang="en-US" sz="2700" dirty="0" smtClean="0"/>
              <a:t>For one event, we identified nearby coronal holes. The measured path of the CME matches expected behavior </a:t>
            </a:r>
          </a:p>
          <a:p>
            <a:pPr>
              <a:buNone/>
            </a:pPr>
            <a:r>
              <a:rPr lang="en-US" sz="2700" dirty="0" smtClean="0"/>
              <a:t> </a:t>
            </a:r>
          </a:p>
          <a:p>
            <a:r>
              <a:rPr lang="en-US" sz="2700" dirty="0" smtClean="0"/>
              <a:t>Limitations of our approach:</a:t>
            </a:r>
          </a:p>
          <a:p>
            <a:pPr lvl="1"/>
            <a:r>
              <a:rPr lang="en-US" sz="2300" dirty="0" err="1" smtClean="0"/>
              <a:t>StereoCat</a:t>
            </a:r>
            <a:r>
              <a:rPr lang="en-US" sz="2300" dirty="0" smtClean="0"/>
              <a:t> is a simple tool that does consider the geometry of CME</a:t>
            </a:r>
          </a:p>
          <a:p>
            <a:pPr lvl="1"/>
            <a:r>
              <a:rPr lang="en-US" sz="2300" dirty="0" smtClean="0"/>
              <a:t>Next step is to use other CME analysis tools (such as SWPC_CAT and GCS)  </a:t>
            </a:r>
          </a:p>
          <a:p>
            <a:r>
              <a:rPr lang="en-US" sz="2700" dirty="0" smtClean="0"/>
              <a:t>In progress: </a:t>
            </a:r>
            <a:endParaRPr lang="en-US" sz="2300" dirty="0" smtClean="0"/>
          </a:p>
          <a:p>
            <a:pPr lvl="1"/>
            <a:r>
              <a:rPr lang="en-US" sz="2300" dirty="0" smtClean="0"/>
              <a:t>Rigorous identification of coronal holes and the Coronal Hole Influence Parameter (</a:t>
            </a:r>
            <a:r>
              <a:rPr lang="en-US" sz="2300" dirty="0" err="1" smtClean="0"/>
              <a:t>Gopalswamy</a:t>
            </a:r>
            <a:r>
              <a:rPr lang="en-US" sz="2300" dirty="0" smtClean="0"/>
              <a:t> et al. 2009, 2010)</a:t>
            </a:r>
          </a:p>
          <a:p>
            <a:pPr lvl="1"/>
            <a:endParaRPr lang="en-US" sz="2300" dirty="0" smtClean="0"/>
          </a:p>
          <a:p>
            <a:r>
              <a:rPr lang="en-US" sz="2700" dirty="0" smtClean="0"/>
              <a:t>Use the results of this study to select appropriate ranges of latitudes and longitudes in CME ensemble modeling based on CME speed, width, location</a:t>
            </a:r>
          </a:p>
          <a:p>
            <a:r>
              <a:rPr lang="en-US" sz="2700" dirty="0" smtClean="0"/>
              <a:t>How to incorporate coronal hole observations more systematically in real time CME analysis for space weather forecasting?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7912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www.kauai.ccmc.gsfc.nasa.gov/SWRC_Tools.html</a:t>
            </a:r>
            <a:endParaRPr lang="en-US" dirty="0"/>
          </a:p>
        </p:txBody>
      </p:sp>
      <p:sp>
        <p:nvSpPr>
          <p:cNvPr id="5" name="TextBox 26"/>
          <p:cNvSpPr txBox="1">
            <a:spLocks noChangeArrowheads="1"/>
          </p:cNvSpPr>
          <p:nvPr/>
        </p:nvSpPr>
        <p:spPr bwMode="auto">
          <a:xfrm>
            <a:off x="0" y="6096000"/>
            <a:ext cx="91440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dirty="0" smtClean="0"/>
              <a:t>J. Zink would like to thank the NSF for travel support to attend this meeting through the CCMC Student Research Contest. J. Zink was supported by the GMU USRP. R. Evans </a:t>
            </a:r>
            <a:r>
              <a:rPr lang="en-US" sz="1400" dirty="0"/>
              <a:t>was supported through an appointment to the NASA Postdoctoral Program at the Goddard Space Flight Center, administered by Oak Ridge Associated Universities through a contract with NASA.</a:t>
            </a:r>
            <a:r>
              <a:rPr lang="en-US" sz="1400" dirty="0" smtClean="0"/>
              <a:t> </a:t>
            </a:r>
            <a:endParaRPr lang="en-US" sz="1400" dirty="0">
              <a:solidFill>
                <a:srgbClr val="17375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534400" cy="5897563"/>
          </a:xfrm>
        </p:spPr>
        <p:txBody>
          <a:bodyPr>
            <a:noAutofit/>
          </a:bodyPr>
          <a:lstStyle/>
          <a:p>
            <a:r>
              <a:rPr lang="en-US" sz="2400" dirty="0" smtClean="0"/>
              <a:t>When analyzing </a:t>
            </a:r>
            <a:r>
              <a:rPr lang="en-US" sz="2400" dirty="0" err="1" smtClean="0"/>
              <a:t>CMEs</a:t>
            </a:r>
            <a:r>
              <a:rPr lang="en-US" sz="2400" dirty="0" smtClean="0"/>
              <a:t> in real time for space weather forecasting, a lack of sufficient coronagraph images can make it difficult to determine the CME’s position (latitude and longitude).</a:t>
            </a:r>
          </a:p>
          <a:p>
            <a:pPr>
              <a:buNone/>
            </a:pPr>
            <a:endParaRPr lang="en-US" sz="1200" dirty="0" smtClean="0"/>
          </a:p>
          <a:p>
            <a:r>
              <a:rPr lang="en-US" sz="2400" dirty="0" smtClean="0"/>
              <a:t>In these cases, usually the location of strong disk signatures (</a:t>
            </a:r>
            <a:r>
              <a:rPr lang="en-US" sz="2400" dirty="0" err="1" smtClean="0"/>
              <a:t>e</a:t>
            </a:r>
            <a:r>
              <a:rPr lang="en-US" sz="2400" dirty="0" smtClean="0"/>
              <a:t>. </a:t>
            </a:r>
            <a:r>
              <a:rPr lang="en-US" sz="2400" dirty="0" err="1" smtClean="0"/>
              <a:t>g</a:t>
            </a:r>
            <a:r>
              <a:rPr lang="en-US" sz="2400" dirty="0" smtClean="0"/>
              <a:t>., an associated flare, filament eruption, and coronal dimming) is used to estimate the CME’s propagation direction.</a:t>
            </a:r>
          </a:p>
          <a:p>
            <a:pPr>
              <a:buNone/>
            </a:pPr>
            <a:r>
              <a:rPr lang="en-US" sz="1800" dirty="0" smtClean="0"/>
              <a:t> </a:t>
            </a:r>
            <a:endParaRPr lang="en-US" sz="1000" dirty="0" smtClean="0"/>
          </a:p>
          <a:p>
            <a:r>
              <a:rPr lang="en-US" sz="2400" dirty="0" smtClean="0"/>
              <a:t>Although not an unreasonable assumption, many observational and modeling studies have shown that </a:t>
            </a:r>
            <a:r>
              <a:rPr lang="en-US" sz="2400" dirty="0" err="1" smtClean="0"/>
              <a:t>CMEs</a:t>
            </a:r>
            <a:r>
              <a:rPr lang="en-US" sz="2400" dirty="0" smtClean="0"/>
              <a:t> can deflect by ten or more degrees from the source location</a:t>
            </a:r>
          </a:p>
          <a:p>
            <a:pPr lvl="1"/>
            <a:r>
              <a:rPr lang="en-US" sz="2000" dirty="0" smtClean="0"/>
              <a:t>E. </a:t>
            </a:r>
            <a:r>
              <a:rPr lang="en-US" sz="2000" dirty="0" err="1" smtClean="0"/>
              <a:t>g</a:t>
            </a:r>
            <a:r>
              <a:rPr lang="en-US" sz="2000" dirty="0" smtClean="0"/>
              <a:t>. </a:t>
            </a:r>
            <a:r>
              <a:rPr lang="en-US" sz="2000" dirty="0" err="1" smtClean="0"/>
              <a:t>MacQueen</a:t>
            </a:r>
            <a:r>
              <a:rPr lang="en-US" sz="2000" dirty="0" smtClean="0"/>
              <a:t> et al. 1986, </a:t>
            </a:r>
            <a:r>
              <a:rPr lang="en-US" sz="2000" dirty="0" err="1" smtClean="0"/>
              <a:t>Filippov</a:t>
            </a:r>
            <a:r>
              <a:rPr lang="en-US" sz="2000" dirty="0" smtClean="0"/>
              <a:t>, </a:t>
            </a:r>
            <a:r>
              <a:rPr lang="en-US" sz="2000" dirty="0" err="1" smtClean="0"/>
              <a:t>Gopalswamy</a:t>
            </a:r>
            <a:r>
              <a:rPr lang="en-US" sz="2000" dirty="0" smtClean="0"/>
              <a:t> &amp; </a:t>
            </a:r>
            <a:r>
              <a:rPr lang="en-US" sz="2000" dirty="0" err="1" smtClean="0"/>
              <a:t>Lozhechkin</a:t>
            </a:r>
            <a:r>
              <a:rPr lang="en-US" sz="2000" dirty="0" smtClean="0"/>
              <a:t> 2001; </a:t>
            </a:r>
            <a:r>
              <a:rPr lang="en-US" sz="2000" dirty="0" err="1" smtClean="0"/>
              <a:t>Gopalswamy</a:t>
            </a:r>
            <a:r>
              <a:rPr lang="en-US" sz="2000" dirty="0" smtClean="0"/>
              <a:t> et al. 2009, 2010, </a:t>
            </a:r>
            <a:r>
              <a:rPr lang="en-US" sz="2000" dirty="0" err="1" smtClean="0"/>
              <a:t>Kilpua</a:t>
            </a:r>
            <a:r>
              <a:rPr lang="en-US" sz="2000" dirty="0" smtClean="0"/>
              <a:t> et al. 2009, </a:t>
            </a:r>
            <a:r>
              <a:rPr lang="en-US" sz="2000" dirty="0" err="1" smtClean="0"/>
              <a:t>Xie</a:t>
            </a:r>
            <a:r>
              <a:rPr lang="en-US" sz="2000" dirty="0" smtClean="0"/>
              <a:t> et al. 2009, Byrne et al. 2010, </a:t>
            </a:r>
            <a:r>
              <a:rPr lang="en-US" sz="2000" dirty="0" err="1" smtClean="0"/>
              <a:t>Lugaz</a:t>
            </a:r>
            <a:r>
              <a:rPr lang="en-US" sz="2000" dirty="0" smtClean="0"/>
              <a:t> et al. 2011, </a:t>
            </a:r>
            <a:r>
              <a:rPr lang="en-US" sz="2000" dirty="0" err="1" smtClean="0"/>
              <a:t>Zuccarello</a:t>
            </a:r>
            <a:r>
              <a:rPr lang="en-US" sz="2000" dirty="0" smtClean="0"/>
              <a:t> et al. 2012, Kay, </a:t>
            </a:r>
            <a:r>
              <a:rPr lang="en-US" sz="2000" dirty="0" err="1" smtClean="0"/>
              <a:t>Opher</a:t>
            </a:r>
            <a:r>
              <a:rPr lang="en-US" sz="2000" dirty="0" smtClean="0"/>
              <a:t>, &amp; Evans 2013, Liu et al. 2014</a:t>
            </a:r>
          </a:p>
          <a:p>
            <a:r>
              <a:rPr lang="en-US" sz="2400" dirty="0" smtClean="0"/>
              <a:t>Many of these previous works are single event studies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315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and Motivation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534400" cy="4343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Sources of CME deflection</a:t>
            </a:r>
          </a:p>
          <a:p>
            <a:pPr lvl="1"/>
            <a:r>
              <a:rPr lang="en-US" dirty="0" smtClean="0"/>
              <a:t>Magnetic forces (coronal holes, </a:t>
            </a:r>
            <a:r>
              <a:rPr lang="en-US" dirty="0" err="1" smtClean="0"/>
              <a:t>heliospheric</a:t>
            </a:r>
            <a:r>
              <a:rPr lang="en-US" dirty="0" smtClean="0"/>
              <a:t> current sheet)</a:t>
            </a:r>
          </a:p>
          <a:p>
            <a:pPr lvl="1"/>
            <a:r>
              <a:rPr lang="en-US" dirty="0" smtClean="0"/>
              <a:t>Ambient solar wind interactions</a:t>
            </a:r>
          </a:p>
          <a:p>
            <a:pPr lvl="1"/>
            <a:r>
              <a:rPr lang="en-US" dirty="0" smtClean="0"/>
              <a:t>CME-CME interactions</a:t>
            </a:r>
          </a:p>
          <a:p>
            <a:r>
              <a:rPr lang="en-US" dirty="0" smtClean="0"/>
              <a:t>Usually it is assumed that deflection ends after low corona, but Liu et al. (2014) recently found deflection continued into the inner </a:t>
            </a:r>
            <a:r>
              <a:rPr lang="en-US" dirty="0" err="1" smtClean="0"/>
              <a:t>heliosphere</a:t>
            </a:r>
            <a:endParaRPr lang="en-US" dirty="0" smtClean="0"/>
          </a:p>
          <a:p>
            <a:r>
              <a:rPr lang="en-US" dirty="0" smtClean="0"/>
              <a:t>Space weather forecasting impacts</a:t>
            </a:r>
          </a:p>
          <a:p>
            <a:pPr lvl="1"/>
            <a:r>
              <a:rPr lang="en-US" dirty="0" smtClean="0"/>
              <a:t>CME ensemble modeling by the Space Weather Research Center at NASA/GSFC shows that variation of the CME’s position by ten degrees can change the arrival time at 1 AU by several hours.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5135940"/>
            <a:ext cx="8077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i="1" dirty="0" smtClean="0"/>
              <a:t>In this work we measure the deflection of many events, and will compare the deflection with  the properties of nearby coronal holes</a:t>
            </a:r>
            <a:endParaRPr lang="en-US" sz="32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315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Event Selection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199"/>
            <a:ext cx="7543800" cy="2182929"/>
          </a:xfrm>
        </p:spPr>
        <p:txBody>
          <a:bodyPr>
            <a:normAutofit fontScale="62500" lnSpcReduction="20000"/>
          </a:bodyPr>
          <a:lstStyle/>
          <a:p>
            <a:r>
              <a:rPr lang="en-US" sz="4364" dirty="0" err="1" smtClean="0"/>
              <a:t>CCMC’s</a:t>
            </a:r>
            <a:r>
              <a:rPr lang="en-US" sz="4364" dirty="0" smtClean="0"/>
              <a:t> Database of Notifications, Knowledge and Information (DONKI) – searched during 2010-2014</a:t>
            </a:r>
          </a:p>
          <a:p>
            <a:pPr marL="687388">
              <a:buAutoNum type="arabicPeriod"/>
            </a:pPr>
            <a:r>
              <a:rPr lang="en-US" sz="2595" dirty="0" smtClean="0"/>
              <a:t>Isolated event – not overlapping with another CME</a:t>
            </a:r>
          </a:p>
          <a:p>
            <a:pPr marL="687388">
              <a:buAutoNum type="arabicPeriod"/>
            </a:pPr>
            <a:r>
              <a:rPr lang="en-US" sz="2595" dirty="0" smtClean="0"/>
              <a:t>Each event had to have a minimum of six images in two out of three SC (SOHO, STEREO A and B)</a:t>
            </a:r>
          </a:p>
          <a:p>
            <a:pPr marL="687388">
              <a:buAutoNum type="arabicPeriod"/>
            </a:pPr>
            <a:r>
              <a:rPr lang="en-US" sz="2595" dirty="0" smtClean="0"/>
              <a:t>Pairs of images from different SC have ΔT&lt;10 min</a:t>
            </a:r>
          </a:p>
          <a:p>
            <a:pPr marL="687388">
              <a:buAutoNum type="arabicPeriod"/>
            </a:pPr>
            <a:r>
              <a:rPr lang="en-US" sz="2595" dirty="0" smtClean="0"/>
              <a:t>We want a range of CME widths and positions, so we did not restrict these parameters.</a:t>
            </a:r>
            <a:r>
              <a:rPr lang="en-US" sz="2971" dirty="0" smtClean="0"/>
              <a:t> </a:t>
            </a:r>
            <a:endParaRPr lang="en-US" dirty="0" smtClean="0"/>
          </a:p>
        </p:txBody>
      </p:sp>
      <p:pic>
        <p:nvPicPr>
          <p:cNvPr id="4" name="Picture 3" descr="SpeedHistogr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895600"/>
            <a:ext cx="7156227" cy="394384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TextBox 4"/>
          <p:cNvSpPr txBox="1"/>
          <p:nvPr/>
        </p:nvSpPr>
        <p:spPr>
          <a:xfrm>
            <a:off x="3711902" y="3021129"/>
            <a:ext cx="4365298" cy="67710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Average CME speed in coronagraph FOV</a:t>
            </a:r>
          </a:p>
          <a:p>
            <a:pPr algn="ctr"/>
            <a:r>
              <a:rPr lang="en-US" dirty="0" smtClean="0"/>
              <a:t>(binned by 100 km/</a:t>
            </a:r>
            <a:r>
              <a:rPr lang="en-US" dirty="0" err="1" smtClean="0"/>
              <a:t>s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1611961" y="4853371"/>
            <a:ext cx="186981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Number of events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200" y="2895600"/>
            <a:ext cx="2209800" cy="394384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228600" marR="0" lvl="0" indent="-1714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4364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Initial DONKI queries:</a:t>
            </a:r>
          </a:p>
          <a:p>
            <a:pPr marL="458788" marR="0" lvl="1" indent="-230188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AutoNum type="arabicPeriod"/>
              <a:tabLst/>
              <a:defRPr/>
            </a:pPr>
            <a:r>
              <a:rPr kumimoji="0" lang="en-US" sz="3273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CMEs</a:t>
            </a:r>
            <a:r>
              <a:rPr kumimoji="0" lang="en-US" sz="3273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with speeds greater than 1,000 km/</a:t>
            </a:r>
            <a:r>
              <a:rPr kumimoji="0" lang="en-US" sz="3273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endParaRPr kumimoji="0" lang="en-US" sz="3273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8788" marR="0" lvl="1" indent="-230188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AutoNum type="arabicPeriod"/>
              <a:tabLst/>
              <a:defRPr/>
            </a:pPr>
            <a:r>
              <a:rPr kumimoji="0" lang="en-US" sz="3273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CMEs</a:t>
            </a:r>
            <a:r>
              <a:rPr kumimoji="0" lang="en-US" sz="3273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with Interplanetary Shock arrivals at Earth, STA or STB</a:t>
            </a:r>
            <a:endParaRPr lang="en-US" sz="3273" dirty="0" smtClean="0"/>
          </a:p>
          <a:p>
            <a:pPr marL="1588" indent="-230188">
              <a:spcBef>
                <a:spcPct val="20000"/>
              </a:spcBef>
              <a:defRPr/>
            </a:pPr>
            <a:r>
              <a:rPr lang="en-US" sz="3273" dirty="0" smtClean="0"/>
              <a:t>Later, expanded search to include C-type events and two events were included from Hess &amp; Zhang, SPD 2014</a:t>
            </a:r>
            <a:r>
              <a:rPr kumimoji="0" lang="en-US" sz="3273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362200" y="3048000"/>
            <a:ext cx="6705600" cy="365760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donki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800" y="990600"/>
            <a:ext cx="1615620" cy="168674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010230" y="4223266"/>
            <a:ext cx="84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 C-type 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44755" y="4221219"/>
            <a:ext cx="878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 O-type 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35796" y="4191000"/>
            <a:ext cx="798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R-type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43200" y="4191000"/>
            <a:ext cx="830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 S-type 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rot="16200000" flipH="1">
            <a:off x="2311486" y="4891952"/>
            <a:ext cx="2397762" cy="10335"/>
          </a:xfrm>
          <a:prstGeom prst="line">
            <a:avLst/>
          </a:prstGeom>
          <a:ln>
            <a:solidFill>
              <a:schemeClr val="accent3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H="1">
            <a:off x="3745102" y="4888103"/>
            <a:ext cx="2397761" cy="18034"/>
          </a:xfrm>
          <a:prstGeom prst="line">
            <a:avLst/>
          </a:prstGeom>
          <a:ln>
            <a:solidFill>
              <a:schemeClr val="accent3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 flipH="1">
            <a:off x="6564502" y="4923664"/>
            <a:ext cx="2397761" cy="18034"/>
          </a:xfrm>
          <a:prstGeom prst="line">
            <a:avLst/>
          </a:prstGeom>
          <a:ln>
            <a:solidFill>
              <a:schemeClr val="accent3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84237"/>
            <a:ext cx="4114800" cy="55927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 web-based </a:t>
            </a:r>
            <a:r>
              <a:rPr lang="en-US" dirty="0" smtClean="0"/>
              <a:t>and public </a:t>
            </a:r>
            <a:r>
              <a:rPr lang="en-US" dirty="0" smtClean="0"/>
              <a:t>CME Analysis tool used to measure CMEs as they propagate away from the Sun</a:t>
            </a:r>
          </a:p>
          <a:p>
            <a:pPr lvl="1"/>
            <a:r>
              <a:rPr lang="en-US" dirty="0" smtClean="0"/>
              <a:t>Measures half-width, latitude, longitude, speed, and arrival time at 21.5 solar radii</a:t>
            </a:r>
            <a:endParaRPr lang="en-US" dirty="0" smtClean="0"/>
          </a:p>
          <a:p>
            <a:pPr lvl="1"/>
            <a:r>
              <a:rPr lang="en-US" dirty="0" err="1" smtClean="0"/>
              <a:t>Frameseries</a:t>
            </a:r>
            <a:r>
              <a:rPr lang="en-US" dirty="0" smtClean="0"/>
              <a:t> mode: width is allowed to vary with </a:t>
            </a:r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Used in </a:t>
            </a:r>
            <a:r>
              <a:rPr lang="en-US" dirty="0"/>
              <a:t>s</a:t>
            </a:r>
            <a:r>
              <a:rPr lang="en-US" dirty="0" smtClean="0"/>
              <a:t>pace weather forecasting models</a:t>
            </a:r>
            <a:endParaRPr lang="en-US" dirty="0" smtClean="0"/>
          </a:p>
          <a:p>
            <a:r>
              <a:rPr lang="en-US" dirty="0" smtClean="0"/>
              <a:t>We assume that a change in the CME’s position is deflection </a:t>
            </a:r>
          </a:p>
          <a:p>
            <a:pPr lvl="1"/>
            <a:r>
              <a:rPr lang="en-US" dirty="0" smtClean="0"/>
              <a:t>Not accounting for rotation or non-uniform expansion</a:t>
            </a:r>
          </a:p>
          <a:p>
            <a:pPr lvl="1"/>
            <a:endParaRPr lang="en-US" sz="2300" dirty="0" smtClean="0"/>
          </a:p>
        </p:txBody>
      </p:sp>
      <p:graphicFrame>
        <p:nvGraphicFramePr>
          <p:cNvPr id="104450" name="Object 2"/>
          <p:cNvGraphicFramePr>
            <a:graphicFrameLocks noChangeAspect="1"/>
          </p:cNvGraphicFramePr>
          <p:nvPr/>
        </p:nvGraphicFramePr>
        <p:xfrm>
          <a:off x="4282117" y="2298841"/>
          <a:ext cx="6081083" cy="4178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7" name="Document" r:id="rId4" imgW="5600700" imgH="3848100" progId="Word.Document.12">
                  <p:link updateAutomatic="1"/>
                </p:oleObj>
              </mc:Choice>
              <mc:Fallback>
                <p:oleObj name="Document" r:id="rId4" imgW="5600700" imgH="3848100" progId="Word.Document.12">
                  <p:link updateAutomatic="1"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2117" y="2298841"/>
                        <a:ext cx="6081083" cy="41781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91440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CCMC’s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StereoCat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Analysis Tool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 descr="stereoCat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1200" y="914400"/>
            <a:ext cx="1920453" cy="12701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400589"/>
              </p:ext>
            </p:extLst>
          </p:nvPr>
        </p:nvGraphicFramePr>
        <p:xfrm>
          <a:off x="0" y="29493"/>
          <a:ext cx="9144001" cy="682850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41294"/>
                <a:gridCol w="672353"/>
                <a:gridCol w="874059"/>
                <a:gridCol w="941294"/>
                <a:gridCol w="874059"/>
                <a:gridCol w="874059"/>
                <a:gridCol w="874059"/>
                <a:gridCol w="941294"/>
                <a:gridCol w="1075765"/>
                <a:gridCol w="1075765"/>
              </a:tblGrid>
              <a:tr h="73250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Source Lon/</a:t>
                      </a:r>
                      <a:r>
                        <a:rPr lang="en-US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Speed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 Width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140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</a:t>
                      </a:r>
                      <a:endParaRPr lang="en-US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Lon/</a:t>
                      </a:r>
                      <a:r>
                        <a:rPr lang="en-US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Final Lon/</a:t>
                      </a:r>
                      <a:r>
                        <a:rPr lang="en-US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 Lon/</a:t>
                      </a:r>
                      <a:r>
                        <a:rPr lang="en-US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Deflectionin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Corona</a:t>
                      </a:r>
                      <a:endParaRPr lang="en-US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Deflection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</a:t>
                      </a:r>
                      <a:r>
                        <a:rPr lang="en-US" sz="1400" u="none" strike="noStrike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2010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04/08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5:00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1,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694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-4, -8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 -6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 -6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30.3</a:t>
                      </a:r>
                    </a:p>
                  </a:txBody>
                  <a:tcPr marL="9525" marR="9525" marT="9525" marB="0" anchor="ctr"/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04/13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11:00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510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43, 40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43, 39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45, 39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05/24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14:54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18, -15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669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10, -6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10, -1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10, -1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16.1</a:t>
                      </a:r>
                    </a:p>
                  </a:txBody>
                  <a:tcPr marL="9525" marR="9525" marT="9525" marB="0" anchor="ctr"/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 2011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09/14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0:00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22, 23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489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9, 22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6, 23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5, 22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14.7</a:t>
                      </a:r>
                    </a:p>
                  </a:txBody>
                  <a:tcPr marL="9525" marR="9525" marT="9525" marB="0" anchor="ctr"/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 2012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01/02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15:12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100, 10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1134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121, -9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109, -19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112, -18</a:t>
                      </a:r>
                    </a:p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30.3</a:t>
                      </a:r>
                    </a:p>
                  </a:txBody>
                  <a:tcPr marL="9525" marR="9525" marT="9525" marB="0" anchor="ctr"/>
                </a:tc>
              </a:tr>
              <a:tr h="4724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01/19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15:10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-27, 32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1099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-37, 48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-28, 46</a:t>
                      </a:r>
                    </a:p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-35, 52</a:t>
                      </a:r>
                    </a:p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14.0</a:t>
                      </a:r>
                    </a:p>
                  </a:txBody>
                  <a:tcPr marL="9525" marR="9525" marT="9525" marB="0" anchor="ctr"/>
                </a:tc>
              </a:tr>
              <a:tr h="4876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01/23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4:00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20, 28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1503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24, 22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0, 37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13, 27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19.1</a:t>
                      </a:r>
                    </a:p>
                  </a:txBody>
                  <a:tcPr marL="9525" marR="9525" marT="9525" marB="0" anchor="ctr"/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01/26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5:30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78, 41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1138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67, 65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70, 72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69, 68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31.3</a:t>
                      </a:r>
                    </a:p>
                  </a:txBody>
                  <a:tcPr marL="9525" marR="9525" marT="9525" marB="0" anchor="ctr"/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03/04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11:24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-65, 16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1447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58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-64, 28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-50, 23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-54, 24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15.8</a:t>
                      </a:r>
                    </a:p>
                  </a:txBody>
                  <a:tcPr marL="9525" marR="9525" marT="9525" marB="0" anchor="ctr"/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06/13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14:00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-21, -18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645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 -33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-16, -28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-11, -32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11.0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93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166511"/>
              </p:ext>
            </p:extLst>
          </p:nvPr>
        </p:nvGraphicFramePr>
        <p:xfrm>
          <a:off x="0" y="18143"/>
          <a:ext cx="9144001" cy="661125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41294"/>
                <a:gridCol w="672353"/>
                <a:gridCol w="874059"/>
                <a:gridCol w="941294"/>
                <a:gridCol w="874059"/>
                <a:gridCol w="874059"/>
                <a:gridCol w="874059"/>
                <a:gridCol w="941294"/>
                <a:gridCol w="1075765"/>
                <a:gridCol w="1075765"/>
              </a:tblGrid>
              <a:tr h="6691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Source Lon/</a:t>
                      </a:r>
                      <a:r>
                        <a:rPr lang="en-US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Speed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 Width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140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</a:t>
                      </a:r>
                      <a:endParaRPr lang="en-US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Lon/</a:t>
                      </a:r>
                      <a:r>
                        <a:rPr lang="en-US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Final Lon/</a:t>
                      </a:r>
                      <a:r>
                        <a:rPr lang="en-US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 Lon/</a:t>
                      </a:r>
                      <a:r>
                        <a:rPr lang="en-US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Deflectionin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Corona</a:t>
                      </a:r>
                      <a:endParaRPr lang="en-US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Deflection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4557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06/14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14:09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-6, -19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1287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-7, -23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 -23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-3, -24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8.5</a:t>
                      </a:r>
                    </a:p>
                  </a:txBody>
                  <a:tcPr marL="9525" marR="9525" marT="9525" marB="0" anchor="ctr"/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07/12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16:54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2, -14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1458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-2, -16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-7, -18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-5, -17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9.5</a:t>
                      </a:r>
                    </a:p>
                  </a:txBody>
                  <a:tcPr marL="9525" marR="9525" marT="9525" marB="0" anchor="ctr"/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07/17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14:25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88, -15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1137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56, -35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55, -30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55, -34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33.8</a:t>
                      </a:r>
                    </a:p>
                  </a:txBody>
                  <a:tcPr marL="9525" marR="9525" marT="9525" marB="0" anchor="ctr"/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07/23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2:36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136, -20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2326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131, 1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124, -4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128, -1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19.8</a:t>
                      </a:r>
                    </a:p>
                  </a:txBody>
                  <a:tcPr marL="9525" marR="9525" marT="9525" marB="0" anchor="ctr"/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10/05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3:24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650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9, -22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8, -18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10, -19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11/09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15:24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-20, -20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691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-5, -14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-5, -11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-7, -13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17.0</a:t>
                      </a:r>
                    </a:p>
                  </a:txBody>
                  <a:tcPr marL="9525" marR="9525" marT="9525" marB="0" anchor="ctr"/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 2013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03/23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12:39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-175, -25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1191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173, -30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170, -32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169, -32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14.9</a:t>
                      </a:r>
                    </a:p>
                  </a:txBody>
                  <a:tcPr marL="9525" marR="9525" marT="9525" marB="0" anchor="ctr"/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04/21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16:39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125, 10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1151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113, 9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112, 14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111, 12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13.3</a:t>
                      </a:r>
                    </a:p>
                  </a:txBody>
                  <a:tcPr marL="9525" marR="9525" marT="9525" marB="0" anchor="ctr"/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05/13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2:54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-89, 10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1674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-80, 6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-73, 6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-79, 7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16.3</a:t>
                      </a:r>
                    </a:p>
                  </a:txBody>
                  <a:tcPr marL="9525" marR="9525" marT="9525" marB="0" anchor="ctr"/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05/17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9:24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-36, 11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1474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-44, 9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-41, 14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-44, 12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5.7</a:t>
                      </a:r>
                    </a:p>
                  </a:txBody>
                  <a:tcPr marL="9525" marR="9525" marT="9525" marB="0" anchor="ctr"/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05/22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13:24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75, 13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1737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64, 5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62, 5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60, 6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15.1</a:t>
                      </a:r>
                    </a:p>
                  </a:txBody>
                  <a:tcPr marL="9525" marR="9525" marT="9525" marB="0" anchor="ctr"/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06/13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4:09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-172, -20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1432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174, -29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175, -28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175, -28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14.3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244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249209"/>
              </p:ext>
            </p:extLst>
          </p:nvPr>
        </p:nvGraphicFramePr>
        <p:xfrm>
          <a:off x="13138" y="0"/>
          <a:ext cx="9144001" cy="6690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41294"/>
                <a:gridCol w="672353"/>
                <a:gridCol w="874059"/>
                <a:gridCol w="941294"/>
                <a:gridCol w="874059"/>
                <a:gridCol w="874059"/>
                <a:gridCol w="874059"/>
                <a:gridCol w="941294"/>
                <a:gridCol w="1075765"/>
                <a:gridCol w="1075765"/>
              </a:tblGrid>
              <a:tr h="6691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Source Lon/</a:t>
                      </a:r>
                      <a:r>
                        <a:rPr lang="en-US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Speed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 Width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140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</a:t>
                      </a:r>
                      <a:endParaRPr lang="en-US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Lon/</a:t>
                      </a:r>
                      <a:r>
                        <a:rPr lang="en-US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Final Lon/</a:t>
                      </a:r>
                      <a:r>
                        <a:rPr lang="en-US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 Lon/</a:t>
                      </a:r>
                      <a:r>
                        <a:rPr lang="en-US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Deflectionin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Corona</a:t>
                      </a:r>
                      <a:endParaRPr lang="en-US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Deflection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4738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07/22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6:24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162, 15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1091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144, 26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149, 27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147, 26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17.0</a:t>
                      </a:r>
                    </a:p>
                  </a:txBody>
                  <a:tcPr marL="9525" marR="9525" marT="9525" marB="0" anchor="ctr"/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08/17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19:24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30, -4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1137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73, -15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74, -19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68, -16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45.5</a:t>
                      </a:r>
                    </a:p>
                  </a:txBody>
                  <a:tcPr marL="9525" marR="9525" marT="9525" marB="0" anchor="ctr"/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11/07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10:39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-153, 10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1863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-109, -16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-97, -5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-102, -14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57.8</a:t>
                      </a:r>
                    </a:p>
                  </a:txBody>
                  <a:tcPr marL="9525" marR="9525" marT="9525" marB="0" anchor="ctr"/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11/08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4:24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Not Clear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783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163, -37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154, -35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159, -35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11/19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10:39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649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108, -33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105, -33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108, -33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11/29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19:39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139, 10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701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76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135, -20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122, -13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127, -17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28.5</a:t>
                      </a:r>
                    </a:p>
                  </a:txBody>
                  <a:tcPr marL="9525" marR="9525" marT="9525" marB="0" anchor="ctr"/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12/12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3:54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40, -25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1133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49, -33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62, -38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55, -36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22.7</a:t>
                      </a:r>
                    </a:p>
                  </a:txBody>
                  <a:tcPr marL="9525" marR="9525" marT="9525" marB="0" anchor="ctr"/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12/26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3:40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-171, -10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1314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-132, -16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-119, -24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-127, -22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51.4</a:t>
                      </a:r>
                    </a:p>
                  </a:txBody>
                  <a:tcPr marL="9525" marR="9525" marT="9525" marB="0" anchor="ctr"/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 2014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02/02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9:36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141, -20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861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118, -22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115, -18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117, -20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24.6</a:t>
                      </a:r>
                    </a:p>
                  </a:txBody>
                  <a:tcPr marL="9525" marR="9525" marT="9525" marB="0" anchor="ctr"/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02/14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8:48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1500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134, -7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132, -8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123, -9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02/22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12:24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1590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151, -40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173, -17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167, -24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29.9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02/24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23:36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981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116, -32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117, -31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117, -30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4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632199"/>
              </p:ext>
            </p:extLst>
          </p:nvPr>
        </p:nvGraphicFramePr>
        <p:xfrm>
          <a:off x="0" y="32657"/>
          <a:ext cx="9144001" cy="437170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41294"/>
                <a:gridCol w="672353"/>
                <a:gridCol w="874059"/>
                <a:gridCol w="941294"/>
                <a:gridCol w="874059"/>
                <a:gridCol w="874059"/>
                <a:gridCol w="874059"/>
                <a:gridCol w="941294"/>
                <a:gridCol w="1075765"/>
                <a:gridCol w="1075765"/>
              </a:tblGrid>
              <a:tr h="6691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Source Lon/</a:t>
                      </a:r>
                      <a:r>
                        <a:rPr lang="en-US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Speed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 Width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140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</a:t>
                      </a:r>
                      <a:endParaRPr lang="en-US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Lon/</a:t>
                      </a:r>
                      <a:r>
                        <a:rPr lang="en-US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Final Lon/</a:t>
                      </a:r>
                      <a:r>
                        <a:rPr lang="en-US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 Lon/</a:t>
                      </a:r>
                      <a:r>
                        <a:rPr lang="en-US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Deflectionin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Corona</a:t>
                      </a:r>
                      <a:endParaRPr lang="en-US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Deflection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4412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02/25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1:25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-77, -15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1766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-81, -19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-82, -19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-82, -19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6.2</a:t>
                      </a:r>
                    </a:p>
                  </a:txBody>
                  <a:tcPr marL="9525" marR="9525" marT="9525" marB="0" anchor="ctr"/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03/04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19:30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950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148, 82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149, 82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151, 79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03/05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9:24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1513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-159, -31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-163, -21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-163, -23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03/12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14:39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1574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-158</a:t>
                      </a:r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30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-157, 32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-157, 32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04/06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9:48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140, 10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653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131, 27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133, 32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132, 31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22.9</a:t>
                      </a:r>
                    </a:p>
                  </a:txBody>
                  <a:tcPr marL="9525" marR="9525" marT="9525" marB="0" anchor="ctr"/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04/07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21:28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560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111, -35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95, -38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98, -38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04/08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11:12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135, 10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611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138, 45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152, 41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149, 42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34.4</a:t>
                      </a:r>
                    </a:p>
                  </a:txBody>
                  <a:tcPr marL="9525" marR="9525" marT="9525" marB="0" anchor="ctr"/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04/09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0:00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-156, -10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843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-112, 2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-134, 15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-131, 14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33.2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343400"/>
            <a:ext cx="9144000" cy="2514600"/>
          </a:xfrm>
        </p:spPr>
        <p:txBody>
          <a:bodyPr>
            <a:normAutofit/>
          </a:bodyPr>
          <a:lstStyle/>
          <a:p>
            <a:r>
              <a:rPr lang="en-US" sz="2700" dirty="0" smtClean="0"/>
              <a:t>Summary of 42 events in data set </a:t>
            </a:r>
          </a:p>
          <a:p>
            <a:pPr lvl="1"/>
            <a:r>
              <a:rPr lang="en-US" sz="2300" dirty="0" smtClean="0"/>
              <a:t>Range of speeds: 489 – 2,326 km/</a:t>
            </a:r>
            <a:r>
              <a:rPr lang="en-US" sz="2300" dirty="0" err="1" smtClean="0"/>
              <a:t>s</a:t>
            </a:r>
            <a:endParaRPr lang="en-US" sz="2300" dirty="0" smtClean="0"/>
          </a:p>
          <a:p>
            <a:pPr lvl="1"/>
            <a:r>
              <a:rPr lang="en-US" sz="2300" dirty="0" smtClean="0"/>
              <a:t>Average speed: 1,133 km/</a:t>
            </a:r>
            <a:r>
              <a:rPr lang="en-US" sz="2300" dirty="0" err="1" smtClean="0"/>
              <a:t>s</a:t>
            </a:r>
            <a:endParaRPr lang="en-US" sz="2300" dirty="0" smtClean="0"/>
          </a:p>
          <a:p>
            <a:pPr lvl="1"/>
            <a:r>
              <a:rPr lang="en-US" sz="2300" dirty="0" smtClean="0"/>
              <a:t>Range of widths: 21 – 81°</a:t>
            </a:r>
          </a:p>
          <a:p>
            <a:pPr lvl="1"/>
            <a:r>
              <a:rPr lang="en-US" sz="2300" dirty="0" smtClean="0"/>
              <a:t>Average width: 48°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8800" y="4495800"/>
            <a:ext cx="33528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location determined by:</a:t>
            </a:r>
          </a:p>
          <a:p>
            <a:pPr marL="342900" indent="-342900">
              <a:buAutoNum type="arabicParenR"/>
            </a:pPr>
            <a:r>
              <a:rPr lang="en-US" dirty="0" smtClean="0"/>
              <a:t>Flare location (if known)</a:t>
            </a:r>
          </a:p>
          <a:p>
            <a:pPr marL="342900" indent="-342900">
              <a:buAutoNum type="arabicParenR"/>
            </a:pPr>
            <a:r>
              <a:rPr lang="en-US" dirty="0" smtClean="0"/>
              <a:t>EUV signatures in 195 and 304 Å (if possible) </a:t>
            </a:r>
          </a:p>
          <a:p>
            <a:pPr marL="342900" indent="-342900">
              <a:buAutoNum type="arabicParenR"/>
            </a:pPr>
            <a:r>
              <a:rPr lang="en-US" dirty="0" smtClean="0"/>
              <a:t>If no clear signature could be found, box contains “-”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44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24217</TotalTime>
  <Words>2232</Words>
  <Application>Microsoft Office PowerPoint</Application>
  <PresentationFormat>On-screen Show (4:3)</PresentationFormat>
  <Paragraphs>590</Paragraphs>
  <Slides>16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???</vt:lpstr>
      <vt:lpstr>Characterization of Coronal Mass Ejection Deflection using Coronagraph Image Sequences</vt:lpstr>
      <vt:lpstr>Introduction and Motivation</vt:lpstr>
      <vt:lpstr>PowerPoint Presentation</vt:lpstr>
      <vt:lpstr>Event Selection Criteria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Preliminary Results I</vt:lpstr>
      <vt:lpstr>Preliminary Results II</vt:lpstr>
      <vt:lpstr>Preliminary Results III</vt:lpstr>
      <vt:lpstr>Preliminary Results IV</vt:lpstr>
      <vt:lpstr>Preliminary Results V</vt:lpstr>
      <vt:lpstr>Preliminary Results VI</vt:lpstr>
      <vt:lpstr>Discussions, Conclusions, and Future Work</vt:lpstr>
    </vt:vector>
  </TitlesOfParts>
  <Company>NASA/GSFC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Rebekah Evans</dc:creator>
  <cp:lastModifiedBy>Jenna Lynn</cp:lastModifiedBy>
  <cp:revision>862</cp:revision>
  <cp:lastPrinted>2014-05-12T21:21:58Z</cp:lastPrinted>
  <dcterms:created xsi:type="dcterms:W3CDTF">2014-06-24T11:05:03Z</dcterms:created>
  <dcterms:modified xsi:type="dcterms:W3CDTF">2014-06-24T20:17:26Z</dcterms:modified>
</cp:coreProperties>
</file>