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6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06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510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CA68-FCD4-49E0-9BB8-F26D07432C61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C94E-B753-4E54-A10B-C0A14CF5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2" y="336331"/>
            <a:ext cx="2046517" cy="66215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schemeClr val="bg1">
                      <a:lumMod val="75000"/>
                    </a:schemeClr>
                  </a:outerShdw>
                </a:effectLst>
              </a:rPr>
              <a:t>June</a:t>
            </a: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8100000" algn="tr" rotWithShape="0">
                  <a:schemeClr val="bg1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43324"/>
              </p:ext>
            </p:extLst>
          </p:nvPr>
        </p:nvGraphicFramePr>
        <p:xfrm>
          <a:off x="598714" y="974621"/>
          <a:ext cx="10121835" cy="558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69">
                  <a:extLst>
                    <a:ext uri="{9D8B030D-6E8A-4147-A177-3AD203B41FA5}">
                      <a16:colId xmlns:a16="http://schemas.microsoft.com/office/drawing/2014/main" val="2102088916"/>
                    </a:ext>
                  </a:extLst>
                </a:gridCol>
                <a:gridCol w="1601839">
                  <a:extLst>
                    <a:ext uri="{9D8B030D-6E8A-4147-A177-3AD203B41FA5}">
                      <a16:colId xmlns:a16="http://schemas.microsoft.com/office/drawing/2014/main" val="258932268"/>
                    </a:ext>
                  </a:extLst>
                </a:gridCol>
                <a:gridCol w="1579896">
                  <a:extLst>
                    <a:ext uri="{9D8B030D-6E8A-4147-A177-3AD203B41FA5}">
                      <a16:colId xmlns:a16="http://schemas.microsoft.com/office/drawing/2014/main" val="2811973366"/>
                    </a:ext>
                  </a:extLst>
                </a:gridCol>
                <a:gridCol w="1557953">
                  <a:extLst>
                    <a:ext uri="{9D8B030D-6E8A-4147-A177-3AD203B41FA5}">
                      <a16:colId xmlns:a16="http://schemas.microsoft.com/office/drawing/2014/main" val="2496091815"/>
                    </a:ext>
                  </a:extLst>
                </a:gridCol>
                <a:gridCol w="1634754">
                  <a:extLst>
                    <a:ext uri="{9D8B030D-6E8A-4147-A177-3AD203B41FA5}">
                      <a16:colId xmlns:a16="http://schemas.microsoft.com/office/drawing/2014/main" val="1619224111"/>
                    </a:ext>
                  </a:extLst>
                </a:gridCol>
                <a:gridCol w="1443404">
                  <a:extLst>
                    <a:ext uri="{9D8B030D-6E8A-4147-A177-3AD203B41FA5}">
                      <a16:colId xmlns:a16="http://schemas.microsoft.com/office/drawing/2014/main" val="3352146689"/>
                    </a:ext>
                  </a:extLst>
                </a:gridCol>
                <a:gridCol w="1242720">
                  <a:extLst>
                    <a:ext uri="{9D8B030D-6E8A-4147-A177-3AD203B41FA5}">
                      <a16:colId xmlns:a16="http://schemas.microsoft.com/office/drawing/2014/main" val="2685056903"/>
                    </a:ext>
                  </a:extLst>
                </a:gridCol>
              </a:tblGrid>
              <a:tr h="415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Wednesday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65414"/>
                  </a:ext>
                </a:extLst>
              </a:tr>
              <a:tr h="721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11973"/>
                  </a:ext>
                </a:extLst>
              </a:tr>
              <a:tr h="1021982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  <a:r>
                        <a:rPr lang="en-US" sz="1200" b="1" baseline="0" dirty="0"/>
                        <a:t>   </a:t>
                      </a:r>
                      <a:br>
                        <a:rPr lang="en-US" sz="1200" b="1" baseline="0" dirty="0"/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Day at NASA!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GSFC Orientation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9:00am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– noon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/>
                      </a:r>
                      <a:br>
                        <a:rPr lang="en-US" sz="1200" b="1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B8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Auditorium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</a:rPr>
                        <a:t>Bootcamp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Begins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LGBTAC Summer Hot Dog Party (RSVP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11:30am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– 1pm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Picnic Pavilion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</a:t>
                      </a:r>
                      <a:endParaRPr lang="en-US" sz="1200" b="1" dirty="0"/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24048"/>
                  </a:ext>
                </a:extLst>
              </a:tr>
              <a:tr h="966651"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Visitor’s Center Tour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1pm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– 3pm 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GSFC Visitor’s Center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Code 674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Lecture</a:t>
                      </a:r>
                      <a:b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1:00 – 2:00pm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872599"/>
                  </a:ext>
                </a:extLst>
              </a:tr>
              <a:tr h="1061677"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Visitor’s Center Tour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1pm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– 3pm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GSFC Visitor’s Center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  <a:p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670 Lecture with </a:t>
                      </a:r>
                      <a:b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Dr. Holly</a:t>
                      </a:r>
                      <a:r>
                        <a:rPr lang="en-US" sz="12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Gilbert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10:00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11:00am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Great</a:t>
                      </a:r>
                      <a:r>
                        <a:rPr lang="en-US" sz="12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Falls Hiking 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37610"/>
                  </a:ext>
                </a:extLst>
              </a:tr>
              <a:tr h="981978">
                <a:tc>
                  <a:txBody>
                    <a:bodyPr/>
                    <a:lstStyle/>
                    <a:p>
                      <a:r>
                        <a:rPr lang="en-US" sz="1200" b="1" dirty="0"/>
                        <a:t>24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25</a:t>
                      </a:r>
                    </a:p>
                    <a:p>
                      <a:endParaRPr lang="en-US" sz="1200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GSFC Orientation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(High School Interns)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9:00am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– noon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/>
                      </a:r>
                      <a:br>
                        <a:rPr lang="en-US" sz="1200" b="1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B8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Auditorium</a:t>
                      </a:r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26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27</a:t>
                      </a:r>
                    </a:p>
                    <a:p>
                      <a:endParaRPr lang="en-US" sz="1200" b="1" dirty="0"/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28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Presenting Technical Information with </a:t>
                      </a:r>
                      <a:br>
                        <a:rPr lang="en-US" sz="1200" b="1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Dr. </a:t>
                      </a:r>
                      <a:r>
                        <a:rPr lang="en-US" sz="1200" b="1" dirty="0" err="1">
                          <a:solidFill>
                            <a:schemeClr val="accent1"/>
                          </a:solidFill>
                        </a:rPr>
                        <a:t>Aprille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 Ericsson</a:t>
                      </a:r>
                    </a:p>
                    <a:p>
                      <a:r>
                        <a:rPr lang="en-US" sz="1200" b="1" i="1" dirty="0">
                          <a:solidFill>
                            <a:schemeClr val="accent1"/>
                          </a:solidFill>
                        </a:rPr>
                        <a:t>Time TBD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/>
                      </a:r>
                      <a:br>
                        <a:rPr lang="en-US" sz="1200" b="1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B8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Auditorium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29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2246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891752" y="336331"/>
            <a:ext cx="1828799" cy="66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8100000" algn="tr" rotWithShape="0">
                    <a:schemeClr val="bg1"/>
                  </a:outerShdw>
                </a:effectLst>
              </a:rPr>
              <a:t>2018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712" y="6500949"/>
            <a:ext cx="5495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*Dates and times are subject to change.  Please continue to reference the OSSI calendar for updates.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4EFC8-E39B-4ACC-9176-869F42287DBC}"/>
              </a:ext>
            </a:extLst>
          </p:cNvPr>
          <p:cNvSpPr txBox="1"/>
          <p:nvPr/>
        </p:nvSpPr>
        <p:spPr>
          <a:xfrm>
            <a:off x="8080129" y="0"/>
            <a:ext cx="147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u="sng" dirty="0"/>
              <a:t>Event Key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-OSSI Events</a:t>
            </a:r>
          </a:p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-SESI Events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-Optional Events </a:t>
            </a:r>
            <a:br>
              <a:rPr lang="en-US" sz="1100" b="1" dirty="0"/>
            </a:br>
            <a:r>
              <a:rPr lang="en-US" sz="1100" b="1" dirty="0"/>
              <a:t>(Sign up as required!)</a:t>
            </a:r>
          </a:p>
        </p:txBody>
      </p:sp>
    </p:spTree>
    <p:extLst>
      <p:ext uri="{BB962C8B-B14F-4D97-AF65-F5344CB8AC3E}">
        <p14:creationId xmlns:p14="http://schemas.microsoft.com/office/powerpoint/2010/main" val="221623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2" y="336331"/>
            <a:ext cx="2046517" cy="66215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schemeClr val="bg1">
                      <a:lumMod val="75000"/>
                    </a:schemeClr>
                  </a:outerShdw>
                </a:effectLst>
              </a:rPr>
              <a:t>July</a:t>
            </a: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8100000" algn="tr" rotWithShape="0">
                  <a:schemeClr val="bg1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188687"/>
              </p:ext>
            </p:extLst>
          </p:nvPr>
        </p:nvGraphicFramePr>
        <p:xfrm>
          <a:off x="598714" y="998483"/>
          <a:ext cx="10121835" cy="548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269">
                  <a:extLst>
                    <a:ext uri="{9D8B030D-6E8A-4147-A177-3AD203B41FA5}">
                      <a16:colId xmlns:a16="http://schemas.microsoft.com/office/drawing/2014/main" val="2102088916"/>
                    </a:ext>
                  </a:extLst>
                </a:gridCol>
                <a:gridCol w="1601839">
                  <a:extLst>
                    <a:ext uri="{9D8B030D-6E8A-4147-A177-3AD203B41FA5}">
                      <a16:colId xmlns:a16="http://schemas.microsoft.com/office/drawing/2014/main" val="258932268"/>
                    </a:ext>
                  </a:extLst>
                </a:gridCol>
                <a:gridCol w="1579896">
                  <a:extLst>
                    <a:ext uri="{9D8B030D-6E8A-4147-A177-3AD203B41FA5}">
                      <a16:colId xmlns:a16="http://schemas.microsoft.com/office/drawing/2014/main" val="2811973366"/>
                    </a:ext>
                  </a:extLst>
                </a:gridCol>
                <a:gridCol w="1557953">
                  <a:extLst>
                    <a:ext uri="{9D8B030D-6E8A-4147-A177-3AD203B41FA5}">
                      <a16:colId xmlns:a16="http://schemas.microsoft.com/office/drawing/2014/main" val="2496091815"/>
                    </a:ext>
                  </a:extLst>
                </a:gridCol>
                <a:gridCol w="1634754">
                  <a:extLst>
                    <a:ext uri="{9D8B030D-6E8A-4147-A177-3AD203B41FA5}">
                      <a16:colId xmlns:a16="http://schemas.microsoft.com/office/drawing/2014/main" val="1619224111"/>
                    </a:ext>
                  </a:extLst>
                </a:gridCol>
                <a:gridCol w="1612811">
                  <a:extLst>
                    <a:ext uri="{9D8B030D-6E8A-4147-A177-3AD203B41FA5}">
                      <a16:colId xmlns:a16="http://schemas.microsoft.com/office/drawing/2014/main" val="3352146689"/>
                    </a:ext>
                  </a:extLst>
                </a:gridCol>
                <a:gridCol w="1073313">
                  <a:extLst>
                    <a:ext uri="{9D8B030D-6E8A-4147-A177-3AD203B41FA5}">
                      <a16:colId xmlns:a16="http://schemas.microsoft.com/office/drawing/2014/main" val="2685056903"/>
                    </a:ext>
                  </a:extLst>
                </a:gridCol>
              </a:tblGrid>
              <a:tr h="415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Wednesday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65414"/>
                  </a:ext>
                </a:extLst>
              </a:tr>
              <a:tr h="76923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Code 671 Lecture</a:t>
                      </a:r>
                      <a:b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11:00am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– noon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Visitor’s Center Tour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1pm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– 3pm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GSFC Visitor’s Center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SESI Picnic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12:00 to 2:30pm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Picnic</a:t>
                      </a:r>
                      <a:r>
                        <a:rPr lang="en-US" sz="12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Pavilion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11973"/>
                  </a:ext>
                </a:extLst>
              </a:tr>
              <a:tr h="1092664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  <a:r>
                        <a:rPr lang="en-US" sz="1200" b="1" baseline="0" dirty="0"/>
                        <a:t> </a:t>
                      </a: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Engineering Colloquium “Star Trek, NASA, and Beyond: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Graphic Design for the Galaxy” </a:t>
                      </a:r>
                    </a:p>
                    <a:p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10am – 11am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  <a:p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Intern Project Lifecycle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>
                          <a:solidFill>
                            <a:schemeClr val="accent1"/>
                          </a:solidFill>
                        </a:rPr>
                        <a:t>Time/Place TBD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Code 672 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Lecture</a:t>
                      </a:r>
                      <a:b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1:00 – 2:00pm, 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</a:t>
                      </a:r>
                    </a:p>
                    <a:p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High School Intern Career Counseling/ NASA Pathways Presentation</a:t>
                      </a:r>
                    </a:p>
                    <a:p>
                      <a:r>
                        <a:rPr lang="en-US" sz="1100" b="1" i="0" dirty="0">
                          <a:solidFill>
                            <a:schemeClr val="accent1"/>
                          </a:solidFill>
                        </a:rPr>
                        <a:t>1:00 – 3:00pm</a:t>
                      </a:r>
                      <a:br>
                        <a:rPr lang="en-US" sz="1100" b="1" i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100" b="1" i="0" dirty="0">
                          <a:solidFill>
                            <a:schemeClr val="accent1"/>
                          </a:solidFill>
                        </a:rPr>
                        <a:t>B3 Auditorium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24048"/>
                  </a:ext>
                </a:extLst>
              </a:tr>
              <a:tr h="920670">
                <a:tc>
                  <a:txBody>
                    <a:bodyPr/>
                    <a:lstStyle/>
                    <a:p>
                      <a:r>
                        <a:rPr lang="en-US" sz="1200" b="1" dirty="0"/>
                        <a:t>15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Intern Lecture with </a:t>
                      </a:r>
                      <a:br>
                        <a:rPr lang="en-US" sz="1200" b="1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Dr. John Mather</a:t>
                      </a:r>
                      <a:br>
                        <a:rPr lang="en-US" sz="1200" b="1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1:00 – 2:30pm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B8 Auditorium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 </a:t>
                      </a:r>
                      <a:r>
                        <a:rPr lang="en-US" sz="1100" b="1" dirty="0"/>
                        <a:t>Hubble Telescope Story and Ops Open House, 10am – 3pm </a:t>
                      </a:r>
                    </a:p>
                    <a:p>
                      <a:r>
                        <a:rPr lang="en-US" sz="1100" b="1" dirty="0"/>
                        <a:t>B3 Auditorium &amp; Lobby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Code 673 </a:t>
                      </a:r>
                      <a:r>
                        <a:rPr lang="en-US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Lecture</a:t>
                      </a:r>
                      <a:br>
                        <a:rPr lang="en-US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1:00 – 2:00pm, 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19</a:t>
                      </a:r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Intern Project Showcase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>
                          <a:solidFill>
                            <a:schemeClr val="accent1"/>
                          </a:solidFill>
                        </a:rPr>
                        <a:t>Time/Place TBD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20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872599"/>
                  </a:ext>
                </a:extLst>
              </a:tr>
              <a:tr h="647546">
                <a:tc>
                  <a:txBody>
                    <a:bodyPr/>
                    <a:lstStyle/>
                    <a:p>
                      <a:r>
                        <a:rPr lang="en-US" sz="1200" b="1" dirty="0"/>
                        <a:t>22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</a:t>
                      </a:r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400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50" b="1" dirty="0">
                          <a:solidFill>
                            <a:schemeClr val="accent1"/>
                          </a:solidFill>
                        </a:rPr>
                        <a:t>Intern Project Showcase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>
                          <a:solidFill>
                            <a:schemeClr val="accent1"/>
                          </a:solidFill>
                        </a:rPr>
                        <a:t>Time/Place TBD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25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Science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Jamboree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10am – 3pm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B28 Auditorium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26</a:t>
                      </a:r>
                      <a:br>
                        <a:rPr lang="en-US" sz="1200" b="1" dirty="0"/>
                      </a:b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27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28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37610"/>
                  </a:ext>
                </a:extLst>
              </a:tr>
              <a:tr h="735943">
                <a:tc>
                  <a:txBody>
                    <a:bodyPr/>
                    <a:lstStyle/>
                    <a:p>
                      <a:r>
                        <a:rPr lang="en-US" sz="1200" b="1" dirty="0"/>
                        <a:t>29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Poster Session Set-up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11am – 2pm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B28 Atrium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2246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891752" y="336331"/>
            <a:ext cx="1828799" cy="66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8100000" algn="tr" rotWithShape="0">
                    <a:schemeClr val="bg1"/>
                  </a:outerShdw>
                </a:effectLst>
              </a:rPr>
              <a:t>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712" y="6557453"/>
            <a:ext cx="5495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*Dates and times are subject to change.  Please continue to reference the OSSI calendar for updates.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4D834-F9B2-4498-A797-149EFD283516}"/>
              </a:ext>
            </a:extLst>
          </p:cNvPr>
          <p:cNvSpPr txBox="1"/>
          <p:nvPr/>
        </p:nvSpPr>
        <p:spPr>
          <a:xfrm>
            <a:off x="8080129" y="17584"/>
            <a:ext cx="147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u="sng" dirty="0"/>
              <a:t>Event Key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-OSSI Events</a:t>
            </a:r>
          </a:p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-SESI Events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-Optional Events </a:t>
            </a:r>
            <a:br>
              <a:rPr lang="en-US" sz="1100" b="1" dirty="0"/>
            </a:br>
            <a:r>
              <a:rPr lang="en-US" sz="1100" b="1" dirty="0"/>
              <a:t>(Sign up as required!)</a:t>
            </a:r>
          </a:p>
        </p:txBody>
      </p:sp>
    </p:spTree>
    <p:extLst>
      <p:ext uri="{BB962C8B-B14F-4D97-AF65-F5344CB8AC3E}">
        <p14:creationId xmlns:p14="http://schemas.microsoft.com/office/powerpoint/2010/main" val="359050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2" y="336331"/>
            <a:ext cx="2046517" cy="66215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schemeClr val="bg1">
                      <a:lumMod val="75000"/>
                    </a:schemeClr>
                  </a:outerShdw>
                </a:effectLst>
              </a:rPr>
              <a:t>August</a:t>
            </a: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8100000" algn="tr" rotWithShape="0">
                  <a:schemeClr val="bg1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79222"/>
              </p:ext>
            </p:extLst>
          </p:nvPr>
        </p:nvGraphicFramePr>
        <p:xfrm>
          <a:off x="598714" y="998483"/>
          <a:ext cx="10121835" cy="38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2">
                  <a:extLst>
                    <a:ext uri="{9D8B030D-6E8A-4147-A177-3AD203B41FA5}">
                      <a16:colId xmlns:a16="http://schemas.microsoft.com/office/drawing/2014/main" val="2102088916"/>
                    </a:ext>
                  </a:extLst>
                </a:gridCol>
                <a:gridCol w="1578428">
                  <a:extLst>
                    <a:ext uri="{9D8B030D-6E8A-4147-A177-3AD203B41FA5}">
                      <a16:colId xmlns:a16="http://schemas.microsoft.com/office/drawing/2014/main" val="2589322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1973366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2496091815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1619224111"/>
                    </a:ext>
                  </a:extLst>
                </a:gridCol>
                <a:gridCol w="1643742">
                  <a:extLst>
                    <a:ext uri="{9D8B030D-6E8A-4147-A177-3AD203B41FA5}">
                      <a16:colId xmlns:a16="http://schemas.microsoft.com/office/drawing/2014/main" val="3352146689"/>
                    </a:ext>
                  </a:extLst>
                </a:gridCol>
                <a:gridCol w="1097578">
                  <a:extLst>
                    <a:ext uri="{9D8B030D-6E8A-4147-A177-3AD203B41FA5}">
                      <a16:colId xmlns:a16="http://schemas.microsoft.com/office/drawing/2014/main" val="2685056903"/>
                    </a:ext>
                  </a:extLst>
                </a:gridCol>
              </a:tblGrid>
              <a:tr h="415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Wednesday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65414"/>
                  </a:ext>
                </a:extLst>
              </a:tr>
              <a:tr h="93863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dirty="0"/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Summer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Intern 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Poster Session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1am – 4pm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B28 Atrium</a:t>
                      </a:r>
                    </a:p>
                    <a:p>
                      <a:endParaRPr lang="en-US" sz="1200" b="1" baseline="0" dirty="0"/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Visitor’s Center Tour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1pm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– 3pm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GSFC Visitor’s Center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Summer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Intern 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Poster Session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1am – 4pm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B28 Atrium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 baseline="0" dirty="0"/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Visitor’s Center Tour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1pm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– 3pm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GSFC Visitor’s Center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111973"/>
                  </a:ext>
                </a:extLst>
              </a:tr>
              <a:tr h="1021982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SESI Presentations</a:t>
                      </a:r>
                      <a:b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12:30 – 3:30pm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  <a:p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endParaRPr lang="en-US" sz="1200" b="1" dirty="0" smtClean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Grad Student Panel </a:t>
                      </a:r>
                      <a:r>
                        <a:rPr lang="en-US" sz="1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</a:t>
                      </a:r>
                      <a:r>
                        <a:rPr lang="en-US" sz="12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2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Interns</a:t>
                      </a:r>
                    </a:p>
                    <a:p>
                      <a:r>
                        <a:rPr lang="en-US" sz="1200" b="1" i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Time TBD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183A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Summer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Intern </a:t>
                      </a:r>
                      <a:b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Closing Ceremony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9am – 10am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B8 Auditorium</a:t>
                      </a:r>
                      <a:endParaRPr lang="en-US" sz="1200" b="1" dirty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SESI Presentations</a:t>
                      </a:r>
                      <a:b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12:30 – 3:30pm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183A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  <a:p>
                      <a:endParaRPr lang="en-US" sz="1200" b="1" dirty="0"/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1200" b="1" baseline="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Career Fair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baseline="0" dirty="0">
                          <a:solidFill>
                            <a:schemeClr val="accent1"/>
                          </a:solidFill>
                        </a:rPr>
                        <a:t>9:00am – 11:00am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B8 Auditorium</a:t>
                      </a:r>
                      <a:endParaRPr lang="en-US" sz="1200" b="1" dirty="0"/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92404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891752" y="336331"/>
            <a:ext cx="1828799" cy="66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8100000" algn="tr" rotWithShape="0">
                    <a:schemeClr val="bg1"/>
                  </a:outerShdw>
                </a:effectLst>
              </a:rPr>
              <a:t>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712" y="4888673"/>
            <a:ext cx="5495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*Dates and times are subject to change.  Please continue to reference the OSSI calendar for updates.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9C415-E681-4AC6-A3F6-F3DA56FFECF1}"/>
              </a:ext>
            </a:extLst>
          </p:cNvPr>
          <p:cNvSpPr txBox="1"/>
          <p:nvPr/>
        </p:nvSpPr>
        <p:spPr>
          <a:xfrm>
            <a:off x="8080129" y="8792"/>
            <a:ext cx="147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u="sng" dirty="0"/>
              <a:t>Event Key</a:t>
            </a:r>
          </a:p>
          <a:p>
            <a:r>
              <a:rPr lang="en-US" sz="1100" b="1" dirty="0">
                <a:solidFill>
                  <a:schemeClr val="accent1"/>
                </a:solidFill>
              </a:rPr>
              <a:t>-OSSI Events</a:t>
            </a:r>
          </a:p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-SESI Events</a:t>
            </a:r>
            <a:r>
              <a:rPr lang="en-US" sz="1100" b="1" dirty="0"/>
              <a:t/>
            </a:r>
            <a:br>
              <a:rPr lang="en-US" sz="1100" b="1" dirty="0"/>
            </a:br>
            <a:r>
              <a:rPr lang="en-US" sz="1100" b="1" dirty="0"/>
              <a:t>-Optional Events </a:t>
            </a:r>
            <a:br>
              <a:rPr lang="en-US" sz="1100" b="1" dirty="0"/>
            </a:br>
            <a:r>
              <a:rPr lang="en-US" sz="1100" b="1" dirty="0"/>
              <a:t>(Sign up as required!)</a:t>
            </a:r>
          </a:p>
        </p:txBody>
      </p:sp>
    </p:spTree>
    <p:extLst>
      <p:ext uri="{BB962C8B-B14F-4D97-AF65-F5344CB8AC3E}">
        <p14:creationId xmlns:p14="http://schemas.microsoft.com/office/powerpoint/2010/main" val="91364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376</Words>
  <Application>Microsoft Office PowerPoint</Application>
  <PresentationFormat>Widescreen</PresentationFormat>
  <Paragraphs>230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3</vt:lpstr>
      <vt:lpstr>Facet</vt:lpstr>
      <vt:lpstr>June</vt:lpstr>
      <vt:lpstr>July</vt:lpstr>
      <vt:lpstr>August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</dc:title>
  <dc:creator>Bowlen, Elizabeth (GSFC-670.0)[CATHOLIC UNIV OF AMERICA]</dc:creator>
  <cp:lastModifiedBy>Bowlen, Elizabeth (GSFC-670.0)[CATHOLIC UNIV OF AMERICA]</cp:lastModifiedBy>
  <cp:revision>55</cp:revision>
  <dcterms:created xsi:type="dcterms:W3CDTF">2018-02-20T17:49:04Z</dcterms:created>
  <dcterms:modified xsi:type="dcterms:W3CDTF">2018-06-18T17:34:41Z</dcterms:modified>
</cp:coreProperties>
</file>