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E7A43F-02C4-4C23-8E01-CFBBD3DD7601}">
  <a:tblStyle styleId="{EBE7A43F-02C4-4C23-8E01-CFBBD3DD76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E80F41-D2CF-4280-8519-6BBDB84D09D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d49ceec3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d49ceec3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1ff682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f1ff682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144c34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144c34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6ed922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6ed922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f1ff6822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f1ff6822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99c0c9a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99c0c9a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068ab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068ab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068ab3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068ab3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49ceec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49cee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49ceec3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49ceec3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3423df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3423df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ed1832d5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ed1832d5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ed1832d5f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ed1832d5f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ed1832d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ed1832d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ed1832d5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ed1832d5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d1832d5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ed1832d5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ed1832d5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ed1832d5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ed1832d5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ed1832d5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ed1832d5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ed1832d5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2ba3d9e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2ba3d9e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2ba3d9e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2ba3d9e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c3423df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c3423df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2ba3d9e8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2ba3d9e8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2ba3d9e8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2ba3d9e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2ba3d9e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2ba3d9e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2ba3d9e8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2ba3d9e8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ed1832d5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ed1832d5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ed1832d5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ed1832d5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ed1832d5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ed1832d5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ed1832d5f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ed1832d5f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ed1832d5f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ed1832d5f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ed1832d5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ed1832d5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3144c34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3144c34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ed1832d5f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ed1832d5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dfbcc57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3dfbcc57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2ba3d9e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2ba3d9e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2ba3d9e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2ba3d9e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2bcac69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2bcac69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c08acb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4c08acb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4c08acb7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4c08acb7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d4baa4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4d4baa4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4d4baa4f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4d4baa4f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d4baa4f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d4baa4f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11ff8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11ff8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d49ceec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d49ceec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46ed922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46ed922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f1ff682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f1ff682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d49ceec3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d49ceec3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Regression </a:t>
            </a:r>
            <a:r>
              <a:rPr lang="en"/>
              <a:t>comparison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No weight balancing)</a:t>
            </a:r>
            <a:endParaRPr/>
          </a:p>
        </p:txBody>
      </p:sp>
      <p:sp>
        <p:nvSpPr>
          <p:cNvPr id="114" name="Google Shape;114;p22"/>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31,457 </a:t>
            </a:r>
            <a:r>
              <a:rPr lang="en"/>
              <a:t>																	</a:t>
            </a:r>
            <a:r>
              <a:rPr lang="en" sz="700"/>
              <a:t>12,617 False,520 True</a:t>
            </a:r>
            <a:endParaRPr sz="700"/>
          </a:p>
        </p:txBody>
      </p:sp>
      <p:graphicFrame>
        <p:nvGraphicFramePr>
          <p:cNvPr id="115" name="Google Shape;115;p22"/>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highlight>
                            <a:srgbClr val="FF9900"/>
                          </a:highlight>
                        </a:rPr>
                        <a:t>0.53</a:t>
                      </a:r>
                      <a:endParaRPr sz="700">
                        <a:highlight>
                          <a:srgbClr val="FF9900"/>
                        </a:highlight>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highlight>
                            <a:srgbClr val="FF9900"/>
                          </a:highlight>
                        </a:rPr>
                        <a:t>0.53</a:t>
                      </a:r>
                      <a:endParaRPr sz="700">
                        <a:highlight>
                          <a:srgbClr val="FF9900"/>
                        </a:highlight>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breakdown for zero dose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2" name="Google Shape;122;p23"/>
          <p:cNvGraphicFramePr/>
          <p:nvPr/>
        </p:nvGraphicFramePr>
        <p:xfrm>
          <a:off x="311700" y="1589625"/>
          <a:ext cx="3000000" cy="3000000"/>
        </p:xfrm>
        <a:graphic>
          <a:graphicData uri="http://schemas.openxmlformats.org/drawingml/2006/table">
            <a:tbl>
              <a:tblPr>
                <a:noFill/>
                <a:tableStyleId>{EBE7A43F-02C4-4C23-8E01-CFBBD3DD7601}</a:tableStyleId>
              </a:tblPr>
              <a:tblGrid>
                <a:gridCol w="866075"/>
                <a:gridCol w="866075"/>
                <a:gridCol w="866075"/>
                <a:gridCol w="866075"/>
                <a:gridCol w="866075"/>
                <a:gridCol w="866075"/>
                <a:gridCol w="866075"/>
                <a:gridCol w="866075"/>
                <a:gridCol w="866075"/>
                <a:gridCol w="866075"/>
              </a:tblGrid>
              <a:tr h="457175">
                <a:tc>
                  <a:txBody>
                    <a:bodyPr/>
                    <a:lstStyle/>
                    <a:p>
                      <a:pPr indent="0" lvl="0" marL="0" rtl="0" algn="ctr">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Dataset</a:t>
                      </a:r>
                      <a:endParaRPr sz="800"/>
                    </a:p>
                  </a:txBody>
                  <a:tcPr marT="91425" marB="91425" marR="91425" marL="91425"/>
                </a:tc>
                <a:tc>
                  <a:txBody>
                    <a:bodyPr/>
                    <a:lstStyle/>
                    <a:p>
                      <a:pPr indent="0" lvl="0" marL="0" rtl="0" algn="ctr">
                        <a:spcBef>
                          <a:spcPts val="0"/>
                        </a:spcBef>
                        <a:spcAft>
                          <a:spcPts val="0"/>
                        </a:spcAft>
                        <a:buNone/>
                      </a:pPr>
                      <a:r>
                        <a:rPr lang="en" sz="800"/>
                        <a:t>Unsampled Train</a:t>
                      </a:r>
                      <a:endParaRPr sz="800"/>
                    </a:p>
                  </a:txBody>
                  <a:tcPr marT="91425" marB="91425" marR="91425" marL="91425"/>
                </a:tc>
                <a:tc>
                  <a:txBody>
                    <a:bodyPr/>
                    <a:lstStyle/>
                    <a:p>
                      <a:pPr indent="0" lvl="0" marL="0" rtl="0" algn="ctr">
                        <a:spcBef>
                          <a:spcPts val="0"/>
                        </a:spcBef>
                        <a:spcAft>
                          <a:spcPts val="0"/>
                        </a:spcAft>
                        <a:buNone/>
                      </a:pPr>
                      <a:r>
                        <a:rPr lang="en" sz="800"/>
                        <a:t>Unsampled Test</a:t>
                      </a:r>
                      <a:endParaRPr sz="800"/>
                    </a:p>
                  </a:txBody>
                  <a:tcPr marT="91425" marB="91425" marR="91425" marL="91425"/>
                </a:tc>
                <a:tc>
                  <a:txBody>
                    <a:bodyPr/>
                    <a:lstStyle/>
                    <a:p>
                      <a:pPr indent="0" lvl="0" marL="0" rtl="0" algn="ctr">
                        <a:spcBef>
                          <a:spcPts val="0"/>
                        </a:spcBef>
                        <a:spcAft>
                          <a:spcPts val="0"/>
                        </a:spcAft>
                        <a:buNone/>
                      </a:pPr>
                      <a:r>
                        <a:rPr lang="en" sz="800"/>
                        <a:t>Undersampling Train</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Undersampling Test</a:t>
                      </a:r>
                      <a:endParaRPr sz="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8">
                  <a:txBody>
                    <a:bodyPr/>
                    <a:lstStyle/>
                    <a:p>
                      <a:pPr indent="0" lvl="0" marL="0" rtl="0" algn="ctr">
                        <a:spcBef>
                          <a:spcPts val="0"/>
                        </a:spcBef>
                        <a:spcAft>
                          <a:spcPts val="0"/>
                        </a:spcAft>
                        <a:buNone/>
                      </a:pPr>
                      <a:r>
                        <a:t/>
                      </a:r>
                      <a:endParaRPr sz="800"/>
                    </a:p>
                  </a:txBody>
                  <a:tcPr marT="91425" marB="91425" marR="91425" marL="91425">
                    <a:lnR cap="flat" cmpd="sng" w="9525">
                      <a:solidFill>
                        <a:srgbClr val="9E9E9E"/>
                      </a:solidFill>
                      <a:prstDash val="solid"/>
                      <a:round/>
                      <a:headEnd len="sm" w="sm" type="none"/>
                      <a:tailEnd len="sm" w="sm" type="none"/>
                    </a:lnR>
                  </a:tcPr>
                </a:tc>
                <a:tc hMerge="1"/>
                <a:tc hMerge="1"/>
                <a:tc hMerge="1"/>
                <a:tc hMerge="1"/>
                <a:tc hMerge="1"/>
                <a:tc hMerge="1"/>
                <a:tc hMerge="1"/>
                <a:tc gridSpan="2">
                  <a:txBody>
                    <a:bodyPr/>
                    <a:lstStyle/>
                    <a:p>
                      <a:pPr indent="0" lvl="0" marL="0" rtl="0" algn="ctr">
                        <a:spcBef>
                          <a:spcPts val="0"/>
                        </a:spcBef>
                        <a:spcAft>
                          <a:spcPts val="0"/>
                        </a:spcAft>
                        <a:buNone/>
                      </a:pPr>
                      <a:r>
                        <a:rPr lang="en" sz="800"/>
                        <a:t>SMOTE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57175">
                <a:tc>
                  <a:txBody>
                    <a:bodyPr/>
                    <a:lstStyle/>
                    <a:p>
                      <a:pPr indent="0" lvl="0" marL="0" rtl="0" algn="ctr">
                        <a:spcBef>
                          <a:spcPts val="0"/>
                        </a:spcBef>
                        <a:spcAft>
                          <a:spcPts val="0"/>
                        </a:spcAft>
                        <a:buNone/>
                      </a:pPr>
                      <a:r>
                        <a:rPr lang="en" sz="800"/>
                        <a:t>False Datapoint</a:t>
                      </a:r>
                      <a:endParaRPr sz="800"/>
                    </a:p>
                  </a:txBody>
                  <a:tcPr marT="91425" marB="91425" marR="91425" marL="91425"/>
                </a:tc>
                <a:tc>
                  <a:txBody>
                    <a:bodyPr/>
                    <a:lstStyle/>
                    <a:p>
                      <a:pPr indent="0" lvl="0" marL="0" rtl="0" algn="ctr">
                        <a:spcBef>
                          <a:spcPts val="0"/>
                        </a:spcBef>
                        <a:spcAft>
                          <a:spcPts val="0"/>
                        </a:spcAft>
                        <a:buNone/>
                      </a:pPr>
                      <a:r>
                        <a:rPr lang="en" sz="800"/>
                        <a:t>29926</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20983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8943</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1036</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8943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20983</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8943</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20983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8943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lstStyle/>
                    <a:p>
                      <a:pPr indent="0" lvl="0" marL="0" rtl="0" algn="ctr">
                        <a:spcBef>
                          <a:spcPts val="0"/>
                        </a:spcBef>
                        <a:spcAft>
                          <a:spcPts val="0"/>
                        </a:spcAft>
                        <a:buNone/>
                      </a:pPr>
                      <a:r>
                        <a:rPr lang="en" sz="800"/>
                        <a:t>True Datapoint</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1531</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1036</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495</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1036</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495</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20983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495</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solidFill>
                            <a:schemeClr val="dk1"/>
                          </a:solidFill>
                        </a:rPr>
                        <a:t>20983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495</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Zero Dose</a:t>
            </a:r>
            <a:endParaRPr/>
          </a:p>
        </p:txBody>
      </p:sp>
      <p:graphicFrame>
        <p:nvGraphicFramePr>
          <p:cNvPr id="129" name="Google Shape;129;p24"/>
          <p:cNvGraphicFramePr/>
          <p:nvPr/>
        </p:nvGraphicFramePr>
        <p:xfrm>
          <a:off x="2140632" y="211980"/>
          <a:ext cx="3000000" cy="3000000"/>
        </p:xfrm>
        <a:graphic>
          <a:graphicData uri="http://schemas.openxmlformats.org/drawingml/2006/table">
            <a:tbl>
              <a:tblPr>
                <a:noFill/>
                <a:tableStyleId>{0DE80F41-D2CF-4280-8519-6BBDB84D09DE}</a:tableStyleId>
              </a:tblPr>
              <a:tblGrid>
                <a:gridCol w="930450"/>
                <a:gridCol w="930450"/>
              </a:tblGrid>
              <a:tr h="246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r h="195700">
                <a:tc>
                  <a:txBody>
                    <a:bodyPr/>
                    <a:lstStyle/>
                    <a:p>
                      <a:pPr indent="0" lvl="0" marL="0" rtl="0" algn="r">
                        <a:lnSpc>
                          <a:spcPct val="115000"/>
                        </a:lnSpc>
                        <a:spcBef>
                          <a:spcPts val="0"/>
                        </a:spcBef>
                        <a:spcAft>
                          <a:spcPts val="0"/>
                        </a:spcAft>
                        <a:buNone/>
                      </a:pPr>
                      <a:r>
                        <a:rPr b="1" lang="en" sz="900"/>
                        <a:t>impr_ws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-0.04242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CCCCCC"/>
                      </a:solidFill>
                      <a:prstDash val="solid"/>
                      <a:round/>
                      <a:headEnd len="sm" w="sm" type="none"/>
                      <a:tailEnd len="sm" w="sm" type="none"/>
                    </a:lnB>
                    <a:solidFill>
                      <a:srgbClr val="A9C6FD"/>
                    </a:solidFill>
                  </a:tcPr>
                </a:tc>
              </a:tr>
              <a:tr h="195700">
                <a:tc>
                  <a:txBody>
                    <a:bodyPr/>
                    <a:lstStyle/>
                    <a:p>
                      <a:pPr indent="0" lvl="0" marL="0" rtl="0" algn="r">
                        <a:lnSpc>
                          <a:spcPct val="115000"/>
                        </a:lnSpc>
                        <a:spcBef>
                          <a:spcPts val="0"/>
                        </a:spcBef>
                        <a:spcAft>
                          <a:spcPts val="0"/>
                        </a:spcAft>
                        <a:buNone/>
                      </a:pPr>
                      <a:r>
                        <a:rPr b="1" lang="en" sz="900"/>
                        <a:t>unimpr_ws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0.04242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BD1F8"/>
                    </a:solidFill>
                  </a:tcPr>
                </a:tc>
              </a:tr>
              <a:tr h="354150">
                <a:tc>
                  <a:txBody>
                    <a:bodyPr/>
                    <a:lstStyle/>
                    <a:p>
                      <a:pPr indent="0" lvl="0" marL="0" rtl="0" algn="r">
                        <a:lnSpc>
                          <a:spcPct val="115000"/>
                        </a:lnSpc>
                        <a:spcBef>
                          <a:spcPts val="0"/>
                        </a:spcBef>
                        <a:spcAft>
                          <a:spcPts val="0"/>
                        </a:spcAft>
                        <a:buNone/>
                      </a:pPr>
                      <a:r>
                        <a:rPr b="1" lang="en" sz="900"/>
                        <a:t>basic_drinking_w</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-0.043395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9C6FD"/>
                    </a:solidFill>
                  </a:tcPr>
                </a:tc>
              </a:tr>
              <a:tr h="354150">
                <a:tc>
                  <a:txBody>
                    <a:bodyPr/>
                    <a:lstStyle/>
                    <a:p>
                      <a:pPr indent="0" lvl="0" marL="0" rtl="0" algn="r">
                        <a:lnSpc>
                          <a:spcPct val="115000"/>
                        </a:lnSpc>
                        <a:spcBef>
                          <a:spcPts val="0"/>
                        </a:spcBef>
                        <a:spcAft>
                          <a:spcPts val="0"/>
                        </a:spcAft>
                        <a:buNone/>
                      </a:pPr>
                      <a:r>
                        <a:rPr b="1" lang="en" sz="900"/>
                        <a:t>limited_drinking_w</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-0.040382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AC7FD"/>
                    </a:solidFill>
                  </a:tcPr>
                </a:tc>
              </a:tr>
              <a:tr h="195700">
                <a:tc>
                  <a:txBody>
                    <a:bodyPr/>
                    <a:lstStyle/>
                    <a:p>
                      <a:pPr indent="0" lvl="0" marL="0" rtl="0" algn="r">
                        <a:lnSpc>
                          <a:spcPct val="115000"/>
                        </a:lnSpc>
                        <a:spcBef>
                          <a:spcPts val="0"/>
                        </a:spcBef>
                        <a:spcAft>
                          <a:spcPts val="0"/>
                        </a:spcAft>
                        <a:buNone/>
                      </a:pPr>
                      <a:r>
                        <a:rPr b="1" lang="en" sz="900"/>
                        <a:t>jmp_w8</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-0.02344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DC9FD"/>
                    </a:solidFill>
                  </a:tcPr>
                </a:tc>
              </a:tr>
              <a:tr h="195700">
                <a:tc>
                  <a:txBody>
                    <a:bodyPr/>
                    <a:lstStyle/>
                    <a:p>
                      <a:pPr indent="0" lvl="0" marL="0" rtl="0" algn="r">
                        <a:lnSpc>
                          <a:spcPct val="115000"/>
                        </a:lnSpc>
                        <a:spcBef>
                          <a:spcPts val="0"/>
                        </a:spcBef>
                        <a:spcAft>
                          <a:spcPts val="0"/>
                        </a:spcAft>
                        <a:buNone/>
                      </a:pPr>
                      <a:r>
                        <a:rPr b="1" lang="en" sz="900"/>
                        <a:t>jmp_w2</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-0.024067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DC9FD"/>
                    </a:solidFill>
                  </a:tcPr>
                </a:tc>
              </a:tr>
              <a:tr h="195700">
                <a:tc>
                  <a:txBody>
                    <a:bodyPr/>
                    <a:lstStyle/>
                    <a:p>
                      <a:pPr indent="0" lvl="0" marL="0" rtl="0" algn="r">
                        <a:lnSpc>
                          <a:spcPct val="115000"/>
                        </a:lnSpc>
                        <a:spcBef>
                          <a:spcPts val="0"/>
                        </a:spcBef>
                        <a:spcAft>
                          <a:spcPts val="0"/>
                        </a:spcAft>
                        <a:buNone/>
                      </a:pPr>
                      <a:r>
                        <a:rPr b="1" lang="en" sz="900"/>
                        <a:t>jmp_w5</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0.025901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7CFF9"/>
                    </a:solidFill>
                  </a:tcPr>
                </a:tc>
              </a:tr>
              <a:tr h="195700">
                <a:tc>
                  <a:txBody>
                    <a:bodyPr/>
                    <a:lstStyle/>
                    <a:p>
                      <a:pPr indent="0" lvl="0" marL="0" rtl="0" algn="r">
                        <a:lnSpc>
                          <a:spcPct val="115000"/>
                        </a:lnSpc>
                        <a:spcBef>
                          <a:spcPts val="0"/>
                        </a:spcBef>
                        <a:spcAft>
                          <a:spcPts val="0"/>
                        </a:spcAft>
                        <a:buNone/>
                      </a:pPr>
                      <a:r>
                        <a:rPr b="1" lang="en" sz="900"/>
                        <a:t>jmp_s1</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0.025901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7CFF9"/>
                    </a:solidFill>
                  </a:tcPr>
                </a:tc>
              </a:tr>
              <a:tr h="195700">
                <a:tc>
                  <a:txBody>
                    <a:bodyPr/>
                    <a:lstStyle/>
                    <a:p>
                      <a:pPr indent="0" lvl="0" marL="0" rtl="0" algn="r">
                        <a:lnSpc>
                          <a:spcPct val="115000"/>
                        </a:lnSpc>
                        <a:spcBef>
                          <a:spcPts val="0"/>
                        </a:spcBef>
                        <a:spcAft>
                          <a:spcPts val="0"/>
                        </a:spcAft>
                        <a:buNone/>
                      </a:pPr>
                      <a:r>
                        <a:rPr b="1" lang="en" sz="900"/>
                        <a:t>jmp_s6</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0.026042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7CFF9"/>
                    </a:solidFill>
                  </a:tcPr>
                </a:tc>
              </a:tr>
              <a:tr h="195700">
                <a:tc>
                  <a:txBody>
                    <a:bodyPr/>
                    <a:lstStyle/>
                    <a:p>
                      <a:pPr indent="0" lvl="0" marL="0" rtl="0" algn="r">
                        <a:lnSpc>
                          <a:spcPct val="115000"/>
                        </a:lnSpc>
                        <a:spcBef>
                          <a:spcPts val="0"/>
                        </a:spcBef>
                        <a:spcAft>
                          <a:spcPts val="0"/>
                        </a:spcAft>
                        <a:buNone/>
                      </a:pPr>
                      <a:r>
                        <a:rPr b="1" lang="en" sz="900"/>
                        <a:t>jmp_s8</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0.02584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7CFF9"/>
                    </a:solidFill>
                  </a:tcPr>
                </a:tc>
              </a:tr>
              <a:tr h="195700">
                <a:tc>
                  <a:txBody>
                    <a:bodyPr/>
                    <a:lstStyle/>
                    <a:p>
                      <a:pPr indent="0" lvl="0" marL="0" rtl="0" algn="r">
                        <a:lnSpc>
                          <a:spcPct val="115000"/>
                        </a:lnSpc>
                        <a:spcBef>
                          <a:spcPts val="0"/>
                        </a:spcBef>
                        <a:spcAft>
                          <a:spcPts val="0"/>
                        </a:spcAft>
                        <a:buNone/>
                      </a:pPr>
                      <a:r>
                        <a:rPr b="1" lang="en" sz="900"/>
                        <a:t>jmp_s7</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0.009431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5CDFA"/>
                    </a:solidFill>
                  </a:tcPr>
                </a:tc>
              </a:tr>
              <a:tr h="195700">
                <a:tc>
                  <a:txBody>
                    <a:bodyPr/>
                    <a:lstStyle/>
                    <a:p>
                      <a:pPr indent="0" lvl="0" marL="0" rtl="0" algn="r">
                        <a:lnSpc>
                          <a:spcPct val="115000"/>
                        </a:lnSpc>
                        <a:spcBef>
                          <a:spcPts val="0"/>
                        </a:spcBef>
                        <a:spcAft>
                          <a:spcPts val="0"/>
                        </a:spcAft>
                        <a:buNone/>
                      </a:pPr>
                      <a:r>
                        <a:rPr b="1" lang="en" sz="900"/>
                        <a:t>jmp_h1</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-0.012574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FCAFC"/>
                    </a:solidFill>
                  </a:tcPr>
                </a:tc>
              </a:tr>
              <a:tr h="195700">
                <a:tc>
                  <a:txBody>
                    <a:bodyPr/>
                    <a:lstStyle/>
                    <a:p>
                      <a:pPr indent="0" lvl="0" marL="0" rtl="0" algn="r">
                        <a:lnSpc>
                          <a:spcPct val="115000"/>
                        </a:lnSpc>
                        <a:spcBef>
                          <a:spcPts val="0"/>
                        </a:spcBef>
                        <a:spcAft>
                          <a:spcPts val="0"/>
                        </a:spcAft>
                        <a:buNone/>
                      </a:pPr>
                      <a:r>
                        <a:rPr b="1" lang="en" sz="900"/>
                        <a:t>jmp_h2</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-0.023645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DC9FD"/>
                    </a:solidFill>
                  </a:tcPr>
                </a:tc>
              </a:tr>
              <a:tr h="195700">
                <a:tc>
                  <a:txBody>
                    <a:bodyPr/>
                    <a:lstStyle/>
                    <a:p>
                      <a:pPr indent="0" lvl="0" marL="0" rtl="0" algn="r">
                        <a:lnSpc>
                          <a:spcPct val="115000"/>
                        </a:lnSpc>
                        <a:spcBef>
                          <a:spcPts val="0"/>
                        </a:spcBef>
                        <a:spcAft>
                          <a:spcPts val="0"/>
                        </a:spcAft>
                        <a:buNone/>
                      </a:pPr>
                      <a:r>
                        <a:rPr b="1" lang="en" sz="900"/>
                        <a:t>jmp_h3</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-0.013866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FCAFC"/>
                    </a:solidFill>
                  </a:tcPr>
                </a:tc>
              </a:tr>
              <a:tr h="195700">
                <a:tc>
                  <a:txBody>
                    <a:bodyPr/>
                    <a:lstStyle/>
                    <a:p>
                      <a:pPr indent="0" lvl="0" marL="0" rtl="0" algn="r">
                        <a:lnSpc>
                          <a:spcPct val="115000"/>
                        </a:lnSpc>
                        <a:spcBef>
                          <a:spcPts val="0"/>
                        </a:spcBef>
                        <a:spcAft>
                          <a:spcPts val="0"/>
                        </a:spcAft>
                        <a:buNone/>
                      </a:pPr>
                      <a:r>
                        <a:rPr b="1" lang="en" sz="900"/>
                        <a:t>wi_combined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-0.065699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3C2FE"/>
                    </a:solidFill>
                  </a:tcPr>
                </a:tc>
              </a:tr>
              <a:tr h="354150">
                <a:tc>
                  <a:txBody>
                    <a:bodyPr/>
                    <a:lstStyle/>
                    <a:p>
                      <a:pPr indent="0" lvl="0" marL="0" rtl="0" algn="r">
                        <a:lnSpc>
                          <a:spcPct val="115000"/>
                        </a:lnSpc>
                        <a:spcBef>
                          <a:spcPts val="0"/>
                        </a:spcBef>
                        <a:spcAft>
                          <a:spcPts val="0"/>
                        </a:spcAft>
                        <a:buNone/>
                      </a:pPr>
                      <a:r>
                        <a:rPr b="1" lang="en" sz="900"/>
                        <a:t>wi_combined_score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-0.071786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2C1FF"/>
                    </a:solidFill>
                  </a:tcPr>
                </a:tc>
              </a:tr>
              <a:tr h="195700">
                <a:tc>
                  <a:txBody>
                    <a:bodyPr/>
                    <a:lstStyle/>
                    <a:p>
                      <a:pPr indent="0" lvl="0" marL="0" rtl="0" algn="r">
                        <a:lnSpc>
                          <a:spcPct val="115000"/>
                        </a:lnSpc>
                        <a:spcBef>
                          <a:spcPts val="0"/>
                        </a:spcBef>
                        <a:spcAft>
                          <a:spcPts val="0"/>
                        </a:spcAft>
                        <a:buNone/>
                      </a:pPr>
                      <a:r>
                        <a:rPr b="1" lang="en" sz="900"/>
                        <a:t>wi_ur</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-0.075311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2C1FF"/>
                    </a:solidFill>
                  </a:tcPr>
                </a:tc>
              </a:tr>
            </a:tbl>
          </a:graphicData>
        </a:graphic>
      </p:graphicFrame>
      <p:graphicFrame>
        <p:nvGraphicFramePr>
          <p:cNvPr id="130" name="Google Shape;130;p24"/>
          <p:cNvGraphicFramePr/>
          <p:nvPr/>
        </p:nvGraphicFramePr>
        <p:xfrm>
          <a:off x="4171857" y="463455"/>
          <a:ext cx="3000000" cy="3000000"/>
        </p:xfrm>
        <a:graphic>
          <a:graphicData uri="http://schemas.openxmlformats.org/drawingml/2006/table">
            <a:tbl>
              <a:tblPr>
                <a:noFill/>
                <a:tableStyleId>{0DE80F41-D2CF-4280-8519-6BBDB84D09DE}</a:tableStyleId>
              </a:tblPr>
              <a:tblGrid>
                <a:gridCol w="930450"/>
                <a:gridCol w="930450"/>
              </a:tblGrid>
              <a:tr h="195700">
                <a:tc>
                  <a:txBody>
                    <a:bodyPr/>
                    <a:lstStyle/>
                    <a:p>
                      <a:pPr indent="0" lvl="0" marL="0" rtl="0" algn="r">
                        <a:lnSpc>
                          <a:spcPct val="115000"/>
                        </a:lnSpc>
                        <a:spcBef>
                          <a:spcPts val="0"/>
                        </a:spcBef>
                        <a:spcAft>
                          <a:spcPts val="0"/>
                        </a:spcAft>
                        <a:buNone/>
                      </a:pPr>
                      <a:r>
                        <a:rPr b="1" lang="en" sz="900"/>
                        <a:t>wi_ur_score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-0.083747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FBFFF"/>
                    </a:solidFill>
                  </a:tcPr>
                </a:tc>
              </a:tr>
              <a:tr h="195700">
                <a:tc>
                  <a:txBody>
                    <a:bodyPr/>
                    <a:lstStyle/>
                    <a:p>
                      <a:pPr indent="0" lvl="0" marL="0" rtl="0" algn="r">
                        <a:lnSpc>
                          <a:spcPct val="115000"/>
                        </a:lnSpc>
                        <a:spcBef>
                          <a:spcPts val="0"/>
                        </a:spcBef>
                        <a:spcAft>
                          <a:spcPts val="0"/>
                        </a:spcAft>
                        <a:buNone/>
                      </a:pPr>
                      <a:r>
                        <a:rPr b="1" lang="en" sz="900"/>
                        <a:t>kaccha_floor</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0.039358</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BD1F8"/>
                    </a:solidFill>
                  </a:tcPr>
                </a:tc>
              </a:tr>
              <a:tr h="195700">
                <a:tc>
                  <a:txBody>
                    <a:bodyPr/>
                    <a:lstStyle/>
                    <a:p>
                      <a:pPr indent="0" lvl="0" marL="0" rtl="0" algn="r">
                        <a:lnSpc>
                          <a:spcPct val="115000"/>
                        </a:lnSpc>
                        <a:spcBef>
                          <a:spcPts val="0"/>
                        </a:spcBef>
                        <a:spcAft>
                          <a:spcPts val="0"/>
                        </a:spcAft>
                        <a:buNone/>
                      </a:pPr>
                      <a:r>
                        <a:rPr b="1" lang="en" sz="900"/>
                        <a:t>kaccha_roof</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0.034116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AD0F8"/>
                    </a:solidFill>
                  </a:tcPr>
                </a:tc>
              </a:tr>
              <a:tr h="195700">
                <a:tc>
                  <a:txBody>
                    <a:bodyPr/>
                    <a:lstStyle/>
                    <a:p>
                      <a:pPr indent="0" lvl="0" marL="0" rtl="0" algn="r">
                        <a:lnSpc>
                          <a:spcPct val="115000"/>
                        </a:lnSpc>
                        <a:spcBef>
                          <a:spcPts val="0"/>
                        </a:spcBef>
                        <a:spcAft>
                          <a:spcPts val="0"/>
                        </a:spcAft>
                        <a:buNone/>
                      </a:pPr>
                      <a:r>
                        <a:rPr b="1" lang="en" sz="900"/>
                        <a:t>kaccha_walls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0.023638</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7CFF9"/>
                    </a:solidFill>
                  </a:tcPr>
                </a:tc>
              </a:tr>
              <a:tr h="354150">
                <a:tc>
                  <a:txBody>
                    <a:bodyPr/>
                    <a:lstStyle/>
                    <a:p>
                      <a:pPr indent="0" lvl="0" marL="0" rtl="0" algn="r">
                        <a:lnSpc>
                          <a:spcPct val="115000"/>
                        </a:lnSpc>
                        <a:spcBef>
                          <a:spcPts val="0"/>
                        </a:spcBef>
                        <a:spcAft>
                          <a:spcPts val="0"/>
                        </a:spcAft>
                        <a:buNone/>
                      </a:pPr>
                      <a:r>
                        <a:rPr b="1" lang="en" sz="900"/>
                        <a:t>all_kaccha_house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0.043673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BD1F8"/>
                    </a:solidFill>
                  </a:tcPr>
                </a:tc>
              </a:tr>
              <a:tr h="195700">
                <a:tc>
                  <a:txBody>
                    <a:bodyPr/>
                    <a:lstStyle/>
                    <a:p>
                      <a:pPr indent="0" lvl="0" marL="0" rtl="0" algn="r">
                        <a:lnSpc>
                          <a:spcPct val="115000"/>
                        </a:lnSpc>
                        <a:spcBef>
                          <a:spcPts val="0"/>
                        </a:spcBef>
                        <a:spcAft>
                          <a:spcPts val="0"/>
                        </a:spcAft>
                        <a:buNone/>
                      </a:pPr>
                      <a:r>
                        <a:rPr b="1" lang="en" sz="900"/>
                        <a:t>own_house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-0.011737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FCAFC"/>
                    </a:solidFill>
                  </a:tcPr>
                </a:tc>
              </a:tr>
              <a:tr h="195700">
                <a:tc>
                  <a:txBody>
                    <a:bodyPr/>
                    <a:lstStyle/>
                    <a:p>
                      <a:pPr indent="0" lvl="0" marL="0" rtl="0" algn="r">
                        <a:lnSpc>
                          <a:spcPct val="115000"/>
                        </a:lnSpc>
                        <a:spcBef>
                          <a:spcPts val="0"/>
                        </a:spcBef>
                        <a:spcAft>
                          <a:spcPts val="0"/>
                        </a:spcAft>
                        <a:buNone/>
                      </a:pPr>
                      <a:r>
                        <a:rPr b="1" lang="en" sz="900"/>
                        <a:t>own_agri_land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-0.017657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EC9FC"/>
                    </a:solidFill>
                  </a:tcPr>
                </a:tc>
              </a:tr>
              <a:tr h="195700">
                <a:tc>
                  <a:txBody>
                    <a:bodyPr/>
                    <a:lstStyle/>
                    <a:p>
                      <a:pPr indent="0" lvl="0" marL="0" rtl="0" algn="r">
                        <a:lnSpc>
                          <a:spcPct val="115000"/>
                        </a:lnSpc>
                        <a:spcBef>
                          <a:spcPts val="0"/>
                        </a:spcBef>
                        <a:spcAft>
                          <a:spcPts val="0"/>
                        </a:spcAft>
                        <a:buNone/>
                      </a:pPr>
                      <a:r>
                        <a:rPr b="1" lang="en" sz="900"/>
                        <a:t>bpl_card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-0.009113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1CBFC"/>
                    </a:solidFill>
                  </a:tcPr>
                </a:tc>
              </a:tr>
              <a:tr h="354150">
                <a:tc>
                  <a:txBody>
                    <a:bodyPr/>
                    <a:lstStyle/>
                    <a:p>
                      <a:pPr indent="0" lvl="0" marL="0" rtl="0" algn="r">
                        <a:lnSpc>
                          <a:spcPct val="115000"/>
                        </a:lnSpc>
                        <a:spcBef>
                          <a:spcPts val="0"/>
                        </a:spcBef>
                        <a:spcAft>
                          <a:spcPts val="0"/>
                        </a:spcAft>
                        <a:buNone/>
                      </a:pPr>
                      <a:r>
                        <a:rPr b="1" lang="en" sz="900"/>
                        <a:t>clean_fuel_usage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0.001979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3CDFB"/>
                    </a:solidFill>
                  </a:tcPr>
                </a:tc>
              </a:tr>
              <a:tr h="354150">
                <a:tc>
                  <a:txBody>
                    <a:bodyPr/>
                    <a:lstStyle/>
                    <a:p>
                      <a:pPr indent="0" lvl="0" marL="0" rtl="0" algn="r">
                        <a:lnSpc>
                          <a:spcPct val="115000"/>
                        </a:lnSpc>
                        <a:spcBef>
                          <a:spcPts val="0"/>
                        </a:spcBef>
                        <a:spcAft>
                          <a:spcPts val="0"/>
                        </a:spcAft>
                        <a:buNone/>
                      </a:pPr>
                      <a:r>
                        <a:rPr b="1" lang="en" sz="900"/>
                        <a:t>highest_grade_comp</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-0.008698</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1CBFC"/>
                    </a:solidFill>
                  </a:tcPr>
                </a:tc>
              </a:tr>
              <a:tr h="195700">
                <a:tc>
                  <a:txBody>
                    <a:bodyPr/>
                    <a:lstStyle/>
                    <a:p>
                      <a:pPr indent="0" lvl="0" marL="0" rtl="0" algn="r">
                        <a:lnSpc>
                          <a:spcPct val="115000"/>
                        </a:lnSpc>
                        <a:spcBef>
                          <a:spcPts val="0"/>
                        </a:spcBef>
                        <a:spcAft>
                          <a:spcPts val="0"/>
                        </a:spcAft>
                        <a:buNone/>
                      </a:pPr>
                      <a:r>
                        <a:rPr b="1" lang="en" sz="900"/>
                        <a:t>bank_acc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-0.035244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AC7FD"/>
                    </a:solidFill>
                  </a:tcPr>
                </a:tc>
              </a:tr>
              <a:tr h="195700">
                <a:tc>
                  <a:txBody>
                    <a:bodyPr/>
                    <a:lstStyle/>
                    <a:p>
                      <a:pPr indent="0" lvl="0" marL="0" rtl="0" algn="r">
                        <a:lnSpc>
                          <a:spcPct val="115000"/>
                        </a:lnSpc>
                        <a:spcBef>
                          <a:spcPts val="0"/>
                        </a:spcBef>
                        <a:spcAft>
                          <a:spcPts val="0"/>
                        </a:spcAft>
                        <a:buNone/>
                      </a:pPr>
                      <a:r>
                        <a:rPr b="1" lang="en" sz="900"/>
                        <a:t>child_death</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solidFill>
                            <a:srgbClr val="F1F1F1"/>
                          </a:solidFill>
                        </a:rPr>
                        <a:t>nan</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000000"/>
                    </a:solidFill>
                  </a:tcPr>
                </a:tc>
              </a:tr>
              <a:tr h="195700">
                <a:tc>
                  <a:txBody>
                    <a:bodyPr/>
                    <a:lstStyle/>
                    <a:p>
                      <a:pPr indent="0" lvl="0" marL="0" rtl="0" algn="r">
                        <a:lnSpc>
                          <a:spcPct val="115000"/>
                        </a:lnSpc>
                        <a:spcBef>
                          <a:spcPts val="0"/>
                        </a:spcBef>
                        <a:spcAft>
                          <a:spcPts val="0"/>
                        </a:spcAft>
                        <a:buNone/>
                      </a:pPr>
                      <a:r>
                        <a:rPr b="1" lang="en" sz="900"/>
                        <a:t>other_wives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0.010162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5CDFA"/>
                    </a:solidFill>
                  </a:tcPr>
                </a:tc>
              </a:tr>
              <a:tr h="195700">
                <a:tc>
                  <a:txBody>
                    <a:bodyPr/>
                    <a:lstStyle/>
                    <a:p>
                      <a:pPr indent="0" lvl="0" marL="0" rtl="0" algn="r">
                        <a:lnSpc>
                          <a:spcPct val="115000"/>
                        </a:lnSpc>
                        <a:spcBef>
                          <a:spcPts val="0"/>
                        </a:spcBef>
                        <a:spcAft>
                          <a:spcPts val="0"/>
                        </a:spcAft>
                        <a:buNone/>
                      </a:pPr>
                      <a:r>
                        <a:rPr b="1" lang="en" sz="900"/>
                        <a:t>mcp_card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-0.064949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5C3FE"/>
                    </a:solidFill>
                  </a:tcPr>
                </a:tc>
              </a:tr>
              <a:tr h="195700">
                <a:tc>
                  <a:txBody>
                    <a:bodyPr/>
                    <a:lstStyle/>
                    <a:p>
                      <a:pPr indent="0" lvl="0" marL="0" rtl="0" algn="r">
                        <a:lnSpc>
                          <a:spcPct val="115000"/>
                        </a:lnSpc>
                        <a:spcBef>
                          <a:spcPts val="0"/>
                        </a:spcBef>
                        <a:spcAft>
                          <a:spcPts val="0"/>
                        </a:spcAft>
                        <a:buNone/>
                      </a:pPr>
                      <a:r>
                        <a:rPr b="1" lang="en" sz="900"/>
                        <a:t>antenatal_care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-0.134444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4B6FF"/>
                    </a:solidFill>
                  </a:tcPr>
                </a:tc>
              </a:tr>
              <a:tr h="195700">
                <a:tc>
                  <a:txBody>
                    <a:bodyPr/>
                    <a:lstStyle/>
                    <a:p>
                      <a:pPr indent="0" lvl="0" marL="0" rtl="0" algn="r">
                        <a:lnSpc>
                          <a:spcPct val="115000"/>
                        </a:lnSpc>
                        <a:spcBef>
                          <a:spcPts val="0"/>
                        </a:spcBef>
                        <a:spcAft>
                          <a:spcPts val="0"/>
                        </a:spcAft>
                        <a:buNone/>
                      </a:pPr>
                      <a:r>
                        <a:rPr b="1" lang="en" sz="900"/>
                        <a:t>antenatal_4plus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-0.087742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FBFFF"/>
                    </a:solidFill>
                  </a:tcPr>
                </a:tc>
              </a:tr>
            </a:tbl>
          </a:graphicData>
        </a:graphic>
      </p:graphicFrame>
      <p:graphicFrame>
        <p:nvGraphicFramePr>
          <p:cNvPr id="131" name="Google Shape;131;p24"/>
          <p:cNvGraphicFramePr/>
          <p:nvPr/>
        </p:nvGraphicFramePr>
        <p:xfrm>
          <a:off x="6330607" y="445030"/>
          <a:ext cx="3000000" cy="3000000"/>
        </p:xfrm>
        <a:graphic>
          <a:graphicData uri="http://schemas.openxmlformats.org/drawingml/2006/table">
            <a:tbl>
              <a:tblPr>
                <a:noFill/>
                <a:tableStyleId>{0DE80F41-D2CF-4280-8519-6BBDB84D09DE}</a:tableStyleId>
              </a:tblPr>
              <a:tblGrid>
                <a:gridCol w="930450"/>
                <a:gridCol w="930450"/>
              </a:tblGrid>
              <a:tr h="195700">
                <a:tc>
                  <a:txBody>
                    <a:bodyPr/>
                    <a:lstStyle/>
                    <a:p>
                      <a:pPr indent="0" lvl="0" marL="0" rtl="0" algn="r">
                        <a:lnSpc>
                          <a:spcPct val="115000"/>
                        </a:lnSpc>
                        <a:spcBef>
                          <a:spcPts val="0"/>
                        </a:spcBef>
                        <a:spcAft>
                          <a:spcPts val="0"/>
                        </a:spcAft>
                        <a:buNone/>
                      </a:pPr>
                      <a:r>
                        <a:rPr b="1" lang="en" sz="900"/>
                        <a:t>tetanus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-0.127702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6B7FF"/>
                    </a:solidFill>
                  </a:tcPr>
                </a:tc>
              </a:tr>
              <a:tr h="195700">
                <a:tc>
                  <a:txBody>
                    <a:bodyPr/>
                    <a:lstStyle/>
                    <a:p>
                      <a:pPr indent="0" lvl="0" marL="0" rtl="0" algn="r">
                        <a:lnSpc>
                          <a:spcPct val="115000"/>
                        </a:lnSpc>
                        <a:spcBef>
                          <a:spcPts val="0"/>
                        </a:spcBef>
                        <a:spcAft>
                          <a:spcPts val="0"/>
                        </a:spcAft>
                        <a:buNone/>
                      </a:pPr>
                      <a:r>
                        <a:rPr b="1" lang="en" sz="900"/>
                        <a:t>birth_personnel</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-0.01537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FCAFC"/>
                    </a:solidFill>
                  </a:tcPr>
                </a:tc>
              </a:tr>
              <a:tr h="195700">
                <a:tc>
                  <a:txBody>
                    <a:bodyPr/>
                    <a:lstStyle/>
                    <a:p>
                      <a:pPr indent="0" lvl="0" marL="0" rtl="0" algn="r">
                        <a:lnSpc>
                          <a:spcPct val="115000"/>
                        </a:lnSpc>
                        <a:spcBef>
                          <a:spcPts val="0"/>
                        </a:spcBef>
                        <a:spcAft>
                          <a:spcPts val="0"/>
                        </a:spcAft>
                        <a:buNone/>
                      </a:pPr>
                      <a:r>
                        <a:rPr b="1" lang="en" sz="900"/>
                        <a:t>icds_rec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-0.117141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8B9FF"/>
                    </a:solidFill>
                  </a:tcPr>
                </a:tc>
              </a:tr>
              <a:tr h="195700">
                <a:tc>
                  <a:txBody>
                    <a:bodyPr/>
                    <a:lstStyle/>
                    <a:p>
                      <a:pPr indent="0" lvl="0" marL="0" rtl="0" algn="r">
                        <a:lnSpc>
                          <a:spcPct val="115000"/>
                        </a:lnSpc>
                        <a:spcBef>
                          <a:spcPts val="0"/>
                        </a:spcBef>
                        <a:spcAft>
                          <a:spcPts val="0"/>
                        </a:spcAft>
                        <a:buNone/>
                      </a:pPr>
                      <a:r>
                        <a:rPr b="1" lang="en" sz="900"/>
                        <a:t>icds_rec_bf</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-0.11381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ABBFF"/>
                    </a:solidFill>
                  </a:tcPr>
                </a:tc>
              </a:tr>
              <a:tr h="195700">
                <a:tc>
                  <a:txBody>
                    <a:bodyPr/>
                    <a:lstStyle/>
                    <a:p>
                      <a:pPr indent="0" lvl="0" marL="0" rtl="0" algn="r">
                        <a:lnSpc>
                          <a:spcPct val="115000"/>
                        </a:lnSpc>
                        <a:spcBef>
                          <a:spcPts val="0"/>
                        </a:spcBef>
                        <a:spcAft>
                          <a:spcPts val="0"/>
                        </a:spcAft>
                        <a:buNone/>
                      </a:pPr>
                      <a:r>
                        <a:rPr b="1" lang="en" sz="900"/>
                        <a:t>w_age_marr</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-0.02756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ADC9FD"/>
                    </a:solidFill>
                  </a:tcPr>
                </a:tc>
              </a:tr>
              <a:tr h="195700">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solidFill>
                            <a:srgbClr val="F1F1F1"/>
                          </a:solidFill>
                        </a:rPr>
                        <a:t>1</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40426"/>
                    </a:solidFill>
                  </a:tcPr>
                </a:tc>
              </a:tr>
              <a:tr h="195700">
                <a:tc>
                  <a:txBody>
                    <a:bodyPr/>
                    <a:lstStyle/>
                    <a:p>
                      <a:pPr indent="0" lvl="0" marL="0" rtl="0" algn="r">
                        <a:lnSpc>
                          <a:spcPct val="115000"/>
                        </a:lnSpc>
                        <a:spcBef>
                          <a:spcPts val="0"/>
                        </a:spcBef>
                        <a:spcAft>
                          <a:spcPts val="0"/>
                        </a:spcAft>
                        <a:buNone/>
                      </a:pPr>
                      <a:r>
                        <a:rPr b="1" lang="en" sz="900"/>
                        <a:t>fully_vac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F1F1F1"/>
                          </a:solidFill>
                        </a:rPr>
                        <a:t>-0.558146</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3B4CC0"/>
                    </a:solidFill>
                  </a:tcPr>
                </a:tc>
              </a:tr>
              <a:tr h="195700">
                <a:tc>
                  <a:txBody>
                    <a:bodyPr/>
                    <a:lstStyle/>
                    <a:p>
                      <a:pPr indent="0" lvl="0" marL="0" rtl="0" algn="r">
                        <a:lnSpc>
                          <a:spcPct val="115000"/>
                        </a:lnSpc>
                        <a:spcBef>
                          <a:spcPts val="0"/>
                        </a:spcBef>
                        <a:spcAft>
                          <a:spcPts val="0"/>
                        </a:spcAft>
                        <a:buNone/>
                      </a:pPr>
                      <a:r>
                        <a:rPr b="1" lang="en" sz="900"/>
                        <a:t>under_vacc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-0.095643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9DBDFF"/>
                    </a:solidFill>
                  </a:tcPr>
                </a:tc>
              </a:tr>
              <a:tr h="195700">
                <a:tc>
                  <a:txBody>
                    <a:bodyPr/>
                    <a:lstStyle/>
                    <a:p>
                      <a:pPr indent="0" lvl="0" marL="0" rtl="0" algn="r">
                        <a:lnSpc>
                          <a:spcPct val="115000"/>
                        </a:lnSpc>
                        <a:spcBef>
                          <a:spcPts val="0"/>
                        </a:spcBef>
                        <a:spcAft>
                          <a:spcPts val="0"/>
                        </a:spcAft>
                        <a:buNone/>
                      </a:pPr>
                      <a:r>
                        <a:rPr b="1" lang="en" sz="900"/>
                        <a:t>Elevation</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0.006424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3CDFB"/>
                    </a:solidFill>
                  </a:tcPr>
                </a:tc>
              </a:tr>
              <a:tr h="195700">
                <a:tc>
                  <a:txBody>
                    <a:bodyPr/>
                    <a:lstStyle/>
                    <a:p>
                      <a:pPr indent="0" lvl="0" marL="0" rtl="0" algn="r">
                        <a:lnSpc>
                          <a:spcPct val="115000"/>
                        </a:lnSpc>
                        <a:spcBef>
                          <a:spcPts val="0"/>
                        </a:spcBef>
                        <a:spcAft>
                          <a:spcPts val="0"/>
                        </a:spcAft>
                        <a:buNone/>
                      </a:pPr>
                      <a:r>
                        <a:rPr b="1" lang="en" sz="900"/>
                        <a:t>LATNUM</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0.031358</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9D0F9"/>
                    </a:solidFill>
                  </a:tcPr>
                </a:tc>
              </a:tr>
              <a:tr h="195700">
                <a:tc>
                  <a:txBody>
                    <a:bodyPr/>
                    <a:lstStyle/>
                    <a:p>
                      <a:pPr indent="0" lvl="0" marL="0" rtl="0" algn="r">
                        <a:lnSpc>
                          <a:spcPct val="115000"/>
                        </a:lnSpc>
                        <a:spcBef>
                          <a:spcPts val="0"/>
                        </a:spcBef>
                        <a:spcAft>
                          <a:spcPts val="0"/>
                        </a:spcAft>
                        <a:buNone/>
                      </a:pPr>
                      <a:r>
                        <a:rPr b="1" lang="en" sz="900"/>
                        <a:t>LONGNUM</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0.039221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BD1F8"/>
                    </a:solidFill>
                  </a:tcPr>
                </a:tc>
              </a:tr>
            </a:tbl>
          </a:graphicData>
        </a:graphic>
      </p:graphicFrame>
      <p:graphicFrame>
        <p:nvGraphicFramePr>
          <p:cNvPr id="132" name="Google Shape;132;p24"/>
          <p:cNvGraphicFramePr/>
          <p:nvPr/>
        </p:nvGraphicFramePr>
        <p:xfrm>
          <a:off x="4171857" y="193555"/>
          <a:ext cx="3000000" cy="3000000"/>
        </p:xfrm>
        <a:graphic>
          <a:graphicData uri="http://schemas.openxmlformats.org/drawingml/2006/table">
            <a:tbl>
              <a:tblPr>
                <a:noFill/>
                <a:tableStyleId>{0DE80F41-D2CF-4280-8519-6BBDB84D09DE}</a:tableStyleId>
              </a:tblPr>
              <a:tblGrid>
                <a:gridCol w="930450"/>
                <a:gridCol w="930450"/>
              </a:tblGrid>
              <a:tr h="246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bl>
          </a:graphicData>
        </a:graphic>
      </p:graphicFrame>
      <p:graphicFrame>
        <p:nvGraphicFramePr>
          <p:cNvPr id="133" name="Google Shape;133;p24"/>
          <p:cNvGraphicFramePr/>
          <p:nvPr/>
        </p:nvGraphicFramePr>
        <p:xfrm>
          <a:off x="6330607" y="211980"/>
          <a:ext cx="3000000" cy="3000000"/>
        </p:xfrm>
        <a:graphic>
          <a:graphicData uri="http://schemas.openxmlformats.org/drawingml/2006/table">
            <a:tbl>
              <a:tblPr>
                <a:noFill/>
                <a:tableStyleId>{0DE80F41-D2CF-4280-8519-6BBDB84D09DE}</a:tableStyleId>
              </a:tblPr>
              <a:tblGrid>
                <a:gridCol w="930450"/>
                <a:gridCol w="930450"/>
              </a:tblGrid>
              <a:tr h="246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sp>
        <p:nvSpPr>
          <p:cNvPr id="139" name="Google Shape;139;p25"/>
          <p:cNvSpPr txBox="1"/>
          <p:nvPr>
            <p:ph idx="1" type="body"/>
          </p:nvPr>
        </p:nvSpPr>
        <p:spPr>
          <a:xfrm>
            <a:off x="172175" y="1103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Undervaccinated</a:t>
            </a:r>
            <a:endParaRPr/>
          </a:p>
        </p:txBody>
      </p:sp>
      <p:graphicFrame>
        <p:nvGraphicFramePr>
          <p:cNvPr id="140" name="Google Shape;140;p25"/>
          <p:cNvGraphicFramePr/>
          <p:nvPr/>
        </p:nvGraphicFramePr>
        <p:xfrm>
          <a:off x="2096325" y="-148325"/>
          <a:ext cx="3000000" cy="3000000"/>
        </p:xfrm>
        <a:graphic>
          <a:graphicData uri="http://schemas.openxmlformats.org/drawingml/2006/table">
            <a:tbl>
              <a:tblPr>
                <a:noFill/>
                <a:tableStyleId>{0DE80F41-D2CF-4280-8519-6BBDB84D09DE}</a:tableStyleId>
              </a:tblPr>
              <a:tblGrid>
                <a:gridCol w="1042425"/>
                <a:gridCol w="1042425"/>
              </a:tblGrid>
              <a:tr h="250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under_vacc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r h="198900">
                <a:tc>
                  <a:txBody>
                    <a:bodyPr/>
                    <a:lstStyle/>
                    <a:p>
                      <a:pPr indent="0" lvl="0" marL="0" rtl="0" algn="r">
                        <a:lnSpc>
                          <a:spcPct val="115000"/>
                        </a:lnSpc>
                        <a:spcBef>
                          <a:spcPts val="0"/>
                        </a:spcBef>
                        <a:spcAft>
                          <a:spcPts val="0"/>
                        </a:spcAft>
                        <a:buNone/>
                      </a:pPr>
                      <a:r>
                        <a:rPr b="1" lang="en" sz="900"/>
                        <a:t>impr_ws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0.001551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198900">
                <a:tc>
                  <a:txBody>
                    <a:bodyPr/>
                    <a:lstStyle/>
                    <a:p>
                      <a:pPr indent="0" lvl="0" marL="0" rtl="0" algn="r">
                        <a:lnSpc>
                          <a:spcPct val="115000"/>
                        </a:lnSpc>
                        <a:spcBef>
                          <a:spcPts val="0"/>
                        </a:spcBef>
                        <a:spcAft>
                          <a:spcPts val="0"/>
                        </a:spcAft>
                        <a:buNone/>
                      </a:pPr>
                      <a:r>
                        <a:rPr b="1" lang="en" sz="900"/>
                        <a:t>unimpr_ws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-0.001551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basic_drinking_w</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0.001551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359925">
                <a:tc>
                  <a:txBody>
                    <a:bodyPr/>
                    <a:lstStyle/>
                    <a:p>
                      <a:pPr indent="0" lvl="0" marL="0" rtl="0" algn="l">
                        <a:lnSpc>
                          <a:spcPct val="115000"/>
                        </a:lnSpc>
                        <a:spcBef>
                          <a:spcPts val="0"/>
                        </a:spcBef>
                        <a:spcAft>
                          <a:spcPts val="0"/>
                        </a:spcAft>
                        <a:buNone/>
                      </a:pPr>
                      <a:r>
                        <a:rPr b="1" lang="en" sz="900"/>
                        <a:t>limited_drinking_w</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0.001551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198900">
                <a:tc>
                  <a:txBody>
                    <a:bodyPr/>
                    <a:lstStyle/>
                    <a:p>
                      <a:pPr indent="0" lvl="0" marL="0" rtl="0" algn="r">
                        <a:lnSpc>
                          <a:spcPct val="115000"/>
                        </a:lnSpc>
                        <a:spcBef>
                          <a:spcPts val="0"/>
                        </a:spcBef>
                        <a:spcAft>
                          <a:spcPts val="0"/>
                        </a:spcAft>
                        <a:buNone/>
                      </a:pPr>
                      <a:r>
                        <a:rPr b="1" lang="en" sz="900"/>
                        <a:t>jmp_w8</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0.017546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3DBE7"/>
                    </a:solidFill>
                  </a:tcPr>
                </a:tc>
              </a:tr>
              <a:tr h="198900">
                <a:tc>
                  <a:txBody>
                    <a:bodyPr/>
                    <a:lstStyle/>
                    <a:p>
                      <a:pPr indent="0" lvl="0" marL="0" rtl="0" algn="l">
                        <a:lnSpc>
                          <a:spcPct val="115000"/>
                        </a:lnSpc>
                        <a:spcBef>
                          <a:spcPts val="0"/>
                        </a:spcBef>
                        <a:spcAft>
                          <a:spcPts val="0"/>
                        </a:spcAft>
                        <a:buNone/>
                      </a:pPr>
                      <a:r>
                        <a:rPr b="1" lang="en" sz="900"/>
                        <a:t>jmp_w2</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-0.005486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jmp_w5</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-0.014751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DD9EC"/>
                    </a:solidFill>
                  </a:tcPr>
                </a:tc>
              </a:tr>
              <a:tr h="198900">
                <a:tc>
                  <a:txBody>
                    <a:bodyPr/>
                    <a:lstStyle/>
                    <a:p>
                      <a:pPr indent="0" lvl="0" marL="0" rtl="0" algn="l">
                        <a:lnSpc>
                          <a:spcPct val="115000"/>
                        </a:lnSpc>
                        <a:spcBef>
                          <a:spcPts val="0"/>
                        </a:spcBef>
                        <a:spcAft>
                          <a:spcPts val="0"/>
                        </a:spcAft>
                        <a:buNone/>
                      </a:pPr>
                      <a:r>
                        <a:rPr b="1" lang="en" sz="900"/>
                        <a:t>jmp_s1</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-0.014751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DD9EC"/>
                    </a:solidFill>
                  </a:tcPr>
                </a:tc>
              </a:tr>
              <a:tr h="198900">
                <a:tc>
                  <a:txBody>
                    <a:bodyPr/>
                    <a:lstStyle/>
                    <a:p>
                      <a:pPr indent="0" lvl="0" marL="0" rtl="0" algn="r">
                        <a:lnSpc>
                          <a:spcPct val="115000"/>
                        </a:lnSpc>
                        <a:spcBef>
                          <a:spcPts val="0"/>
                        </a:spcBef>
                        <a:spcAft>
                          <a:spcPts val="0"/>
                        </a:spcAft>
                        <a:buNone/>
                      </a:pPr>
                      <a:r>
                        <a:rPr b="1" lang="en" sz="900"/>
                        <a:t>jmp_s6</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-0.009913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l">
                        <a:lnSpc>
                          <a:spcPct val="115000"/>
                        </a:lnSpc>
                        <a:spcBef>
                          <a:spcPts val="0"/>
                        </a:spcBef>
                        <a:spcAft>
                          <a:spcPts val="0"/>
                        </a:spcAft>
                        <a:buNone/>
                      </a:pPr>
                      <a:r>
                        <a:rPr b="1" lang="en" sz="900"/>
                        <a:t>jmp_s8</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-0.012242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r">
                        <a:lnSpc>
                          <a:spcPct val="115000"/>
                        </a:lnSpc>
                        <a:spcBef>
                          <a:spcPts val="0"/>
                        </a:spcBef>
                        <a:spcAft>
                          <a:spcPts val="0"/>
                        </a:spcAft>
                        <a:buNone/>
                      </a:pPr>
                      <a:r>
                        <a:rPr b="1" lang="en" sz="900"/>
                        <a:t>jmp_s7</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-0.002394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l">
                        <a:lnSpc>
                          <a:spcPct val="115000"/>
                        </a:lnSpc>
                        <a:spcBef>
                          <a:spcPts val="0"/>
                        </a:spcBef>
                        <a:spcAft>
                          <a:spcPts val="0"/>
                        </a:spcAft>
                        <a:buNone/>
                      </a:pPr>
                      <a:r>
                        <a:rPr b="1" lang="en" sz="900"/>
                        <a:t>jmp_h1</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-0.009792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r">
                        <a:lnSpc>
                          <a:spcPct val="115000"/>
                        </a:lnSpc>
                        <a:spcBef>
                          <a:spcPts val="0"/>
                        </a:spcBef>
                        <a:spcAft>
                          <a:spcPts val="0"/>
                        </a:spcAft>
                        <a:buNone/>
                      </a:pPr>
                      <a:r>
                        <a:rPr b="1" lang="en" sz="900"/>
                        <a:t>jmp_h2</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0.001022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198900">
                <a:tc>
                  <a:txBody>
                    <a:bodyPr/>
                    <a:lstStyle/>
                    <a:p>
                      <a:pPr indent="0" lvl="0" marL="0" rtl="0" algn="l">
                        <a:lnSpc>
                          <a:spcPct val="115000"/>
                        </a:lnSpc>
                        <a:spcBef>
                          <a:spcPts val="0"/>
                        </a:spcBef>
                        <a:spcAft>
                          <a:spcPts val="0"/>
                        </a:spcAft>
                        <a:buNone/>
                      </a:pPr>
                      <a:r>
                        <a:rPr b="1" lang="en" sz="900"/>
                        <a:t>jmp_h3</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0.011789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2DBE8"/>
                    </a:solidFill>
                  </a:tcPr>
                </a:tc>
              </a:tr>
              <a:tr h="198900">
                <a:tc>
                  <a:txBody>
                    <a:bodyPr/>
                    <a:lstStyle/>
                    <a:p>
                      <a:pPr indent="0" lvl="0" marL="0" rtl="0" algn="r">
                        <a:lnSpc>
                          <a:spcPct val="115000"/>
                        </a:lnSpc>
                        <a:spcBef>
                          <a:spcPts val="0"/>
                        </a:spcBef>
                        <a:spcAft>
                          <a:spcPts val="0"/>
                        </a:spcAft>
                        <a:buNone/>
                      </a:pPr>
                      <a:r>
                        <a:rPr b="1" lang="en" sz="900"/>
                        <a:t>wi_combined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-0.002913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359925">
                <a:tc>
                  <a:txBody>
                    <a:bodyPr/>
                    <a:lstStyle/>
                    <a:p>
                      <a:pPr indent="0" lvl="0" marL="0" rtl="0" algn="l">
                        <a:lnSpc>
                          <a:spcPct val="115000"/>
                        </a:lnSpc>
                        <a:spcBef>
                          <a:spcPts val="0"/>
                        </a:spcBef>
                        <a:spcAft>
                          <a:spcPts val="0"/>
                        </a:spcAft>
                        <a:buNone/>
                      </a:pPr>
                      <a:r>
                        <a:rPr b="1" lang="en" sz="900"/>
                        <a:t>wi_combined_score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0.003833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198900">
                <a:tc>
                  <a:txBody>
                    <a:bodyPr/>
                    <a:lstStyle/>
                    <a:p>
                      <a:pPr indent="0" lvl="0" marL="0" rtl="0" algn="r">
                        <a:lnSpc>
                          <a:spcPct val="115000"/>
                        </a:lnSpc>
                        <a:spcBef>
                          <a:spcPts val="0"/>
                        </a:spcBef>
                        <a:spcAft>
                          <a:spcPts val="0"/>
                        </a:spcAft>
                        <a:buNone/>
                      </a:pPr>
                      <a:r>
                        <a:rPr b="1" lang="en" sz="900"/>
                        <a:t>wi_ur</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-0.008354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l">
                        <a:lnSpc>
                          <a:spcPct val="115000"/>
                        </a:lnSpc>
                        <a:spcBef>
                          <a:spcPts val="0"/>
                        </a:spcBef>
                        <a:spcAft>
                          <a:spcPts val="0"/>
                        </a:spcAft>
                        <a:buNone/>
                      </a:pPr>
                      <a:r>
                        <a:rPr b="1" lang="en" sz="900"/>
                        <a:t>wi_ur_score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-0.013896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DD9EC"/>
                    </a:solidFill>
                  </a:tcPr>
                </a:tc>
              </a:tr>
            </a:tbl>
          </a:graphicData>
        </a:graphic>
      </p:graphicFrame>
      <p:graphicFrame>
        <p:nvGraphicFramePr>
          <p:cNvPr id="141" name="Google Shape;141;p25"/>
          <p:cNvGraphicFramePr/>
          <p:nvPr/>
        </p:nvGraphicFramePr>
        <p:xfrm>
          <a:off x="4384400" y="103125"/>
          <a:ext cx="3000000" cy="3000000"/>
        </p:xfrm>
        <a:graphic>
          <a:graphicData uri="http://schemas.openxmlformats.org/drawingml/2006/table">
            <a:tbl>
              <a:tblPr>
                <a:noFill/>
                <a:tableStyleId>{0DE80F41-D2CF-4280-8519-6BBDB84D09DE}</a:tableStyleId>
              </a:tblPr>
              <a:tblGrid>
                <a:gridCol w="1042425"/>
                <a:gridCol w="1042425"/>
              </a:tblGrid>
              <a:tr h="198900">
                <a:tc>
                  <a:txBody>
                    <a:bodyPr/>
                    <a:lstStyle/>
                    <a:p>
                      <a:pPr indent="0" lvl="0" marL="0" rtl="0" algn="r">
                        <a:lnSpc>
                          <a:spcPct val="115000"/>
                        </a:lnSpc>
                        <a:spcBef>
                          <a:spcPts val="0"/>
                        </a:spcBef>
                        <a:spcAft>
                          <a:spcPts val="0"/>
                        </a:spcAft>
                        <a:buNone/>
                      </a:pPr>
                      <a:r>
                        <a:rPr b="1" lang="en" sz="900"/>
                        <a:t>kaccha_floor</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0.009382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2DBE8"/>
                    </a:solidFill>
                  </a:tcPr>
                </a:tc>
              </a:tr>
              <a:tr h="198900">
                <a:tc>
                  <a:txBody>
                    <a:bodyPr/>
                    <a:lstStyle/>
                    <a:p>
                      <a:pPr indent="0" lvl="0" marL="0" rtl="0" algn="l">
                        <a:lnSpc>
                          <a:spcPct val="115000"/>
                        </a:lnSpc>
                        <a:spcBef>
                          <a:spcPts val="0"/>
                        </a:spcBef>
                        <a:spcAft>
                          <a:spcPts val="0"/>
                        </a:spcAft>
                        <a:buNone/>
                      </a:pPr>
                      <a:r>
                        <a:rPr b="1" lang="en" sz="900"/>
                        <a:t>kaccha_roof</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0.000315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kaccha_walls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0.027945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4DBE6"/>
                    </a:solidFill>
                  </a:tcPr>
                </a:tc>
              </a:tr>
              <a:tr h="359925">
                <a:tc>
                  <a:txBody>
                    <a:bodyPr/>
                    <a:lstStyle/>
                    <a:p>
                      <a:pPr indent="0" lvl="0" marL="0" rtl="0" algn="l">
                        <a:lnSpc>
                          <a:spcPct val="115000"/>
                        </a:lnSpc>
                        <a:spcBef>
                          <a:spcPts val="0"/>
                        </a:spcBef>
                        <a:spcAft>
                          <a:spcPts val="0"/>
                        </a:spcAft>
                        <a:buNone/>
                      </a:pPr>
                      <a:r>
                        <a:rPr b="1" lang="en" sz="900"/>
                        <a:t>all_kaccha_house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0.023681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4DBE6"/>
                    </a:solidFill>
                  </a:tcPr>
                </a:tc>
              </a:tr>
              <a:tr h="198900">
                <a:tc>
                  <a:txBody>
                    <a:bodyPr/>
                    <a:lstStyle/>
                    <a:p>
                      <a:pPr indent="0" lvl="0" marL="0" rtl="0" algn="r">
                        <a:lnSpc>
                          <a:spcPct val="115000"/>
                        </a:lnSpc>
                        <a:spcBef>
                          <a:spcPts val="0"/>
                        </a:spcBef>
                        <a:spcAft>
                          <a:spcPts val="0"/>
                        </a:spcAft>
                        <a:buNone/>
                      </a:pPr>
                      <a:r>
                        <a:rPr b="1" lang="en" sz="900"/>
                        <a:t>own_house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-0.012186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l">
                        <a:lnSpc>
                          <a:spcPct val="115000"/>
                        </a:lnSpc>
                        <a:spcBef>
                          <a:spcPts val="0"/>
                        </a:spcBef>
                        <a:spcAft>
                          <a:spcPts val="0"/>
                        </a:spcAft>
                        <a:buNone/>
                      </a:pPr>
                      <a:r>
                        <a:rPr b="1" lang="en" sz="900"/>
                        <a:t>own_agri_land</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-0.027863</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BD8EE"/>
                    </a:solidFill>
                  </a:tcPr>
                </a:tc>
              </a:tr>
              <a:tr h="198900">
                <a:tc>
                  <a:txBody>
                    <a:bodyPr/>
                    <a:lstStyle/>
                    <a:p>
                      <a:pPr indent="0" lvl="0" marL="0" rtl="0" algn="r">
                        <a:lnSpc>
                          <a:spcPct val="115000"/>
                        </a:lnSpc>
                        <a:spcBef>
                          <a:spcPts val="0"/>
                        </a:spcBef>
                        <a:spcAft>
                          <a:spcPts val="0"/>
                        </a:spcAft>
                        <a:buNone/>
                      </a:pPr>
                      <a:r>
                        <a:rPr b="1" lang="en" sz="900"/>
                        <a:t>bpl_card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0.007546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359925">
                <a:tc>
                  <a:txBody>
                    <a:bodyPr/>
                    <a:lstStyle/>
                    <a:p>
                      <a:pPr indent="0" lvl="0" marL="0" rtl="0" algn="l">
                        <a:lnSpc>
                          <a:spcPct val="115000"/>
                        </a:lnSpc>
                        <a:spcBef>
                          <a:spcPts val="0"/>
                        </a:spcBef>
                        <a:spcAft>
                          <a:spcPts val="0"/>
                        </a:spcAft>
                        <a:buNone/>
                      </a:pPr>
                      <a:r>
                        <a:rPr b="1" lang="en" sz="900"/>
                        <a:t>clean_fuel_usage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F1F1F1"/>
                          </a:solidFill>
                        </a:rPr>
                        <a:t>nan</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000000"/>
                    </a:solidFill>
                  </a:tcPr>
                </a:tc>
              </a:tr>
              <a:tr h="359925">
                <a:tc>
                  <a:txBody>
                    <a:bodyPr/>
                    <a:lstStyle/>
                    <a:p>
                      <a:pPr indent="0" lvl="0" marL="0" rtl="0" algn="r">
                        <a:lnSpc>
                          <a:spcPct val="115000"/>
                        </a:lnSpc>
                        <a:spcBef>
                          <a:spcPts val="0"/>
                        </a:spcBef>
                        <a:spcAft>
                          <a:spcPts val="0"/>
                        </a:spcAft>
                        <a:buNone/>
                      </a:pPr>
                      <a:r>
                        <a:rPr b="1" lang="en" sz="900"/>
                        <a:t>highest_grade_comp</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0.010546</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2DBE8"/>
                    </a:solidFill>
                  </a:tcPr>
                </a:tc>
              </a:tr>
              <a:tr h="198900">
                <a:tc>
                  <a:txBody>
                    <a:bodyPr/>
                    <a:lstStyle/>
                    <a:p>
                      <a:pPr indent="0" lvl="0" marL="0" rtl="0" algn="l">
                        <a:lnSpc>
                          <a:spcPct val="115000"/>
                        </a:lnSpc>
                        <a:spcBef>
                          <a:spcPts val="0"/>
                        </a:spcBef>
                        <a:spcAft>
                          <a:spcPts val="0"/>
                        </a:spcAft>
                        <a:buNone/>
                      </a:pPr>
                      <a:r>
                        <a:rPr b="1" lang="en" sz="900"/>
                        <a:t>bank_acc</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-0.019611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DD9EC"/>
                    </a:solidFill>
                  </a:tcPr>
                </a:tc>
              </a:tr>
              <a:tr h="198900">
                <a:tc>
                  <a:txBody>
                    <a:bodyPr/>
                    <a:lstStyle/>
                    <a:p>
                      <a:pPr indent="0" lvl="0" marL="0" rtl="0" algn="r">
                        <a:lnSpc>
                          <a:spcPct val="115000"/>
                        </a:lnSpc>
                        <a:spcBef>
                          <a:spcPts val="0"/>
                        </a:spcBef>
                        <a:spcAft>
                          <a:spcPts val="0"/>
                        </a:spcAft>
                        <a:buNone/>
                      </a:pPr>
                      <a:r>
                        <a:rPr b="1" lang="en" sz="900"/>
                        <a:t>child_death</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solidFill>
                            <a:srgbClr val="F1F1F1"/>
                          </a:solidFill>
                        </a:rPr>
                        <a:t>nan</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000000"/>
                    </a:solidFill>
                  </a:tcPr>
                </a:tc>
              </a:tr>
              <a:tr h="198900">
                <a:tc>
                  <a:txBody>
                    <a:bodyPr/>
                    <a:lstStyle/>
                    <a:p>
                      <a:pPr indent="0" lvl="0" marL="0" rtl="0" algn="l">
                        <a:lnSpc>
                          <a:spcPct val="115000"/>
                        </a:lnSpc>
                        <a:spcBef>
                          <a:spcPts val="0"/>
                        </a:spcBef>
                        <a:spcAft>
                          <a:spcPts val="0"/>
                        </a:spcAft>
                        <a:buNone/>
                      </a:pPr>
                      <a:r>
                        <a:rPr b="1" lang="en" sz="900"/>
                        <a:t>other_wives</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-0.004495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mcp_card</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-0.043641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9D7F0"/>
                    </a:solidFill>
                  </a:tcPr>
                </a:tc>
              </a:tr>
              <a:tr h="198900">
                <a:tc>
                  <a:txBody>
                    <a:bodyPr/>
                    <a:lstStyle/>
                    <a:p>
                      <a:pPr indent="0" lvl="0" marL="0" rtl="0" algn="l">
                        <a:lnSpc>
                          <a:spcPct val="115000"/>
                        </a:lnSpc>
                        <a:spcBef>
                          <a:spcPts val="0"/>
                        </a:spcBef>
                        <a:spcAft>
                          <a:spcPts val="0"/>
                        </a:spcAft>
                        <a:buNone/>
                      </a:pPr>
                      <a:r>
                        <a:rPr b="1" lang="en" sz="900"/>
                        <a:t>antenatal_care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-0.002845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antenatal_4plus</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-0.028424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BD8EE"/>
                    </a:solidFill>
                  </a:tcPr>
                </a:tc>
              </a:tr>
              <a:tr h="198900">
                <a:tc>
                  <a:txBody>
                    <a:bodyPr/>
                    <a:lstStyle/>
                    <a:p>
                      <a:pPr indent="0" lvl="0" marL="0" rtl="0" algn="l">
                        <a:lnSpc>
                          <a:spcPct val="115000"/>
                        </a:lnSpc>
                        <a:spcBef>
                          <a:spcPts val="0"/>
                        </a:spcBef>
                        <a:spcAft>
                          <a:spcPts val="0"/>
                        </a:spcAft>
                        <a:buNone/>
                      </a:pPr>
                      <a:r>
                        <a:rPr b="1" lang="en" sz="900"/>
                        <a:t>tetanus</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-0.031065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BD8EE"/>
                    </a:solidFill>
                  </a:tcPr>
                </a:tc>
              </a:tr>
              <a:tr h="198900">
                <a:tc>
                  <a:txBody>
                    <a:bodyPr/>
                    <a:lstStyle/>
                    <a:p>
                      <a:pPr indent="0" lvl="0" marL="0" rtl="0" algn="r">
                        <a:lnSpc>
                          <a:spcPct val="115000"/>
                        </a:lnSpc>
                        <a:spcBef>
                          <a:spcPts val="0"/>
                        </a:spcBef>
                        <a:spcAft>
                          <a:spcPts val="0"/>
                        </a:spcAft>
                        <a:buNone/>
                      </a:pPr>
                      <a:r>
                        <a:rPr b="1" lang="en" sz="900"/>
                        <a:t>birth_personnel</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-0.012178</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l">
                        <a:lnSpc>
                          <a:spcPct val="115000"/>
                        </a:lnSpc>
                        <a:spcBef>
                          <a:spcPts val="0"/>
                        </a:spcBef>
                        <a:spcAft>
                          <a:spcPts val="0"/>
                        </a:spcAft>
                        <a:buNone/>
                      </a:pPr>
                      <a:r>
                        <a:rPr b="1" lang="en" sz="900"/>
                        <a:t>icds_rec</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-0.086949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1D4F4"/>
                    </a:solidFill>
                  </a:tcPr>
                </a:tc>
              </a:tr>
            </a:tbl>
          </a:graphicData>
        </a:graphic>
      </p:graphicFrame>
      <p:graphicFrame>
        <p:nvGraphicFramePr>
          <p:cNvPr id="142" name="Google Shape;142;p25"/>
          <p:cNvGraphicFramePr/>
          <p:nvPr/>
        </p:nvGraphicFramePr>
        <p:xfrm>
          <a:off x="6570125" y="103125"/>
          <a:ext cx="3000000" cy="3000000"/>
        </p:xfrm>
        <a:graphic>
          <a:graphicData uri="http://schemas.openxmlformats.org/drawingml/2006/table">
            <a:tbl>
              <a:tblPr>
                <a:noFill/>
                <a:tableStyleId>{0DE80F41-D2CF-4280-8519-6BBDB84D09DE}</a:tableStyleId>
              </a:tblPr>
              <a:tblGrid>
                <a:gridCol w="1042425"/>
                <a:gridCol w="1042425"/>
              </a:tblGrid>
              <a:tr h="198900">
                <a:tc>
                  <a:txBody>
                    <a:bodyPr/>
                    <a:lstStyle/>
                    <a:p>
                      <a:pPr indent="0" lvl="0" marL="0" rtl="0" algn="r">
                        <a:lnSpc>
                          <a:spcPct val="115000"/>
                        </a:lnSpc>
                        <a:spcBef>
                          <a:spcPts val="0"/>
                        </a:spcBef>
                        <a:spcAft>
                          <a:spcPts val="0"/>
                        </a:spcAft>
                        <a:buNone/>
                      </a:pPr>
                      <a:r>
                        <a:rPr b="1" lang="en" sz="900"/>
                        <a:t>icds_rec_bf</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-0.081352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3D5F4"/>
                    </a:solidFill>
                  </a:tcPr>
                </a:tc>
              </a:tr>
              <a:tr h="198900">
                <a:tc>
                  <a:txBody>
                    <a:bodyPr/>
                    <a:lstStyle/>
                    <a:p>
                      <a:pPr indent="0" lvl="0" marL="0" rtl="0" algn="l">
                        <a:lnSpc>
                          <a:spcPct val="115000"/>
                        </a:lnSpc>
                        <a:spcBef>
                          <a:spcPts val="0"/>
                        </a:spcBef>
                        <a:spcAft>
                          <a:spcPts val="0"/>
                        </a:spcAft>
                        <a:buNone/>
                      </a:pPr>
                      <a:r>
                        <a:rPr b="1" lang="en" sz="900"/>
                        <a:t>w_age_marr</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-0.00831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198900">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-0.067565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5D6F2"/>
                    </a:solidFill>
                  </a:tcPr>
                </a:tc>
              </a:tr>
              <a:tr h="198900">
                <a:tc>
                  <a:txBody>
                    <a:bodyPr/>
                    <a:lstStyle/>
                    <a:p>
                      <a:pPr indent="0" lvl="0" marL="0" rtl="0" algn="l">
                        <a:lnSpc>
                          <a:spcPct val="115000"/>
                        </a:lnSpc>
                        <a:spcBef>
                          <a:spcPts val="0"/>
                        </a:spcBef>
                        <a:spcAft>
                          <a:spcPts val="0"/>
                        </a:spcAft>
                        <a:buNone/>
                      </a:pPr>
                      <a:r>
                        <a:rPr b="1" lang="en" sz="900"/>
                        <a:t>fully_vac</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F1F1F1"/>
                          </a:solidFill>
                        </a:rPr>
                        <a:t>-0.827269</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3B4CC0"/>
                    </a:solidFill>
                  </a:tcPr>
                </a:tc>
              </a:tr>
              <a:tr h="198900">
                <a:tc>
                  <a:txBody>
                    <a:bodyPr/>
                    <a:lstStyle/>
                    <a:p>
                      <a:pPr indent="0" lvl="0" marL="0" rtl="0" algn="r">
                        <a:lnSpc>
                          <a:spcPct val="115000"/>
                        </a:lnSpc>
                        <a:spcBef>
                          <a:spcPts val="0"/>
                        </a:spcBef>
                        <a:spcAft>
                          <a:spcPts val="0"/>
                        </a:spcAft>
                        <a:buNone/>
                      </a:pPr>
                      <a:r>
                        <a:rPr b="1" lang="en" sz="900"/>
                        <a:t>under_vacc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solidFill>
                            <a:srgbClr val="F1F1F1"/>
                          </a:solidFill>
                        </a:rPr>
                        <a:t>1</a:t>
                      </a:r>
                      <a:endParaRPr sz="900">
                        <a:solidFill>
                          <a:srgbClr val="F1F1F1"/>
                        </a:solidFill>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B40426"/>
                    </a:solidFill>
                  </a:tcPr>
                </a:tc>
              </a:tr>
              <a:tr h="198900">
                <a:tc>
                  <a:txBody>
                    <a:bodyPr/>
                    <a:lstStyle/>
                    <a:p>
                      <a:pPr indent="0" lvl="0" marL="0" rtl="0" algn="l">
                        <a:lnSpc>
                          <a:spcPct val="115000"/>
                        </a:lnSpc>
                        <a:spcBef>
                          <a:spcPts val="0"/>
                        </a:spcBef>
                        <a:spcAft>
                          <a:spcPts val="0"/>
                        </a:spcAft>
                        <a:buNone/>
                      </a:pPr>
                      <a:r>
                        <a:rPr b="1" lang="en" sz="900"/>
                        <a:t>Elevation</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-0.026994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CD9ED"/>
                    </a:solidFill>
                  </a:tcPr>
                </a:tc>
              </a:tr>
              <a:tr h="198900">
                <a:tc>
                  <a:txBody>
                    <a:bodyPr/>
                    <a:lstStyle/>
                    <a:p>
                      <a:pPr indent="0" lvl="0" marL="0" rtl="0" algn="r">
                        <a:lnSpc>
                          <a:spcPct val="115000"/>
                        </a:lnSpc>
                        <a:spcBef>
                          <a:spcPts val="0"/>
                        </a:spcBef>
                        <a:spcAft>
                          <a:spcPts val="0"/>
                        </a:spcAft>
                        <a:buNone/>
                      </a:pPr>
                      <a:r>
                        <a:rPr b="1" lang="en" sz="900"/>
                        <a:t>LATNUM</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0.000121</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l">
                        <a:lnSpc>
                          <a:spcPct val="115000"/>
                        </a:lnSpc>
                        <a:spcBef>
                          <a:spcPts val="0"/>
                        </a:spcBef>
                        <a:spcAft>
                          <a:spcPts val="0"/>
                        </a:spcAft>
                        <a:buNone/>
                      </a:pPr>
                      <a:r>
                        <a:rPr b="1" lang="en" sz="900"/>
                        <a:t>LONGNUM</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0.034614</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5DBE5"/>
                    </a:solidFill>
                  </a:tcPr>
                </a:tc>
              </a:tr>
              <a:tr h="198900">
                <a:tc>
                  <a:txBody>
                    <a:bodyPr/>
                    <a:lstStyle/>
                    <a:p>
                      <a:pPr indent="0" lvl="0" marL="0" rtl="0" algn="r">
                        <a:lnSpc>
                          <a:spcPct val="115000"/>
                        </a:lnSpc>
                        <a:spcBef>
                          <a:spcPts val="0"/>
                        </a:spcBef>
                        <a:spcAft>
                          <a:spcPts val="0"/>
                        </a:spcAft>
                        <a:buNone/>
                      </a:pPr>
                      <a:r>
                        <a:rPr b="1" lang="en" sz="900"/>
                        <a:t>caste_le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-0.011109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EDAEB"/>
                    </a:solidFill>
                  </a:tcPr>
                </a:tc>
              </a:tr>
              <a:tr h="359925">
                <a:tc>
                  <a:txBody>
                    <a:bodyPr/>
                    <a:lstStyle/>
                    <a:p>
                      <a:pPr indent="0" lvl="0" marL="0" rtl="0" algn="l">
                        <a:lnSpc>
                          <a:spcPct val="115000"/>
                        </a:lnSpc>
                        <a:spcBef>
                          <a:spcPts val="0"/>
                        </a:spcBef>
                        <a:spcAft>
                          <a:spcPts val="0"/>
                        </a:spcAft>
                        <a:buNone/>
                      </a:pPr>
                      <a:r>
                        <a:rPr b="1" lang="en" sz="900"/>
                        <a:t>highest_edu_lvl_le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-0.014769</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DD9EC"/>
                    </a:solidFill>
                  </a:tcPr>
                </a:tc>
              </a:tr>
              <a:tr h="198900">
                <a:tc>
                  <a:txBody>
                    <a:bodyPr/>
                    <a:lstStyle/>
                    <a:p>
                      <a:pPr indent="0" lvl="0" marL="0" rtl="0" algn="r">
                        <a:lnSpc>
                          <a:spcPct val="115000"/>
                        </a:lnSpc>
                        <a:spcBef>
                          <a:spcPts val="0"/>
                        </a:spcBef>
                        <a:spcAft>
                          <a:spcPts val="0"/>
                        </a:spcAft>
                        <a:buNone/>
                      </a:pPr>
                      <a:r>
                        <a:rPr b="1" lang="en" sz="900"/>
                        <a:t>w_religion_le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0.007762</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D1DAE9"/>
                    </a:solidFill>
                  </a:tcPr>
                </a:tc>
              </a:tr>
              <a:tr h="359925">
                <a:tc>
                  <a:txBody>
                    <a:bodyPr/>
                    <a:lstStyle/>
                    <a:p>
                      <a:pPr indent="0" lvl="0" marL="0" rtl="0" algn="l">
                        <a:lnSpc>
                          <a:spcPct val="115000"/>
                        </a:lnSpc>
                        <a:spcBef>
                          <a:spcPts val="0"/>
                        </a:spcBef>
                        <a:spcAft>
                          <a:spcPts val="0"/>
                        </a:spcAft>
                        <a:buNone/>
                      </a:pPr>
                      <a:r>
                        <a:rPr b="1" lang="en" sz="900"/>
                        <a:t>w_marital_status_le</a:t>
                      </a:r>
                      <a:endParaRPr b="1" sz="900"/>
                    </a:p>
                  </a:txBody>
                  <a:tcPr marT="19050" marB="19050" marR="91425" marL="9142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-0.004107</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FDAEA"/>
                    </a:solidFill>
                  </a:tcPr>
                </a:tc>
              </a:tr>
              <a:tr h="198900">
                <a:tc>
                  <a:txBody>
                    <a:bodyPr/>
                    <a:lstStyle/>
                    <a:p>
                      <a:pPr indent="0" lvl="0" marL="0" rtl="0" algn="r">
                        <a:lnSpc>
                          <a:spcPct val="115000"/>
                        </a:lnSpc>
                        <a:spcBef>
                          <a:spcPts val="0"/>
                        </a:spcBef>
                        <a:spcAft>
                          <a:spcPts val="0"/>
                        </a:spcAft>
                        <a:buNone/>
                      </a:pPr>
                      <a:r>
                        <a:rPr b="1" lang="en" sz="900"/>
                        <a:t>delivery_place_le</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-0.030695</a:t>
                      </a:r>
                      <a:endParaRPr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CCCCCC"/>
                      </a:solidFill>
                      <a:prstDash val="solid"/>
                      <a:round/>
                      <a:headEnd len="sm" w="sm" type="none"/>
                      <a:tailEnd len="sm" w="sm" type="none"/>
                    </a:lnB>
                    <a:solidFill>
                      <a:srgbClr val="CBD8EE"/>
                    </a:solidFill>
                  </a:tcPr>
                </a:tc>
              </a:tr>
            </a:tbl>
          </a:graphicData>
        </a:graphic>
      </p:graphicFrame>
      <p:graphicFrame>
        <p:nvGraphicFramePr>
          <p:cNvPr id="143" name="Google Shape;143;p25"/>
          <p:cNvGraphicFramePr/>
          <p:nvPr/>
        </p:nvGraphicFramePr>
        <p:xfrm>
          <a:off x="4384400" y="-148325"/>
          <a:ext cx="3000000" cy="3000000"/>
        </p:xfrm>
        <a:graphic>
          <a:graphicData uri="http://schemas.openxmlformats.org/drawingml/2006/table">
            <a:tbl>
              <a:tblPr>
                <a:noFill/>
                <a:tableStyleId>{0DE80F41-D2CF-4280-8519-6BBDB84D09DE}</a:tableStyleId>
              </a:tblPr>
              <a:tblGrid>
                <a:gridCol w="1042425"/>
                <a:gridCol w="1042425"/>
              </a:tblGrid>
              <a:tr h="250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under_vacc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bl>
          </a:graphicData>
        </a:graphic>
      </p:graphicFrame>
      <p:graphicFrame>
        <p:nvGraphicFramePr>
          <p:cNvPr id="144" name="Google Shape;144;p25"/>
          <p:cNvGraphicFramePr/>
          <p:nvPr/>
        </p:nvGraphicFramePr>
        <p:xfrm>
          <a:off x="6570125" y="-148325"/>
          <a:ext cx="3000000" cy="3000000"/>
        </p:xfrm>
        <a:graphic>
          <a:graphicData uri="http://schemas.openxmlformats.org/drawingml/2006/table">
            <a:tbl>
              <a:tblPr>
                <a:noFill/>
                <a:tableStyleId>{0DE80F41-D2CF-4280-8519-6BBDB84D09DE}</a:tableStyleId>
              </a:tblPr>
              <a:tblGrid>
                <a:gridCol w="1042425"/>
                <a:gridCol w="1042425"/>
              </a:tblGrid>
              <a:tr h="250050">
                <a:tc>
                  <a:txBody>
                    <a:bodyPr/>
                    <a:lstStyle/>
                    <a:p>
                      <a:pPr indent="0" lvl="0" marL="0" rtl="0" algn="l">
                        <a:spcBef>
                          <a:spcPts val="0"/>
                        </a:spcBef>
                        <a:spcAft>
                          <a:spcPts val="0"/>
                        </a:spcAft>
                        <a:buNone/>
                      </a:pPr>
                      <a:r>
                        <a:t/>
                      </a:r>
                      <a:endParaRPr/>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under_vacc</a:t>
                      </a:r>
                      <a:endParaRPr b="1" sz="900"/>
                    </a:p>
                  </a:txBody>
                  <a:tcPr marT="19050" marB="19050" marR="28575" marL="28575" anchor="b">
                    <a:lnL cap="flat" cmpd="sng" w="8475">
                      <a:solidFill>
                        <a:srgbClr val="CCCCCC"/>
                      </a:solidFill>
                      <a:prstDash val="solid"/>
                      <a:round/>
                      <a:headEnd len="sm" w="sm" type="none"/>
                      <a:tailEnd len="sm" w="sm" type="none"/>
                    </a:lnL>
                    <a:lnR cap="flat" cmpd="sng" w="8475">
                      <a:solidFill>
                        <a:srgbClr val="CCCCCC"/>
                      </a:solidFill>
                      <a:prstDash val="solid"/>
                      <a:round/>
                      <a:headEnd len="sm" w="sm" type="none"/>
                      <a:tailEnd len="sm" w="sm" type="none"/>
                    </a:lnR>
                    <a:lnT cap="flat" cmpd="sng" w="8475">
                      <a:solidFill>
                        <a:srgbClr val="CCCCCC"/>
                      </a:solidFill>
                      <a:prstDash val="solid"/>
                      <a:round/>
                      <a:headEnd len="sm" w="sm" type="none"/>
                      <a:tailEnd len="sm" w="sm" type="none"/>
                    </a:lnT>
                    <a:lnB cap="flat" cmpd="sng" w="84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Values Counts</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1" name="Google Shape;151;p26"/>
          <p:cNvGraphicFramePr/>
          <p:nvPr/>
        </p:nvGraphicFramePr>
        <p:xfrm>
          <a:off x="311700" y="1152475"/>
          <a:ext cx="3000000" cy="3000000"/>
        </p:xfrm>
        <a:graphic>
          <a:graphicData uri="http://schemas.openxmlformats.org/drawingml/2006/table">
            <a:tbl>
              <a:tblPr>
                <a:noFill/>
                <a:tableStyleId>{0DE80F41-D2CF-4280-8519-6BBDB84D09DE}</a:tableStyleId>
              </a:tblPr>
              <a:tblGrid>
                <a:gridCol w="767450"/>
                <a:gridCol w="767450"/>
              </a:tblGrid>
              <a:tr h="380925">
                <a:tc>
                  <a:txBody>
                    <a:bodyPr/>
                    <a:lstStyle/>
                    <a:p>
                      <a:pPr indent="0" lvl="0" marL="0" rtl="0" algn="l">
                        <a:lnSpc>
                          <a:spcPct val="115000"/>
                        </a:lnSpc>
                        <a:spcBef>
                          <a:spcPts val="0"/>
                        </a:spcBef>
                        <a:spcAft>
                          <a:spcPts val="0"/>
                        </a:spcAft>
                        <a:buNone/>
                      </a:pPr>
                      <a:r>
                        <a:rPr lang="en" sz="1000"/>
                        <a:t>Attribute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Missing 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00">
                <a:tc>
                  <a:txBody>
                    <a:bodyPr/>
                    <a:lstStyle/>
                    <a:p>
                      <a:pPr indent="0" lvl="0" marL="0" rtl="0" algn="l">
                        <a:lnSpc>
                          <a:spcPct val="115000"/>
                        </a:lnSpc>
                        <a:spcBef>
                          <a:spcPts val="0"/>
                        </a:spcBef>
                        <a:spcAft>
                          <a:spcPts val="0"/>
                        </a:spcAft>
                        <a:buNone/>
                      </a:pPr>
                      <a:r>
                        <a:rPr lang="en" sz="1000"/>
                        <a:t>impr_ws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2244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9AD"/>
                    </a:solidFill>
                  </a:tcPr>
                </a:tc>
              </a:tr>
              <a:tr h="209500">
                <a:tc>
                  <a:txBody>
                    <a:bodyPr/>
                    <a:lstStyle/>
                    <a:p>
                      <a:pPr indent="0" lvl="0" marL="0" rtl="0" algn="l">
                        <a:lnSpc>
                          <a:spcPct val="115000"/>
                        </a:lnSpc>
                        <a:spcBef>
                          <a:spcPts val="0"/>
                        </a:spcBef>
                        <a:spcAft>
                          <a:spcPts val="0"/>
                        </a:spcAft>
                        <a:buNone/>
                      </a:pPr>
                      <a:r>
                        <a:rPr lang="en" sz="1000"/>
                        <a:t>unimpr_ws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2244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9AD"/>
                    </a:solidFill>
                  </a:tcPr>
                </a:tc>
              </a:tr>
              <a:tr h="380925">
                <a:tc>
                  <a:txBody>
                    <a:bodyPr/>
                    <a:lstStyle/>
                    <a:p>
                      <a:pPr indent="0" lvl="0" marL="0" rtl="0" algn="l">
                        <a:lnSpc>
                          <a:spcPct val="115000"/>
                        </a:lnSpc>
                        <a:spcBef>
                          <a:spcPts val="0"/>
                        </a:spcBef>
                        <a:spcAft>
                          <a:spcPts val="0"/>
                        </a:spcAft>
                        <a:buNone/>
                      </a:pPr>
                      <a:r>
                        <a:rPr lang="en" sz="1000"/>
                        <a:t>basic_drinking_w</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2745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49B"/>
                    </a:solidFill>
                  </a:tcPr>
                </a:tc>
              </a:tr>
              <a:tr h="380925">
                <a:tc>
                  <a:txBody>
                    <a:bodyPr/>
                    <a:lstStyle/>
                    <a:p>
                      <a:pPr indent="0" lvl="0" marL="0" rtl="0" algn="l">
                        <a:lnSpc>
                          <a:spcPct val="115000"/>
                        </a:lnSpc>
                        <a:spcBef>
                          <a:spcPts val="0"/>
                        </a:spcBef>
                        <a:spcAft>
                          <a:spcPts val="0"/>
                        </a:spcAft>
                        <a:buNone/>
                      </a:pPr>
                      <a:r>
                        <a:rPr lang="en" sz="1000"/>
                        <a:t>limited_drinking_w</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2267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9AC"/>
                    </a:solidFill>
                  </a:tcPr>
                </a:tc>
              </a:tr>
              <a:tr h="209500">
                <a:tc>
                  <a:txBody>
                    <a:bodyPr/>
                    <a:lstStyle/>
                    <a:p>
                      <a:pPr indent="0" lvl="0" marL="0" rtl="0" algn="l">
                        <a:lnSpc>
                          <a:spcPct val="115000"/>
                        </a:lnSpc>
                        <a:spcBef>
                          <a:spcPts val="0"/>
                        </a:spcBef>
                        <a:spcAft>
                          <a:spcPts val="0"/>
                        </a:spcAft>
                        <a:buNone/>
                      </a:pPr>
                      <a:r>
                        <a:rPr lang="en" sz="1000"/>
                        <a:t>jmp_w8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r>
              <a:tr h="209500">
                <a:tc>
                  <a:txBody>
                    <a:bodyPr/>
                    <a:lstStyle/>
                    <a:p>
                      <a:pPr indent="0" lvl="0" marL="0" rtl="0" algn="l">
                        <a:lnSpc>
                          <a:spcPct val="115000"/>
                        </a:lnSpc>
                        <a:spcBef>
                          <a:spcPts val="0"/>
                        </a:spcBef>
                        <a:spcAft>
                          <a:spcPts val="0"/>
                        </a:spcAft>
                        <a:buNone/>
                      </a:pPr>
                      <a:r>
                        <a:rPr lang="en" sz="1000"/>
                        <a:t>jmp_w2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209500">
                <a:tc>
                  <a:txBody>
                    <a:bodyPr/>
                    <a:lstStyle/>
                    <a:p>
                      <a:pPr indent="0" lvl="0" marL="0" rtl="0" algn="l">
                        <a:lnSpc>
                          <a:spcPct val="115000"/>
                        </a:lnSpc>
                        <a:spcBef>
                          <a:spcPts val="0"/>
                        </a:spcBef>
                        <a:spcAft>
                          <a:spcPts val="0"/>
                        </a:spcAft>
                        <a:buNone/>
                      </a:pPr>
                      <a:r>
                        <a:rPr lang="en" sz="1000"/>
                        <a:t>jmp_w5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209500">
                <a:tc>
                  <a:txBody>
                    <a:bodyPr/>
                    <a:lstStyle/>
                    <a:p>
                      <a:pPr indent="0" lvl="0" marL="0" rtl="0" algn="l">
                        <a:lnSpc>
                          <a:spcPct val="115000"/>
                        </a:lnSpc>
                        <a:spcBef>
                          <a:spcPts val="0"/>
                        </a:spcBef>
                        <a:spcAft>
                          <a:spcPts val="0"/>
                        </a:spcAft>
                        <a:buNone/>
                      </a:pPr>
                      <a:r>
                        <a:rPr lang="en" sz="1000"/>
                        <a:t>jmp_s1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209500">
                <a:tc>
                  <a:txBody>
                    <a:bodyPr/>
                    <a:lstStyle/>
                    <a:p>
                      <a:pPr indent="0" lvl="0" marL="0" rtl="0" algn="l">
                        <a:lnSpc>
                          <a:spcPct val="115000"/>
                        </a:lnSpc>
                        <a:spcBef>
                          <a:spcPts val="0"/>
                        </a:spcBef>
                        <a:spcAft>
                          <a:spcPts val="0"/>
                        </a:spcAft>
                        <a:buNone/>
                      </a:pPr>
                      <a:r>
                        <a:rPr lang="en" sz="1000"/>
                        <a:t>jmp_s6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2249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9AD"/>
                    </a:solidFill>
                  </a:tcPr>
                </a:tc>
              </a:tr>
              <a:tr h="209500">
                <a:tc>
                  <a:txBody>
                    <a:bodyPr/>
                    <a:lstStyle/>
                    <a:p>
                      <a:pPr indent="0" lvl="0" marL="0" rtl="0" algn="l">
                        <a:lnSpc>
                          <a:spcPct val="115000"/>
                        </a:lnSpc>
                        <a:spcBef>
                          <a:spcPts val="0"/>
                        </a:spcBef>
                        <a:spcAft>
                          <a:spcPts val="0"/>
                        </a:spcAft>
                        <a:buNone/>
                      </a:pPr>
                      <a:r>
                        <a:rPr lang="en" sz="1000"/>
                        <a:t>jmp_s8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209500">
                <a:tc>
                  <a:txBody>
                    <a:bodyPr/>
                    <a:lstStyle/>
                    <a:p>
                      <a:pPr indent="0" lvl="0" marL="0" rtl="0" algn="l">
                        <a:lnSpc>
                          <a:spcPct val="115000"/>
                        </a:lnSpc>
                        <a:spcBef>
                          <a:spcPts val="0"/>
                        </a:spcBef>
                        <a:spcAft>
                          <a:spcPts val="0"/>
                        </a:spcAft>
                        <a:buNone/>
                      </a:pPr>
                      <a:r>
                        <a:rPr lang="en" sz="1000"/>
                        <a:t>jmp_s7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209500">
                <a:tc>
                  <a:txBody>
                    <a:bodyPr/>
                    <a:lstStyle/>
                    <a:p>
                      <a:pPr indent="0" lvl="0" marL="0" rtl="0" algn="l">
                        <a:lnSpc>
                          <a:spcPct val="115000"/>
                        </a:lnSpc>
                        <a:spcBef>
                          <a:spcPts val="0"/>
                        </a:spcBef>
                        <a:spcAft>
                          <a:spcPts val="0"/>
                        </a:spcAft>
                        <a:buNone/>
                      </a:pPr>
                      <a:r>
                        <a:rPr lang="en" sz="1000"/>
                        <a:t>jmp_h1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jmp_h2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jmp_h3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152" name="Google Shape;152;p26"/>
          <p:cNvGraphicFramePr/>
          <p:nvPr/>
        </p:nvGraphicFramePr>
        <p:xfrm>
          <a:off x="1934300" y="1533475"/>
          <a:ext cx="3000000" cy="3000000"/>
        </p:xfrm>
        <a:graphic>
          <a:graphicData uri="http://schemas.openxmlformats.org/drawingml/2006/table">
            <a:tbl>
              <a:tblPr>
                <a:noFill/>
                <a:tableStyleId>{0DE80F41-D2CF-4280-8519-6BBDB84D09DE}</a:tableStyleId>
              </a:tblPr>
              <a:tblGrid>
                <a:gridCol w="798950"/>
                <a:gridCol w="798950"/>
              </a:tblGrid>
              <a:tr h="380925">
                <a:tc>
                  <a:txBody>
                    <a:bodyPr/>
                    <a:lstStyle/>
                    <a:p>
                      <a:pPr indent="0" lvl="0" marL="0" rtl="0" algn="l">
                        <a:lnSpc>
                          <a:spcPct val="115000"/>
                        </a:lnSpc>
                        <a:spcBef>
                          <a:spcPts val="0"/>
                        </a:spcBef>
                        <a:spcAft>
                          <a:spcPts val="0"/>
                        </a:spcAft>
                        <a:buNone/>
                      </a:pPr>
                      <a:r>
                        <a:rPr lang="en" sz="1000"/>
                        <a:t>wi_combined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wi_combined_score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wi_ur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wi_ur_score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kaccha_floor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kaccha_roof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kaccha_walls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all_kaccha_house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own_house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153" name="Google Shape;153;p26"/>
          <p:cNvGraphicFramePr/>
          <p:nvPr/>
        </p:nvGraphicFramePr>
        <p:xfrm>
          <a:off x="3627800" y="1533475"/>
          <a:ext cx="3000000" cy="3000000"/>
        </p:xfrm>
        <a:graphic>
          <a:graphicData uri="http://schemas.openxmlformats.org/drawingml/2006/table">
            <a:tbl>
              <a:tblPr>
                <a:noFill/>
                <a:tableStyleId>{0DE80F41-D2CF-4280-8519-6BBDB84D09DE}</a:tableStyleId>
              </a:tblPr>
              <a:tblGrid>
                <a:gridCol w="702450"/>
                <a:gridCol w="702450"/>
              </a:tblGrid>
              <a:tr h="209500">
                <a:tc>
                  <a:txBody>
                    <a:bodyPr/>
                    <a:lstStyle/>
                    <a:p>
                      <a:pPr indent="0" lvl="0" marL="0" rtl="0" algn="l">
                        <a:lnSpc>
                          <a:spcPct val="115000"/>
                        </a:lnSpc>
                        <a:spcBef>
                          <a:spcPts val="0"/>
                        </a:spcBef>
                        <a:spcAft>
                          <a:spcPts val="0"/>
                        </a:spcAft>
                        <a:buNone/>
                      </a:pPr>
                      <a:r>
                        <a:rPr lang="en" sz="1000"/>
                        <a:t>bank_acc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highest_edu_lvl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w_religion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502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BED"/>
                    </a:solidFill>
                  </a:tcPr>
                </a:tc>
              </a:tr>
              <a:tr h="380925">
                <a:tc>
                  <a:txBody>
                    <a:bodyPr/>
                    <a:lstStyle/>
                    <a:p>
                      <a:pPr indent="0" lvl="0" marL="0" rtl="0" algn="l">
                        <a:lnSpc>
                          <a:spcPct val="115000"/>
                        </a:lnSpc>
                        <a:spcBef>
                          <a:spcPts val="0"/>
                        </a:spcBef>
                        <a:spcAft>
                          <a:spcPts val="0"/>
                        </a:spcAft>
                        <a:buNone/>
                      </a:pPr>
                      <a:r>
                        <a:rPr lang="en" sz="1000"/>
                        <a:t>w_marital_status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other_wives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530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AEC"/>
                    </a:solidFill>
                  </a:tcPr>
                </a:tc>
              </a:tr>
              <a:tr h="209500">
                <a:tc>
                  <a:txBody>
                    <a:bodyPr/>
                    <a:lstStyle/>
                    <a:p>
                      <a:pPr indent="0" lvl="0" marL="0" rtl="0" algn="l">
                        <a:lnSpc>
                          <a:spcPct val="115000"/>
                        </a:lnSpc>
                        <a:spcBef>
                          <a:spcPts val="0"/>
                        </a:spcBef>
                        <a:spcAft>
                          <a:spcPts val="0"/>
                        </a:spcAft>
                        <a:buNone/>
                      </a:pPr>
                      <a:r>
                        <a:rPr lang="en" sz="1000"/>
                        <a:t>mcp_card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4165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666"/>
                    </a:solidFill>
                  </a:tcPr>
                </a:tc>
              </a:tr>
              <a:tr h="380925">
                <a:tc>
                  <a:txBody>
                    <a:bodyPr/>
                    <a:lstStyle/>
                    <a:p>
                      <a:pPr indent="0" lvl="0" marL="0" rtl="0" algn="l">
                        <a:lnSpc>
                          <a:spcPct val="115000"/>
                        </a:lnSpc>
                        <a:spcBef>
                          <a:spcPts val="0"/>
                        </a:spcBef>
                        <a:spcAft>
                          <a:spcPts val="0"/>
                        </a:spcAft>
                        <a:buNone/>
                      </a:pPr>
                      <a:r>
                        <a:rPr lang="en" sz="1000"/>
                        <a:t>antenatal_care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1827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EBC"/>
                    </a:solidFill>
                  </a:tcPr>
                </a:tc>
              </a:tr>
              <a:tr h="380925">
                <a:tc>
                  <a:txBody>
                    <a:bodyPr/>
                    <a:lstStyle/>
                    <a:p>
                      <a:pPr indent="0" lvl="0" marL="0" rtl="0" algn="l">
                        <a:lnSpc>
                          <a:spcPct val="115000"/>
                        </a:lnSpc>
                        <a:spcBef>
                          <a:spcPts val="0"/>
                        </a:spcBef>
                        <a:spcAft>
                          <a:spcPts val="0"/>
                        </a:spcAft>
                        <a:buNone/>
                      </a:pPr>
                      <a:r>
                        <a:rPr lang="en" sz="1000"/>
                        <a:t>antenatal_4plus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tetanus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2750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49A"/>
                    </a:solidFill>
                  </a:tcPr>
                </a:tc>
              </a:tr>
              <a:tr h="380925">
                <a:tc>
                  <a:txBody>
                    <a:bodyPr/>
                    <a:lstStyle/>
                    <a:p>
                      <a:pPr indent="0" lvl="0" marL="0" rtl="0" algn="l">
                        <a:lnSpc>
                          <a:spcPct val="115000"/>
                        </a:lnSpc>
                        <a:spcBef>
                          <a:spcPts val="0"/>
                        </a:spcBef>
                        <a:spcAft>
                          <a:spcPts val="0"/>
                        </a:spcAft>
                        <a:buNone/>
                      </a:pPr>
                      <a:r>
                        <a:rPr lang="en" sz="1000"/>
                        <a:t>delivery_place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CF4"/>
                    </a:solidFill>
                  </a:tcPr>
                </a:tc>
              </a:tr>
              <a:tr h="209500">
                <a:tc>
                  <a:txBody>
                    <a:bodyPr/>
                    <a:lstStyle/>
                    <a:p>
                      <a:pPr indent="0" lvl="0" marL="0" rtl="0" algn="l">
                        <a:lnSpc>
                          <a:spcPct val="115000"/>
                        </a:lnSpc>
                        <a:spcBef>
                          <a:spcPts val="0"/>
                        </a:spcBef>
                        <a:spcAft>
                          <a:spcPts val="0"/>
                        </a:spcAft>
                        <a:buNone/>
                      </a:pPr>
                      <a:r>
                        <a:rPr lang="en" sz="1000"/>
                        <a:t>icds_rec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154" name="Google Shape;154;p26"/>
          <p:cNvGraphicFramePr/>
          <p:nvPr/>
        </p:nvGraphicFramePr>
        <p:xfrm>
          <a:off x="5321300" y="1533475"/>
          <a:ext cx="3000000" cy="3000000"/>
        </p:xfrm>
        <a:graphic>
          <a:graphicData uri="http://schemas.openxmlformats.org/drawingml/2006/table">
            <a:tbl>
              <a:tblPr>
                <a:noFill/>
                <a:tableStyleId>{0DE80F41-D2CF-4280-8519-6BBDB84D09DE}</a:tableStyleId>
              </a:tblPr>
              <a:tblGrid>
                <a:gridCol w="875700"/>
                <a:gridCol w="529200"/>
              </a:tblGrid>
              <a:tr h="380925">
                <a:tc>
                  <a:txBody>
                    <a:bodyPr/>
                    <a:lstStyle/>
                    <a:p>
                      <a:pPr indent="0" lvl="0" marL="0" rtl="0" algn="l">
                        <a:lnSpc>
                          <a:spcPct val="115000"/>
                        </a:lnSpc>
                        <a:spcBef>
                          <a:spcPts val="0"/>
                        </a:spcBef>
                        <a:spcAft>
                          <a:spcPts val="0"/>
                        </a:spcAft>
                        <a:buNone/>
                      </a:pPr>
                      <a:r>
                        <a:rPr lang="en" sz="1000"/>
                        <a:t>w_age_marr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r>
              <a:tr h="209500">
                <a:tc>
                  <a:txBody>
                    <a:bodyPr/>
                    <a:lstStyle/>
                    <a:p>
                      <a:pPr indent="0" lvl="0" marL="0" rtl="0" algn="l">
                        <a:lnSpc>
                          <a:spcPct val="115000"/>
                        </a:lnSpc>
                        <a:spcBef>
                          <a:spcPts val="0"/>
                        </a:spcBef>
                        <a:spcAft>
                          <a:spcPts val="0"/>
                        </a:spcAft>
                        <a:buNone/>
                      </a:pPr>
                      <a:r>
                        <a:rPr lang="en" sz="1000"/>
                        <a:t>zero_dose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EFB"/>
                    </a:solidFill>
                  </a:tcPr>
                </a:tc>
              </a:tr>
              <a:tr h="209500">
                <a:tc>
                  <a:txBody>
                    <a:bodyPr/>
                    <a:lstStyle/>
                    <a:p>
                      <a:pPr indent="0" lvl="0" marL="0" rtl="0" algn="l">
                        <a:lnSpc>
                          <a:spcPct val="115000"/>
                        </a:lnSpc>
                        <a:spcBef>
                          <a:spcPts val="0"/>
                        </a:spcBef>
                        <a:spcAft>
                          <a:spcPts val="0"/>
                        </a:spcAft>
                        <a:buNone/>
                      </a:pPr>
                      <a:r>
                        <a:rPr lang="en" sz="1000"/>
                        <a:t>fully_vac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EF9"/>
                    </a:solidFill>
                  </a:tcPr>
                </a:tc>
              </a:tr>
              <a:tr h="380925">
                <a:tc>
                  <a:txBody>
                    <a:bodyPr/>
                    <a:lstStyle/>
                    <a:p>
                      <a:pPr indent="0" lvl="0" marL="0" rtl="0" algn="l">
                        <a:lnSpc>
                          <a:spcPct val="115000"/>
                        </a:lnSpc>
                        <a:spcBef>
                          <a:spcPts val="0"/>
                        </a:spcBef>
                        <a:spcAft>
                          <a:spcPts val="0"/>
                        </a:spcAft>
                        <a:buNone/>
                      </a:pPr>
                      <a:r>
                        <a:rPr lang="en" sz="1000"/>
                        <a:t>under_vacc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EFB"/>
                    </a:solidFill>
                  </a:tcPr>
                </a:tc>
              </a:tr>
              <a:tr h="209500">
                <a:tc>
                  <a:txBody>
                    <a:bodyPr/>
                    <a:lstStyle/>
                    <a:p>
                      <a:pPr indent="0" lvl="0" marL="0" rtl="0" algn="l">
                        <a:lnSpc>
                          <a:spcPct val="115000"/>
                        </a:lnSpc>
                        <a:spcBef>
                          <a:spcPts val="0"/>
                        </a:spcBef>
                        <a:spcAft>
                          <a:spcPts val="0"/>
                        </a:spcAft>
                        <a:buNone/>
                      </a:pPr>
                      <a:r>
                        <a:rPr lang="en" sz="1000"/>
                        <a:t>Elevation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DF5"/>
                    </a:solidFill>
                  </a:tcPr>
                </a:tc>
              </a:tr>
              <a:tr h="209500">
                <a:tc>
                  <a:txBody>
                    <a:bodyPr/>
                    <a:lstStyle/>
                    <a:p>
                      <a:pPr indent="0" lvl="0" marL="0" rtl="0" algn="l">
                        <a:lnSpc>
                          <a:spcPct val="115000"/>
                        </a:lnSpc>
                        <a:spcBef>
                          <a:spcPts val="0"/>
                        </a:spcBef>
                        <a:spcAft>
                          <a:spcPts val="0"/>
                        </a:spcAft>
                        <a:buNone/>
                      </a:pPr>
                      <a:r>
                        <a:rPr lang="en" sz="1000"/>
                        <a:t>LATNUM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0925">
                <a:tc>
                  <a:txBody>
                    <a:bodyPr/>
                    <a:lstStyle/>
                    <a:p>
                      <a:pPr indent="0" lvl="0" marL="0" rtl="0" algn="l">
                        <a:lnSpc>
                          <a:spcPct val="115000"/>
                        </a:lnSpc>
                        <a:spcBef>
                          <a:spcPts val="0"/>
                        </a:spcBef>
                        <a:spcAft>
                          <a:spcPts val="0"/>
                        </a:spcAft>
                        <a:buNone/>
                      </a:pPr>
                      <a:r>
                        <a:rPr lang="en" sz="1000"/>
                        <a:t>LONGNUM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155" name="Google Shape;155;p26"/>
          <p:cNvGraphicFramePr/>
          <p:nvPr/>
        </p:nvGraphicFramePr>
        <p:xfrm>
          <a:off x="1934300" y="1152475"/>
          <a:ext cx="3000000" cy="3000000"/>
        </p:xfrm>
        <a:graphic>
          <a:graphicData uri="http://schemas.openxmlformats.org/drawingml/2006/table">
            <a:tbl>
              <a:tblPr>
                <a:noFill/>
                <a:tableStyleId>{0DE80F41-D2CF-4280-8519-6BBDB84D09DE}</a:tableStyleId>
              </a:tblPr>
              <a:tblGrid>
                <a:gridCol w="798950"/>
                <a:gridCol w="798950"/>
              </a:tblGrid>
              <a:tr h="380925">
                <a:tc>
                  <a:txBody>
                    <a:bodyPr/>
                    <a:lstStyle/>
                    <a:p>
                      <a:pPr indent="0" lvl="0" marL="0" rtl="0" algn="l">
                        <a:lnSpc>
                          <a:spcPct val="115000"/>
                        </a:lnSpc>
                        <a:spcBef>
                          <a:spcPts val="0"/>
                        </a:spcBef>
                        <a:spcAft>
                          <a:spcPts val="0"/>
                        </a:spcAft>
                        <a:buNone/>
                      </a:pPr>
                      <a:r>
                        <a:rPr lang="en" sz="1000"/>
                        <a:t>Attribute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Missing 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56" name="Google Shape;156;p26"/>
          <p:cNvGraphicFramePr/>
          <p:nvPr/>
        </p:nvGraphicFramePr>
        <p:xfrm>
          <a:off x="3627800" y="1152475"/>
          <a:ext cx="3000000" cy="3000000"/>
        </p:xfrm>
        <a:graphic>
          <a:graphicData uri="http://schemas.openxmlformats.org/drawingml/2006/table">
            <a:tbl>
              <a:tblPr>
                <a:noFill/>
                <a:tableStyleId>{0DE80F41-D2CF-4280-8519-6BBDB84D09DE}</a:tableStyleId>
              </a:tblPr>
              <a:tblGrid>
                <a:gridCol w="702450"/>
                <a:gridCol w="702450"/>
              </a:tblGrid>
              <a:tr h="380925">
                <a:tc>
                  <a:txBody>
                    <a:bodyPr/>
                    <a:lstStyle/>
                    <a:p>
                      <a:pPr indent="0" lvl="0" marL="0" rtl="0" algn="l">
                        <a:lnSpc>
                          <a:spcPct val="115000"/>
                        </a:lnSpc>
                        <a:spcBef>
                          <a:spcPts val="0"/>
                        </a:spcBef>
                        <a:spcAft>
                          <a:spcPts val="0"/>
                        </a:spcAft>
                        <a:buNone/>
                      </a:pPr>
                      <a:r>
                        <a:rPr lang="en" sz="1000"/>
                        <a:t>Attribute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Missing 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57" name="Google Shape;157;p26"/>
          <p:cNvGraphicFramePr/>
          <p:nvPr/>
        </p:nvGraphicFramePr>
        <p:xfrm>
          <a:off x="5321300" y="1152475"/>
          <a:ext cx="3000000" cy="3000000"/>
        </p:xfrm>
        <a:graphic>
          <a:graphicData uri="http://schemas.openxmlformats.org/drawingml/2006/table">
            <a:tbl>
              <a:tblPr>
                <a:noFill/>
                <a:tableStyleId>{0DE80F41-D2CF-4280-8519-6BBDB84D09DE}</a:tableStyleId>
              </a:tblPr>
              <a:tblGrid>
                <a:gridCol w="702450"/>
                <a:gridCol w="702450"/>
              </a:tblGrid>
              <a:tr h="380925">
                <a:tc>
                  <a:txBody>
                    <a:bodyPr/>
                    <a:lstStyle/>
                    <a:p>
                      <a:pPr indent="0" lvl="0" marL="0" rtl="0" algn="l">
                        <a:lnSpc>
                          <a:spcPct val="115000"/>
                        </a:lnSpc>
                        <a:spcBef>
                          <a:spcPts val="0"/>
                        </a:spcBef>
                        <a:spcAft>
                          <a:spcPts val="0"/>
                        </a:spcAft>
                        <a:buNone/>
                      </a:pPr>
                      <a:r>
                        <a:rPr lang="en" sz="1000"/>
                        <a:t>Attribute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Missing 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58" name="Google Shape;158;p26"/>
          <p:cNvGraphicFramePr/>
          <p:nvPr/>
        </p:nvGraphicFramePr>
        <p:xfrm>
          <a:off x="5321300" y="3514675"/>
          <a:ext cx="3000000" cy="3000000"/>
        </p:xfrm>
        <a:graphic>
          <a:graphicData uri="http://schemas.openxmlformats.org/drawingml/2006/table">
            <a:tbl>
              <a:tblPr>
                <a:noFill/>
                <a:tableStyleId>{0DE80F41-D2CF-4280-8519-6BBDB84D09DE}</a:tableStyleId>
              </a:tblPr>
              <a:tblGrid>
                <a:gridCol w="875700"/>
                <a:gridCol w="529200"/>
              </a:tblGrid>
              <a:tr h="380925">
                <a:tc>
                  <a:txBody>
                    <a:bodyPr/>
                    <a:lstStyle/>
                    <a:p>
                      <a:pPr indent="0" lvl="0" marL="0" rtl="0" algn="l">
                        <a:lnSpc>
                          <a:spcPct val="115000"/>
                        </a:lnSpc>
                        <a:spcBef>
                          <a:spcPts val="0"/>
                        </a:spcBef>
                        <a:spcAft>
                          <a:spcPts val="0"/>
                        </a:spcAft>
                        <a:buNone/>
                      </a:pPr>
                      <a:r>
                        <a:rPr lang="en" sz="1000"/>
                        <a:t>own_agri_land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00">
                <a:tc>
                  <a:txBody>
                    <a:bodyPr/>
                    <a:lstStyle/>
                    <a:p>
                      <a:pPr indent="0" lvl="0" marL="0" rtl="0" algn="l">
                        <a:lnSpc>
                          <a:spcPct val="115000"/>
                        </a:lnSpc>
                        <a:spcBef>
                          <a:spcPts val="0"/>
                        </a:spcBef>
                        <a:spcAft>
                          <a:spcPts val="0"/>
                        </a:spcAft>
                        <a:buNone/>
                      </a:pPr>
                      <a:r>
                        <a:rPr lang="en" sz="1000"/>
                        <a:t>bpl_card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D"/>
                    </a:solidFill>
                  </a:tcPr>
                </a:tc>
              </a:tr>
              <a:tr h="209500">
                <a:tc>
                  <a:txBody>
                    <a:bodyPr/>
                    <a:lstStyle/>
                    <a:p>
                      <a:pPr indent="0" lvl="0" marL="0" rtl="0" algn="l">
                        <a:lnSpc>
                          <a:spcPct val="115000"/>
                        </a:lnSpc>
                        <a:spcBef>
                          <a:spcPts val="0"/>
                        </a:spcBef>
                        <a:spcAft>
                          <a:spcPts val="0"/>
                        </a:spcAft>
                        <a:buNone/>
                      </a:pPr>
                      <a:r>
                        <a:rPr lang="en" sz="1000"/>
                        <a:t>caste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r>
              <a:tr h="380925">
                <a:tc>
                  <a:txBody>
                    <a:bodyPr/>
                    <a:lstStyle/>
                    <a:p>
                      <a:pPr indent="0" lvl="0" marL="0" rtl="0" algn="l">
                        <a:lnSpc>
                          <a:spcPct val="115000"/>
                        </a:lnSpc>
                        <a:spcBef>
                          <a:spcPts val="0"/>
                        </a:spcBef>
                        <a:spcAft>
                          <a:spcPts val="0"/>
                        </a:spcAft>
                        <a:buNone/>
                      </a:pPr>
                      <a:r>
                        <a:rPr lang="en" sz="1000"/>
                        <a:t>highest_grade_comp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1343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E"/>
                    </a:solidFill>
                  </a:tcPr>
                </a:tc>
              </a:tr>
            </a:tbl>
          </a:graphicData>
        </a:graphic>
      </p:graphicFrame>
      <p:graphicFrame>
        <p:nvGraphicFramePr>
          <p:cNvPr id="159" name="Google Shape;159;p26"/>
          <p:cNvGraphicFramePr/>
          <p:nvPr/>
        </p:nvGraphicFramePr>
        <p:xfrm>
          <a:off x="5321300" y="4703625"/>
          <a:ext cx="3000000" cy="3000000"/>
        </p:xfrm>
        <a:graphic>
          <a:graphicData uri="http://schemas.openxmlformats.org/drawingml/2006/table">
            <a:tbl>
              <a:tblPr>
                <a:noFill/>
                <a:tableStyleId>{0DE80F41-D2CF-4280-8519-6BBDB84D09DE}</a:tableStyleId>
              </a:tblPr>
              <a:tblGrid>
                <a:gridCol w="875700"/>
                <a:gridCol w="529200"/>
              </a:tblGrid>
              <a:tr h="380925">
                <a:tc>
                  <a:txBody>
                    <a:bodyPr/>
                    <a:lstStyle/>
                    <a:p>
                      <a:pPr indent="0" lvl="0" marL="0" rtl="0" algn="l">
                        <a:lnSpc>
                          <a:spcPct val="115000"/>
                        </a:lnSpc>
                        <a:spcBef>
                          <a:spcPts val="0"/>
                        </a:spcBef>
                        <a:spcAft>
                          <a:spcPts val="0"/>
                        </a:spcAft>
                        <a:buNone/>
                      </a:pPr>
                      <a:r>
                        <a:rPr lang="en" sz="1000"/>
                        <a:t>icds_rec_bf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E"/>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to dataset</a:t>
            </a:r>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Clean_fuel_usage had around 23623 missing values, </a:t>
            </a:r>
            <a:endParaRPr/>
          </a:p>
          <a:p>
            <a:pPr indent="0" lvl="0" marL="0" rtl="0" algn="l">
              <a:spcBef>
                <a:spcPts val="1200"/>
              </a:spcBef>
              <a:spcAft>
                <a:spcPts val="0"/>
              </a:spcAft>
              <a:buNone/>
            </a:pPr>
            <a:r>
              <a:rPr lang="en"/>
              <a:t>birth_personnel had around 10,000 missing vals</a:t>
            </a:r>
            <a:endParaRPr/>
          </a:p>
          <a:p>
            <a:pPr indent="0" lvl="0" marL="0" rtl="0" algn="l">
              <a:spcBef>
                <a:spcPts val="1200"/>
              </a:spcBef>
              <a:spcAft>
                <a:spcPts val="0"/>
              </a:spcAft>
              <a:buNone/>
            </a:pPr>
            <a:r>
              <a:rPr lang="en"/>
              <a:t>R</a:t>
            </a:r>
            <a:r>
              <a:rPr lang="en"/>
              <a:t>emoved</a:t>
            </a:r>
            <a:r>
              <a:rPr lang="en"/>
              <a:t> these two columns and ended with 31,000 datapoints</a:t>
            </a:r>
            <a:endParaRPr/>
          </a:p>
          <a:p>
            <a:pPr indent="0" lvl="0" marL="0" rtl="0" algn="l">
              <a:spcBef>
                <a:spcPts val="1200"/>
              </a:spcBef>
              <a:spcAft>
                <a:spcPts val="1200"/>
              </a:spcAft>
              <a:buNone/>
            </a:pPr>
            <a:r>
              <a:rPr lang="en"/>
              <a:t>Removed unimpr_ws because of negative equivalent corr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Weights</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modelling approaches have been taken:</a:t>
            </a:r>
            <a:endParaRPr/>
          </a:p>
          <a:p>
            <a:pPr indent="-342900" lvl="0" marL="457200" rtl="0" algn="l">
              <a:spcBef>
                <a:spcPts val="1200"/>
              </a:spcBef>
              <a:spcAft>
                <a:spcPts val="0"/>
              </a:spcAft>
              <a:buSzPts val="1800"/>
              <a:buChar char="-"/>
            </a:pPr>
            <a:r>
              <a:rPr lang="en"/>
              <a:t>Initially modelled the dataset with equal weights on both the majority and minority classes</a:t>
            </a:r>
            <a:endParaRPr/>
          </a:p>
          <a:p>
            <a:pPr indent="-342900" lvl="0" marL="457200" rtl="0" algn="l">
              <a:spcBef>
                <a:spcPts val="0"/>
              </a:spcBef>
              <a:spcAft>
                <a:spcPts val="0"/>
              </a:spcAft>
              <a:buSzPts val="1800"/>
              <a:buChar char="-"/>
            </a:pPr>
            <a:r>
              <a:rPr lang="en"/>
              <a:t>In the other approach, we adjust weights inversely proportional to class frequencies in the input data.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Weights of classes after </a:t>
            </a:r>
            <a:r>
              <a:rPr lang="en"/>
              <a:t>training</a:t>
            </a:r>
            <a:r>
              <a:rPr lang="en"/>
              <a:t> the model</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the sheets</a:t>
            </a:r>
            <a:endParaRPr/>
          </a:p>
          <a:p>
            <a:pPr indent="0" lvl="0" marL="0" rtl="0" algn="l">
              <a:spcBef>
                <a:spcPts val="1200"/>
              </a:spcBef>
              <a:spcAft>
                <a:spcPts val="1200"/>
              </a:spcAft>
              <a:buNone/>
            </a:pPr>
            <a:r>
              <a:rPr lang="en"/>
              <a:t>Expected an increase in the accuracy in no sampling modelling during weight balancing, but no changes observed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definition</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definition was under_vac did not include zero_dose</a:t>
            </a:r>
            <a:endParaRPr/>
          </a:p>
          <a:p>
            <a:pPr indent="0" lvl="0" marL="0" rtl="0" algn="l">
              <a:spcBef>
                <a:spcPts val="1200"/>
              </a:spcBef>
              <a:spcAft>
                <a:spcPts val="1200"/>
              </a:spcAft>
              <a:buNone/>
            </a:pPr>
            <a:r>
              <a:rPr lang="en"/>
              <a:t>Now, under_vac_subset includes zero_dose too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 to Binary</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Converted a few attributes from numerical categories to one-hot encoded classes.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Zero dose are those without any doses of DPT or pentavalent vaccines.</a:t>
            </a:r>
            <a:endParaRPr/>
          </a:p>
          <a:p>
            <a:pPr indent="0" lvl="0" marL="0" rtl="0" algn="l">
              <a:spcBef>
                <a:spcPts val="1200"/>
              </a:spcBef>
              <a:spcAft>
                <a:spcPts val="0"/>
              </a:spcAft>
              <a:buNone/>
            </a:pPr>
            <a:r>
              <a:rPr lang="en"/>
              <a:t>If zero_dose is True, it means that the child has </a:t>
            </a:r>
            <a:r>
              <a:rPr lang="en"/>
              <a:t>received </a:t>
            </a:r>
            <a:r>
              <a:rPr lang="en"/>
              <a:t>no vaccines and vice-versa.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a:t>Updates from May 1st</a:t>
            </a:r>
            <a:endParaRPr/>
          </a:p>
          <a:p>
            <a:pPr indent="0" lvl="0" marL="0" rtl="0" algn="ctr">
              <a:spcBef>
                <a:spcPts val="0"/>
              </a:spcBef>
              <a:spcAft>
                <a:spcPts val="0"/>
              </a:spcAft>
              <a:buClr>
                <a:schemeClr val="dk1"/>
              </a:buClr>
              <a:buSzPts val="990"/>
              <a:buFont typeface="Arial"/>
              <a:buNone/>
            </a:pPr>
            <a:r>
              <a:t/>
            </a:r>
            <a:endParaRPr/>
          </a:p>
          <a:p>
            <a:pPr indent="0" lvl="0" marL="0" rtl="0" algn="ctr">
              <a:spcBef>
                <a:spcPts val="0"/>
              </a:spcBef>
              <a:spcAft>
                <a:spcPts val="0"/>
              </a:spcAft>
              <a:buNone/>
            </a:pPr>
            <a:r>
              <a:t/>
            </a:r>
            <a:endParaRPr/>
          </a:p>
        </p:txBody>
      </p:sp>
      <p:sp>
        <p:nvSpPr>
          <p:cNvPr id="195" name="Google Shape;195;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Note : All the stats are for the age group 12-23 months (inclusive)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 vacc</a:t>
            </a:r>
            <a:r>
              <a:rPr lang="en"/>
              <a:t>(weight balanced)</a:t>
            </a:r>
            <a:endParaRPr/>
          </a:p>
        </p:txBody>
      </p:sp>
      <p:sp>
        <p:nvSpPr>
          <p:cNvPr id="201" name="Google Shape;201;p33"/>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31,457 </a:t>
            </a:r>
            <a:r>
              <a:rPr lang="en"/>
              <a:t>																	</a:t>
            </a:r>
            <a:r>
              <a:rPr lang="en" sz="700"/>
              <a:t>12,617 False,520 True</a:t>
            </a:r>
            <a:endParaRPr sz="700"/>
          </a:p>
        </p:txBody>
      </p:sp>
      <p:graphicFrame>
        <p:nvGraphicFramePr>
          <p:cNvPr id="202" name="Google Shape;202;p33"/>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0.18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0.52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0.27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1525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0.18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0.27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3372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0.18</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0.48</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0.26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1525</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3372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0.27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1525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18647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0.27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1525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18647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no Sampling, balanced vs unbalanced weights</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09" name="Google Shape;209;p34"/>
          <p:cNvPicPr preferRelativeResize="0"/>
          <p:nvPr/>
        </p:nvPicPr>
        <p:blipFill>
          <a:blip r:embed="rId3">
            <a:alphaModFix/>
          </a:blip>
          <a:stretch>
            <a:fillRect/>
          </a:stretch>
        </p:blipFill>
        <p:spPr>
          <a:xfrm>
            <a:off x="311700" y="1499200"/>
            <a:ext cx="3666550" cy="3069675"/>
          </a:xfrm>
          <a:prstGeom prst="rect">
            <a:avLst/>
          </a:prstGeom>
          <a:noFill/>
          <a:ln>
            <a:noFill/>
          </a:ln>
        </p:spPr>
      </p:pic>
      <p:pic>
        <p:nvPicPr>
          <p:cNvPr id="210" name="Google Shape;210;p34"/>
          <p:cNvPicPr preferRelativeResize="0"/>
          <p:nvPr/>
        </p:nvPicPr>
        <p:blipFill>
          <a:blip r:embed="rId4">
            <a:alphaModFix/>
          </a:blip>
          <a:stretch>
            <a:fillRect/>
          </a:stretch>
        </p:blipFill>
        <p:spPr>
          <a:xfrm>
            <a:off x="4933400" y="1499200"/>
            <a:ext cx="3898900" cy="326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Zero dose no Sampling, balanced vs unbalanced weights</a:t>
            </a:r>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17" name="Google Shape;217;p35"/>
          <p:cNvPicPr preferRelativeResize="0"/>
          <p:nvPr/>
        </p:nvPicPr>
        <p:blipFill>
          <a:blip r:embed="rId3">
            <a:alphaModFix/>
          </a:blip>
          <a:stretch>
            <a:fillRect/>
          </a:stretch>
        </p:blipFill>
        <p:spPr>
          <a:xfrm>
            <a:off x="311697" y="1551700"/>
            <a:ext cx="3936174" cy="3238899"/>
          </a:xfrm>
          <a:prstGeom prst="rect">
            <a:avLst/>
          </a:prstGeom>
          <a:noFill/>
          <a:ln>
            <a:noFill/>
          </a:ln>
        </p:spPr>
      </p:pic>
      <p:pic>
        <p:nvPicPr>
          <p:cNvPr id="218" name="Google Shape;218;p35"/>
          <p:cNvPicPr preferRelativeResize="0"/>
          <p:nvPr/>
        </p:nvPicPr>
        <p:blipFill>
          <a:blip r:embed="rId4">
            <a:alphaModFix/>
          </a:blip>
          <a:stretch>
            <a:fillRect/>
          </a:stretch>
        </p:blipFill>
        <p:spPr>
          <a:xfrm>
            <a:off x="5187600" y="1551700"/>
            <a:ext cx="3771525" cy="310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Zero dose Undersampling, balanced vs unbalanced weights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25" name="Google Shape;225;p36"/>
          <p:cNvPicPr preferRelativeResize="0"/>
          <p:nvPr/>
        </p:nvPicPr>
        <p:blipFill>
          <a:blip r:embed="rId3">
            <a:alphaModFix/>
          </a:blip>
          <a:stretch>
            <a:fillRect/>
          </a:stretch>
        </p:blipFill>
        <p:spPr>
          <a:xfrm>
            <a:off x="311700" y="1746525"/>
            <a:ext cx="3371151" cy="2822350"/>
          </a:xfrm>
          <a:prstGeom prst="rect">
            <a:avLst/>
          </a:prstGeom>
          <a:noFill/>
          <a:ln>
            <a:noFill/>
          </a:ln>
        </p:spPr>
      </p:pic>
      <p:pic>
        <p:nvPicPr>
          <p:cNvPr id="226" name="Google Shape;226;p36"/>
          <p:cNvPicPr preferRelativeResize="0"/>
          <p:nvPr/>
        </p:nvPicPr>
        <p:blipFill>
          <a:blip r:embed="rId3">
            <a:alphaModFix/>
          </a:blip>
          <a:stretch>
            <a:fillRect/>
          </a:stretch>
        </p:blipFill>
        <p:spPr>
          <a:xfrm>
            <a:off x="5482200" y="1746526"/>
            <a:ext cx="3418425" cy="286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Zero dose Undersampling, balanced vs unbalanced weights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2" name="Google Shape;23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33" name="Google Shape;233;p37"/>
          <p:cNvPicPr preferRelativeResize="0"/>
          <p:nvPr/>
        </p:nvPicPr>
        <p:blipFill>
          <a:blip r:embed="rId3">
            <a:alphaModFix/>
          </a:blip>
          <a:stretch>
            <a:fillRect/>
          </a:stretch>
        </p:blipFill>
        <p:spPr>
          <a:xfrm>
            <a:off x="311696" y="1633100"/>
            <a:ext cx="3359826" cy="2902550"/>
          </a:xfrm>
          <a:prstGeom prst="rect">
            <a:avLst/>
          </a:prstGeom>
          <a:noFill/>
          <a:ln>
            <a:noFill/>
          </a:ln>
        </p:spPr>
      </p:pic>
      <p:pic>
        <p:nvPicPr>
          <p:cNvPr id="234" name="Google Shape;234;p37"/>
          <p:cNvPicPr preferRelativeResize="0"/>
          <p:nvPr/>
        </p:nvPicPr>
        <p:blipFill>
          <a:blip r:embed="rId3">
            <a:alphaModFix/>
          </a:blip>
          <a:stretch>
            <a:fillRect/>
          </a:stretch>
        </p:blipFill>
        <p:spPr>
          <a:xfrm>
            <a:off x="5190747" y="1445975"/>
            <a:ext cx="3793025" cy="327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Oversampling SMOTE, balanced vs unbalanced weights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41" name="Google Shape;241;p38"/>
          <p:cNvPicPr preferRelativeResize="0"/>
          <p:nvPr/>
        </p:nvPicPr>
        <p:blipFill>
          <a:blip r:embed="rId3">
            <a:alphaModFix/>
          </a:blip>
          <a:stretch>
            <a:fillRect/>
          </a:stretch>
        </p:blipFill>
        <p:spPr>
          <a:xfrm>
            <a:off x="311700" y="1706602"/>
            <a:ext cx="3768351" cy="3154898"/>
          </a:xfrm>
          <a:prstGeom prst="rect">
            <a:avLst/>
          </a:prstGeom>
          <a:noFill/>
          <a:ln>
            <a:noFill/>
          </a:ln>
        </p:spPr>
      </p:pic>
      <p:pic>
        <p:nvPicPr>
          <p:cNvPr id="242" name="Google Shape;242;p38"/>
          <p:cNvPicPr preferRelativeResize="0"/>
          <p:nvPr/>
        </p:nvPicPr>
        <p:blipFill>
          <a:blip r:embed="rId3">
            <a:alphaModFix/>
          </a:blip>
          <a:stretch>
            <a:fillRect/>
          </a:stretch>
        </p:blipFill>
        <p:spPr>
          <a:xfrm>
            <a:off x="5048975" y="1706600"/>
            <a:ext cx="3859525" cy="323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a:t>
            </a:r>
            <a:r>
              <a:rPr lang="en"/>
              <a:t>Oversampling SMOTE</a:t>
            </a:r>
            <a:r>
              <a:rPr lang="en"/>
              <a:t>, balanced vs unbalanced weights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49" name="Google Shape;249;p39"/>
          <p:cNvPicPr preferRelativeResize="0"/>
          <p:nvPr/>
        </p:nvPicPr>
        <p:blipFill>
          <a:blip r:embed="rId3">
            <a:alphaModFix/>
          </a:blip>
          <a:stretch>
            <a:fillRect/>
          </a:stretch>
        </p:blipFill>
        <p:spPr>
          <a:xfrm>
            <a:off x="311697" y="1832788"/>
            <a:ext cx="3910250" cy="3217575"/>
          </a:xfrm>
          <a:prstGeom prst="rect">
            <a:avLst/>
          </a:prstGeom>
          <a:noFill/>
          <a:ln>
            <a:noFill/>
          </a:ln>
        </p:spPr>
      </p:pic>
      <p:pic>
        <p:nvPicPr>
          <p:cNvPr id="250" name="Google Shape;250;p39"/>
          <p:cNvPicPr preferRelativeResize="0"/>
          <p:nvPr/>
        </p:nvPicPr>
        <p:blipFill>
          <a:blip r:embed="rId3">
            <a:alphaModFix/>
          </a:blip>
          <a:stretch>
            <a:fillRect/>
          </a:stretch>
        </p:blipFill>
        <p:spPr>
          <a:xfrm>
            <a:off x="5151372" y="1832800"/>
            <a:ext cx="3831500" cy="315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 vacc </a:t>
            </a:r>
            <a:r>
              <a:rPr lang="en"/>
              <a:t> no Sampling, balanced vs unbalanced weights</a:t>
            </a:r>
            <a:endParaRPr/>
          </a:p>
        </p:txBody>
      </p:sp>
      <p:sp>
        <p:nvSpPr>
          <p:cNvPr id="256" name="Google Shape;25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57" name="Google Shape;257;p40"/>
          <p:cNvPicPr preferRelativeResize="0"/>
          <p:nvPr/>
        </p:nvPicPr>
        <p:blipFill>
          <a:blip r:embed="rId3">
            <a:alphaModFix/>
          </a:blip>
          <a:stretch>
            <a:fillRect/>
          </a:stretch>
        </p:blipFill>
        <p:spPr>
          <a:xfrm>
            <a:off x="311695" y="1687020"/>
            <a:ext cx="3657976" cy="2633050"/>
          </a:xfrm>
          <a:prstGeom prst="rect">
            <a:avLst/>
          </a:prstGeom>
          <a:noFill/>
          <a:ln>
            <a:noFill/>
          </a:ln>
        </p:spPr>
      </p:pic>
      <p:pic>
        <p:nvPicPr>
          <p:cNvPr id="258" name="Google Shape;258;p40"/>
          <p:cNvPicPr preferRelativeResize="0"/>
          <p:nvPr/>
        </p:nvPicPr>
        <p:blipFill>
          <a:blip r:embed="rId4">
            <a:alphaModFix/>
          </a:blip>
          <a:stretch>
            <a:fillRect/>
          </a:stretch>
        </p:blipFill>
        <p:spPr>
          <a:xfrm>
            <a:off x="4338975" y="1758275"/>
            <a:ext cx="4119600" cy="3118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Under vacc </a:t>
            </a:r>
            <a:r>
              <a:rPr lang="en"/>
              <a:t> no Sampling, balanced vs unbalanced weights</a:t>
            </a:r>
            <a:endParaRPr/>
          </a:p>
          <a:p>
            <a:pPr indent="0" lvl="0" marL="0" rtl="0" algn="l">
              <a:spcBef>
                <a:spcPts val="0"/>
              </a:spcBef>
              <a:spcAft>
                <a:spcPts val="0"/>
              </a:spcAft>
              <a:buNone/>
            </a:pPr>
            <a:r>
              <a:t/>
            </a:r>
            <a:endParaRPr/>
          </a:p>
        </p:txBody>
      </p:sp>
      <p:sp>
        <p:nvSpPr>
          <p:cNvPr id="264" name="Google Shape;26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65" name="Google Shape;265;p41"/>
          <p:cNvPicPr preferRelativeResize="0"/>
          <p:nvPr/>
        </p:nvPicPr>
        <p:blipFill>
          <a:blip r:embed="rId3">
            <a:alphaModFix/>
          </a:blip>
          <a:stretch>
            <a:fillRect/>
          </a:stretch>
        </p:blipFill>
        <p:spPr>
          <a:xfrm>
            <a:off x="160223" y="1503500"/>
            <a:ext cx="5076100" cy="3503550"/>
          </a:xfrm>
          <a:prstGeom prst="rect">
            <a:avLst/>
          </a:prstGeom>
          <a:noFill/>
          <a:ln>
            <a:noFill/>
          </a:ln>
        </p:spPr>
      </p:pic>
      <p:pic>
        <p:nvPicPr>
          <p:cNvPr id="266" name="Google Shape;266;p41"/>
          <p:cNvPicPr preferRelativeResize="0"/>
          <p:nvPr/>
        </p:nvPicPr>
        <p:blipFill>
          <a:blip r:embed="rId4">
            <a:alphaModFix/>
          </a:blip>
          <a:stretch>
            <a:fillRect/>
          </a:stretch>
        </p:blipFill>
        <p:spPr>
          <a:xfrm>
            <a:off x="4442497" y="1568725"/>
            <a:ext cx="4701500" cy="303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approaches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The library used for the sampling approach is imblearn.</a:t>
            </a:r>
            <a:endParaRPr/>
          </a:p>
          <a:p>
            <a:pPr indent="-334327" lvl="0" marL="457200" rtl="0" algn="l">
              <a:spcBef>
                <a:spcPts val="1200"/>
              </a:spcBef>
              <a:spcAft>
                <a:spcPts val="0"/>
              </a:spcAft>
              <a:buSzPct val="100000"/>
              <a:buChar char="●"/>
            </a:pPr>
            <a:r>
              <a:rPr lang="en"/>
              <a:t>The first four rows have been undersampled by randomly picking samples from the majority class till it has reached the same size as the minority class. </a:t>
            </a:r>
            <a:endParaRPr/>
          </a:p>
          <a:p>
            <a:pPr indent="-334327" lvl="0" marL="457200" rtl="0" algn="l">
              <a:spcBef>
                <a:spcPts val="0"/>
              </a:spcBef>
              <a:spcAft>
                <a:spcPts val="0"/>
              </a:spcAft>
              <a:buSzPct val="100000"/>
              <a:buChar char="●"/>
            </a:pPr>
            <a:r>
              <a:rPr lang="en"/>
              <a:t>The next four rows have been oversampled by picking random samples from the minority class and being repeated with replacement.</a:t>
            </a:r>
            <a:endParaRPr/>
          </a:p>
          <a:p>
            <a:pPr indent="-334327" lvl="0" marL="457200" rtl="0" algn="l">
              <a:spcBef>
                <a:spcPts val="0"/>
              </a:spcBef>
              <a:spcAft>
                <a:spcPts val="0"/>
              </a:spcAft>
              <a:buSzPct val="100000"/>
              <a:buChar char="●"/>
            </a:pPr>
            <a:r>
              <a:rPr lang="en"/>
              <a:t>The last four rows which use SMOTE algorithm, oversample by creating synthetic data points using the original data points. Using random samples from the minority class, we will identify the KNN(in this case, I have set the value as 3). We will use the vector between this neighbor and the selected data point, multiply with a random value between 0-1, and add this synthetic data point to the minority class.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Under vacc </a:t>
            </a:r>
            <a:r>
              <a:rPr lang="en"/>
              <a:t> Undersampling, balanced vs unbalanced weights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72" name="Google Shape;27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73" name="Google Shape;273;p42"/>
          <p:cNvPicPr preferRelativeResize="0"/>
          <p:nvPr/>
        </p:nvPicPr>
        <p:blipFill>
          <a:blip r:embed="rId3">
            <a:alphaModFix/>
          </a:blip>
          <a:stretch>
            <a:fillRect/>
          </a:stretch>
        </p:blipFill>
        <p:spPr>
          <a:xfrm>
            <a:off x="311697" y="1534900"/>
            <a:ext cx="4058600" cy="3285175"/>
          </a:xfrm>
          <a:prstGeom prst="rect">
            <a:avLst/>
          </a:prstGeom>
          <a:noFill/>
          <a:ln>
            <a:noFill/>
          </a:ln>
        </p:spPr>
      </p:pic>
      <p:pic>
        <p:nvPicPr>
          <p:cNvPr id="274" name="Google Shape;274;p42"/>
          <p:cNvPicPr preferRelativeResize="0"/>
          <p:nvPr/>
        </p:nvPicPr>
        <p:blipFill>
          <a:blip r:embed="rId4">
            <a:alphaModFix/>
          </a:blip>
          <a:stretch>
            <a:fillRect/>
          </a:stretch>
        </p:blipFill>
        <p:spPr>
          <a:xfrm>
            <a:off x="5106950" y="1690625"/>
            <a:ext cx="3828224" cy="2973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Under vacc </a:t>
            </a:r>
            <a:r>
              <a:rPr lang="en"/>
              <a:t> Undersampling, balanced vs unbalanced weights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80" name="Google Shape;28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81" name="Google Shape;281;p43"/>
          <p:cNvPicPr preferRelativeResize="0"/>
          <p:nvPr/>
        </p:nvPicPr>
        <p:blipFill>
          <a:blip r:embed="rId3">
            <a:alphaModFix/>
          </a:blip>
          <a:stretch>
            <a:fillRect/>
          </a:stretch>
        </p:blipFill>
        <p:spPr>
          <a:xfrm>
            <a:off x="311697" y="1691400"/>
            <a:ext cx="4543526" cy="3276800"/>
          </a:xfrm>
          <a:prstGeom prst="rect">
            <a:avLst/>
          </a:prstGeom>
          <a:noFill/>
          <a:ln>
            <a:noFill/>
          </a:ln>
        </p:spPr>
      </p:pic>
      <p:pic>
        <p:nvPicPr>
          <p:cNvPr id="282" name="Google Shape;282;p43"/>
          <p:cNvPicPr preferRelativeResize="0"/>
          <p:nvPr/>
        </p:nvPicPr>
        <p:blipFill>
          <a:blip r:embed="rId4">
            <a:alphaModFix/>
          </a:blip>
          <a:stretch>
            <a:fillRect/>
          </a:stretch>
        </p:blipFill>
        <p:spPr>
          <a:xfrm>
            <a:off x="4571997" y="1807475"/>
            <a:ext cx="4455750" cy="3044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 vacc </a:t>
            </a:r>
            <a:r>
              <a:rPr lang="en"/>
              <a:t> Oversampling SMOTE, balanced vs unbalanced weights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8" name="Google Shape;28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a:t>
            </a:r>
            <a:endParaRPr/>
          </a:p>
        </p:txBody>
      </p:sp>
      <p:pic>
        <p:nvPicPr>
          <p:cNvPr id="289" name="Google Shape;289;p44"/>
          <p:cNvPicPr preferRelativeResize="0"/>
          <p:nvPr/>
        </p:nvPicPr>
        <p:blipFill>
          <a:blip r:embed="rId3">
            <a:alphaModFix/>
          </a:blip>
          <a:stretch>
            <a:fillRect/>
          </a:stretch>
        </p:blipFill>
        <p:spPr>
          <a:xfrm>
            <a:off x="311700" y="1663700"/>
            <a:ext cx="4627275" cy="3138875"/>
          </a:xfrm>
          <a:prstGeom prst="rect">
            <a:avLst/>
          </a:prstGeom>
          <a:noFill/>
          <a:ln>
            <a:noFill/>
          </a:ln>
        </p:spPr>
      </p:pic>
      <p:pic>
        <p:nvPicPr>
          <p:cNvPr id="290" name="Google Shape;290;p44"/>
          <p:cNvPicPr preferRelativeResize="0"/>
          <p:nvPr/>
        </p:nvPicPr>
        <p:blipFill>
          <a:blip r:embed="rId4">
            <a:alphaModFix/>
          </a:blip>
          <a:stretch>
            <a:fillRect/>
          </a:stretch>
        </p:blipFill>
        <p:spPr>
          <a:xfrm>
            <a:off x="4572000" y="1743821"/>
            <a:ext cx="4047626" cy="275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 vacc</a:t>
            </a:r>
            <a:r>
              <a:rPr lang="en"/>
              <a:t> Oversampling SMOTE, balanced vs unbalanced weights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6" name="Google Shape;29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a:t>
            </a:r>
            <a:endParaRPr/>
          </a:p>
        </p:txBody>
      </p:sp>
      <p:pic>
        <p:nvPicPr>
          <p:cNvPr id="297" name="Google Shape;297;p45"/>
          <p:cNvPicPr preferRelativeResize="0"/>
          <p:nvPr/>
        </p:nvPicPr>
        <p:blipFill>
          <a:blip r:embed="rId3">
            <a:alphaModFix/>
          </a:blip>
          <a:stretch>
            <a:fillRect/>
          </a:stretch>
        </p:blipFill>
        <p:spPr>
          <a:xfrm>
            <a:off x="311697" y="1499372"/>
            <a:ext cx="4271300" cy="3209000"/>
          </a:xfrm>
          <a:prstGeom prst="rect">
            <a:avLst/>
          </a:prstGeom>
          <a:noFill/>
          <a:ln>
            <a:noFill/>
          </a:ln>
        </p:spPr>
      </p:pic>
      <p:pic>
        <p:nvPicPr>
          <p:cNvPr id="298" name="Google Shape;298;p45"/>
          <p:cNvPicPr preferRelativeResize="0"/>
          <p:nvPr/>
        </p:nvPicPr>
        <p:blipFill>
          <a:blip r:embed="rId4">
            <a:alphaModFix/>
          </a:blip>
          <a:stretch>
            <a:fillRect/>
          </a:stretch>
        </p:blipFill>
        <p:spPr>
          <a:xfrm>
            <a:off x="4979250" y="1740400"/>
            <a:ext cx="3783326" cy="2726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breakdown zero_dose</a:t>
            </a:r>
            <a:endParaRPr/>
          </a:p>
        </p:txBody>
      </p:sp>
      <p:sp>
        <p:nvSpPr>
          <p:cNvPr id="304" name="Google Shape;30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05" name="Google Shape;305;p46"/>
          <p:cNvGraphicFramePr/>
          <p:nvPr/>
        </p:nvGraphicFramePr>
        <p:xfrm>
          <a:off x="311700" y="1589625"/>
          <a:ext cx="3000000" cy="3000000"/>
        </p:xfrm>
        <a:graphic>
          <a:graphicData uri="http://schemas.openxmlformats.org/drawingml/2006/table">
            <a:tbl>
              <a:tblPr>
                <a:noFill/>
                <a:tableStyleId>{EBE7A43F-02C4-4C23-8E01-CFBBD3DD7601}</a:tableStyleId>
              </a:tblPr>
              <a:tblGrid>
                <a:gridCol w="866075"/>
                <a:gridCol w="866075"/>
                <a:gridCol w="866075"/>
                <a:gridCol w="866075"/>
                <a:gridCol w="866075"/>
                <a:gridCol w="866075"/>
                <a:gridCol w="866075"/>
                <a:gridCol w="866075"/>
                <a:gridCol w="866075"/>
                <a:gridCol w="866075"/>
              </a:tblGrid>
              <a:tr h="457175">
                <a:tc>
                  <a:txBody>
                    <a:bodyPr/>
                    <a:lstStyle/>
                    <a:p>
                      <a:pPr indent="0" lvl="0" marL="0" rtl="0" algn="ctr">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Dataset</a:t>
                      </a:r>
                      <a:endParaRPr sz="800"/>
                    </a:p>
                  </a:txBody>
                  <a:tcPr marT="91425" marB="91425" marR="91425" marL="91425"/>
                </a:tc>
                <a:tc>
                  <a:txBody>
                    <a:bodyPr/>
                    <a:lstStyle/>
                    <a:p>
                      <a:pPr indent="0" lvl="0" marL="0" rtl="0" algn="ctr">
                        <a:spcBef>
                          <a:spcPts val="0"/>
                        </a:spcBef>
                        <a:spcAft>
                          <a:spcPts val="0"/>
                        </a:spcAft>
                        <a:buNone/>
                      </a:pPr>
                      <a:r>
                        <a:rPr lang="en" sz="800"/>
                        <a:t>Unsampled Train</a:t>
                      </a:r>
                      <a:endParaRPr sz="800"/>
                    </a:p>
                  </a:txBody>
                  <a:tcPr marT="91425" marB="91425" marR="91425" marL="91425"/>
                </a:tc>
                <a:tc>
                  <a:txBody>
                    <a:bodyPr/>
                    <a:lstStyle/>
                    <a:p>
                      <a:pPr indent="0" lvl="0" marL="0" rtl="0" algn="ctr">
                        <a:spcBef>
                          <a:spcPts val="0"/>
                        </a:spcBef>
                        <a:spcAft>
                          <a:spcPts val="0"/>
                        </a:spcAft>
                        <a:buNone/>
                      </a:pPr>
                      <a:r>
                        <a:rPr lang="en" sz="800"/>
                        <a:t>Unsampled Test</a:t>
                      </a:r>
                      <a:endParaRPr sz="800"/>
                    </a:p>
                  </a:txBody>
                  <a:tcPr marT="91425" marB="91425" marR="91425" marL="91425"/>
                </a:tc>
                <a:tc>
                  <a:txBody>
                    <a:bodyPr/>
                    <a:lstStyle/>
                    <a:p>
                      <a:pPr indent="0" lvl="0" marL="0" rtl="0" algn="ctr">
                        <a:spcBef>
                          <a:spcPts val="0"/>
                        </a:spcBef>
                        <a:spcAft>
                          <a:spcPts val="0"/>
                        </a:spcAft>
                        <a:buNone/>
                      </a:pPr>
                      <a:r>
                        <a:rPr lang="en" sz="800"/>
                        <a:t>Undersampling Train</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Undersampling Test</a:t>
                      </a:r>
                      <a:endParaRPr sz="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8">
                  <a:txBody>
                    <a:bodyPr/>
                    <a:lstStyle/>
                    <a:p>
                      <a:pPr indent="0" lvl="0" marL="0" rtl="0" algn="ctr">
                        <a:spcBef>
                          <a:spcPts val="0"/>
                        </a:spcBef>
                        <a:spcAft>
                          <a:spcPts val="0"/>
                        </a:spcAft>
                        <a:buNone/>
                      </a:pPr>
                      <a:r>
                        <a:t/>
                      </a:r>
                      <a:endParaRPr sz="800"/>
                    </a:p>
                  </a:txBody>
                  <a:tcPr marT="91425" marB="91425" marR="91425" marL="91425">
                    <a:lnR cap="flat" cmpd="sng" w="9525">
                      <a:solidFill>
                        <a:srgbClr val="9E9E9E"/>
                      </a:solidFill>
                      <a:prstDash val="solid"/>
                      <a:round/>
                      <a:headEnd len="sm" w="sm" type="none"/>
                      <a:tailEnd len="sm" w="sm" type="none"/>
                    </a:lnR>
                  </a:tcPr>
                </a:tc>
                <a:tc hMerge="1"/>
                <a:tc hMerge="1"/>
                <a:tc hMerge="1"/>
                <a:tc hMerge="1"/>
                <a:tc hMerge="1"/>
                <a:tc hMerge="1"/>
                <a:tc hMerge="1"/>
                <a:tc gridSpan="2">
                  <a:txBody>
                    <a:bodyPr/>
                    <a:lstStyle/>
                    <a:p>
                      <a:pPr indent="0" lvl="0" marL="0" rtl="0" algn="ctr">
                        <a:spcBef>
                          <a:spcPts val="0"/>
                        </a:spcBef>
                        <a:spcAft>
                          <a:spcPts val="0"/>
                        </a:spcAft>
                        <a:buNone/>
                      </a:pPr>
                      <a:r>
                        <a:rPr lang="en" sz="800"/>
                        <a:t>SMOTE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57175">
                <a:tc>
                  <a:txBody>
                    <a:bodyPr/>
                    <a:lstStyle/>
                    <a:p>
                      <a:pPr indent="0" lvl="0" marL="0" rtl="0" algn="ctr">
                        <a:spcBef>
                          <a:spcPts val="0"/>
                        </a:spcBef>
                        <a:spcAft>
                          <a:spcPts val="0"/>
                        </a:spcAft>
                        <a:buNone/>
                      </a:pPr>
                      <a:r>
                        <a:rPr lang="en" sz="800"/>
                        <a:t>False Datapoint</a:t>
                      </a:r>
                      <a:endParaRPr sz="800"/>
                    </a:p>
                  </a:txBody>
                  <a:tcPr marT="91425" marB="91425" marR="91425" marL="91425"/>
                </a:tc>
                <a:tc>
                  <a:txBody>
                    <a:bodyPr/>
                    <a:lstStyle/>
                    <a:p>
                      <a:pPr indent="0" lvl="0" marL="0" rtl="0" algn="ctr">
                        <a:spcBef>
                          <a:spcPts val="0"/>
                        </a:spcBef>
                        <a:spcAft>
                          <a:spcPts val="0"/>
                        </a:spcAft>
                        <a:buNone/>
                      </a:pPr>
                      <a:r>
                        <a:rPr lang="en" sz="800"/>
                        <a:t>12617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367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457175">
                <a:tc>
                  <a:txBody>
                    <a:bodyPr/>
                    <a:lstStyle/>
                    <a:p>
                      <a:pPr indent="0" lvl="0" marL="0" rtl="0" algn="ctr">
                        <a:spcBef>
                          <a:spcPts val="0"/>
                        </a:spcBef>
                        <a:spcAft>
                          <a:spcPts val="0"/>
                        </a:spcAft>
                        <a:buNone/>
                      </a:pPr>
                      <a:r>
                        <a:rPr lang="en" sz="800"/>
                        <a:t>True Datapoint</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520</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367</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367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breakdown for under_vaccinated</a:t>
            </a:r>
            <a:endParaRPr/>
          </a:p>
        </p:txBody>
      </p:sp>
      <p:sp>
        <p:nvSpPr>
          <p:cNvPr id="311" name="Google Shape;31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12" name="Google Shape;312;p47"/>
          <p:cNvGraphicFramePr/>
          <p:nvPr/>
        </p:nvGraphicFramePr>
        <p:xfrm>
          <a:off x="311700" y="1589625"/>
          <a:ext cx="3000000" cy="3000000"/>
        </p:xfrm>
        <a:graphic>
          <a:graphicData uri="http://schemas.openxmlformats.org/drawingml/2006/table">
            <a:tbl>
              <a:tblPr>
                <a:noFill/>
                <a:tableStyleId>{EBE7A43F-02C4-4C23-8E01-CFBBD3DD7601}</a:tableStyleId>
              </a:tblPr>
              <a:tblGrid>
                <a:gridCol w="866075"/>
                <a:gridCol w="866075"/>
                <a:gridCol w="866075"/>
                <a:gridCol w="866075"/>
                <a:gridCol w="866075"/>
                <a:gridCol w="866075"/>
                <a:gridCol w="866075"/>
                <a:gridCol w="866075"/>
                <a:gridCol w="866075"/>
                <a:gridCol w="866075"/>
              </a:tblGrid>
              <a:tr h="457175">
                <a:tc>
                  <a:txBody>
                    <a:bodyPr/>
                    <a:lstStyle/>
                    <a:p>
                      <a:pPr indent="0" lvl="0" marL="0" rtl="0" algn="ctr">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Dataset</a:t>
                      </a:r>
                      <a:endParaRPr sz="800"/>
                    </a:p>
                  </a:txBody>
                  <a:tcPr marT="91425" marB="91425" marR="91425" marL="91425"/>
                </a:tc>
                <a:tc>
                  <a:txBody>
                    <a:bodyPr/>
                    <a:lstStyle/>
                    <a:p>
                      <a:pPr indent="0" lvl="0" marL="0" rtl="0" algn="ctr">
                        <a:spcBef>
                          <a:spcPts val="0"/>
                        </a:spcBef>
                        <a:spcAft>
                          <a:spcPts val="0"/>
                        </a:spcAft>
                        <a:buNone/>
                      </a:pPr>
                      <a:r>
                        <a:rPr lang="en" sz="800"/>
                        <a:t>Unsampled Train</a:t>
                      </a:r>
                      <a:endParaRPr sz="800"/>
                    </a:p>
                  </a:txBody>
                  <a:tcPr marT="91425" marB="91425" marR="91425" marL="91425"/>
                </a:tc>
                <a:tc>
                  <a:txBody>
                    <a:bodyPr/>
                    <a:lstStyle/>
                    <a:p>
                      <a:pPr indent="0" lvl="0" marL="0" rtl="0" algn="ctr">
                        <a:spcBef>
                          <a:spcPts val="0"/>
                        </a:spcBef>
                        <a:spcAft>
                          <a:spcPts val="0"/>
                        </a:spcAft>
                        <a:buNone/>
                      </a:pPr>
                      <a:r>
                        <a:rPr lang="en" sz="800"/>
                        <a:t>Unsampled Test</a:t>
                      </a:r>
                      <a:endParaRPr sz="800"/>
                    </a:p>
                  </a:txBody>
                  <a:tcPr marT="91425" marB="91425" marR="91425" marL="91425"/>
                </a:tc>
                <a:tc>
                  <a:txBody>
                    <a:bodyPr/>
                    <a:lstStyle/>
                    <a:p>
                      <a:pPr indent="0" lvl="0" marL="0" rtl="0" algn="ctr">
                        <a:spcBef>
                          <a:spcPts val="0"/>
                        </a:spcBef>
                        <a:spcAft>
                          <a:spcPts val="0"/>
                        </a:spcAft>
                        <a:buNone/>
                      </a:pPr>
                      <a:r>
                        <a:rPr lang="en" sz="800"/>
                        <a:t>Undersampling Train</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Undersampling Test</a:t>
                      </a:r>
                      <a:endParaRPr sz="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8">
                  <a:txBody>
                    <a:bodyPr/>
                    <a:lstStyle/>
                    <a:p>
                      <a:pPr indent="0" lvl="0" marL="0" rtl="0" algn="ctr">
                        <a:spcBef>
                          <a:spcPts val="0"/>
                        </a:spcBef>
                        <a:spcAft>
                          <a:spcPts val="0"/>
                        </a:spcAft>
                        <a:buNone/>
                      </a:pPr>
                      <a:r>
                        <a:t/>
                      </a:r>
                      <a:endParaRPr sz="800"/>
                    </a:p>
                  </a:txBody>
                  <a:tcPr marT="91425" marB="91425" marR="91425" marL="91425">
                    <a:lnR cap="flat" cmpd="sng" w="9525">
                      <a:solidFill>
                        <a:srgbClr val="9E9E9E"/>
                      </a:solidFill>
                      <a:prstDash val="solid"/>
                      <a:round/>
                      <a:headEnd len="sm" w="sm" type="none"/>
                      <a:tailEnd len="sm" w="sm" type="none"/>
                    </a:lnR>
                  </a:tcPr>
                </a:tc>
                <a:tc hMerge="1"/>
                <a:tc hMerge="1"/>
                <a:tc hMerge="1"/>
                <a:tc hMerge="1"/>
                <a:tc hMerge="1"/>
                <a:tc hMerge="1"/>
                <a:tc hMerge="1"/>
                <a:tc gridSpan="2">
                  <a:txBody>
                    <a:bodyPr/>
                    <a:lstStyle/>
                    <a:p>
                      <a:pPr indent="0" lvl="0" marL="0" rtl="0" algn="ctr">
                        <a:spcBef>
                          <a:spcPts val="0"/>
                        </a:spcBef>
                        <a:spcAft>
                          <a:spcPts val="0"/>
                        </a:spcAft>
                        <a:buNone/>
                      </a:pPr>
                      <a:r>
                        <a:rPr lang="en" sz="800"/>
                        <a:t>SMOTE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57175">
                <a:tc>
                  <a:txBody>
                    <a:bodyPr/>
                    <a:lstStyle/>
                    <a:p>
                      <a:pPr indent="0" lvl="0" marL="0" rtl="0" algn="ctr">
                        <a:spcBef>
                          <a:spcPts val="0"/>
                        </a:spcBef>
                        <a:spcAft>
                          <a:spcPts val="0"/>
                        </a:spcAft>
                        <a:buNone/>
                      </a:pPr>
                      <a:r>
                        <a:rPr lang="en" sz="800"/>
                        <a:t>False Datapoint</a:t>
                      </a:r>
                      <a:endParaRPr sz="800"/>
                    </a:p>
                  </a:txBody>
                  <a:tcPr marT="91425" marB="91425" marR="91425" marL="91425"/>
                </a:tc>
                <a:tc>
                  <a:txBody>
                    <a:bodyPr/>
                    <a:lstStyle/>
                    <a:p>
                      <a:pPr indent="0" lvl="0" marL="0" rtl="0" algn="ctr">
                        <a:spcBef>
                          <a:spcPts val="0"/>
                        </a:spcBef>
                        <a:spcAft>
                          <a:spcPts val="0"/>
                        </a:spcAft>
                        <a:buNone/>
                      </a:pPr>
                      <a:r>
                        <a:rPr lang="en" sz="800"/>
                        <a:t>26560</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18647</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7913</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3372</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7913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18647</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7913</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18647</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7913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lstStyle/>
                    <a:p>
                      <a:pPr indent="0" lvl="0" marL="0" rtl="0" algn="ctr">
                        <a:spcBef>
                          <a:spcPts val="0"/>
                        </a:spcBef>
                        <a:spcAft>
                          <a:spcPts val="0"/>
                        </a:spcAft>
                        <a:buNone/>
                      </a:pPr>
                      <a:r>
                        <a:rPr lang="en" sz="800"/>
                        <a:t>True Datapoint</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4897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3372</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1525</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3372</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1525</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18647</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1525</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solidFill>
                            <a:schemeClr val="dk1"/>
                          </a:solidFill>
                        </a:rPr>
                        <a:t>18647</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1525</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t>
            </a:r>
            <a:r>
              <a:rPr lang="en"/>
              <a:t>Definition</a:t>
            </a:r>
            <a:endParaRPr/>
          </a:p>
          <a:p>
            <a:pPr indent="0" lvl="0" marL="0" rtl="0" algn="l">
              <a:spcBef>
                <a:spcPts val="0"/>
              </a:spcBef>
              <a:spcAft>
                <a:spcPts val="0"/>
              </a:spcAft>
              <a:buNone/>
            </a:pPr>
            <a:r>
              <a:t/>
            </a:r>
            <a:endParaRPr/>
          </a:p>
        </p:txBody>
      </p:sp>
      <p:sp>
        <p:nvSpPr>
          <p:cNvPr id="318" name="Google Shape;31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added all the variables used in the excel sheet linked below, unfortunately I am unable to add the details to the presentation due to size constraints.</a:t>
            </a:r>
            <a:endParaRPr/>
          </a:p>
          <a:p>
            <a:pPr indent="0" lvl="0" marL="0" rtl="0" algn="l">
              <a:spcBef>
                <a:spcPts val="1200"/>
              </a:spcBef>
              <a:spcAft>
                <a:spcPts val="0"/>
              </a:spcAft>
              <a:buNone/>
            </a:pPr>
            <a:r>
              <a:rPr lang="en"/>
              <a:t>Redundant variables (correlation of exactly 1 and -1) have been marked as red, which will be removed from further analyses.</a:t>
            </a:r>
            <a:endParaRPr/>
          </a:p>
          <a:p>
            <a:pPr indent="0" lvl="0" marL="0" rtl="0" algn="l">
              <a:spcBef>
                <a:spcPts val="1200"/>
              </a:spcBef>
              <a:spcAft>
                <a:spcPts val="1200"/>
              </a:spcAft>
              <a:buNone/>
            </a:pPr>
            <a:r>
              <a:rPr lang="en"/>
              <a:t>https://docs.google.com/spreadsheets/d/1ypyREMqNoYry7VJ2rSggHw-_NGCYxtGLv-OUZNYyAtI/edit#gid=0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Cramers V &gt;0.1 variables for zero_dose</a:t>
            </a:r>
            <a:endParaRPr/>
          </a:p>
        </p:txBody>
      </p:sp>
      <p:sp>
        <p:nvSpPr>
          <p:cNvPr id="324" name="Google Shape;32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25" name="Google Shape;325;p49"/>
          <p:cNvGraphicFramePr/>
          <p:nvPr/>
        </p:nvGraphicFramePr>
        <p:xfrm>
          <a:off x="311700" y="1152475"/>
          <a:ext cx="3000000" cy="3000000"/>
        </p:xfrm>
        <a:graphic>
          <a:graphicData uri="http://schemas.openxmlformats.org/drawingml/2006/table">
            <a:tbl>
              <a:tblPr>
                <a:noFill/>
                <a:tableStyleId>{EBE7A43F-02C4-4C23-8E01-CFBBD3DD7601}</a:tableStyleId>
              </a:tblPr>
              <a:tblGrid>
                <a:gridCol w="3619500"/>
                <a:gridCol w="3619500"/>
              </a:tblGrid>
              <a:tr h="381000">
                <a:tc>
                  <a:txBody>
                    <a:bodyPr/>
                    <a:lstStyle/>
                    <a:p>
                      <a:pPr indent="0" lvl="0" marL="0" rtl="0" algn="ctr">
                        <a:lnSpc>
                          <a:spcPct val="115000"/>
                        </a:lnSpc>
                        <a:spcBef>
                          <a:spcPts val="0"/>
                        </a:spcBef>
                        <a:spcAft>
                          <a:spcPts val="0"/>
                        </a:spcAft>
                        <a:buNone/>
                      </a:pPr>
                      <a:r>
                        <a:rPr b="1" lang="en" sz="1100"/>
                        <a:t>zero_dose</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1100"/>
                        <a:t>1</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381000">
                <a:tc>
                  <a:txBody>
                    <a:bodyPr/>
                    <a:lstStyle/>
                    <a:p>
                      <a:pPr indent="0" lvl="0" marL="0" rtl="0" algn="ctr">
                        <a:lnSpc>
                          <a:spcPct val="115000"/>
                        </a:lnSpc>
                        <a:spcBef>
                          <a:spcPts val="0"/>
                        </a:spcBef>
                        <a:spcAft>
                          <a:spcPts val="0"/>
                        </a:spcAft>
                        <a:buNone/>
                      </a:pPr>
                      <a:r>
                        <a:rPr b="1" lang="en" sz="1100"/>
                        <a:t>fully_vac</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0.53</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381000">
                <a:tc>
                  <a:txBody>
                    <a:bodyPr/>
                    <a:lstStyle/>
                    <a:p>
                      <a:pPr indent="0" lvl="0" marL="0" rtl="0" algn="ctr">
                        <a:lnSpc>
                          <a:spcPct val="115000"/>
                        </a:lnSpc>
                        <a:spcBef>
                          <a:spcPts val="0"/>
                        </a:spcBef>
                        <a:spcAft>
                          <a:spcPts val="0"/>
                        </a:spcAft>
                        <a:buNone/>
                      </a:pPr>
                      <a:r>
                        <a:rPr b="1" lang="en" sz="1100"/>
                        <a:t>under_vacc</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1100"/>
                        <a:t>0.53</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381000">
                <a:tc>
                  <a:txBody>
                    <a:bodyPr/>
                    <a:lstStyle/>
                    <a:p>
                      <a:pPr indent="0" lvl="0" marL="0" rtl="0" algn="ctr">
                        <a:lnSpc>
                          <a:spcPct val="115000"/>
                        </a:lnSpc>
                        <a:spcBef>
                          <a:spcPts val="0"/>
                        </a:spcBef>
                        <a:spcAft>
                          <a:spcPts val="0"/>
                        </a:spcAft>
                        <a:buNone/>
                      </a:pPr>
                      <a:r>
                        <a:rPr b="1" lang="en" sz="1100"/>
                        <a:t>Elevation</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0.17</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381000">
                <a:tc>
                  <a:txBody>
                    <a:bodyPr/>
                    <a:lstStyle/>
                    <a:p>
                      <a:pPr indent="0" lvl="0" marL="0" rtl="0" algn="ctr">
                        <a:lnSpc>
                          <a:spcPct val="115000"/>
                        </a:lnSpc>
                        <a:spcBef>
                          <a:spcPts val="0"/>
                        </a:spcBef>
                        <a:spcAft>
                          <a:spcPts val="0"/>
                        </a:spcAft>
                        <a:buNone/>
                      </a:pPr>
                      <a:r>
                        <a:rPr b="1" lang="en" sz="1100"/>
                        <a:t>LATNUM</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1100"/>
                        <a:t>0.19</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381000">
                <a:tc>
                  <a:txBody>
                    <a:bodyPr/>
                    <a:lstStyle/>
                    <a:p>
                      <a:pPr indent="0" lvl="0" marL="0" rtl="0" algn="ctr">
                        <a:lnSpc>
                          <a:spcPct val="115000"/>
                        </a:lnSpc>
                        <a:spcBef>
                          <a:spcPts val="0"/>
                        </a:spcBef>
                        <a:spcAft>
                          <a:spcPts val="0"/>
                        </a:spcAft>
                        <a:buNone/>
                      </a:pPr>
                      <a:r>
                        <a:rPr b="1" lang="en" sz="1100"/>
                        <a:t>LONGNUM</a:t>
                      </a:r>
                      <a:endParaRPr b="1"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t>0.18</a:t>
                      </a:r>
                      <a:endParaRPr sz="11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Cramers V &lt;0.1 variables for zero dose</a:t>
            </a:r>
            <a:endParaRPr/>
          </a:p>
          <a:p>
            <a:pPr indent="0" lvl="0" marL="0" rtl="0" algn="l">
              <a:spcBef>
                <a:spcPts val="0"/>
              </a:spcBef>
              <a:spcAft>
                <a:spcPts val="0"/>
              </a:spcAft>
              <a:buNone/>
            </a:pPr>
            <a:r>
              <a:t/>
            </a:r>
            <a:endParaRPr/>
          </a:p>
        </p:txBody>
      </p:sp>
      <p:sp>
        <p:nvSpPr>
          <p:cNvPr id="331" name="Google Shape;33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32" name="Google Shape;332;p50"/>
          <p:cNvGraphicFramePr/>
          <p:nvPr/>
        </p:nvGraphicFramePr>
        <p:xfrm>
          <a:off x="311700" y="1152475"/>
          <a:ext cx="3000000" cy="3000000"/>
        </p:xfrm>
        <a:graphic>
          <a:graphicData uri="http://schemas.openxmlformats.org/drawingml/2006/table">
            <a:tbl>
              <a:tblPr>
                <a:noFill/>
                <a:tableStyleId>{0DE80F41-D2CF-4280-8519-6BBDB84D09DE}</a:tableStyleId>
              </a:tblPr>
              <a:tblGrid>
                <a:gridCol w="952500"/>
                <a:gridCol w="952500"/>
              </a:tblGrid>
              <a:tr h="200025">
                <a:tc>
                  <a:txBody>
                    <a:bodyPr/>
                    <a:lstStyle/>
                    <a:p>
                      <a:pPr indent="0" lvl="0" marL="0" rtl="0" algn="r">
                        <a:lnSpc>
                          <a:spcPct val="115000"/>
                        </a:lnSpc>
                        <a:spcBef>
                          <a:spcPts val="0"/>
                        </a:spcBef>
                        <a:spcAft>
                          <a:spcPts val="0"/>
                        </a:spcAft>
                        <a:buNone/>
                      </a:pPr>
                      <a:r>
                        <a:rPr b="1" lang="en" sz="900"/>
                        <a:t>zero_dose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b="1" lang="en" sz="900"/>
                        <a:t>impr_ws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unimpr_ws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basic_drinking_w</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limited_drinking_w</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jmp_w8</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jmp_w2</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jmp_w5</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jmp_s1</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jmp_s6</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jmp_s8</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jmp_s7</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jmp_h1</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jmp_h2</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jmp_h3</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bl>
          </a:graphicData>
        </a:graphic>
      </p:graphicFrame>
      <p:graphicFrame>
        <p:nvGraphicFramePr>
          <p:cNvPr id="333" name="Google Shape;333;p50"/>
          <p:cNvGraphicFramePr/>
          <p:nvPr/>
        </p:nvGraphicFramePr>
        <p:xfrm>
          <a:off x="2468650" y="1152475"/>
          <a:ext cx="3000000" cy="3000000"/>
        </p:xfrm>
        <a:graphic>
          <a:graphicData uri="http://schemas.openxmlformats.org/drawingml/2006/table">
            <a:tbl>
              <a:tblPr>
                <a:noFill/>
                <a:tableStyleId>{0DE80F41-D2CF-4280-8519-6BBDB84D09DE}</a:tableStyleId>
              </a:tblPr>
              <a:tblGrid>
                <a:gridCol w="952500"/>
                <a:gridCol w="952500"/>
              </a:tblGrid>
              <a:tr h="200025">
                <a:tc>
                  <a:txBody>
                    <a:bodyPr/>
                    <a:lstStyle/>
                    <a:p>
                      <a:pPr indent="0" lvl="0" marL="0" rtl="0" algn="r">
                        <a:lnSpc>
                          <a:spcPct val="115000"/>
                        </a:lnSpc>
                        <a:spcBef>
                          <a:spcPts val="0"/>
                        </a:spcBef>
                        <a:spcAft>
                          <a:spcPts val="0"/>
                        </a:spcAft>
                        <a:buNone/>
                      </a:pPr>
                      <a:r>
                        <a:rPr b="1" lang="en" sz="900"/>
                        <a:t>wi_combined</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0.04</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wi_combined_score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0.05</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wi_ur</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0.06</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wi_ur_score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0.07</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kaccha_floor</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0.03</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kaccha_roof</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kaccha_walls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all_kaccha_house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0.03</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own_house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own_agri_land</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bpl_card</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highest_grade_comp</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0.05</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bank_acc</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other_wives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0.02</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mcp_card</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0.06</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antenatal_care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0.05</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antenatal_4plus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0.05</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bl>
          </a:graphicData>
        </a:graphic>
      </p:graphicFrame>
      <p:graphicFrame>
        <p:nvGraphicFramePr>
          <p:cNvPr id="334" name="Google Shape;334;p50"/>
          <p:cNvGraphicFramePr/>
          <p:nvPr/>
        </p:nvGraphicFramePr>
        <p:xfrm>
          <a:off x="4755450" y="1152475"/>
          <a:ext cx="3000000" cy="3000000"/>
        </p:xfrm>
        <a:graphic>
          <a:graphicData uri="http://schemas.openxmlformats.org/drawingml/2006/table">
            <a:tbl>
              <a:tblPr>
                <a:noFill/>
                <a:tableStyleId>{0DE80F41-D2CF-4280-8519-6BBDB84D09DE}</a:tableStyleId>
              </a:tblPr>
              <a:tblGrid>
                <a:gridCol w="952500"/>
                <a:gridCol w="952500"/>
              </a:tblGrid>
              <a:tr h="200025">
                <a:tc>
                  <a:txBody>
                    <a:bodyPr/>
                    <a:lstStyle/>
                    <a:p>
                      <a:pPr indent="0" lvl="0" marL="0" rtl="0" algn="r">
                        <a:lnSpc>
                          <a:spcPct val="115000"/>
                        </a:lnSpc>
                        <a:spcBef>
                          <a:spcPts val="0"/>
                        </a:spcBef>
                        <a:spcAft>
                          <a:spcPts val="0"/>
                        </a:spcAft>
                        <a:buNone/>
                      </a:pPr>
                      <a:r>
                        <a:rPr b="1" lang="en" sz="900"/>
                        <a:t>tetanus</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0.04</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icds_rec</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0.08</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icds_rec_bf</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0.08</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w_age_marr</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0.04</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caste_le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0.04</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highest_edu_lvl_le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0.06</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w_religion_le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0.07</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w_marital_status_le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0.01</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delivery_place_le</a:t>
                      </a:r>
                      <a:endParaRPr b="1"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0.07</a:t>
                      </a:r>
                      <a:endParaRPr sz="900"/>
                    </a:p>
                  </a:txBody>
                  <a:tcPr marT="19050" marB="19050" marR="28575" marL="28575" anchor="b">
                    <a:lnL cap="flat" cmpd="sng" w="10150">
                      <a:solidFill>
                        <a:srgbClr val="CCCCCC"/>
                      </a:solidFill>
                      <a:prstDash val="solid"/>
                      <a:round/>
                      <a:headEnd len="sm" w="sm" type="none"/>
                      <a:tailEnd len="sm" w="sm" type="none"/>
                    </a:lnL>
                    <a:lnR cap="flat" cmpd="sng" w="10150">
                      <a:solidFill>
                        <a:srgbClr val="CCCCCC"/>
                      </a:solidFill>
                      <a:prstDash val="solid"/>
                      <a:round/>
                      <a:headEnd len="sm" w="sm" type="none"/>
                      <a:tailEnd len="sm" w="sm" type="none"/>
                    </a:lnR>
                    <a:lnT cap="flat" cmpd="sng" w="10150">
                      <a:solidFill>
                        <a:srgbClr val="CCCCCC"/>
                      </a:solidFill>
                      <a:prstDash val="solid"/>
                      <a:round/>
                      <a:headEnd len="sm" w="sm" type="none"/>
                      <a:tailEnd len="sm" w="sm" type="none"/>
                    </a:lnT>
                    <a:lnB cap="flat" cmpd="sng" w="10150">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Cramers V</a:t>
            </a:r>
            <a:endParaRPr/>
          </a:p>
        </p:txBody>
      </p:sp>
      <p:sp>
        <p:nvSpPr>
          <p:cNvPr id="340" name="Google Shape;34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The trend remains the same for under vaccinated variables for the previous 2 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model is trained on 4</a:t>
            </a:r>
            <a:r>
              <a:rPr lang="en"/>
              <a:t>8</a:t>
            </a:r>
            <a:r>
              <a:rPr lang="en"/>
              <a:t> attributes, mostly taken from Mira’s recommendations. </a:t>
            </a:r>
            <a:endParaRPr/>
          </a:p>
          <a:p>
            <a:pPr indent="0" lvl="0" marL="0" rtl="0" algn="l">
              <a:spcBef>
                <a:spcPts val="1200"/>
              </a:spcBef>
              <a:spcAft>
                <a:spcPts val="0"/>
              </a:spcAft>
              <a:buNone/>
            </a:pPr>
            <a:r>
              <a:rPr lang="en"/>
              <a:t>The target column is zero dose, which contains kids with no vaccination </a:t>
            </a:r>
            <a:r>
              <a:rPr lang="en"/>
              <a:t>received</a:t>
            </a:r>
            <a:r>
              <a:rPr lang="en"/>
              <a:t> for DPT and Penta vaccines.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oversampling was done on the train data only</a:t>
            </a:r>
            <a:endParaRPr/>
          </a:p>
          <a:p>
            <a:pPr indent="0" lvl="0" marL="0" rtl="0" algn="l">
              <a:spcBef>
                <a:spcPts val="1200"/>
              </a:spcBef>
              <a:spcAft>
                <a:spcPts val="0"/>
              </a:spcAft>
              <a:buNone/>
            </a:pPr>
            <a:r>
              <a:rPr lang="en"/>
              <a:t>Default oversampling and undersampling methods were used from imblearn library(except smote oversampling)</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and under vacc proportions</a:t>
            </a:r>
            <a:endParaRPr/>
          </a:p>
        </p:txBody>
      </p:sp>
      <p:sp>
        <p:nvSpPr>
          <p:cNvPr id="346" name="Google Shape;34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There are 2,761 datapoints where zero dose children are a subset of undervaccinated children.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347" name="Google Shape;347;p52"/>
          <p:cNvGraphicFramePr/>
          <p:nvPr/>
        </p:nvGraphicFramePr>
        <p:xfrm>
          <a:off x="311700" y="1152475"/>
          <a:ext cx="3000000" cy="3000000"/>
        </p:xfrm>
        <a:graphic>
          <a:graphicData uri="http://schemas.openxmlformats.org/drawingml/2006/table">
            <a:tbl>
              <a:tblPr>
                <a:noFill/>
                <a:tableStyleId>{EBE7A43F-02C4-4C23-8E01-CFBBD3DD7601}</a:tableStyleId>
              </a:tblPr>
              <a:tblGrid>
                <a:gridCol w="705000"/>
                <a:gridCol w="705000"/>
                <a:gridCol w="705000"/>
                <a:gridCol w="705000"/>
              </a:tblGrid>
              <a:tr h="1601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True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Empty</a:t>
                      </a:r>
                      <a:endParaRPr/>
                    </a:p>
                  </a:txBody>
                  <a:tcPr marT="91425" marB="91425" marR="91425" marL="91425"/>
                </a:tc>
              </a:tr>
              <a:tr h="160150">
                <a:tc>
                  <a:txBody>
                    <a:bodyPr/>
                    <a:lstStyle/>
                    <a:p>
                      <a:pPr indent="0" lvl="0" marL="0" rtl="0" algn="ctr">
                        <a:spcBef>
                          <a:spcPts val="0"/>
                        </a:spcBef>
                        <a:spcAft>
                          <a:spcPts val="0"/>
                        </a:spcAft>
                        <a:buNone/>
                      </a:pPr>
                      <a:r>
                        <a:rPr lang="en"/>
                        <a:t>Under vacc</a:t>
                      </a:r>
                      <a:endParaRPr/>
                    </a:p>
                  </a:txBody>
                  <a:tcPr marT="91425" marB="91425" marR="91425" marL="91425"/>
                </a:tc>
                <a:tc>
                  <a:txBody>
                    <a:bodyPr/>
                    <a:lstStyle/>
                    <a:p>
                      <a:pPr indent="0" lvl="0" marL="0" rtl="0" algn="ctr">
                        <a:spcBef>
                          <a:spcPts val="0"/>
                        </a:spcBef>
                        <a:spcAft>
                          <a:spcPts val="0"/>
                        </a:spcAft>
                        <a:buNone/>
                      </a:pPr>
                      <a:r>
                        <a:rPr lang="en"/>
                        <a:t>7865</a:t>
                      </a:r>
                      <a:endParaRPr/>
                    </a:p>
                  </a:txBody>
                  <a:tcPr marT="91425" marB="91425" marR="91425" marL="91425"/>
                </a:tc>
                <a:tc>
                  <a:txBody>
                    <a:bodyPr/>
                    <a:lstStyle/>
                    <a:p>
                      <a:pPr indent="0" lvl="0" marL="0" rtl="0" algn="ctr">
                        <a:spcBef>
                          <a:spcPts val="0"/>
                        </a:spcBef>
                        <a:spcAft>
                          <a:spcPts val="0"/>
                        </a:spcAft>
                        <a:buNone/>
                      </a:pPr>
                      <a:r>
                        <a:rPr lang="en"/>
                        <a:t>35220</a:t>
                      </a:r>
                      <a:endParaRPr/>
                    </a:p>
                  </a:txBody>
                  <a:tcPr marT="91425" marB="91425" marR="91425" marL="91425"/>
                </a:tc>
                <a:tc>
                  <a:txBody>
                    <a:bodyPr/>
                    <a:lstStyle/>
                    <a:p>
                      <a:pPr indent="0" lvl="0" marL="0" rtl="0" algn="ctr">
                        <a:spcBef>
                          <a:spcPts val="0"/>
                        </a:spcBef>
                        <a:spcAft>
                          <a:spcPts val="0"/>
                        </a:spcAft>
                        <a:buNone/>
                      </a:pPr>
                      <a:r>
                        <a:rPr lang="en"/>
                        <a:t>96</a:t>
                      </a:r>
                      <a:endParaRPr/>
                    </a:p>
                  </a:txBody>
                  <a:tcPr marT="91425" marB="91425" marR="91425" marL="91425"/>
                </a:tc>
              </a:tr>
              <a:tr h="160150">
                <a:tc>
                  <a:txBody>
                    <a:bodyPr/>
                    <a:lstStyle/>
                    <a:p>
                      <a:pPr indent="0" lvl="0" marL="0" rtl="0" algn="ctr">
                        <a:spcBef>
                          <a:spcPts val="0"/>
                        </a:spcBef>
                        <a:spcAft>
                          <a:spcPts val="0"/>
                        </a:spcAft>
                        <a:buNone/>
                      </a:pPr>
                      <a:r>
                        <a:rPr lang="en"/>
                        <a:t>Zero dose</a:t>
                      </a:r>
                      <a:endParaRPr/>
                    </a:p>
                  </a:txBody>
                  <a:tcPr marT="91425" marB="91425" marR="91425" marL="91425"/>
                </a:tc>
                <a:tc>
                  <a:txBody>
                    <a:bodyPr/>
                    <a:lstStyle/>
                    <a:p>
                      <a:pPr indent="0" lvl="0" marL="0" rtl="0" algn="ctr">
                        <a:spcBef>
                          <a:spcPts val="0"/>
                        </a:spcBef>
                        <a:spcAft>
                          <a:spcPts val="0"/>
                        </a:spcAft>
                        <a:buNone/>
                      </a:pPr>
                      <a:r>
                        <a:rPr lang="en"/>
                        <a:t>2761</a:t>
                      </a:r>
                      <a:endParaRPr/>
                    </a:p>
                  </a:txBody>
                  <a:tcPr marT="91425" marB="91425" marR="91425" marL="91425"/>
                </a:tc>
                <a:tc>
                  <a:txBody>
                    <a:bodyPr/>
                    <a:lstStyle/>
                    <a:p>
                      <a:pPr indent="0" lvl="0" marL="0" rtl="0" algn="ctr">
                        <a:spcBef>
                          <a:spcPts val="0"/>
                        </a:spcBef>
                        <a:spcAft>
                          <a:spcPts val="0"/>
                        </a:spcAft>
                        <a:buNone/>
                      </a:pPr>
                      <a:r>
                        <a:rPr lang="en"/>
                        <a:t>40290</a:t>
                      </a:r>
                      <a:endParaRPr/>
                    </a:p>
                  </a:txBody>
                  <a:tcPr marT="91425" marB="91425" marR="91425" marL="91425"/>
                </a:tc>
                <a:tc>
                  <a:txBody>
                    <a:bodyPr/>
                    <a:lstStyle/>
                    <a:p>
                      <a:pPr indent="0" lvl="0" marL="0" rtl="0" algn="ctr">
                        <a:spcBef>
                          <a:spcPts val="0"/>
                        </a:spcBef>
                        <a:spcAft>
                          <a:spcPts val="0"/>
                        </a:spcAft>
                        <a:buNone/>
                      </a:pPr>
                      <a:r>
                        <a:rPr lang="en"/>
                        <a:t>130</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and under vacc proportions</a:t>
            </a:r>
            <a:endParaRPr/>
          </a:p>
        </p:txBody>
      </p:sp>
      <p:sp>
        <p:nvSpPr>
          <p:cNvPr id="359" name="Google Shape;35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150"/>
              <a:t>True datapoints are only considered for the below table		For proportions, empty values have been ignored</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0"/>
              </a:spcAft>
              <a:buSzPts val="275"/>
              <a:buNone/>
            </a:pPr>
            <a:r>
              <a:rPr lang="en" sz="1150"/>
              <a:t>There are 2,761 datapoints where zero dose children ar</a:t>
            </a:r>
            <a:r>
              <a:rPr lang="en" sz="1150"/>
              <a:t>e</a:t>
            </a:r>
            <a:r>
              <a:rPr lang="en" sz="1150"/>
              <a:t> a subset of undervaccinated children.</a:t>
            </a:r>
            <a:endParaRPr sz="1150"/>
          </a:p>
          <a:p>
            <a:pPr indent="0" lvl="0" marL="0" rtl="0" algn="l">
              <a:lnSpc>
                <a:spcPct val="105000"/>
              </a:lnSpc>
              <a:spcBef>
                <a:spcPts val="1200"/>
              </a:spcBef>
              <a:spcAft>
                <a:spcPts val="0"/>
              </a:spcAft>
              <a:buSzPts val="275"/>
              <a:buNone/>
            </a:pPr>
            <a:r>
              <a:t/>
            </a:r>
            <a:endParaRPr sz="1150"/>
          </a:p>
          <a:p>
            <a:pPr indent="0" lvl="0" marL="0" rtl="0" algn="l">
              <a:lnSpc>
                <a:spcPct val="105000"/>
              </a:lnSpc>
              <a:spcBef>
                <a:spcPts val="1200"/>
              </a:spcBef>
              <a:spcAft>
                <a:spcPts val="1200"/>
              </a:spcAft>
              <a:buSzPts val="275"/>
              <a:buNone/>
            </a:pPr>
            <a:r>
              <a:t/>
            </a:r>
            <a:endParaRPr sz="1150"/>
          </a:p>
        </p:txBody>
      </p:sp>
      <p:graphicFrame>
        <p:nvGraphicFramePr>
          <p:cNvPr id="360" name="Google Shape;360;p54"/>
          <p:cNvGraphicFramePr/>
          <p:nvPr/>
        </p:nvGraphicFramePr>
        <p:xfrm>
          <a:off x="441550" y="1650225"/>
          <a:ext cx="3000000" cy="3000000"/>
        </p:xfrm>
        <a:graphic>
          <a:graphicData uri="http://schemas.openxmlformats.org/drawingml/2006/table">
            <a:tbl>
              <a:tblPr>
                <a:noFill/>
                <a:tableStyleId>{EBE7A43F-02C4-4C23-8E01-CFBBD3DD7601}</a:tableStyleId>
              </a:tblPr>
              <a:tblGrid>
                <a:gridCol w="970300"/>
                <a:gridCol w="970300"/>
                <a:gridCol w="970300"/>
                <a:gridCol w="970300"/>
              </a:tblGrid>
              <a:tr h="124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All datapoints</a:t>
                      </a:r>
                      <a:endParaRPr/>
                    </a:p>
                  </a:txBody>
                  <a:tcPr marT="91425" marB="91425" marR="91425" marL="91425"/>
                </a:tc>
                <a:tc>
                  <a:txBody>
                    <a:bodyPr/>
                    <a:lstStyle/>
                    <a:p>
                      <a:pPr indent="0" lvl="0" marL="0" rtl="0" algn="ctr">
                        <a:spcBef>
                          <a:spcPts val="0"/>
                        </a:spcBef>
                        <a:spcAft>
                          <a:spcPts val="0"/>
                        </a:spcAft>
                        <a:buNone/>
                      </a:pPr>
                      <a:r>
                        <a:rPr lang="en"/>
                        <a:t>After dropping empty values</a:t>
                      </a:r>
                      <a:endParaRPr/>
                    </a:p>
                  </a:txBody>
                  <a:tcPr marT="91425" marB="91425" marR="91425" marL="91425"/>
                </a:tc>
                <a:tc>
                  <a:txBody>
                    <a:bodyPr/>
                    <a:lstStyle/>
                    <a:p>
                      <a:pPr indent="0" lvl="0" marL="0" rtl="0" algn="ctr">
                        <a:spcBef>
                          <a:spcPts val="0"/>
                        </a:spcBef>
                        <a:spcAft>
                          <a:spcPts val="0"/>
                        </a:spcAft>
                        <a:buNone/>
                      </a:pPr>
                      <a:r>
                        <a:rPr lang="en"/>
                        <a:t>Datapoints in dropped rows</a:t>
                      </a:r>
                      <a:endParaRPr/>
                    </a:p>
                  </a:txBody>
                  <a:tcPr marT="91425" marB="91425" marR="91425" marL="91425"/>
                </a:tc>
              </a:tr>
              <a:tr h="609575">
                <a:tc>
                  <a:txBody>
                    <a:bodyPr/>
                    <a:lstStyle/>
                    <a:p>
                      <a:pPr indent="0" lvl="0" marL="0" rtl="0" algn="ctr">
                        <a:spcBef>
                          <a:spcPts val="0"/>
                        </a:spcBef>
                        <a:spcAft>
                          <a:spcPts val="0"/>
                        </a:spcAft>
                        <a:buNone/>
                      </a:pPr>
                      <a:r>
                        <a:rPr lang="en"/>
                        <a:t>Under vacc</a:t>
                      </a:r>
                      <a:endParaRPr/>
                    </a:p>
                  </a:txBody>
                  <a:tcPr marT="91425" marB="91425" marR="91425" marL="91425"/>
                </a:tc>
                <a:tc>
                  <a:txBody>
                    <a:bodyPr/>
                    <a:lstStyle/>
                    <a:p>
                      <a:pPr indent="0" lvl="0" marL="0" rtl="0" algn="ctr">
                        <a:spcBef>
                          <a:spcPts val="0"/>
                        </a:spcBef>
                        <a:spcAft>
                          <a:spcPts val="0"/>
                        </a:spcAft>
                        <a:buNone/>
                      </a:pPr>
                      <a:r>
                        <a:rPr lang="en"/>
                        <a:t>7865</a:t>
                      </a:r>
                      <a:endParaRPr/>
                    </a:p>
                  </a:txBody>
                  <a:tcPr marT="91425" marB="91425" marR="91425" marL="91425"/>
                </a:tc>
                <a:tc>
                  <a:txBody>
                    <a:bodyPr/>
                    <a:lstStyle/>
                    <a:p>
                      <a:pPr indent="0" lvl="0" marL="0" rtl="0" algn="ctr">
                        <a:spcBef>
                          <a:spcPts val="0"/>
                        </a:spcBef>
                        <a:spcAft>
                          <a:spcPts val="0"/>
                        </a:spcAft>
                        <a:buNone/>
                      </a:pPr>
                      <a:r>
                        <a:rPr lang="en"/>
                        <a:t>4897</a:t>
                      </a:r>
                      <a:endParaRPr/>
                    </a:p>
                  </a:txBody>
                  <a:tcPr marT="91425" marB="91425" marR="91425" marL="91425"/>
                </a:tc>
                <a:tc>
                  <a:txBody>
                    <a:bodyPr/>
                    <a:lstStyle/>
                    <a:p>
                      <a:pPr indent="0" lvl="0" marL="0" rtl="0" algn="ctr">
                        <a:spcBef>
                          <a:spcPts val="0"/>
                        </a:spcBef>
                        <a:spcAft>
                          <a:spcPts val="0"/>
                        </a:spcAft>
                        <a:buNone/>
                      </a:pPr>
                      <a:r>
                        <a:rPr lang="en"/>
                        <a:t>2968</a:t>
                      </a:r>
                      <a:endParaRPr/>
                    </a:p>
                  </a:txBody>
                  <a:tcPr marT="91425" marB="91425" marR="91425" marL="91425"/>
                </a:tc>
              </a:tr>
              <a:tr h="609575">
                <a:tc>
                  <a:txBody>
                    <a:bodyPr/>
                    <a:lstStyle/>
                    <a:p>
                      <a:pPr indent="0" lvl="0" marL="0" rtl="0" algn="ctr">
                        <a:spcBef>
                          <a:spcPts val="0"/>
                        </a:spcBef>
                        <a:spcAft>
                          <a:spcPts val="0"/>
                        </a:spcAft>
                        <a:buNone/>
                      </a:pPr>
                      <a:r>
                        <a:rPr lang="en"/>
                        <a:t>Zero dose</a:t>
                      </a:r>
                      <a:endParaRPr/>
                    </a:p>
                  </a:txBody>
                  <a:tcPr marT="91425" marB="91425" marR="91425" marL="91425"/>
                </a:tc>
                <a:tc>
                  <a:txBody>
                    <a:bodyPr/>
                    <a:lstStyle/>
                    <a:p>
                      <a:pPr indent="0" lvl="0" marL="0" rtl="0" algn="ctr">
                        <a:spcBef>
                          <a:spcPts val="0"/>
                        </a:spcBef>
                        <a:spcAft>
                          <a:spcPts val="0"/>
                        </a:spcAft>
                        <a:buNone/>
                      </a:pPr>
                      <a:r>
                        <a:rPr lang="en"/>
                        <a:t>2761</a:t>
                      </a:r>
                      <a:endParaRPr/>
                    </a:p>
                  </a:txBody>
                  <a:tcPr marT="91425" marB="91425" marR="91425" marL="91425"/>
                </a:tc>
                <a:tc>
                  <a:txBody>
                    <a:bodyPr/>
                    <a:lstStyle/>
                    <a:p>
                      <a:pPr indent="0" lvl="0" marL="0" rtl="0" algn="ctr">
                        <a:spcBef>
                          <a:spcPts val="0"/>
                        </a:spcBef>
                        <a:spcAft>
                          <a:spcPts val="0"/>
                        </a:spcAft>
                        <a:buNone/>
                      </a:pPr>
                      <a:r>
                        <a:rPr lang="en"/>
                        <a:t>1531</a:t>
                      </a:r>
                      <a:endParaRPr/>
                    </a:p>
                  </a:txBody>
                  <a:tcPr marT="91425" marB="91425" marR="91425" marL="91425"/>
                </a:tc>
                <a:tc>
                  <a:txBody>
                    <a:bodyPr/>
                    <a:lstStyle/>
                    <a:p>
                      <a:pPr indent="0" lvl="0" marL="0" rtl="0" algn="ctr">
                        <a:spcBef>
                          <a:spcPts val="0"/>
                        </a:spcBef>
                        <a:spcAft>
                          <a:spcPts val="0"/>
                        </a:spcAft>
                        <a:buNone/>
                      </a:pPr>
                      <a:r>
                        <a:rPr lang="en"/>
                        <a:t>1230</a:t>
                      </a:r>
                      <a:endParaRPr/>
                    </a:p>
                  </a:txBody>
                  <a:tcPr marT="91425" marB="91425" marR="91425" marL="91425"/>
                </a:tc>
              </a:tr>
            </a:tbl>
          </a:graphicData>
        </a:graphic>
      </p:graphicFrame>
      <p:graphicFrame>
        <p:nvGraphicFramePr>
          <p:cNvPr id="361" name="Google Shape;361;p54"/>
          <p:cNvGraphicFramePr/>
          <p:nvPr/>
        </p:nvGraphicFramePr>
        <p:xfrm>
          <a:off x="4604875" y="1650225"/>
          <a:ext cx="3000000" cy="3000000"/>
        </p:xfrm>
        <a:graphic>
          <a:graphicData uri="http://schemas.openxmlformats.org/drawingml/2006/table">
            <a:tbl>
              <a:tblPr>
                <a:noFill/>
                <a:tableStyleId>{EBE7A43F-02C4-4C23-8E01-CFBBD3DD7601}</a:tableStyleId>
              </a:tblPr>
              <a:tblGrid>
                <a:gridCol w="1013575"/>
                <a:gridCol w="1013575"/>
                <a:gridCol w="1013575"/>
                <a:gridCol w="1013575"/>
              </a:tblGrid>
              <a:tr h="124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All datapoints</a:t>
                      </a:r>
                      <a:endParaRPr/>
                    </a:p>
                  </a:txBody>
                  <a:tcPr marT="91425" marB="91425" marR="91425" marL="91425"/>
                </a:tc>
                <a:tc>
                  <a:txBody>
                    <a:bodyPr/>
                    <a:lstStyle/>
                    <a:p>
                      <a:pPr indent="0" lvl="0" marL="0" rtl="0" algn="ctr">
                        <a:spcBef>
                          <a:spcPts val="0"/>
                        </a:spcBef>
                        <a:spcAft>
                          <a:spcPts val="0"/>
                        </a:spcAft>
                        <a:buNone/>
                      </a:pPr>
                      <a:r>
                        <a:rPr lang="en"/>
                        <a:t>After dropping empty values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Datapoints in dropped rows</a:t>
                      </a:r>
                      <a:endParaRPr>
                        <a:solidFill>
                          <a:schemeClr val="dk1"/>
                        </a:solidFill>
                      </a:endParaRPr>
                    </a:p>
                    <a:p>
                      <a:pPr indent="0" lvl="0" marL="0" rtl="0" algn="ctr">
                        <a:spcBef>
                          <a:spcPts val="0"/>
                        </a:spcBef>
                        <a:spcAft>
                          <a:spcPts val="0"/>
                        </a:spcAft>
                        <a:buNone/>
                      </a:pPr>
                      <a:r>
                        <a:t/>
                      </a:r>
                      <a:endParaRPr/>
                    </a:p>
                  </a:txBody>
                  <a:tcPr marT="91425" marB="91425" marR="91425" marL="91425"/>
                </a:tc>
              </a:tr>
              <a:tr h="609575">
                <a:tc>
                  <a:txBody>
                    <a:bodyPr/>
                    <a:lstStyle/>
                    <a:p>
                      <a:pPr indent="0" lvl="0" marL="0" rtl="0" algn="ctr">
                        <a:spcBef>
                          <a:spcPts val="0"/>
                        </a:spcBef>
                        <a:spcAft>
                          <a:spcPts val="0"/>
                        </a:spcAft>
                        <a:buNone/>
                      </a:pPr>
                      <a:r>
                        <a:rPr lang="en"/>
                        <a:t>Under vacc</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18.2%</a:t>
                      </a:r>
                      <a:endParaRPr/>
                    </a:p>
                  </a:txBody>
                  <a:tcPr marT="91425" marB="91425" marR="91425" marL="91425"/>
                </a:tc>
                <a:tc>
                  <a:txBody>
                    <a:bodyPr/>
                    <a:lstStyle/>
                    <a:p>
                      <a:pPr indent="0" lvl="0" marL="0" rtl="0" algn="ctr">
                        <a:spcBef>
                          <a:spcPts val="0"/>
                        </a:spcBef>
                        <a:spcAft>
                          <a:spcPts val="0"/>
                        </a:spcAft>
                        <a:buNone/>
                      </a:pPr>
                      <a:r>
                        <a:rPr lang="en"/>
                        <a:t>15.56%</a:t>
                      </a:r>
                      <a:endParaRPr/>
                    </a:p>
                  </a:txBody>
                  <a:tcPr marT="91425" marB="91425" marR="91425" marL="91425"/>
                </a:tc>
                <a:tc>
                  <a:txBody>
                    <a:bodyPr/>
                    <a:lstStyle/>
                    <a:p>
                      <a:pPr indent="0" lvl="0" marL="0" rtl="0" algn="ctr">
                        <a:spcBef>
                          <a:spcPts val="0"/>
                        </a:spcBef>
                        <a:spcAft>
                          <a:spcPts val="0"/>
                        </a:spcAft>
                        <a:buNone/>
                      </a:pPr>
                      <a:r>
                        <a:rPr lang="en"/>
                        <a:t>25.52%</a:t>
                      </a:r>
                      <a:endParaRPr/>
                    </a:p>
                  </a:txBody>
                  <a:tcPr marT="91425" marB="91425" marR="91425" marL="91425"/>
                </a:tc>
              </a:tr>
              <a:tr h="609575">
                <a:tc>
                  <a:txBody>
                    <a:bodyPr/>
                    <a:lstStyle/>
                    <a:p>
                      <a:pPr indent="0" lvl="0" marL="0" rtl="0" algn="ctr">
                        <a:spcBef>
                          <a:spcPts val="0"/>
                        </a:spcBef>
                        <a:spcAft>
                          <a:spcPts val="0"/>
                        </a:spcAft>
                        <a:buNone/>
                      </a:pPr>
                      <a:r>
                        <a:rPr lang="en"/>
                        <a:t>Zero dose</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6.41%</a:t>
                      </a:r>
                      <a:endParaRPr/>
                    </a:p>
                  </a:txBody>
                  <a:tcPr marT="91425" marB="91425" marR="91425" marL="91425"/>
                </a:tc>
                <a:tc>
                  <a:txBody>
                    <a:bodyPr/>
                    <a:lstStyle/>
                    <a:p>
                      <a:pPr indent="0" lvl="0" marL="0" rtl="0" algn="ctr">
                        <a:spcBef>
                          <a:spcPts val="0"/>
                        </a:spcBef>
                        <a:spcAft>
                          <a:spcPts val="0"/>
                        </a:spcAft>
                        <a:buNone/>
                      </a:pPr>
                      <a:r>
                        <a:rPr lang="en"/>
                        <a:t>4.86%</a:t>
                      </a:r>
                      <a:endParaRPr/>
                    </a:p>
                  </a:txBody>
                  <a:tcPr marT="91425" marB="91425" marR="91425" marL="91425"/>
                </a:tc>
                <a:tc>
                  <a:txBody>
                    <a:bodyPr/>
                    <a:lstStyle/>
                    <a:p>
                      <a:pPr indent="0" lvl="0" marL="0" rtl="0" algn="ctr">
                        <a:spcBef>
                          <a:spcPts val="0"/>
                        </a:spcBef>
                        <a:spcAft>
                          <a:spcPts val="0"/>
                        </a:spcAft>
                        <a:buNone/>
                      </a:pPr>
                      <a:r>
                        <a:rPr lang="en"/>
                        <a:t>10.6%</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Recoding to binary</a:t>
            </a:r>
            <a:endParaRPr/>
          </a:p>
        </p:txBody>
      </p:sp>
      <p:sp>
        <p:nvSpPr>
          <p:cNvPr id="367" name="Google Shape;36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Converted wealth index to poor binary </a:t>
            </a:r>
            <a:endParaRPr/>
          </a:p>
          <a:p>
            <a:pPr indent="0" lvl="0" marL="0" rtl="0" algn="l">
              <a:spcBef>
                <a:spcPts val="1200"/>
              </a:spcBef>
              <a:spcAft>
                <a:spcPts val="0"/>
              </a:spcAft>
              <a:buNone/>
            </a:pPr>
            <a:r>
              <a:rPr lang="en"/>
              <a:t>For score, -1 to -2 as poor,</a:t>
            </a:r>
            <a:endParaRPr/>
          </a:p>
          <a:p>
            <a:pPr indent="0" lvl="0" marL="0" rtl="0" algn="l">
              <a:spcBef>
                <a:spcPts val="1200"/>
              </a:spcBef>
              <a:spcAft>
                <a:spcPts val="0"/>
              </a:spcAft>
              <a:buNone/>
            </a:pPr>
            <a:r>
              <a:rPr lang="en"/>
              <a:t>&gt;-2 as very poor?</a:t>
            </a:r>
            <a:endParaRPr/>
          </a:p>
          <a:p>
            <a:pPr indent="0" lvl="0" marL="0" rtl="0" algn="l">
              <a:spcBef>
                <a:spcPts val="1200"/>
              </a:spcBef>
              <a:spcAft>
                <a:spcPts val="1200"/>
              </a:spcAft>
              <a:buNone/>
            </a:pPr>
            <a:r>
              <a:t/>
            </a:r>
            <a:endParaRPr/>
          </a:p>
        </p:txBody>
      </p:sp>
      <p:pic>
        <p:nvPicPr>
          <p:cNvPr id="368" name="Google Shape;368;p55"/>
          <p:cNvPicPr preferRelativeResize="0"/>
          <p:nvPr/>
        </p:nvPicPr>
        <p:blipFill>
          <a:blip r:embed="rId3">
            <a:alphaModFix/>
          </a:blip>
          <a:stretch>
            <a:fillRect/>
          </a:stretch>
        </p:blipFill>
        <p:spPr>
          <a:xfrm>
            <a:off x="4572000" y="1483025"/>
            <a:ext cx="3930350" cy="3030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Comparison while removing geospatial vars</a:t>
            </a:r>
            <a:endParaRPr/>
          </a:p>
          <a:p>
            <a:pPr indent="0" lvl="0" marL="0" rtl="0" algn="l">
              <a:spcBef>
                <a:spcPts val="0"/>
              </a:spcBef>
              <a:spcAft>
                <a:spcPts val="0"/>
              </a:spcAft>
              <a:buNone/>
            </a:pPr>
            <a:r>
              <a:rPr lang="en"/>
              <a:t>Zero Dose(weight balanced)</a:t>
            </a:r>
            <a:endParaRPr/>
          </a:p>
        </p:txBody>
      </p:sp>
      <p:sp>
        <p:nvSpPr>
          <p:cNvPr id="374" name="Google Shape;374;p56"/>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31,457 </a:t>
            </a:r>
            <a:r>
              <a:rPr lang="en"/>
              <a:t>																	</a:t>
            </a:r>
            <a:r>
              <a:rPr lang="en" sz="700"/>
              <a:t>12,617 </a:t>
            </a:r>
            <a:endParaRPr sz="700"/>
          </a:p>
        </p:txBody>
      </p:sp>
      <p:graphicFrame>
        <p:nvGraphicFramePr>
          <p:cNvPr id="375" name="Google Shape;375;p56"/>
          <p:cNvGraphicFramePr/>
          <p:nvPr/>
        </p:nvGraphicFramePr>
        <p:xfrm>
          <a:off x="1823300" y="1072363"/>
          <a:ext cx="3000000" cy="3000000"/>
        </p:xfrm>
        <a:graphic>
          <a:graphicData uri="http://schemas.openxmlformats.org/drawingml/2006/table">
            <a:tbl>
              <a:tblPr>
                <a:noFill/>
                <a:tableStyleId>{EBE7A43F-02C4-4C23-8E01-CFBBD3DD7601}</a:tableStyleId>
              </a:tblPr>
              <a:tblGrid>
                <a:gridCol w="822450"/>
                <a:gridCol w="822450"/>
                <a:gridCol w="822450"/>
                <a:gridCol w="822450"/>
                <a:gridCol w="822450"/>
                <a:gridCol w="822450"/>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446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1098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0.59</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446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1098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446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21056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lat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446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Elevation</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21056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1" name="Google Shape;38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7" name="Google Shape;38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Updated(weight balanced)</a:t>
            </a:r>
            <a:endParaRPr/>
          </a:p>
        </p:txBody>
      </p:sp>
      <p:sp>
        <p:nvSpPr>
          <p:cNvPr id="393" name="Google Shape;393;p59"/>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a:t>
            </a:r>
            <a:r>
              <a:rPr lang="en"/>
              <a:t>43,181 </a:t>
            </a:r>
            <a:r>
              <a:rPr lang="en"/>
              <a:t>(12-23 years)			Non-empty data points : </a:t>
            </a:r>
            <a:r>
              <a:rPr lang="en">
                <a:highlight>
                  <a:srgbClr val="B6D7A8"/>
                </a:highlight>
              </a:rPr>
              <a:t>28187</a:t>
            </a:r>
            <a:r>
              <a:rPr lang="en">
                <a:highlight>
                  <a:srgbClr val="B6D7A8"/>
                </a:highlight>
              </a:rPr>
              <a:t> </a:t>
            </a:r>
            <a:r>
              <a:rPr lang="en"/>
              <a:t>																	</a:t>
            </a:r>
            <a:r>
              <a:rPr lang="en" sz="700"/>
              <a:t>26958</a:t>
            </a:r>
            <a:r>
              <a:rPr lang="en" sz="700"/>
              <a:t> False,1229 True</a:t>
            </a:r>
            <a:endParaRPr sz="700"/>
          </a:p>
        </p:txBody>
      </p:sp>
      <p:graphicFrame>
        <p:nvGraphicFramePr>
          <p:cNvPr id="394" name="Google Shape;394;p59"/>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0.30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18876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0.79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18876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No weight balancing)</a:t>
            </a:r>
            <a:endParaRPr/>
          </a:p>
        </p:txBody>
      </p:sp>
      <p:sp>
        <p:nvSpPr>
          <p:cNvPr id="400" name="Google Shape;400;p60"/>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endParaRPr sz="700"/>
          </a:p>
        </p:txBody>
      </p:sp>
      <p:graphicFrame>
        <p:nvGraphicFramePr>
          <p:cNvPr id="401" name="Google Shape;401;p60"/>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0.04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0.08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0.90</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0.46</a:t>
                      </a:r>
                      <a:endParaRPr sz="700"/>
                    </a:p>
                  </a:txBody>
                  <a:tcPr marT="0" marB="0" marR="0" marL="0">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18876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0.79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18876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7" name="Google Shape;40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a:t>
            </a:r>
            <a:endParaRPr/>
          </a:p>
        </p:txBody>
      </p:sp>
      <p:sp>
        <p:nvSpPr>
          <p:cNvPr id="79" name="Google Shape;79;p17"/>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13,137</a:t>
            </a:r>
            <a:r>
              <a:rPr lang="en"/>
              <a:t>	</a:t>
            </a:r>
            <a:r>
              <a:rPr lang="en"/>
              <a:t>																</a:t>
            </a:r>
            <a:r>
              <a:rPr lang="en" sz="700"/>
              <a:t>12,617 False,520 True</a:t>
            </a:r>
            <a:endParaRPr sz="700"/>
          </a:p>
        </p:txBody>
      </p:sp>
      <p:graphicFrame>
        <p:nvGraphicFramePr>
          <p:cNvPr id="80" name="Google Shape;80;p17"/>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t>No </a:t>
                      </a:r>
                      <a:r>
                        <a:rPr lang="en" sz="700"/>
                        <a:t>sampling</a:t>
                      </a:r>
                      <a:r>
                        <a:rPr lang="en" sz="700"/>
                        <a:t> </a:t>
                      </a:r>
                      <a:r>
                        <a:rPr lang="en" sz="700"/>
                        <a:t>on False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rowSpan="2">
                  <a:txBody>
                    <a:bodyPr/>
                    <a:lstStyle/>
                    <a:p>
                      <a:pPr indent="0" lvl="0" marL="0" rtl="0" algn="ctr">
                        <a:spcBef>
                          <a:spcPts val="0"/>
                        </a:spcBef>
                        <a:spcAft>
                          <a:spcPts val="0"/>
                        </a:spcAft>
                        <a:buNone/>
                      </a:pPr>
                      <a:r>
                        <a:rPr lang="en" sz="700"/>
                        <a:t>0.96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3789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a:t>
                      </a:r>
                      <a:r>
                        <a:rPr lang="en" sz="700">
                          <a:solidFill>
                            <a:schemeClr val="dk1"/>
                          </a:solidFill>
                        </a:rPr>
                        <a:t>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a:t>
                      </a:r>
                      <a:r>
                        <a:rPr lang="en" sz="700">
                          <a:solidFill>
                            <a:schemeClr val="dk1"/>
                          </a:solidFill>
                        </a:rPr>
                        <a:t>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0.96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sampling </a:t>
                      </a:r>
                      <a:r>
                        <a:rPr lang="en" sz="700">
                          <a:solidFill>
                            <a:schemeClr val="dk1"/>
                          </a:solidFill>
                        </a:rPr>
                        <a:t>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367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t>Undersampling on False datapoint</a:t>
                      </a:r>
                      <a:endParaRPr sz="700"/>
                    </a:p>
                  </a:txBody>
                  <a:tcPr marT="0" marB="0" marR="0" marL="0">
                    <a:lnT cap="flat" cmpd="sng" w="9525">
                      <a:solidFill>
                        <a:srgbClr val="9E9E9E"/>
                      </a:solidFill>
                      <a:prstDash val="solid"/>
                      <a:round/>
                      <a:headEnd len="sm" w="sm" type="none"/>
                      <a:tailEnd len="sm" w="sm" type="none"/>
                    </a:lnT>
                    <a:solidFill>
                      <a:srgbClr val="FFF2CC"/>
                    </a:solidFill>
                  </a:tcPr>
                </a:tc>
                <a:tc rowSpan="2">
                  <a:txBody>
                    <a:bodyPr/>
                    <a:lstStyle/>
                    <a:p>
                      <a:pPr indent="0" lvl="0" marL="0" rtl="0" algn="ctr">
                        <a:spcBef>
                          <a:spcPts val="0"/>
                        </a:spcBef>
                        <a:spcAft>
                          <a:spcPts val="0"/>
                        </a:spcAft>
                        <a:buNone/>
                      </a:pPr>
                      <a:r>
                        <a:rPr lang="en" sz="700"/>
                        <a:t>0.71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0.97     </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0.72 </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0.83</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3789</a:t>
                      </a:r>
                      <a:endParaRPr sz="700"/>
                    </a:p>
                  </a:txBody>
                  <a:tcPr marT="0" marB="0" marR="0" marL="0">
                    <a:lnT cap="flat" cmpd="sng" w="9525">
                      <a:solidFill>
                        <a:srgbClr val="9E9E9E"/>
                      </a:solidFill>
                      <a:prstDash val="solid"/>
                      <a:round/>
                      <a:headEnd len="sm" w="sm" type="none"/>
                      <a:tailEnd len="sm" w="sm" type="none"/>
                    </a:lnT>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0.05 </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0.39</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0.09</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t>Undersampling </a:t>
                      </a:r>
                      <a:r>
                        <a:rPr lang="en" sz="700">
                          <a:solidFill>
                            <a:schemeClr val="dk1"/>
                          </a:solidFill>
                        </a:rPr>
                        <a:t>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0.53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367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a:t>
                      </a:r>
                      <a:r>
                        <a:rPr lang="en" sz="700">
                          <a:solidFill>
                            <a:schemeClr val="dk1"/>
                          </a:solidFill>
                        </a:rPr>
                        <a:t>on True datapoint</a:t>
                      </a:r>
                      <a:r>
                        <a:rPr lang="en" sz="700">
                          <a:solidFill>
                            <a:schemeClr val="dk1"/>
                          </a:solidFill>
                        </a:rPr>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0.54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0.37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367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a:t>
                      </a:r>
                      <a:r>
                        <a:rPr lang="en" sz="700">
                          <a:solidFill>
                            <a:schemeClr val="dk1"/>
                          </a:solidFill>
                        </a:rPr>
                        <a:t>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rowSpan="2">
                  <a:txBody>
                    <a:bodyPr/>
                    <a:lstStyle/>
                    <a:p>
                      <a:pPr indent="0" lvl="0" marL="0" rtl="0" algn="ctr">
                        <a:spcBef>
                          <a:spcPts val="0"/>
                        </a:spcBef>
                        <a:spcAft>
                          <a:spcPts val="0"/>
                        </a:spcAft>
                        <a:buNone/>
                      </a:pPr>
                      <a:r>
                        <a:rPr lang="en" sz="700"/>
                        <a:t>0.64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0.97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0.64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0.77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3789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0.05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r>
                        <a:rPr lang="en" sz="700">
                          <a:solidFill>
                            <a:schemeClr val="dk1"/>
                          </a:solidFill>
                        </a:rPr>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a:t>
                      </a:r>
                      <a:r>
                        <a:rPr lang="en" sz="700">
                          <a:solidFill>
                            <a:schemeClr val="dk1"/>
                          </a:solidFill>
                        </a:rPr>
                        <a:t>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rowSpan="2">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0.97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0.78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3789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a:t>
                      </a:r>
                      <a:r>
                        <a:rPr lang="en" sz="700">
                          <a:solidFill>
                            <a:schemeClr val="dk1"/>
                          </a:solidFill>
                        </a:rPr>
                        <a:t>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a:t>
                      </a:r>
                      <a:r>
                        <a:rPr lang="en" sz="700">
                          <a:solidFill>
                            <a:schemeClr val="dk1"/>
                          </a:solidFill>
                        </a:rPr>
                        <a:t>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a:t>
                      </a:r>
                      <a:r>
                        <a:rPr lang="en" sz="700">
                          <a:solidFill>
                            <a:schemeClr val="dk1"/>
                          </a:solidFill>
                        </a:rPr>
                        <a:t>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a:t>
            </a:r>
            <a:endParaRPr/>
          </a:p>
        </p:txBody>
      </p:sp>
      <p:sp>
        <p:nvSpPr>
          <p:cNvPr id="86" name="Google Shape;86;p18"/>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13,137</a:t>
            </a:r>
            <a:r>
              <a:rPr lang="en"/>
              <a:t>																	</a:t>
            </a:r>
            <a:r>
              <a:rPr lang="en" sz="700"/>
              <a:t>12,617 False,520 True</a:t>
            </a:r>
            <a:endParaRPr sz="700"/>
          </a:p>
        </p:txBody>
      </p:sp>
      <p:graphicFrame>
        <p:nvGraphicFramePr>
          <p:cNvPr id="87" name="Google Shape;87;p18"/>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solidFill>
                            <a:schemeClr val="dk1"/>
                          </a:solidFill>
                        </a:rPr>
                        <a:t>0.96</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367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0.71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0.05 </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0.39</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0.09</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0.37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367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0.05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0.49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153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0.45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8828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breakdown zero dose</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4" name="Google Shape;94;p19"/>
          <p:cNvGraphicFramePr/>
          <p:nvPr/>
        </p:nvGraphicFramePr>
        <p:xfrm>
          <a:off x="311700" y="1589625"/>
          <a:ext cx="3000000" cy="3000000"/>
        </p:xfrm>
        <a:graphic>
          <a:graphicData uri="http://schemas.openxmlformats.org/drawingml/2006/table">
            <a:tbl>
              <a:tblPr>
                <a:noFill/>
                <a:tableStyleId>{EBE7A43F-02C4-4C23-8E01-CFBBD3DD7601}</a:tableStyleId>
              </a:tblPr>
              <a:tblGrid>
                <a:gridCol w="866075"/>
                <a:gridCol w="866075"/>
                <a:gridCol w="866075"/>
                <a:gridCol w="866075"/>
                <a:gridCol w="866075"/>
                <a:gridCol w="866075"/>
                <a:gridCol w="866075"/>
                <a:gridCol w="866075"/>
                <a:gridCol w="866075"/>
                <a:gridCol w="866075"/>
              </a:tblGrid>
              <a:tr h="457175">
                <a:tc>
                  <a:txBody>
                    <a:bodyPr/>
                    <a:lstStyle/>
                    <a:p>
                      <a:pPr indent="0" lvl="0" marL="0" rtl="0" algn="ctr">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Dataset</a:t>
                      </a:r>
                      <a:endParaRPr sz="800"/>
                    </a:p>
                  </a:txBody>
                  <a:tcPr marT="91425" marB="91425" marR="91425" marL="91425"/>
                </a:tc>
                <a:tc>
                  <a:txBody>
                    <a:bodyPr/>
                    <a:lstStyle/>
                    <a:p>
                      <a:pPr indent="0" lvl="0" marL="0" rtl="0" algn="ctr">
                        <a:spcBef>
                          <a:spcPts val="0"/>
                        </a:spcBef>
                        <a:spcAft>
                          <a:spcPts val="0"/>
                        </a:spcAft>
                        <a:buNone/>
                      </a:pPr>
                      <a:r>
                        <a:rPr lang="en" sz="800"/>
                        <a:t>Unsampled Train</a:t>
                      </a:r>
                      <a:endParaRPr sz="800"/>
                    </a:p>
                  </a:txBody>
                  <a:tcPr marT="91425" marB="91425" marR="91425" marL="91425"/>
                </a:tc>
                <a:tc>
                  <a:txBody>
                    <a:bodyPr/>
                    <a:lstStyle/>
                    <a:p>
                      <a:pPr indent="0" lvl="0" marL="0" rtl="0" algn="ctr">
                        <a:spcBef>
                          <a:spcPts val="0"/>
                        </a:spcBef>
                        <a:spcAft>
                          <a:spcPts val="0"/>
                        </a:spcAft>
                        <a:buNone/>
                      </a:pPr>
                      <a:r>
                        <a:rPr lang="en" sz="800"/>
                        <a:t>Unsampled Test</a:t>
                      </a:r>
                      <a:endParaRPr sz="800"/>
                    </a:p>
                  </a:txBody>
                  <a:tcPr marT="91425" marB="91425" marR="91425" marL="91425"/>
                </a:tc>
                <a:tc>
                  <a:txBody>
                    <a:bodyPr/>
                    <a:lstStyle/>
                    <a:p>
                      <a:pPr indent="0" lvl="0" marL="0" rtl="0" algn="ctr">
                        <a:spcBef>
                          <a:spcPts val="0"/>
                        </a:spcBef>
                        <a:spcAft>
                          <a:spcPts val="0"/>
                        </a:spcAft>
                        <a:buNone/>
                      </a:pPr>
                      <a:r>
                        <a:rPr lang="en" sz="800"/>
                        <a:t>Undersampling Train</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Undersampling Test</a:t>
                      </a:r>
                      <a:endParaRPr sz="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800"/>
                        <a:t>Oversampling </a:t>
                      </a:r>
                      <a:r>
                        <a:rPr lang="en" sz="800"/>
                        <a:t>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a:t>
                      </a:r>
                      <a:r>
                        <a:rPr lang="en" sz="800">
                          <a:solidFill>
                            <a:schemeClr val="dk1"/>
                          </a:solidFill>
                        </a:rPr>
                        <a:t>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t>Oversampling Train</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rPr>
                        <a:t>Oversampling Test</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gridSpan="8">
                  <a:txBody>
                    <a:bodyPr/>
                    <a:lstStyle/>
                    <a:p>
                      <a:pPr indent="0" lvl="0" marL="0" rtl="0" algn="ctr">
                        <a:spcBef>
                          <a:spcPts val="0"/>
                        </a:spcBef>
                        <a:spcAft>
                          <a:spcPts val="0"/>
                        </a:spcAft>
                        <a:buNone/>
                      </a:pPr>
                      <a:r>
                        <a:t/>
                      </a:r>
                      <a:endParaRPr sz="800"/>
                    </a:p>
                  </a:txBody>
                  <a:tcPr marT="91425" marB="91425" marR="91425" marL="91425">
                    <a:lnR cap="flat" cmpd="sng" w="9525">
                      <a:solidFill>
                        <a:srgbClr val="9E9E9E"/>
                      </a:solidFill>
                      <a:prstDash val="solid"/>
                      <a:round/>
                      <a:headEnd len="sm" w="sm" type="none"/>
                      <a:tailEnd len="sm" w="sm" type="none"/>
                    </a:lnR>
                  </a:tcPr>
                </a:tc>
                <a:tc hMerge="1"/>
                <a:tc hMerge="1"/>
                <a:tc hMerge="1"/>
                <a:tc hMerge="1"/>
                <a:tc hMerge="1"/>
                <a:tc hMerge="1"/>
                <a:tc hMerge="1"/>
                <a:tc gridSpan="2">
                  <a:txBody>
                    <a:bodyPr/>
                    <a:lstStyle/>
                    <a:p>
                      <a:pPr indent="0" lvl="0" marL="0" rtl="0" algn="ctr">
                        <a:spcBef>
                          <a:spcPts val="0"/>
                        </a:spcBef>
                        <a:spcAft>
                          <a:spcPts val="0"/>
                        </a:spcAft>
                        <a:buNone/>
                      </a:pPr>
                      <a:r>
                        <a:rPr lang="en" sz="800"/>
                        <a:t>SMOTE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57175">
                <a:tc>
                  <a:txBody>
                    <a:bodyPr/>
                    <a:lstStyle/>
                    <a:p>
                      <a:pPr indent="0" lvl="0" marL="0" rtl="0" algn="ctr">
                        <a:spcBef>
                          <a:spcPts val="0"/>
                        </a:spcBef>
                        <a:spcAft>
                          <a:spcPts val="0"/>
                        </a:spcAft>
                        <a:buNone/>
                      </a:pPr>
                      <a:r>
                        <a:rPr lang="en" sz="800"/>
                        <a:t>False Datapoint</a:t>
                      </a:r>
                      <a:endParaRPr sz="800"/>
                    </a:p>
                  </a:txBody>
                  <a:tcPr marT="91425" marB="91425" marR="91425" marL="91425"/>
                </a:tc>
                <a:tc>
                  <a:txBody>
                    <a:bodyPr/>
                    <a:lstStyle/>
                    <a:p>
                      <a:pPr indent="0" lvl="0" marL="0" rtl="0" algn="ctr">
                        <a:spcBef>
                          <a:spcPts val="0"/>
                        </a:spcBef>
                        <a:spcAft>
                          <a:spcPts val="0"/>
                        </a:spcAft>
                        <a:buNone/>
                      </a:pPr>
                      <a:r>
                        <a:rPr lang="en" sz="800"/>
                        <a:t>12617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367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solidFill>
                            <a:schemeClr val="dk1"/>
                          </a:solidFill>
                        </a:rPr>
                        <a:t>3789</a:t>
                      </a:r>
                      <a:endParaRPr sz="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457175">
                <a:tc>
                  <a:txBody>
                    <a:bodyPr/>
                    <a:lstStyle/>
                    <a:p>
                      <a:pPr indent="0" lvl="0" marL="0" rtl="0" algn="ctr">
                        <a:spcBef>
                          <a:spcPts val="0"/>
                        </a:spcBef>
                        <a:spcAft>
                          <a:spcPts val="0"/>
                        </a:spcAft>
                        <a:buNone/>
                      </a:pPr>
                      <a:r>
                        <a:rPr lang="en" sz="800"/>
                        <a:t>True Datapoint</a:t>
                      </a:r>
                      <a:endParaRPr sz="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520</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367</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367</a:t>
                      </a:r>
                      <a:endParaRPr sz="800"/>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8828</a:t>
                      </a:r>
                      <a:endParaRPr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solidFill>
                            <a:schemeClr val="dk1"/>
                          </a:solidFill>
                        </a:rPr>
                        <a:t>153</a:t>
                      </a:r>
                      <a:endParaRPr sz="800">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Updated</a:t>
            </a:r>
            <a:endParaRPr/>
          </a:p>
        </p:txBody>
      </p:sp>
      <p:sp>
        <p:nvSpPr>
          <p:cNvPr id="100" name="Google Shape;100;p20"/>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31,457 </a:t>
            </a:r>
            <a:r>
              <a:rPr lang="en"/>
              <a:t>																	</a:t>
            </a:r>
            <a:r>
              <a:rPr lang="en" sz="700"/>
              <a:t>12,617 False,520 True</a:t>
            </a:r>
            <a:endParaRPr sz="700"/>
          </a:p>
        </p:txBody>
      </p:sp>
      <p:graphicFrame>
        <p:nvGraphicFramePr>
          <p:cNvPr id="101" name="Google Shape;101;p20"/>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0.95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1.00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t>Undersampling on False datapoint</a:t>
                      </a:r>
                      <a:endParaRPr sz="700"/>
                    </a:p>
                  </a:txBody>
                  <a:tcPr marT="0" marB="0" marR="0" marL="0">
                    <a:lnT cap="flat" cmpd="sng" w="9525">
                      <a:solidFill>
                        <a:srgbClr val="9E9E9E"/>
                      </a:solidFill>
                      <a:prstDash val="solid"/>
                      <a:round/>
                      <a:headEnd len="sm" w="sm" type="none"/>
                      <a:tailEnd len="sm" w="sm" type="none"/>
                    </a:lnT>
                    <a:solidFill>
                      <a:srgbClr val="FFF2CC"/>
                    </a:solidFill>
                  </a:tcPr>
                </a:tc>
                <a:tc rowSpan="2">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0.96</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0.68</a:t>
                      </a:r>
                      <a:endParaRPr sz="700"/>
                    </a:p>
                  </a:txBody>
                  <a:tcPr marT="0" marB="0" marR="0" marL="0">
                    <a:lnT cap="flat" cmpd="sng" w="952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sz="700"/>
                        <a:t>8943</a:t>
                      </a:r>
                      <a:endParaRPr sz="700"/>
                    </a:p>
                  </a:txBody>
                  <a:tcPr marT="0" marB="0" marR="0" marL="0">
                    <a:lnT cap="flat" cmpd="sng" w="9525">
                      <a:solidFill>
                        <a:srgbClr val="9E9E9E"/>
                      </a:solidFill>
                      <a:prstDash val="solid"/>
                      <a:round/>
                      <a:headEnd len="sm" w="sm" type="none"/>
                      <a:tailEnd len="sm" w="sm" type="none"/>
                    </a:lnT>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0.06</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t>Undersampling </a:t>
                      </a:r>
                      <a:r>
                        <a:rPr lang="en" sz="700">
                          <a:solidFill>
                            <a:schemeClr val="dk1"/>
                          </a:solidFill>
                        </a:rPr>
                        <a:t>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rowSpan="2">
                  <a:txBody>
                    <a:bodyPr/>
                    <a:lstStyle/>
                    <a:p>
                      <a:pPr indent="0" lvl="0" marL="0" rtl="0" algn="ctr">
                        <a:spcBef>
                          <a:spcPts val="0"/>
                        </a:spcBef>
                        <a:spcAft>
                          <a:spcPts val="0"/>
                        </a:spcAft>
                        <a:buNone/>
                      </a:pPr>
                      <a:r>
                        <a:rPr lang="en" sz="700"/>
                        <a:t>0.64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8943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False datapoint</a:t>
                      </a:r>
                      <a:r>
                        <a:rPr lang="en" sz="700"/>
                        <a: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rowSpan="2">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8943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vMerge="1"/>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False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rowSpan="2">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0.52</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vMerge="1"/>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Dose Updated(weight balanced)</a:t>
            </a:r>
            <a:endParaRPr/>
          </a:p>
        </p:txBody>
      </p:sp>
      <p:sp>
        <p:nvSpPr>
          <p:cNvPr id="107" name="Google Shape;107;p21"/>
          <p:cNvSpPr txBox="1"/>
          <p:nvPr>
            <p:ph idx="1" type="body"/>
          </p:nvPr>
        </p:nvSpPr>
        <p:spPr>
          <a:xfrm>
            <a:off x="311700" y="7074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Total data points : 43,181 (12-23 years)			Non-empty data points : </a:t>
            </a:r>
            <a:r>
              <a:rPr lang="en">
                <a:highlight>
                  <a:srgbClr val="B6D7A8"/>
                </a:highlight>
              </a:rPr>
              <a:t>31,457 </a:t>
            </a:r>
            <a:r>
              <a:rPr lang="en"/>
              <a:t>																	</a:t>
            </a:r>
            <a:r>
              <a:rPr lang="en" sz="700"/>
              <a:t>12,617 False,520 True</a:t>
            </a:r>
            <a:endParaRPr sz="700"/>
          </a:p>
        </p:txBody>
      </p:sp>
      <p:graphicFrame>
        <p:nvGraphicFramePr>
          <p:cNvPr id="108" name="Google Shape;108;p21"/>
          <p:cNvGraphicFramePr/>
          <p:nvPr/>
        </p:nvGraphicFramePr>
        <p:xfrm>
          <a:off x="1693425" y="1210975"/>
          <a:ext cx="3000000" cy="3000000"/>
        </p:xfrm>
        <a:graphic>
          <a:graphicData uri="http://schemas.openxmlformats.org/drawingml/2006/table">
            <a:tbl>
              <a:tblPr>
                <a:noFill/>
                <a:tableStyleId>{EBE7A43F-02C4-4C23-8E01-CFBBD3DD7601}</a:tableStyleId>
              </a:tblPr>
              <a:tblGrid>
                <a:gridCol w="959525"/>
                <a:gridCol w="959525"/>
                <a:gridCol w="959525"/>
                <a:gridCol w="959525"/>
                <a:gridCol w="959525"/>
                <a:gridCol w="959525"/>
              </a:tblGrid>
              <a:tr h="157350">
                <a:tc>
                  <a:txBody>
                    <a:bodyPr/>
                    <a:lstStyle/>
                    <a:p>
                      <a:pPr indent="0" lvl="0" marL="0" rtl="0" algn="ctr">
                        <a:spcBef>
                          <a:spcPts val="0"/>
                        </a:spcBef>
                        <a:spcAft>
                          <a:spcPts val="0"/>
                        </a:spcAft>
                        <a:buNone/>
                      </a:pPr>
                      <a:r>
                        <a:rPr lang="en" sz="700">
                          <a:highlight>
                            <a:srgbClr val="FFE599"/>
                          </a:highlight>
                        </a:rPr>
                        <a:t>Test</a:t>
                      </a:r>
                      <a:r>
                        <a:rPr lang="en" sz="700"/>
                        <a:t>/</a:t>
                      </a:r>
                      <a:r>
                        <a:rPr lang="en" sz="700">
                          <a:highlight>
                            <a:srgbClr val="CFE2F3"/>
                          </a:highlight>
                        </a:rPr>
                        <a:t>Train</a:t>
                      </a:r>
                      <a:endParaRPr sz="700">
                        <a:highlight>
                          <a:srgbClr val="CFE2F3"/>
                        </a:highlight>
                      </a:endParaRPr>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Accuracy</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Precision</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Recall</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F1</a:t>
                      </a:r>
                      <a:endParaRPr sz="700"/>
                    </a:p>
                  </a:txBody>
                  <a:tcPr marT="0" marB="0" marR="0" marL="0">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700"/>
                        <a:t>Datapoints</a:t>
                      </a:r>
                      <a:endParaRPr sz="700"/>
                    </a:p>
                  </a:txBody>
                  <a:tcPr marT="0" marB="0" marR="0" marL="0">
                    <a:lnB cap="flat" cmpd="sng" w="9525">
                      <a:solidFill>
                        <a:srgbClr val="9E9E9E"/>
                      </a:solidFill>
                      <a:prstDash val="solid"/>
                      <a:round/>
                      <a:headEnd len="sm" w="sm" type="none"/>
                      <a:tailEnd len="sm" w="sm" type="none"/>
                    </a:lnB>
                  </a:tcPr>
                </a:tc>
              </a:tr>
              <a:tr h="157350">
                <a:tc>
                  <a:txBody>
                    <a:bodyPr/>
                    <a:lstStyle/>
                    <a:p>
                      <a:pPr indent="0" lvl="0" marL="0" rtl="0" algn="ctr">
                        <a:spcBef>
                          <a:spcPts val="0"/>
                        </a:spcBef>
                        <a:spcAft>
                          <a:spcPts val="0"/>
                        </a:spcAft>
                        <a:buNone/>
                      </a:pPr>
                      <a:r>
                        <a:rPr lang="en" sz="700">
                          <a:solidFill>
                            <a:schemeClr val="dk1"/>
                          </a:solidFill>
                        </a:rPr>
                        <a:t>No sampling on True datapoint</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No 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Undersampling on True datapoint</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0.53</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Undersampling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 </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1036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0.64</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on True datapoint </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0.59</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0.57</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0.65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0.06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0.11</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t>495</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157350">
                <a:tc>
                  <a:txBody>
                    <a:bodyPr/>
                    <a:lstStyle/>
                    <a:p>
                      <a:pPr indent="0" lvl="0" marL="0" rtl="0" algn="ctr">
                        <a:spcBef>
                          <a:spcPts val="0"/>
                        </a:spcBef>
                        <a:spcAft>
                          <a:spcPts val="0"/>
                        </a:spcAft>
                        <a:buNone/>
                      </a:pPr>
                      <a:r>
                        <a:rPr lang="en" sz="700">
                          <a:solidFill>
                            <a:schemeClr val="dk1"/>
                          </a:solidFill>
                        </a:rPr>
                        <a:t>Oversampling SMOTE on True datapoint</a:t>
                      </a:r>
                      <a:endParaRPr sz="700">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0.56</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0.60</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0.58</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700"/>
                        <a:t>20983</a:t>
                      </a:r>
                      <a:endParaRPr sz="700"/>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