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7" r:id="rId5"/>
    <p:sldId id="269" r:id="rId6"/>
    <p:sldId id="287" r:id="rId7"/>
    <p:sldId id="289" r:id="rId8"/>
    <p:sldId id="277" r:id="rId9"/>
    <p:sldId id="288" r:id="rId10"/>
    <p:sldId id="294" r:id="rId11"/>
    <p:sldId id="295" r:id="rId12"/>
    <p:sldId id="296" r:id="rId13"/>
    <p:sldId id="297" r:id="rId14"/>
    <p:sldId id="290" r:id="rId15"/>
    <p:sldId id="291" r:id="rId16"/>
    <p:sldId id="292" r:id="rId17"/>
    <p:sldId id="299" r:id="rId18"/>
    <p:sldId id="298" r:id="rId19"/>
    <p:sldId id="293"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D51"/>
    <a:srgbClr val="E05F3E"/>
    <a:srgbClr val="2C567A"/>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108" d="100"/>
          <a:sy n="108" d="100"/>
        </p:scale>
        <p:origin x="7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049BB-2305-4183-9B05-9F4DCD84FDA1}"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SG"/>
        </a:p>
      </dgm:t>
    </dgm:pt>
    <dgm:pt modelId="{197E8E2A-2FFF-4B90-812A-CF274950F770}">
      <dgm:prSet phldrT="[Text]"/>
      <dgm:spPr/>
      <dgm:t>
        <a:bodyPr/>
        <a:lstStyle/>
        <a:p>
          <a:r>
            <a:rPr lang="en-US" dirty="0">
              <a:solidFill>
                <a:srgbClr val="0D1D51"/>
              </a:solidFill>
            </a:rPr>
            <a:t>Release</a:t>
          </a:r>
          <a:endParaRPr lang="en-SG" dirty="0">
            <a:solidFill>
              <a:srgbClr val="0D1D51"/>
            </a:solidFill>
          </a:endParaRPr>
        </a:p>
      </dgm:t>
    </dgm:pt>
    <dgm:pt modelId="{E69E6FE4-0B76-4BCF-B78A-39942C9D537C}" type="parTrans" cxnId="{D60C3CB1-94D0-408D-A075-7E04DBF35BB8}">
      <dgm:prSet/>
      <dgm:spPr/>
      <dgm:t>
        <a:bodyPr/>
        <a:lstStyle/>
        <a:p>
          <a:endParaRPr lang="en-SG"/>
        </a:p>
      </dgm:t>
    </dgm:pt>
    <dgm:pt modelId="{2B604358-A656-4BEB-91AC-A31B5F0AD029}" type="sibTrans" cxnId="{D60C3CB1-94D0-408D-A075-7E04DBF35BB8}">
      <dgm:prSet/>
      <dgm:spPr/>
      <dgm:t>
        <a:bodyPr/>
        <a:lstStyle/>
        <a:p>
          <a:endParaRPr lang="en-SG"/>
        </a:p>
      </dgm:t>
    </dgm:pt>
    <dgm:pt modelId="{8075CF1A-A3C9-404A-8BD7-D7F2EB8AAA47}">
      <dgm:prSet phldrT="[Text]"/>
      <dgm:spPr/>
      <dgm:t>
        <a:bodyPr/>
        <a:lstStyle/>
        <a:p>
          <a:r>
            <a:rPr lang="en-US" dirty="0">
              <a:solidFill>
                <a:schemeClr val="accent2">
                  <a:lumMod val="60000"/>
                  <a:lumOff val="40000"/>
                </a:schemeClr>
              </a:solidFill>
            </a:rPr>
            <a:t>Folding</a:t>
          </a:r>
          <a:endParaRPr lang="en-SG" dirty="0">
            <a:solidFill>
              <a:schemeClr val="accent2">
                <a:lumMod val="60000"/>
                <a:lumOff val="40000"/>
              </a:schemeClr>
            </a:solidFill>
          </a:endParaRPr>
        </a:p>
      </dgm:t>
    </dgm:pt>
    <dgm:pt modelId="{82CEC066-70DF-4963-9812-CC02EE035DAC}" type="parTrans" cxnId="{0666E637-67AE-4329-9891-6324B2DEFE2F}">
      <dgm:prSet/>
      <dgm:spPr/>
      <dgm:t>
        <a:bodyPr/>
        <a:lstStyle/>
        <a:p>
          <a:endParaRPr lang="en-SG"/>
        </a:p>
      </dgm:t>
    </dgm:pt>
    <dgm:pt modelId="{FEE35440-2583-43EE-A7CA-8C3D9BE7DCE7}" type="sibTrans" cxnId="{0666E637-67AE-4329-9891-6324B2DEFE2F}">
      <dgm:prSet/>
      <dgm:spPr/>
      <dgm:t>
        <a:bodyPr/>
        <a:lstStyle/>
        <a:p>
          <a:endParaRPr lang="en-SG"/>
        </a:p>
      </dgm:t>
    </dgm:pt>
    <dgm:pt modelId="{9DD1ECF8-CE09-44AD-84B1-C8D708543C12}">
      <dgm:prSet phldrT="[Text]"/>
      <dgm:spPr/>
      <dgm:t>
        <a:bodyPr/>
        <a:lstStyle/>
        <a:p>
          <a:r>
            <a:rPr lang="en-US" dirty="0">
              <a:solidFill>
                <a:srgbClr val="00B050"/>
              </a:solidFill>
            </a:rPr>
            <a:t>Perform</a:t>
          </a:r>
          <a:endParaRPr lang="en-SG" dirty="0">
            <a:solidFill>
              <a:srgbClr val="00B050"/>
            </a:solidFill>
          </a:endParaRPr>
        </a:p>
      </dgm:t>
    </dgm:pt>
    <dgm:pt modelId="{4A78DAA7-6AEA-4644-B231-6C8CC470631A}" type="parTrans" cxnId="{C9FEB922-E18D-4583-9D83-1D58D4C8CBED}">
      <dgm:prSet/>
      <dgm:spPr/>
      <dgm:t>
        <a:bodyPr/>
        <a:lstStyle/>
        <a:p>
          <a:endParaRPr lang="en-SG"/>
        </a:p>
      </dgm:t>
    </dgm:pt>
    <dgm:pt modelId="{39512451-2FA5-40FE-B6F7-27016A8C9BC2}" type="sibTrans" cxnId="{C9FEB922-E18D-4583-9D83-1D58D4C8CBED}">
      <dgm:prSet/>
      <dgm:spPr/>
      <dgm:t>
        <a:bodyPr/>
        <a:lstStyle/>
        <a:p>
          <a:endParaRPr lang="en-SG"/>
        </a:p>
      </dgm:t>
    </dgm:pt>
    <dgm:pt modelId="{8D88DA4C-1F12-441E-99F7-27578DA9852E}" type="pres">
      <dgm:prSet presAssocID="{250049BB-2305-4183-9B05-9F4DCD84FDA1}" presName="Name0" presStyleCnt="0">
        <dgm:presLayoutVars>
          <dgm:chMax val="7"/>
          <dgm:chPref val="7"/>
          <dgm:dir/>
          <dgm:animLvl val="lvl"/>
        </dgm:presLayoutVars>
      </dgm:prSet>
      <dgm:spPr/>
    </dgm:pt>
    <dgm:pt modelId="{753AEFB2-CEE7-4EB3-9C58-A9D8FD841E82}" type="pres">
      <dgm:prSet presAssocID="{197E8E2A-2FFF-4B90-812A-CF274950F770}" presName="Accent1" presStyleCnt="0"/>
      <dgm:spPr/>
    </dgm:pt>
    <dgm:pt modelId="{CAFEADDF-2953-4418-A8BB-BC697A839E72}" type="pres">
      <dgm:prSet presAssocID="{197E8E2A-2FFF-4B90-812A-CF274950F770}" presName="Accent" presStyleLbl="node1" presStyleIdx="0" presStyleCnt="3"/>
      <dgm:spPr>
        <a:xfrm>
          <a:off x="881794" y="389860"/>
          <a:ext cx="1526016" cy="1526248"/>
        </a:xfrm>
        <a:prstGeom prst="circularArrow">
          <a:avLst>
            <a:gd name="adj1" fmla="val 10980"/>
            <a:gd name="adj2" fmla="val 1142322"/>
            <a:gd name="adj3" fmla="val 4500000"/>
            <a:gd name="adj4" fmla="val 10800000"/>
            <a:gd name="adj5" fmla="val 12500"/>
          </a:avLst>
        </a:prstGeom>
        <a:solidFill>
          <a:srgbClr val="2C567A">
            <a:hueOff val="0"/>
            <a:satOff val="0"/>
            <a:lumOff val="0"/>
            <a:alphaOff val="0"/>
          </a:srgbClr>
        </a:solidFill>
        <a:ln w="12700" cap="flat" cmpd="sng" algn="ctr">
          <a:solidFill>
            <a:prstClr val="white">
              <a:hueOff val="0"/>
              <a:satOff val="0"/>
              <a:lumOff val="0"/>
              <a:alphaOff val="0"/>
            </a:prstClr>
          </a:solidFill>
          <a:prstDash val="solid"/>
          <a:miter lim="800000"/>
        </a:ln>
        <a:effectLst/>
      </dgm:spPr>
    </dgm:pt>
    <dgm:pt modelId="{B698AFF0-FEA4-4F05-AC51-25877EE0CEC6}" type="pres">
      <dgm:prSet presAssocID="{197E8E2A-2FFF-4B90-812A-CF274950F770}" presName="Parent1" presStyleLbl="revTx" presStyleIdx="0" presStyleCnt="3">
        <dgm:presLayoutVars>
          <dgm:chMax val="1"/>
          <dgm:chPref val="1"/>
          <dgm:bulletEnabled val="1"/>
        </dgm:presLayoutVars>
      </dgm:prSet>
      <dgm:spPr/>
    </dgm:pt>
    <dgm:pt modelId="{B59B82BC-1436-4D09-901E-601AFA3C56D2}" type="pres">
      <dgm:prSet presAssocID="{8075CF1A-A3C9-404A-8BD7-D7F2EB8AAA47}" presName="Accent2" presStyleCnt="0"/>
      <dgm:spPr/>
    </dgm:pt>
    <dgm:pt modelId="{15008947-9EC0-4DD8-8981-25A6FFF3E9A6}" type="pres">
      <dgm:prSet presAssocID="{8075CF1A-A3C9-404A-8BD7-D7F2EB8AAA47}" presName="Accent" presStyleLbl="node1" presStyleIdx="1" presStyleCnt="3"/>
      <dgm:spPr>
        <a:solidFill>
          <a:schemeClr val="accent2">
            <a:lumMod val="40000"/>
            <a:lumOff val="60000"/>
          </a:schemeClr>
        </a:solidFill>
      </dgm:spPr>
    </dgm:pt>
    <dgm:pt modelId="{587EF622-FC61-4801-B3DB-30D72F60C0AB}" type="pres">
      <dgm:prSet presAssocID="{8075CF1A-A3C9-404A-8BD7-D7F2EB8AAA47}" presName="Parent2" presStyleLbl="revTx" presStyleIdx="1" presStyleCnt="3">
        <dgm:presLayoutVars>
          <dgm:chMax val="1"/>
          <dgm:chPref val="1"/>
          <dgm:bulletEnabled val="1"/>
        </dgm:presLayoutVars>
      </dgm:prSet>
      <dgm:spPr/>
    </dgm:pt>
    <dgm:pt modelId="{629028F6-F0DE-432C-A80C-807B4FC01F6E}" type="pres">
      <dgm:prSet presAssocID="{9DD1ECF8-CE09-44AD-84B1-C8D708543C12}" presName="Accent3" presStyleCnt="0"/>
      <dgm:spPr/>
    </dgm:pt>
    <dgm:pt modelId="{020E02D6-B97F-4EED-9A6D-39DEBF23A290}" type="pres">
      <dgm:prSet presAssocID="{9DD1ECF8-CE09-44AD-84B1-C8D708543C12}" presName="Accent" presStyleLbl="node1" presStyleIdx="2" presStyleCnt="3"/>
      <dgm:spPr>
        <a:solidFill>
          <a:srgbClr val="00B050"/>
        </a:solidFill>
      </dgm:spPr>
    </dgm:pt>
    <dgm:pt modelId="{4ADD3F06-69BF-4493-AD8E-0055EDC3E764}" type="pres">
      <dgm:prSet presAssocID="{9DD1ECF8-CE09-44AD-84B1-C8D708543C12}" presName="Parent3" presStyleLbl="revTx" presStyleIdx="2" presStyleCnt="3">
        <dgm:presLayoutVars>
          <dgm:chMax val="1"/>
          <dgm:chPref val="1"/>
          <dgm:bulletEnabled val="1"/>
        </dgm:presLayoutVars>
      </dgm:prSet>
      <dgm:spPr/>
    </dgm:pt>
  </dgm:ptLst>
  <dgm:cxnLst>
    <dgm:cxn modelId="{A4012500-3D97-44E8-B510-B52F069536DE}" type="presOf" srcId="{250049BB-2305-4183-9B05-9F4DCD84FDA1}" destId="{8D88DA4C-1F12-441E-99F7-27578DA9852E}" srcOrd="0" destOrd="0" presId="urn:microsoft.com/office/officeart/2009/layout/CircleArrowProcess"/>
    <dgm:cxn modelId="{C9FEB922-E18D-4583-9D83-1D58D4C8CBED}" srcId="{250049BB-2305-4183-9B05-9F4DCD84FDA1}" destId="{9DD1ECF8-CE09-44AD-84B1-C8D708543C12}" srcOrd="2" destOrd="0" parTransId="{4A78DAA7-6AEA-4644-B231-6C8CC470631A}" sibTransId="{39512451-2FA5-40FE-B6F7-27016A8C9BC2}"/>
    <dgm:cxn modelId="{0666E637-67AE-4329-9891-6324B2DEFE2F}" srcId="{250049BB-2305-4183-9B05-9F4DCD84FDA1}" destId="{8075CF1A-A3C9-404A-8BD7-D7F2EB8AAA47}" srcOrd="1" destOrd="0" parTransId="{82CEC066-70DF-4963-9812-CC02EE035DAC}" sibTransId="{FEE35440-2583-43EE-A7CA-8C3D9BE7DCE7}"/>
    <dgm:cxn modelId="{446A0068-AAE8-4657-A87F-17CBA86E032A}" type="presOf" srcId="{9DD1ECF8-CE09-44AD-84B1-C8D708543C12}" destId="{4ADD3F06-69BF-4493-AD8E-0055EDC3E764}" srcOrd="0" destOrd="0" presId="urn:microsoft.com/office/officeart/2009/layout/CircleArrowProcess"/>
    <dgm:cxn modelId="{D60C3CB1-94D0-408D-A075-7E04DBF35BB8}" srcId="{250049BB-2305-4183-9B05-9F4DCD84FDA1}" destId="{197E8E2A-2FFF-4B90-812A-CF274950F770}" srcOrd="0" destOrd="0" parTransId="{E69E6FE4-0B76-4BCF-B78A-39942C9D537C}" sibTransId="{2B604358-A656-4BEB-91AC-A31B5F0AD029}"/>
    <dgm:cxn modelId="{A2AB2BBF-E9D4-4C83-8DD5-1B979DEC133E}" type="presOf" srcId="{197E8E2A-2FFF-4B90-812A-CF274950F770}" destId="{B698AFF0-FEA4-4F05-AC51-25877EE0CEC6}" srcOrd="0" destOrd="0" presId="urn:microsoft.com/office/officeart/2009/layout/CircleArrowProcess"/>
    <dgm:cxn modelId="{ECD2C7C4-591C-4B81-A0D6-1395F52ED110}" type="presOf" srcId="{8075CF1A-A3C9-404A-8BD7-D7F2EB8AAA47}" destId="{587EF622-FC61-4801-B3DB-30D72F60C0AB}" srcOrd="0" destOrd="0" presId="urn:microsoft.com/office/officeart/2009/layout/CircleArrowProcess"/>
    <dgm:cxn modelId="{C59D0A94-A2F8-4968-B584-45EF4E754C7D}" type="presParOf" srcId="{8D88DA4C-1F12-441E-99F7-27578DA9852E}" destId="{753AEFB2-CEE7-4EB3-9C58-A9D8FD841E82}" srcOrd="0" destOrd="0" presId="urn:microsoft.com/office/officeart/2009/layout/CircleArrowProcess"/>
    <dgm:cxn modelId="{D895C29E-E136-4EA7-850B-EF0C79FCCF0F}" type="presParOf" srcId="{753AEFB2-CEE7-4EB3-9C58-A9D8FD841E82}" destId="{CAFEADDF-2953-4418-A8BB-BC697A839E72}" srcOrd="0" destOrd="0" presId="urn:microsoft.com/office/officeart/2009/layout/CircleArrowProcess"/>
    <dgm:cxn modelId="{47679A2D-96E4-4B45-BE65-DA5AE7056B1E}" type="presParOf" srcId="{8D88DA4C-1F12-441E-99F7-27578DA9852E}" destId="{B698AFF0-FEA4-4F05-AC51-25877EE0CEC6}" srcOrd="1" destOrd="0" presId="urn:microsoft.com/office/officeart/2009/layout/CircleArrowProcess"/>
    <dgm:cxn modelId="{1F5F23D2-88CF-476C-BDCE-44C2AB6A4D1F}" type="presParOf" srcId="{8D88DA4C-1F12-441E-99F7-27578DA9852E}" destId="{B59B82BC-1436-4D09-901E-601AFA3C56D2}" srcOrd="2" destOrd="0" presId="urn:microsoft.com/office/officeart/2009/layout/CircleArrowProcess"/>
    <dgm:cxn modelId="{3DB1DAC6-5EFB-40AE-82FB-FD22D8025E86}" type="presParOf" srcId="{B59B82BC-1436-4D09-901E-601AFA3C56D2}" destId="{15008947-9EC0-4DD8-8981-25A6FFF3E9A6}" srcOrd="0" destOrd="0" presId="urn:microsoft.com/office/officeart/2009/layout/CircleArrowProcess"/>
    <dgm:cxn modelId="{C5F214AF-A4EA-4F2B-8F27-F923E864D993}" type="presParOf" srcId="{8D88DA4C-1F12-441E-99F7-27578DA9852E}" destId="{587EF622-FC61-4801-B3DB-30D72F60C0AB}" srcOrd="3" destOrd="0" presId="urn:microsoft.com/office/officeart/2009/layout/CircleArrowProcess"/>
    <dgm:cxn modelId="{7DB1A7CC-DC9F-4DFF-8B45-8055722A2F85}" type="presParOf" srcId="{8D88DA4C-1F12-441E-99F7-27578DA9852E}" destId="{629028F6-F0DE-432C-A80C-807B4FC01F6E}" srcOrd="4" destOrd="0" presId="urn:microsoft.com/office/officeart/2009/layout/CircleArrowProcess"/>
    <dgm:cxn modelId="{51060266-31C3-4F13-B1EB-0A9260070F96}" type="presParOf" srcId="{629028F6-F0DE-432C-A80C-807B4FC01F6E}" destId="{020E02D6-B97F-4EED-9A6D-39DEBF23A290}" srcOrd="0" destOrd="0" presId="urn:microsoft.com/office/officeart/2009/layout/CircleArrowProcess"/>
    <dgm:cxn modelId="{29669B37-51FA-4EB2-97BF-D63BC79A06DB}" type="presParOf" srcId="{8D88DA4C-1F12-441E-99F7-27578DA9852E}" destId="{4ADD3F06-69BF-4493-AD8E-0055EDC3E764}"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049BB-2305-4183-9B05-9F4DCD84FDA1}"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SG"/>
        </a:p>
      </dgm:t>
    </dgm:pt>
    <dgm:pt modelId="{197E8E2A-2FFF-4B90-812A-CF274950F770}">
      <dgm:prSet phldrT="[Text]"/>
      <dgm:spPr/>
      <dgm:t>
        <a:bodyPr/>
        <a:lstStyle/>
        <a:p>
          <a:r>
            <a:rPr lang="en-US" dirty="0">
              <a:solidFill>
                <a:schemeClr val="accent2">
                  <a:lumMod val="60000"/>
                  <a:lumOff val="40000"/>
                </a:schemeClr>
              </a:solidFill>
            </a:rPr>
            <a:t>Folding</a:t>
          </a:r>
          <a:endParaRPr lang="en-SG" dirty="0">
            <a:solidFill>
              <a:schemeClr val="accent2">
                <a:lumMod val="60000"/>
                <a:lumOff val="40000"/>
              </a:schemeClr>
            </a:solidFill>
          </a:endParaRPr>
        </a:p>
      </dgm:t>
    </dgm:pt>
    <dgm:pt modelId="{E69E6FE4-0B76-4BCF-B78A-39942C9D537C}" type="parTrans" cxnId="{D60C3CB1-94D0-408D-A075-7E04DBF35BB8}">
      <dgm:prSet/>
      <dgm:spPr/>
      <dgm:t>
        <a:bodyPr/>
        <a:lstStyle/>
        <a:p>
          <a:endParaRPr lang="en-SG"/>
        </a:p>
      </dgm:t>
    </dgm:pt>
    <dgm:pt modelId="{2B604358-A656-4BEB-91AC-A31B5F0AD029}" type="sibTrans" cxnId="{D60C3CB1-94D0-408D-A075-7E04DBF35BB8}">
      <dgm:prSet/>
      <dgm:spPr/>
      <dgm:t>
        <a:bodyPr/>
        <a:lstStyle/>
        <a:p>
          <a:endParaRPr lang="en-SG"/>
        </a:p>
      </dgm:t>
    </dgm:pt>
    <dgm:pt modelId="{8075CF1A-A3C9-404A-8BD7-D7F2EB8AAA47}">
      <dgm:prSet phldrT="[Text]"/>
      <dgm:spPr/>
      <dgm:t>
        <a:bodyPr/>
        <a:lstStyle/>
        <a:p>
          <a:r>
            <a:rPr lang="en-US" dirty="0">
              <a:solidFill>
                <a:schemeClr val="accent2">
                  <a:lumMod val="75000"/>
                </a:schemeClr>
              </a:solidFill>
            </a:rPr>
            <a:t>Release</a:t>
          </a:r>
          <a:endParaRPr lang="en-SG" dirty="0">
            <a:solidFill>
              <a:schemeClr val="accent2">
                <a:lumMod val="75000"/>
              </a:schemeClr>
            </a:solidFill>
          </a:endParaRPr>
        </a:p>
      </dgm:t>
    </dgm:pt>
    <dgm:pt modelId="{82CEC066-70DF-4963-9812-CC02EE035DAC}" type="parTrans" cxnId="{0666E637-67AE-4329-9891-6324B2DEFE2F}">
      <dgm:prSet/>
      <dgm:spPr/>
      <dgm:t>
        <a:bodyPr/>
        <a:lstStyle/>
        <a:p>
          <a:endParaRPr lang="en-SG"/>
        </a:p>
      </dgm:t>
    </dgm:pt>
    <dgm:pt modelId="{FEE35440-2583-43EE-A7CA-8C3D9BE7DCE7}" type="sibTrans" cxnId="{0666E637-67AE-4329-9891-6324B2DEFE2F}">
      <dgm:prSet/>
      <dgm:spPr/>
      <dgm:t>
        <a:bodyPr/>
        <a:lstStyle/>
        <a:p>
          <a:endParaRPr lang="en-SG"/>
        </a:p>
      </dgm:t>
    </dgm:pt>
    <dgm:pt modelId="{9DD1ECF8-CE09-44AD-84B1-C8D708543C12}">
      <dgm:prSet phldrT="[Text]"/>
      <dgm:spPr/>
      <dgm:t>
        <a:bodyPr/>
        <a:lstStyle/>
        <a:p>
          <a:r>
            <a:rPr lang="en-US" dirty="0">
              <a:solidFill>
                <a:srgbClr val="00B050"/>
              </a:solidFill>
            </a:rPr>
            <a:t>Perform</a:t>
          </a:r>
          <a:endParaRPr lang="en-SG" dirty="0">
            <a:solidFill>
              <a:srgbClr val="00B050"/>
            </a:solidFill>
          </a:endParaRPr>
        </a:p>
      </dgm:t>
    </dgm:pt>
    <dgm:pt modelId="{4A78DAA7-6AEA-4644-B231-6C8CC470631A}" type="parTrans" cxnId="{C9FEB922-E18D-4583-9D83-1D58D4C8CBED}">
      <dgm:prSet/>
      <dgm:spPr/>
      <dgm:t>
        <a:bodyPr/>
        <a:lstStyle/>
        <a:p>
          <a:endParaRPr lang="en-SG"/>
        </a:p>
      </dgm:t>
    </dgm:pt>
    <dgm:pt modelId="{39512451-2FA5-40FE-B6F7-27016A8C9BC2}" type="sibTrans" cxnId="{C9FEB922-E18D-4583-9D83-1D58D4C8CBED}">
      <dgm:prSet/>
      <dgm:spPr/>
      <dgm:t>
        <a:bodyPr/>
        <a:lstStyle/>
        <a:p>
          <a:endParaRPr lang="en-SG"/>
        </a:p>
      </dgm:t>
    </dgm:pt>
    <dgm:pt modelId="{8D88DA4C-1F12-441E-99F7-27578DA9852E}" type="pres">
      <dgm:prSet presAssocID="{250049BB-2305-4183-9B05-9F4DCD84FDA1}" presName="Name0" presStyleCnt="0">
        <dgm:presLayoutVars>
          <dgm:chMax val="7"/>
          <dgm:chPref val="7"/>
          <dgm:dir/>
          <dgm:animLvl val="lvl"/>
        </dgm:presLayoutVars>
      </dgm:prSet>
      <dgm:spPr/>
    </dgm:pt>
    <dgm:pt modelId="{753AEFB2-CEE7-4EB3-9C58-A9D8FD841E82}" type="pres">
      <dgm:prSet presAssocID="{197E8E2A-2FFF-4B90-812A-CF274950F770}" presName="Accent1" presStyleCnt="0"/>
      <dgm:spPr/>
    </dgm:pt>
    <dgm:pt modelId="{CAFEADDF-2953-4418-A8BB-BC697A839E72}" type="pres">
      <dgm:prSet presAssocID="{197E8E2A-2FFF-4B90-812A-CF274950F770}" presName="Accent" presStyleLbl="node1" presStyleIdx="0" presStyleCnt="3"/>
      <dgm:spPr>
        <a:solidFill>
          <a:schemeClr val="accent2">
            <a:lumMod val="40000"/>
            <a:lumOff val="60000"/>
          </a:schemeClr>
        </a:solidFill>
      </dgm:spPr>
    </dgm:pt>
    <dgm:pt modelId="{B698AFF0-FEA4-4F05-AC51-25877EE0CEC6}" type="pres">
      <dgm:prSet presAssocID="{197E8E2A-2FFF-4B90-812A-CF274950F770}" presName="Parent1" presStyleLbl="revTx" presStyleIdx="0" presStyleCnt="3">
        <dgm:presLayoutVars>
          <dgm:chMax val="1"/>
          <dgm:chPref val="1"/>
          <dgm:bulletEnabled val="1"/>
        </dgm:presLayoutVars>
      </dgm:prSet>
      <dgm:spPr/>
    </dgm:pt>
    <dgm:pt modelId="{B59B82BC-1436-4D09-901E-601AFA3C56D2}" type="pres">
      <dgm:prSet presAssocID="{8075CF1A-A3C9-404A-8BD7-D7F2EB8AAA47}" presName="Accent2" presStyleCnt="0"/>
      <dgm:spPr/>
    </dgm:pt>
    <dgm:pt modelId="{15008947-9EC0-4DD8-8981-25A6FFF3E9A6}" type="pres">
      <dgm:prSet presAssocID="{8075CF1A-A3C9-404A-8BD7-D7F2EB8AAA47}" presName="Accent" presStyleLbl="node1" presStyleIdx="1" presStyleCnt="3"/>
      <dgm:spPr/>
    </dgm:pt>
    <dgm:pt modelId="{587EF622-FC61-4801-B3DB-30D72F60C0AB}" type="pres">
      <dgm:prSet presAssocID="{8075CF1A-A3C9-404A-8BD7-D7F2EB8AAA47}" presName="Parent2" presStyleLbl="revTx" presStyleIdx="1" presStyleCnt="3">
        <dgm:presLayoutVars>
          <dgm:chMax val="1"/>
          <dgm:chPref val="1"/>
          <dgm:bulletEnabled val="1"/>
        </dgm:presLayoutVars>
      </dgm:prSet>
      <dgm:spPr/>
    </dgm:pt>
    <dgm:pt modelId="{629028F6-F0DE-432C-A80C-807B4FC01F6E}" type="pres">
      <dgm:prSet presAssocID="{9DD1ECF8-CE09-44AD-84B1-C8D708543C12}" presName="Accent3" presStyleCnt="0"/>
      <dgm:spPr/>
    </dgm:pt>
    <dgm:pt modelId="{020E02D6-B97F-4EED-9A6D-39DEBF23A290}" type="pres">
      <dgm:prSet presAssocID="{9DD1ECF8-CE09-44AD-84B1-C8D708543C12}" presName="Accent" presStyleLbl="node1" presStyleIdx="2" presStyleCnt="3"/>
      <dgm:spPr>
        <a:solidFill>
          <a:srgbClr val="00B050"/>
        </a:solidFill>
      </dgm:spPr>
    </dgm:pt>
    <dgm:pt modelId="{4ADD3F06-69BF-4493-AD8E-0055EDC3E764}" type="pres">
      <dgm:prSet presAssocID="{9DD1ECF8-CE09-44AD-84B1-C8D708543C12}" presName="Parent3" presStyleLbl="revTx" presStyleIdx="2" presStyleCnt="3">
        <dgm:presLayoutVars>
          <dgm:chMax val="1"/>
          <dgm:chPref val="1"/>
          <dgm:bulletEnabled val="1"/>
        </dgm:presLayoutVars>
      </dgm:prSet>
      <dgm:spPr/>
    </dgm:pt>
  </dgm:ptLst>
  <dgm:cxnLst>
    <dgm:cxn modelId="{A4012500-3D97-44E8-B510-B52F069536DE}" type="presOf" srcId="{250049BB-2305-4183-9B05-9F4DCD84FDA1}" destId="{8D88DA4C-1F12-441E-99F7-27578DA9852E}" srcOrd="0" destOrd="0" presId="urn:microsoft.com/office/officeart/2009/layout/CircleArrowProcess"/>
    <dgm:cxn modelId="{C9FEB922-E18D-4583-9D83-1D58D4C8CBED}" srcId="{250049BB-2305-4183-9B05-9F4DCD84FDA1}" destId="{9DD1ECF8-CE09-44AD-84B1-C8D708543C12}" srcOrd="2" destOrd="0" parTransId="{4A78DAA7-6AEA-4644-B231-6C8CC470631A}" sibTransId="{39512451-2FA5-40FE-B6F7-27016A8C9BC2}"/>
    <dgm:cxn modelId="{0666E637-67AE-4329-9891-6324B2DEFE2F}" srcId="{250049BB-2305-4183-9B05-9F4DCD84FDA1}" destId="{8075CF1A-A3C9-404A-8BD7-D7F2EB8AAA47}" srcOrd="1" destOrd="0" parTransId="{82CEC066-70DF-4963-9812-CC02EE035DAC}" sibTransId="{FEE35440-2583-43EE-A7CA-8C3D9BE7DCE7}"/>
    <dgm:cxn modelId="{446A0068-AAE8-4657-A87F-17CBA86E032A}" type="presOf" srcId="{9DD1ECF8-CE09-44AD-84B1-C8D708543C12}" destId="{4ADD3F06-69BF-4493-AD8E-0055EDC3E764}" srcOrd="0" destOrd="0" presId="urn:microsoft.com/office/officeart/2009/layout/CircleArrowProcess"/>
    <dgm:cxn modelId="{D60C3CB1-94D0-408D-A075-7E04DBF35BB8}" srcId="{250049BB-2305-4183-9B05-9F4DCD84FDA1}" destId="{197E8E2A-2FFF-4B90-812A-CF274950F770}" srcOrd="0" destOrd="0" parTransId="{E69E6FE4-0B76-4BCF-B78A-39942C9D537C}" sibTransId="{2B604358-A656-4BEB-91AC-A31B5F0AD029}"/>
    <dgm:cxn modelId="{A2AB2BBF-E9D4-4C83-8DD5-1B979DEC133E}" type="presOf" srcId="{197E8E2A-2FFF-4B90-812A-CF274950F770}" destId="{B698AFF0-FEA4-4F05-AC51-25877EE0CEC6}" srcOrd="0" destOrd="0" presId="urn:microsoft.com/office/officeart/2009/layout/CircleArrowProcess"/>
    <dgm:cxn modelId="{ECD2C7C4-591C-4B81-A0D6-1395F52ED110}" type="presOf" srcId="{8075CF1A-A3C9-404A-8BD7-D7F2EB8AAA47}" destId="{587EF622-FC61-4801-B3DB-30D72F60C0AB}" srcOrd="0" destOrd="0" presId="urn:microsoft.com/office/officeart/2009/layout/CircleArrowProcess"/>
    <dgm:cxn modelId="{C59D0A94-A2F8-4968-B584-45EF4E754C7D}" type="presParOf" srcId="{8D88DA4C-1F12-441E-99F7-27578DA9852E}" destId="{753AEFB2-CEE7-4EB3-9C58-A9D8FD841E82}" srcOrd="0" destOrd="0" presId="urn:microsoft.com/office/officeart/2009/layout/CircleArrowProcess"/>
    <dgm:cxn modelId="{D895C29E-E136-4EA7-850B-EF0C79FCCF0F}" type="presParOf" srcId="{753AEFB2-CEE7-4EB3-9C58-A9D8FD841E82}" destId="{CAFEADDF-2953-4418-A8BB-BC697A839E72}" srcOrd="0" destOrd="0" presId="urn:microsoft.com/office/officeart/2009/layout/CircleArrowProcess"/>
    <dgm:cxn modelId="{47679A2D-96E4-4B45-BE65-DA5AE7056B1E}" type="presParOf" srcId="{8D88DA4C-1F12-441E-99F7-27578DA9852E}" destId="{B698AFF0-FEA4-4F05-AC51-25877EE0CEC6}" srcOrd="1" destOrd="0" presId="urn:microsoft.com/office/officeart/2009/layout/CircleArrowProcess"/>
    <dgm:cxn modelId="{1F5F23D2-88CF-476C-BDCE-44C2AB6A4D1F}" type="presParOf" srcId="{8D88DA4C-1F12-441E-99F7-27578DA9852E}" destId="{B59B82BC-1436-4D09-901E-601AFA3C56D2}" srcOrd="2" destOrd="0" presId="urn:microsoft.com/office/officeart/2009/layout/CircleArrowProcess"/>
    <dgm:cxn modelId="{3DB1DAC6-5EFB-40AE-82FB-FD22D8025E86}" type="presParOf" srcId="{B59B82BC-1436-4D09-901E-601AFA3C56D2}" destId="{15008947-9EC0-4DD8-8981-25A6FFF3E9A6}" srcOrd="0" destOrd="0" presId="urn:microsoft.com/office/officeart/2009/layout/CircleArrowProcess"/>
    <dgm:cxn modelId="{C5F214AF-A4EA-4F2B-8F27-F923E864D993}" type="presParOf" srcId="{8D88DA4C-1F12-441E-99F7-27578DA9852E}" destId="{587EF622-FC61-4801-B3DB-30D72F60C0AB}" srcOrd="3" destOrd="0" presId="urn:microsoft.com/office/officeart/2009/layout/CircleArrowProcess"/>
    <dgm:cxn modelId="{7DB1A7CC-DC9F-4DFF-8B45-8055722A2F85}" type="presParOf" srcId="{8D88DA4C-1F12-441E-99F7-27578DA9852E}" destId="{629028F6-F0DE-432C-A80C-807B4FC01F6E}" srcOrd="4" destOrd="0" presId="urn:microsoft.com/office/officeart/2009/layout/CircleArrowProcess"/>
    <dgm:cxn modelId="{51060266-31C3-4F13-B1EB-0A9260070F96}" type="presParOf" srcId="{629028F6-F0DE-432C-A80C-807B4FC01F6E}" destId="{020E02D6-B97F-4EED-9A6D-39DEBF23A290}" srcOrd="0" destOrd="0" presId="urn:microsoft.com/office/officeart/2009/layout/CircleArrowProcess"/>
    <dgm:cxn modelId="{29669B37-51FA-4EB2-97BF-D63BC79A06DB}" type="presParOf" srcId="{8D88DA4C-1F12-441E-99F7-27578DA9852E}" destId="{4ADD3F06-69BF-4493-AD8E-0055EDC3E764}" srcOrd="5" destOrd="0" presId="urn:microsoft.com/office/officeart/2009/layout/CircleArrow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0856F0-9F62-4E15-B49C-E465B4C00954}" type="doc">
      <dgm:prSet loTypeId="urn:microsoft.com/office/officeart/2005/8/layout/chevron1" loCatId="process" qsTypeId="urn:microsoft.com/office/officeart/2005/8/quickstyle/simple1" qsCatId="simple" csTypeId="urn:microsoft.com/office/officeart/2005/8/colors/accent1_2" csCatId="accent1" phldr="1"/>
      <dgm:spPr/>
    </dgm:pt>
    <dgm:pt modelId="{A9289600-20EE-48B6-9754-653BBD0DF711}">
      <dgm:prSet phldrT="[Text]"/>
      <dgm:spPr/>
      <dgm:t>
        <a:bodyPr/>
        <a:lstStyle/>
        <a:p>
          <a:r>
            <a:rPr lang="en-US" dirty="0"/>
            <a:t>Priority Order</a:t>
          </a:r>
          <a:endParaRPr lang="en-SG" dirty="0"/>
        </a:p>
      </dgm:t>
    </dgm:pt>
    <dgm:pt modelId="{F1C1CDA8-F9AF-4D5C-88A2-705EFB2016DF}" type="parTrans" cxnId="{9D24A1FE-43F2-42CA-AD04-BDEBEEF6F949}">
      <dgm:prSet/>
      <dgm:spPr/>
      <dgm:t>
        <a:bodyPr/>
        <a:lstStyle/>
        <a:p>
          <a:endParaRPr lang="en-SG"/>
        </a:p>
      </dgm:t>
    </dgm:pt>
    <dgm:pt modelId="{9FF165FB-C0F2-4544-9711-FC746B05219C}" type="sibTrans" cxnId="{9D24A1FE-43F2-42CA-AD04-BDEBEEF6F949}">
      <dgm:prSet/>
      <dgm:spPr/>
      <dgm:t>
        <a:bodyPr/>
        <a:lstStyle/>
        <a:p>
          <a:endParaRPr lang="en-SG"/>
        </a:p>
      </dgm:t>
    </dgm:pt>
    <dgm:pt modelId="{BB0DDFF8-E0F2-4959-9B3E-C6412300FE4D}">
      <dgm:prSet phldrT="[Text]"/>
      <dgm:spPr/>
      <dgm:t>
        <a:bodyPr/>
        <a:lstStyle/>
        <a:p>
          <a:r>
            <a:rPr lang="en-US" dirty="0"/>
            <a:t>Select Pending Items</a:t>
          </a:r>
          <a:endParaRPr lang="en-SG" dirty="0"/>
        </a:p>
      </dgm:t>
    </dgm:pt>
    <dgm:pt modelId="{629DE9E5-EFE0-4AC5-A07D-571BA10ADCC5}" type="parTrans" cxnId="{992354F8-C289-48AC-BA0B-74A9EB554C63}">
      <dgm:prSet/>
      <dgm:spPr/>
      <dgm:t>
        <a:bodyPr/>
        <a:lstStyle/>
        <a:p>
          <a:endParaRPr lang="en-SG"/>
        </a:p>
      </dgm:t>
    </dgm:pt>
    <dgm:pt modelId="{0CCE4EA7-8CE8-48B8-8353-C54EF0603943}" type="sibTrans" cxnId="{992354F8-C289-48AC-BA0B-74A9EB554C63}">
      <dgm:prSet/>
      <dgm:spPr/>
      <dgm:t>
        <a:bodyPr/>
        <a:lstStyle/>
        <a:p>
          <a:endParaRPr lang="en-SG"/>
        </a:p>
      </dgm:t>
    </dgm:pt>
    <dgm:pt modelId="{6ACF8BC6-E29D-4803-AD71-F86ACC50F9A0}">
      <dgm:prSet phldrT="[Text]"/>
      <dgm:spPr/>
      <dgm:t>
        <a:bodyPr/>
        <a:lstStyle/>
        <a:p>
          <a:r>
            <a:rPr lang="en-US" dirty="0"/>
            <a:t>Remove Site conditions</a:t>
          </a:r>
          <a:endParaRPr lang="en-SG" dirty="0"/>
        </a:p>
      </dgm:t>
    </dgm:pt>
    <dgm:pt modelId="{A781DC34-728A-41B6-A1B4-A411FE6CD3AD}" type="parTrans" cxnId="{83F8B0E2-2766-4778-948D-90BE790E5885}">
      <dgm:prSet/>
      <dgm:spPr/>
      <dgm:t>
        <a:bodyPr/>
        <a:lstStyle/>
        <a:p>
          <a:endParaRPr lang="en-SG"/>
        </a:p>
      </dgm:t>
    </dgm:pt>
    <dgm:pt modelId="{50E5B75B-38CC-4353-BBE7-8741BE149F52}" type="sibTrans" cxnId="{83F8B0E2-2766-4778-948D-90BE790E5885}">
      <dgm:prSet/>
      <dgm:spPr/>
      <dgm:t>
        <a:bodyPr/>
        <a:lstStyle/>
        <a:p>
          <a:endParaRPr lang="en-SG"/>
        </a:p>
      </dgm:t>
    </dgm:pt>
    <dgm:pt modelId="{0FCD93E5-0D23-4DC6-B0C1-26240B507901}" type="pres">
      <dgm:prSet presAssocID="{7C0856F0-9F62-4E15-B49C-E465B4C00954}" presName="Name0" presStyleCnt="0">
        <dgm:presLayoutVars>
          <dgm:dir/>
          <dgm:animLvl val="lvl"/>
          <dgm:resizeHandles val="exact"/>
        </dgm:presLayoutVars>
      </dgm:prSet>
      <dgm:spPr/>
    </dgm:pt>
    <dgm:pt modelId="{34D12F7E-29A4-4E05-B8AA-EA1015F66EAF}" type="pres">
      <dgm:prSet presAssocID="{A9289600-20EE-48B6-9754-653BBD0DF711}" presName="parTxOnly" presStyleLbl="node1" presStyleIdx="0" presStyleCnt="3">
        <dgm:presLayoutVars>
          <dgm:chMax val="0"/>
          <dgm:chPref val="0"/>
          <dgm:bulletEnabled val="1"/>
        </dgm:presLayoutVars>
      </dgm:prSet>
      <dgm:spPr/>
    </dgm:pt>
    <dgm:pt modelId="{6465586E-BEB0-493B-BEE6-C072A6FA7642}" type="pres">
      <dgm:prSet presAssocID="{9FF165FB-C0F2-4544-9711-FC746B05219C}" presName="parTxOnlySpace" presStyleCnt="0"/>
      <dgm:spPr/>
    </dgm:pt>
    <dgm:pt modelId="{B7DB566B-79B8-44E0-B665-8C42E2199D87}" type="pres">
      <dgm:prSet presAssocID="{BB0DDFF8-E0F2-4959-9B3E-C6412300FE4D}" presName="parTxOnly" presStyleLbl="node1" presStyleIdx="1" presStyleCnt="3">
        <dgm:presLayoutVars>
          <dgm:chMax val="0"/>
          <dgm:chPref val="0"/>
          <dgm:bulletEnabled val="1"/>
        </dgm:presLayoutVars>
      </dgm:prSet>
      <dgm:spPr/>
    </dgm:pt>
    <dgm:pt modelId="{7E639B5B-7056-42C6-AAB8-37E939A39602}" type="pres">
      <dgm:prSet presAssocID="{0CCE4EA7-8CE8-48B8-8353-C54EF0603943}" presName="parTxOnlySpace" presStyleCnt="0"/>
      <dgm:spPr/>
    </dgm:pt>
    <dgm:pt modelId="{BA1B5B1C-1207-4791-A2FC-C4AA95D8FAE3}" type="pres">
      <dgm:prSet presAssocID="{6ACF8BC6-E29D-4803-AD71-F86ACC50F9A0}" presName="parTxOnly" presStyleLbl="node1" presStyleIdx="2" presStyleCnt="3">
        <dgm:presLayoutVars>
          <dgm:chMax val="0"/>
          <dgm:chPref val="0"/>
          <dgm:bulletEnabled val="1"/>
        </dgm:presLayoutVars>
      </dgm:prSet>
      <dgm:spPr/>
    </dgm:pt>
  </dgm:ptLst>
  <dgm:cxnLst>
    <dgm:cxn modelId="{C8C8DD5E-08F1-4CD8-984B-B299C312DF32}" type="presOf" srcId="{A9289600-20EE-48B6-9754-653BBD0DF711}" destId="{34D12F7E-29A4-4E05-B8AA-EA1015F66EAF}" srcOrd="0" destOrd="0" presId="urn:microsoft.com/office/officeart/2005/8/layout/chevron1"/>
    <dgm:cxn modelId="{C9EE815F-0BFC-46A9-A816-F2AB9E1B4BB7}" type="presOf" srcId="{7C0856F0-9F62-4E15-B49C-E465B4C00954}" destId="{0FCD93E5-0D23-4DC6-B0C1-26240B507901}" srcOrd="0" destOrd="0" presId="urn:microsoft.com/office/officeart/2005/8/layout/chevron1"/>
    <dgm:cxn modelId="{968DAE6A-3475-44EA-970D-08A949D3B7CB}" type="presOf" srcId="{6ACF8BC6-E29D-4803-AD71-F86ACC50F9A0}" destId="{BA1B5B1C-1207-4791-A2FC-C4AA95D8FAE3}" srcOrd="0" destOrd="0" presId="urn:microsoft.com/office/officeart/2005/8/layout/chevron1"/>
    <dgm:cxn modelId="{8C93DF86-C40A-4FFF-8705-83C88F752453}" type="presOf" srcId="{BB0DDFF8-E0F2-4959-9B3E-C6412300FE4D}" destId="{B7DB566B-79B8-44E0-B665-8C42E2199D87}" srcOrd="0" destOrd="0" presId="urn:microsoft.com/office/officeart/2005/8/layout/chevron1"/>
    <dgm:cxn modelId="{83F8B0E2-2766-4778-948D-90BE790E5885}" srcId="{7C0856F0-9F62-4E15-B49C-E465B4C00954}" destId="{6ACF8BC6-E29D-4803-AD71-F86ACC50F9A0}" srcOrd="2" destOrd="0" parTransId="{A781DC34-728A-41B6-A1B4-A411FE6CD3AD}" sibTransId="{50E5B75B-38CC-4353-BBE7-8741BE149F52}"/>
    <dgm:cxn modelId="{992354F8-C289-48AC-BA0B-74A9EB554C63}" srcId="{7C0856F0-9F62-4E15-B49C-E465B4C00954}" destId="{BB0DDFF8-E0F2-4959-9B3E-C6412300FE4D}" srcOrd="1" destOrd="0" parTransId="{629DE9E5-EFE0-4AC5-A07D-571BA10ADCC5}" sibTransId="{0CCE4EA7-8CE8-48B8-8353-C54EF0603943}"/>
    <dgm:cxn modelId="{9D24A1FE-43F2-42CA-AD04-BDEBEEF6F949}" srcId="{7C0856F0-9F62-4E15-B49C-E465B4C00954}" destId="{A9289600-20EE-48B6-9754-653BBD0DF711}" srcOrd="0" destOrd="0" parTransId="{F1C1CDA8-F9AF-4D5C-88A2-705EFB2016DF}" sibTransId="{9FF165FB-C0F2-4544-9711-FC746B05219C}"/>
    <dgm:cxn modelId="{1786ADEE-EE5D-41EC-B21E-B1EE11DF3C6B}" type="presParOf" srcId="{0FCD93E5-0D23-4DC6-B0C1-26240B507901}" destId="{34D12F7E-29A4-4E05-B8AA-EA1015F66EAF}" srcOrd="0" destOrd="0" presId="urn:microsoft.com/office/officeart/2005/8/layout/chevron1"/>
    <dgm:cxn modelId="{D9AA83F6-A000-49F2-AAD4-DD03728E4996}" type="presParOf" srcId="{0FCD93E5-0D23-4DC6-B0C1-26240B507901}" destId="{6465586E-BEB0-493B-BEE6-C072A6FA7642}" srcOrd="1" destOrd="0" presId="urn:microsoft.com/office/officeart/2005/8/layout/chevron1"/>
    <dgm:cxn modelId="{FF2DB9D7-7937-4585-ACD4-FB7682077997}" type="presParOf" srcId="{0FCD93E5-0D23-4DC6-B0C1-26240B507901}" destId="{B7DB566B-79B8-44E0-B665-8C42E2199D87}" srcOrd="2" destOrd="0" presId="urn:microsoft.com/office/officeart/2005/8/layout/chevron1"/>
    <dgm:cxn modelId="{DB8C96BE-ADBE-43D0-9C31-3CDE58D81B14}" type="presParOf" srcId="{0FCD93E5-0D23-4DC6-B0C1-26240B507901}" destId="{7E639B5B-7056-42C6-AAB8-37E939A39602}" srcOrd="3" destOrd="0" presId="urn:microsoft.com/office/officeart/2005/8/layout/chevron1"/>
    <dgm:cxn modelId="{FD2DB849-78BC-433D-8502-37348DD56DFA}" type="presParOf" srcId="{0FCD93E5-0D23-4DC6-B0C1-26240B507901}" destId="{BA1B5B1C-1207-4791-A2FC-C4AA95D8FAE3}" srcOrd="4"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B50615-4514-4C54-8F4D-0E5A7D4BD892}" type="doc">
      <dgm:prSet loTypeId="urn:microsoft.com/office/officeart/2005/8/layout/gear1" loCatId="cycle" qsTypeId="urn:microsoft.com/office/officeart/2005/8/quickstyle/simple1" qsCatId="simple" csTypeId="urn:microsoft.com/office/officeart/2005/8/colors/accent1_2" csCatId="accent1" phldr="1"/>
      <dgm:spPr/>
    </dgm:pt>
    <dgm:pt modelId="{DD485EA5-A83F-4DB9-8426-CEF1A7803B7F}">
      <dgm:prSet phldrT="[Text]"/>
      <dgm:spPr>
        <a:solidFill>
          <a:srgbClr val="00B050"/>
        </a:solidFill>
      </dgm:spPr>
      <dgm:t>
        <a:bodyPr/>
        <a:lstStyle/>
        <a:p>
          <a:r>
            <a:rPr lang="en-US" dirty="0"/>
            <a:t>Released</a:t>
          </a:r>
          <a:endParaRPr lang="en-SG" dirty="0"/>
        </a:p>
      </dgm:t>
    </dgm:pt>
    <dgm:pt modelId="{34536277-D54C-4FAF-B9E8-5EAAF85A2A10}" type="parTrans" cxnId="{BF7C9689-EFD5-409C-A797-AA43A2F75D23}">
      <dgm:prSet/>
      <dgm:spPr/>
      <dgm:t>
        <a:bodyPr/>
        <a:lstStyle/>
        <a:p>
          <a:endParaRPr lang="en-SG"/>
        </a:p>
      </dgm:t>
    </dgm:pt>
    <dgm:pt modelId="{D8D99889-03B8-4B5F-859E-CAAB02A55A39}" type="sibTrans" cxnId="{BF7C9689-EFD5-409C-A797-AA43A2F75D23}">
      <dgm:prSet/>
      <dgm:spPr/>
      <dgm:t>
        <a:bodyPr/>
        <a:lstStyle/>
        <a:p>
          <a:endParaRPr lang="en-SG"/>
        </a:p>
      </dgm:t>
    </dgm:pt>
    <dgm:pt modelId="{6F306137-FA96-4A5E-BEBA-641E0F97A9B0}">
      <dgm:prSet phldrT="[Text]"/>
      <dgm:spPr>
        <a:solidFill>
          <a:srgbClr val="FFC000"/>
        </a:solidFill>
      </dgm:spPr>
      <dgm:t>
        <a:bodyPr/>
        <a:lstStyle/>
        <a:p>
          <a:r>
            <a:rPr lang="en-US" dirty="0">
              <a:solidFill>
                <a:schemeClr val="tx1"/>
              </a:solidFill>
            </a:rPr>
            <a:t>Construction Workfront</a:t>
          </a:r>
          <a:endParaRPr lang="en-SG" dirty="0">
            <a:solidFill>
              <a:schemeClr val="tx1"/>
            </a:solidFill>
          </a:endParaRPr>
        </a:p>
      </dgm:t>
    </dgm:pt>
    <dgm:pt modelId="{7F066119-B2B1-417D-8FA4-AA981B65B9F0}" type="parTrans" cxnId="{93584FB0-3121-46AA-8A44-72D694A8BFB3}">
      <dgm:prSet/>
      <dgm:spPr/>
      <dgm:t>
        <a:bodyPr/>
        <a:lstStyle/>
        <a:p>
          <a:endParaRPr lang="en-SG"/>
        </a:p>
      </dgm:t>
    </dgm:pt>
    <dgm:pt modelId="{948DB0D2-3AF6-4F4A-A547-3F93089BF99F}" type="sibTrans" cxnId="{93584FB0-3121-46AA-8A44-72D694A8BFB3}">
      <dgm:prSet/>
      <dgm:spPr/>
      <dgm:t>
        <a:bodyPr/>
        <a:lstStyle/>
        <a:p>
          <a:endParaRPr lang="en-SG"/>
        </a:p>
      </dgm:t>
    </dgm:pt>
    <dgm:pt modelId="{3F846419-22C7-4853-90B1-27E393276B00}">
      <dgm:prSet phldrT="[Text]"/>
      <dgm:spPr>
        <a:solidFill>
          <a:srgbClr val="C00000"/>
        </a:solidFill>
      </dgm:spPr>
      <dgm:t>
        <a:bodyPr/>
        <a:lstStyle/>
        <a:p>
          <a:r>
            <a:rPr lang="en-US" dirty="0"/>
            <a:t>New Blockage</a:t>
          </a:r>
          <a:endParaRPr lang="en-SG" dirty="0"/>
        </a:p>
      </dgm:t>
    </dgm:pt>
    <dgm:pt modelId="{484406BD-0D7A-4F78-BB1D-79DFF80E0AE8}" type="parTrans" cxnId="{5D67BE52-D2F2-4B1D-ACC0-9BFAC871B5A9}">
      <dgm:prSet/>
      <dgm:spPr/>
      <dgm:t>
        <a:bodyPr/>
        <a:lstStyle/>
        <a:p>
          <a:endParaRPr lang="en-SG"/>
        </a:p>
      </dgm:t>
    </dgm:pt>
    <dgm:pt modelId="{D1247B21-6C43-42D3-84E2-E8AF699F7B4E}" type="sibTrans" cxnId="{5D67BE52-D2F2-4B1D-ACC0-9BFAC871B5A9}">
      <dgm:prSet/>
      <dgm:spPr/>
      <dgm:t>
        <a:bodyPr/>
        <a:lstStyle/>
        <a:p>
          <a:endParaRPr lang="en-SG"/>
        </a:p>
      </dgm:t>
    </dgm:pt>
    <dgm:pt modelId="{C1E21A55-0469-42C1-B807-87220AC91FE0}" type="pres">
      <dgm:prSet presAssocID="{EAB50615-4514-4C54-8F4D-0E5A7D4BD892}" presName="composite" presStyleCnt="0">
        <dgm:presLayoutVars>
          <dgm:chMax val="3"/>
          <dgm:animLvl val="lvl"/>
          <dgm:resizeHandles val="exact"/>
        </dgm:presLayoutVars>
      </dgm:prSet>
      <dgm:spPr/>
    </dgm:pt>
    <dgm:pt modelId="{AF907367-09B3-4DC2-B3E0-13E54595BD3A}" type="pres">
      <dgm:prSet presAssocID="{DD485EA5-A83F-4DB9-8426-CEF1A7803B7F}" presName="gear1" presStyleLbl="node1" presStyleIdx="0" presStyleCnt="3">
        <dgm:presLayoutVars>
          <dgm:chMax val="1"/>
          <dgm:bulletEnabled val="1"/>
        </dgm:presLayoutVars>
      </dgm:prSet>
      <dgm:spPr/>
    </dgm:pt>
    <dgm:pt modelId="{8191B02B-2634-45CF-9A85-4FB87C6A4000}" type="pres">
      <dgm:prSet presAssocID="{DD485EA5-A83F-4DB9-8426-CEF1A7803B7F}" presName="gear1srcNode" presStyleLbl="node1" presStyleIdx="0" presStyleCnt="3"/>
      <dgm:spPr/>
    </dgm:pt>
    <dgm:pt modelId="{D2286792-2C76-4C76-A2E5-EF0011FF1F73}" type="pres">
      <dgm:prSet presAssocID="{DD485EA5-A83F-4DB9-8426-CEF1A7803B7F}" presName="gear1dstNode" presStyleLbl="node1" presStyleIdx="0" presStyleCnt="3"/>
      <dgm:spPr/>
    </dgm:pt>
    <dgm:pt modelId="{6DCA883A-0165-498A-A1C3-6F790A755B5C}" type="pres">
      <dgm:prSet presAssocID="{6F306137-FA96-4A5E-BEBA-641E0F97A9B0}" presName="gear2" presStyleLbl="node1" presStyleIdx="1" presStyleCnt="3">
        <dgm:presLayoutVars>
          <dgm:chMax val="1"/>
          <dgm:bulletEnabled val="1"/>
        </dgm:presLayoutVars>
      </dgm:prSet>
      <dgm:spPr/>
    </dgm:pt>
    <dgm:pt modelId="{A2D9F675-AAAE-4FFB-B3B6-945A8C8F0EA1}" type="pres">
      <dgm:prSet presAssocID="{6F306137-FA96-4A5E-BEBA-641E0F97A9B0}" presName="gear2srcNode" presStyleLbl="node1" presStyleIdx="1" presStyleCnt="3"/>
      <dgm:spPr/>
    </dgm:pt>
    <dgm:pt modelId="{74FAB5AE-30AB-42C6-8559-ADE5020545C4}" type="pres">
      <dgm:prSet presAssocID="{6F306137-FA96-4A5E-BEBA-641E0F97A9B0}" presName="gear2dstNode" presStyleLbl="node1" presStyleIdx="1" presStyleCnt="3"/>
      <dgm:spPr/>
    </dgm:pt>
    <dgm:pt modelId="{F346764F-2E65-45F7-868A-E2970F0B82E1}" type="pres">
      <dgm:prSet presAssocID="{3F846419-22C7-4853-90B1-27E393276B00}" presName="gear3" presStyleLbl="node1" presStyleIdx="2" presStyleCnt="3"/>
      <dgm:spPr/>
    </dgm:pt>
    <dgm:pt modelId="{A9F7CC24-C28B-4B2A-8476-752072D7502C}" type="pres">
      <dgm:prSet presAssocID="{3F846419-22C7-4853-90B1-27E393276B00}" presName="gear3tx" presStyleLbl="node1" presStyleIdx="2" presStyleCnt="3">
        <dgm:presLayoutVars>
          <dgm:chMax val="1"/>
          <dgm:bulletEnabled val="1"/>
        </dgm:presLayoutVars>
      </dgm:prSet>
      <dgm:spPr/>
    </dgm:pt>
    <dgm:pt modelId="{5A3864D2-7B1F-4631-8D59-9AFB153B5F1E}" type="pres">
      <dgm:prSet presAssocID="{3F846419-22C7-4853-90B1-27E393276B00}" presName="gear3srcNode" presStyleLbl="node1" presStyleIdx="2" presStyleCnt="3"/>
      <dgm:spPr/>
    </dgm:pt>
    <dgm:pt modelId="{4F9CC636-2ACE-4836-B66C-1D7D73CEF2D3}" type="pres">
      <dgm:prSet presAssocID="{3F846419-22C7-4853-90B1-27E393276B00}" presName="gear3dstNode" presStyleLbl="node1" presStyleIdx="2" presStyleCnt="3"/>
      <dgm:spPr/>
    </dgm:pt>
    <dgm:pt modelId="{B05F88D9-060E-4264-8BE7-7C55892E810A}" type="pres">
      <dgm:prSet presAssocID="{D8D99889-03B8-4B5F-859E-CAAB02A55A39}" presName="connector1" presStyleLbl="sibTrans2D1" presStyleIdx="0" presStyleCnt="3"/>
      <dgm:spPr/>
    </dgm:pt>
    <dgm:pt modelId="{4A5672D7-6E3E-487E-BC27-CD8A1836DAEA}" type="pres">
      <dgm:prSet presAssocID="{948DB0D2-3AF6-4F4A-A547-3F93089BF99F}" presName="connector2" presStyleLbl="sibTrans2D1" presStyleIdx="1" presStyleCnt="3"/>
      <dgm:spPr/>
    </dgm:pt>
    <dgm:pt modelId="{517E680E-F3FC-40C8-B497-9AD91C4359A9}" type="pres">
      <dgm:prSet presAssocID="{D1247B21-6C43-42D3-84E2-E8AF699F7B4E}" presName="connector3" presStyleLbl="sibTrans2D1" presStyleIdx="2" presStyleCnt="3"/>
      <dgm:spPr/>
    </dgm:pt>
  </dgm:ptLst>
  <dgm:cxnLst>
    <dgm:cxn modelId="{02462B08-EF4B-4066-ADAF-C68CDADB6C55}" type="presOf" srcId="{6F306137-FA96-4A5E-BEBA-641E0F97A9B0}" destId="{74FAB5AE-30AB-42C6-8559-ADE5020545C4}" srcOrd="2" destOrd="0" presId="urn:microsoft.com/office/officeart/2005/8/layout/gear1"/>
    <dgm:cxn modelId="{23EC2A11-C708-4A88-86D9-C3BC96327B30}" type="presOf" srcId="{EAB50615-4514-4C54-8F4D-0E5A7D4BD892}" destId="{C1E21A55-0469-42C1-B807-87220AC91FE0}" srcOrd="0" destOrd="0" presId="urn:microsoft.com/office/officeart/2005/8/layout/gear1"/>
    <dgm:cxn modelId="{66280417-A601-4931-BF15-242B937D4391}" type="presOf" srcId="{6F306137-FA96-4A5E-BEBA-641E0F97A9B0}" destId="{A2D9F675-AAAE-4FFB-B3B6-945A8C8F0EA1}" srcOrd="1" destOrd="0" presId="urn:microsoft.com/office/officeart/2005/8/layout/gear1"/>
    <dgm:cxn modelId="{5D7BFE34-F3A8-4F65-8444-D86C95A2A450}" type="presOf" srcId="{948DB0D2-3AF6-4F4A-A547-3F93089BF99F}" destId="{4A5672D7-6E3E-487E-BC27-CD8A1836DAEA}" srcOrd="0" destOrd="0" presId="urn:microsoft.com/office/officeart/2005/8/layout/gear1"/>
    <dgm:cxn modelId="{DC95AE39-68F7-4935-9F74-A025AA6C1AF2}" type="presOf" srcId="{DD485EA5-A83F-4DB9-8426-CEF1A7803B7F}" destId="{8191B02B-2634-45CF-9A85-4FB87C6A4000}" srcOrd="1" destOrd="0" presId="urn:microsoft.com/office/officeart/2005/8/layout/gear1"/>
    <dgm:cxn modelId="{177DE83F-BB79-4D45-A074-BE9D7947160B}" type="presOf" srcId="{3F846419-22C7-4853-90B1-27E393276B00}" destId="{4F9CC636-2ACE-4836-B66C-1D7D73CEF2D3}" srcOrd="3" destOrd="0" presId="urn:microsoft.com/office/officeart/2005/8/layout/gear1"/>
    <dgm:cxn modelId="{5D67BE52-D2F2-4B1D-ACC0-9BFAC871B5A9}" srcId="{EAB50615-4514-4C54-8F4D-0E5A7D4BD892}" destId="{3F846419-22C7-4853-90B1-27E393276B00}" srcOrd="2" destOrd="0" parTransId="{484406BD-0D7A-4F78-BB1D-79DFF80E0AE8}" sibTransId="{D1247B21-6C43-42D3-84E2-E8AF699F7B4E}"/>
    <dgm:cxn modelId="{BF7C9689-EFD5-409C-A797-AA43A2F75D23}" srcId="{EAB50615-4514-4C54-8F4D-0E5A7D4BD892}" destId="{DD485EA5-A83F-4DB9-8426-CEF1A7803B7F}" srcOrd="0" destOrd="0" parTransId="{34536277-D54C-4FAF-B9E8-5EAAF85A2A10}" sibTransId="{D8D99889-03B8-4B5F-859E-CAAB02A55A39}"/>
    <dgm:cxn modelId="{3173D29A-74A4-49CA-A472-1C87CC3CA341}" type="presOf" srcId="{3F846419-22C7-4853-90B1-27E393276B00}" destId="{F346764F-2E65-45F7-868A-E2970F0B82E1}" srcOrd="0" destOrd="0" presId="urn:microsoft.com/office/officeart/2005/8/layout/gear1"/>
    <dgm:cxn modelId="{28FB35AA-2642-469A-9571-160CF0A4891E}" type="presOf" srcId="{DD485EA5-A83F-4DB9-8426-CEF1A7803B7F}" destId="{AF907367-09B3-4DC2-B3E0-13E54595BD3A}" srcOrd="0" destOrd="0" presId="urn:microsoft.com/office/officeart/2005/8/layout/gear1"/>
    <dgm:cxn modelId="{93584FB0-3121-46AA-8A44-72D694A8BFB3}" srcId="{EAB50615-4514-4C54-8F4D-0E5A7D4BD892}" destId="{6F306137-FA96-4A5E-BEBA-641E0F97A9B0}" srcOrd="1" destOrd="0" parTransId="{7F066119-B2B1-417D-8FA4-AA981B65B9F0}" sibTransId="{948DB0D2-3AF6-4F4A-A547-3F93089BF99F}"/>
    <dgm:cxn modelId="{071FACB7-2856-49EF-BFC9-B6E9792A687B}" type="presOf" srcId="{3F846419-22C7-4853-90B1-27E393276B00}" destId="{A9F7CC24-C28B-4B2A-8476-752072D7502C}" srcOrd="1" destOrd="0" presId="urn:microsoft.com/office/officeart/2005/8/layout/gear1"/>
    <dgm:cxn modelId="{F08A19BB-5BF2-4D29-B3A9-3D6451B0E6A0}" type="presOf" srcId="{D8D99889-03B8-4B5F-859E-CAAB02A55A39}" destId="{B05F88D9-060E-4264-8BE7-7C55892E810A}" srcOrd="0" destOrd="0" presId="urn:microsoft.com/office/officeart/2005/8/layout/gear1"/>
    <dgm:cxn modelId="{C52F06BE-41D1-4D9B-ABA1-1915A205107D}" type="presOf" srcId="{6F306137-FA96-4A5E-BEBA-641E0F97A9B0}" destId="{6DCA883A-0165-498A-A1C3-6F790A755B5C}" srcOrd="0" destOrd="0" presId="urn:microsoft.com/office/officeart/2005/8/layout/gear1"/>
    <dgm:cxn modelId="{C2117CBE-546A-47C8-AEB3-BE86634FE01B}" type="presOf" srcId="{3F846419-22C7-4853-90B1-27E393276B00}" destId="{5A3864D2-7B1F-4631-8D59-9AFB153B5F1E}" srcOrd="2" destOrd="0" presId="urn:microsoft.com/office/officeart/2005/8/layout/gear1"/>
    <dgm:cxn modelId="{EECD86F3-D8DE-4CDA-9587-9902DCA61033}" type="presOf" srcId="{D1247B21-6C43-42D3-84E2-E8AF699F7B4E}" destId="{517E680E-F3FC-40C8-B497-9AD91C4359A9}" srcOrd="0" destOrd="0" presId="urn:microsoft.com/office/officeart/2005/8/layout/gear1"/>
    <dgm:cxn modelId="{14D44FF8-488A-4F19-A2DB-68DAFF195E5D}" type="presOf" srcId="{DD485EA5-A83F-4DB9-8426-CEF1A7803B7F}" destId="{D2286792-2C76-4C76-A2E5-EF0011FF1F73}" srcOrd="2" destOrd="0" presId="urn:microsoft.com/office/officeart/2005/8/layout/gear1"/>
    <dgm:cxn modelId="{93AE0A1A-F743-47E5-99E2-B31D5B020E88}" type="presParOf" srcId="{C1E21A55-0469-42C1-B807-87220AC91FE0}" destId="{AF907367-09B3-4DC2-B3E0-13E54595BD3A}" srcOrd="0" destOrd="0" presId="urn:microsoft.com/office/officeart/2005/8/layout/gear1"/>
    <dgm:cxn modelId="{FEE41B0C-873C-4A50-99E9-853E8F729A1E}" type="presParOf" srcId="{C1E21A55-0469-42C1-B807-87220AC91FE0}" destId="{8191B02B-2634-45CF-9A85-4FB87C6A4000}" srcOrd="1" destOrd="0" presId="urn:microsoft.com/office/officeart/2005/8/layout/gear1"/>
    <dgm:cxn modelId="{37E81C21-43E5-43E4-B071-7319CCE8C141}" type="presParOf" srcId="{C1E21A55-0469-42C1-B807-87220AC91FE0}" destId="{D2286792-2C76-4C76-A2E5-EF0011FF1F73}" srcOrd="2" destOrd="0" presId="urn:microsoft.com/office/officeart/2005/8/layout/gear1"/>
    <dgm:cxn modelId="{32F91BEE-38A9-47FE-B041-138755CFE728}" type="presParOf" srcId="{C1E21A55-0469-42C1-B807-87220AC91FE0}" destId="{6DCA883A-0165-498A-A1C3-6F790A755B5C}" srcOrd="3" destOrd="0" presId="urn:microsoft.com/office/officeart/2005/8/layout/gear1"/>
    <dgm:cxn modelId="{70A6B58D-8C52-402B-963B-F6CD94CBCCAE}" type="presParOf" srcId="{C1E21A55-0469-42C1-B807-87220AC91FE0}" destId="{A2D9F675-AAAE-4FFB-B3B6-945A8C8F0EA1}" srcOrd="4" destOrd="0" presId="urn:microsoft.com/office/officeart/2005/8/layout/gear1"/>
    <dgm:cxn modelId="{DAC6A7C6-E25C-474A-A337-D67FBA656353}" type="presParOf" srcId="{C1E21A55-0469-42C1-B807-87220AC91FE0}" destId="{74FAB5AE-30AB-42C6-8559-ADE5020545C4}" srcOrd="5" destOrd="0" presId="urn:microsoft.com/office/officeart/2005/8/layout/gear1"/>
    <dgm:cxn modelId="{C346FEE5-A71A-43F8-9615-6DB20EEA5A75}" type="presParOf" srcId="{C1E21A55-0469-42C1-B807-87220AC91FE0}" destId="{F346764F-2E65-45F7-868A-E2970F0B82E1}" srcOrd="6" destOrd="0" presId="urn:microsoft.com/office/officeart/2005/8/layout/gear1"/>
    <dgm:cxn modelId="{25F23181-2044-4915-8B1E-1A815BD85AC4}" type="presParOf" srcId="{C1E21A55-0469-42C1-B807-87220AC91FE0}" destId="{A9F7CC24-C28B-4B2A-8476-752072D7502C}" srcOrd="7" destOrd="0" presId="urn:microsoft.com/office/officeart/2005/8/layout/gear1"/>
    <dgm:cxn modelId="{378AF465-43A3-47E6-8313-C0875D1CDC30}" type="presParOf" srcId="{C1E21A55-0469-42C1-B807-87220AC91FE0}" destId="{5A3864D2-7B1F-4631-8D59-9AFB153B5F1E}" srcOrd="8" destOrd="0" presId="urn:microsoft.com/office/officeart/2005/8/layout/gear1"/>
    <dgm:cxn modelId="{00B2E133-0753-4C4A-999F-FDB3A026DC25}" type="presParOf" srcId="{C1E21A55-0469-42C1-B807-87220AC91FE0}" destId="{4F9CC636-2ACE-4836-B66C-1D7D73CEF2D3}" srcOrd="9" destOrd="0" presId="urn:microsoft.com/office/officeart/2005/8/layout/gear1"/>
    <dgm:cxn modelId="{5AC5F447-D511-472E-916F-A710CDE3B10A}" type="presParOf" srcId="{C1E21A55-0469-42C1-B807-87220AC91FE0}" destId="{B05F88D9-060E-4264-8BE7-7C55892E810A}" srcOrd="10" destOrd="0" presId="urn:microsoft.com/office/officeart/2005/8/layout/gear1"/>
    <dgm:cxn modelId="{D0E017CA-0F67-473A-9D32-57F14838D141}" type="presParOf" srcId="{C1E21A55-0469-42C1-B807-87220AC91FE0}" destId="{4A5672D7-6E3E-487E-BC27-CD8A1836DAEA}" srcOrd="11" destOrd="0" presId="urn:microsoft.com/office/officeart/2005/8/layout/gear1"/>
    <dgm:cxn modelId="{732DDC6D-1B34-4A72-8397-31525F31CA34}" type="presParOf" srcId="{C1E21A55-0469-42C1-B807-87220AC91FE0}" destId="{517E680E-F3FC-40C8-B497-9AD91C4359A9}" srcOrd="12" destOrd="0" presId="urn:microsoft.com/office/officeart/2005/8/layout/gear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EADDF-2953-4418-A8BB-BC697A839E72}">
      <dsp:nvSpPr>
        <dsp:cNvPr id="0" name=""/>
        <dsp:cNvSpPr/>
      </dsp:nvSpPr>
      <dsp:spPr>
        <a:xfrm>
          <a:off x="881794" y="389860"/>
          <a:ext cx="1526016" cy="1526248"/>
        </a:xfrm>
        <a:prstGeom prst="circularArrow">
          <a:avLst>
            <a:gd name="adj1" fmla="val 10980"/>
            <a:gd name="adj2" fmla="val 1142322"/>
            <a:gd name="adj3" fmla="val 4500000"/>
            <a:gd name="adj4" fmla="val 10800000"/>
            <a:gd name="adj5" fmla="val 12500"/>
          </a:avLst>
        </a:prstGeom>
        <a:solidFill>
          <a:srgbClr val="2C567A">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8AFF0-FEA4-4F05-AC51-25877EE0CEC6}">
      <dsp:nvSpPr>
        <dsp:cNvPr id="0" name=""/>
        <dsp:cNvSpPr/>
      </dsp:nvSpPr>
      <dsp:spPr>
        <a:xfrm>
          <a:off x="1219093" y="940882"/>
          <a:ext cx="847978" cy="4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D1D51"/>
              </a:solidFill>
            </a:rPr>
            <a:t>Release</a:t>
          </a:r>
          <a:endParaRPr lang="en-SG" sz="1900" kern="1200" dirty="0">
            <a:solidFill>
              <a:srgbClr val="0D1D51"/>
            </a:solidFill>
          </a:endParaRPr>
        </a:p>
      </dsp:txBody>
      <dsp:txXfrm>
        <a:off x="1219093" y="940882"/>
        <a:ext cx="847978" cy="423887"/>
      </dsp:txXfrm>
    </dsp:sp>
    <dsp:sp modelId="{15008947-9EC0-4DD8-8981-25A6FFF3E9A6}">
      <dsp:nvSpPr>
        <dsp:cNvPr id="0" name=""/>
        <dsp:cNvSpPr/>
      </dsp:nvSpPr>
      <dsp:spPr>
        <a:xfrm>
          <a:off x="457948" y="1266803"/>
          <a:ext cx="1526016" cy="1526248"/>
        </a:xfrm>
        <a:prstGeom prst="leftCircularArrow">
          <a:avLst>
            <a:gd name="adj1" fmla="val 10980"/>
            <a:gd name="adj2" fmla="val 1142322"/>
            <a:gd name="adj3" fmla="val 6300000"/>
            <a:gd name="adj4" fmla="val 18900000"/>
            <a:gd name="adj5" fmla="val 125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EF622-FC61-4801-B3DB-30D72F60C0AB}">
      <dsp:nvSpPr>
        <dsp:cNvPr id="0" name=""/>
        <dsp:cNvSpPr/>
      </dsp:nvSpPr>
      <dsp:spPr>
        <a:xfrm>
          <a:off x="796967" y="1822898"/>
          <a:ext cx="847978" cy="4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accent2">
                  <a:lumMod val="60000"/>
                  <a:lumOff val="40000"/>
                </a:schemeClr>
              </a:solidFill>
            </a:rPr>
            <a:t>Folding</a:t>
          </a:r>
          <a:endParaRPr lang="en-SG" sz="1900" kern="1200" dirty="0">
            <a:solidFill>
              <a:schemeClr val="accent2">
                <a:lumMod val="60000"/>
                <a:lumOff val="40000"/>
              </a:schemeClr>
            </a:solidFill>
          </a:endParaRPr>
        </a:p>
      </dsp:txBody>
      <dsp:txXfrm>
        <a:off x="796967" y="1822898"/>
        <a:ext cx="847978" cy="423887"/>
      </dsp:txXfrm>
    </dsp:sp>
    <dsp:sp modelId="{020E02D6-B97F-4EED-9A6D-39DEBF23A290}">
      <dsp:nvSpPr>
        <dsp:cNvPr id="0" name=""/>
        <dsp:cNvSpPr/>
      </dsp:nvSpPr>
      <dsp:spPr>
        <a:xfrm>
          <a:off x="990406" y="2248688"/>
          <a:ext cx="1311084" cy="1311610"/>
        </a:xfrm>
        <a:prstGeom prst="blockArc">
          <a:avLst>
            <a:gd name="adj1" fmla="val 13500000"/>
            <a:gd name="adj2" fmla="val 10800000"/>
            <a:gd name="adj3" fmla="val 1274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D3F06-69BF-4493-AD8E-0055EDC3E764}">
      <dsp:nvSpPr>
        <dsp:cNvPr id="0" name=""/>
        <dsp:cNvSpPr/>
      </dsp:nvSpPr>
      <dsp:spPr>
        <a:xfrm>
          <a:off x="1221099" y="2706182"/>
          <a:ext cx="847978" cy="4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B050"/>
              </a:solidFill>
            </a:rPr>
            <a:t>Perform</a:t>
          </a:r>
          <a:endParaRPr lang="en-SG" sz="1900" kern="1200" dirty="0">
            <a:solidFill>
              <a:srgbClr val="00B050"/>
            </a:solidFill>
          </a:endParaRPr>
        </a:p>
      </dsp:txBody>
      <dsp:txXfrm>
        <a:off x="1221099" y="2706182"/>
        <a:ext cx="847978" cy="423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EADDF-2953-4418-A8BB-BC697A839E72}">
      <dsp:nvSpPr>
        <dsp:cNvPr id="0" name=""/>
        <dsp:cNvSpPr/>
      </dsp:nvSpPr>
      <dsp:spPr>
        <a:xfrm>
          <a:off x="881794" y="1437203"/>
          <a:ext cx="1526016" cy="1526248"/>
        </a:xfrm>
        <a:prstGeom prst="circularArrow">
          <a:avLst>
            <a:gd name="adj1" fmla="val 10980"/>
            <a:gd name="adj2" fmla="val 1142322"/>
            <a:gd name="adj3" fmla="val 4500000"/>
            <a:gd name="adj4" fmla="val 10800000"/>
            <a:gd name="adj5" fmla="val 125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8AFF0-FEA4-4F05-AC51-25877EE0CEC6}">
      <dsp:nvSpPr>
        <dsp:cNvPr id="0" name=""/>
        <dsp:cNvSpPr/>
      </dsp:nvSpPr>
      <dsp:spPr>
        <a:xfrm>
          <a:off x="1219093" y="1988226"/>
          <a:ext cx="847978" cy="4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accent2">
                  <a:lumMod val="60000"/>
                  <a:lumOff val="40000"/>
                </a:schemeClr>
              </a:solidFill>
            </a:rPr>
            <a:t>Folding</a:t>
          </a:r>
          <a:endParaRPr lang="en-SG" sz="1900" kern="1200" dirty="0">
            <a:solidFill>
              <a:schemeClr val="accent2">
                <a:lumMod val="60000"/>
                <a:lumOff val="40000"/>
              </a:schemeClr>
            </a:solidFill>
          </a:endParaRPr>
        </a:p>
      </dsp:txBody>
      <dsp:txXfrm>
        <a:off x="1219093" y="1988226"/>
        <a:ext cx="847978" cy="423887"/>
      </dsp:txXfrm>
    </dsp:sp>
    <dsp:sp modelId="{15008947-9EC0-4DD8-8981-25A6FFF3E9A6}">
      <dsp:nvSpPr>
        <dsp:cNvPr id="0" name=""/>
        <dsp:cNvSpPr/>
      </dsp:nvSpPr>
      <dsp:spPr>
        <a:xfrm>
          <a:off x="457948" y="2314147"/>
          <a:ext cx="1526016" cy="152624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EF622-FC61-4801-B3DB-30D72F60C0AB}">
      <dsp:nvSpPr>
        <dsp:cNvPr id="0" name=""/>
        <dsp:cNvSpPr/>
      </dsp:nvSpPr>
      <dsp:spPr>
        <a:xfrm>
          <a:off x="796967" y="2870241"/>
          <a:ext cx="847978" cy="4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accent2">
                  <a:lumMod val="75000"/>
                </a:schemeClr>
              </a:solidFill>
            </a:rPr>
            <a:t>Release</a:t>
          </a:r>
          <a:endParaRPr lang="en-SG" sz="1900" kern="1200" dirty="0">
            <a:solidFill>
              <a:schemeClr val="accent2">
                <a:lumMod val="75000"/>
              </a:schemeClr>
            </a:solidFill>
          </a:endParaRPr>
        </a:p>
      </dsp:txBody>
      <dsp:txXfrm>
        <a:off x="796967" y="2870241"/>
        <a:ext cx="847978" cy="423887"/>
      </dsp:txXfrm>
    </dsp:sp>
    <dsp:sp modelId="{020E02D6-B97F-4EED-9A6D-39DEBF23A290}">
      <dsp:nvSpPr>
        <dsp:cNvPr id="0" name=""/>
        <dsp:cNvSpPr/>
      </dsp:nvSpPr>
      <dsp:spPr>
        <a:xfrm>
          <a:off x="990406" y="3296031"/>
          <a:ext cx="1311084" cy="1311610"/>
        </a:xfrm>
        <a:prstGeom prst="blockArc">
          <a:avLst>
            <a:gd name="adj1" fmla="val 13500000"/>
            <a:gd name="adj2" fmla="val 10800000"/>
            <a:gd name="adj3" fmla="val 1274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D3F06-69BF-4493-AD8E-0055EDC3E764}">
      <dsp:nvSpPr>
        <dsp:cNvPr id="0" name=""/>
        <dsp:cNvSpPr/>
      </dsp:nvSpPr>
      <dsp:spPr>
        <a:xfrm>
          <a:off x="1221099" y="3753526"/>
          <a:ext cx="847978" cy="4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00B050"/>
              </a:solidFill>
            </a:rPr>
            <a:t>Perform</a:t>
          </a:r>
          <a:endParaRPr lang="en-SG" sz="1900" kern="1200" dirty="0">
            <a:solidFill>
              <a:srgbClr val="00B050"/>
            </a:solidFill>
          </a:endParaRPr>
        </a:p>
      </dsp:txBody>
      <dsp:txXfrm>
        <a:off x="1221099" y="3753526"/>
        <a:ext cx="847978" cy="423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12F7E-29A4-4E05-B8AA-EA1015F66EAF}">
      <dsp:nvSpPr>
        <dsp:cNvPr id="0" name=""/>
        <dsp:cNvSpPr/>
      </dsp:nvSpPr>
      <dsp:spPr>
        <a:xfrm>
          <a:off x="1561" y="1478941"/>
          <a:ext cx="1902750" cy="7611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Priority Order</a:t>
          </a:r>
          <a:endParaRPr lang="en-SG" sz="1700" kern="1200" dirty="0"/>
        </a:p>
      </dsp:txBody>
      <dsp:txXfrm>
        <a:off x="382111" y="1478941"/>
        <a:ext cx="1141650" cy="761100"/>
      </dsp:txXfrm>
    </dsp:sp>
    <dsp:sp modelId="{B7DB566B-79B8-44E0-B665-8C42E2199D87}">
      <dsp:nvSpPr>
        <dsp:cNvPr id="0" name=""/>
        <dsp:cNvSpPr/>
      </dsp:nvSpPr>
      <dsp:spPr>
        <a:xfrm>
          <a:off x="1714037" y="1478941"/>
          <a:ext cx="1902750" cy="7611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Select Pending Items</a:t>
          </a:r>
          <a:endParaRPr lang="en-SG" sz="1700" kern="1200" dirty="0"/>
        </a:p>
      </dsp:txBody>
      <dsp:txXfrm>
        <a:off x="2094587" y="1478941"/>
        <a:ext cx="1141650" cy="761100"/>
      </dsp:txXfrm>
    </dsp:sp>
    <dsp:sp modelId="{BA1B5B1C-1207-4791-A2FC-C4AA95D8FAE3}">
      <dsp:nvSpPr>
        <dsp:cNvPr id="0" name=""/>
        <dsp:cNvSpPr/>
      </dsp:nvSpPr>
      <dsp:spPr>
        <a:xfrm>
          <a:off x="3426512" y="1478941"/>
          <a:ext cx="1902750" cy="7611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Remove Site conditions</a:t>
          </a:r>
          <a:endParaRPr lang="en-SG" sz="1700" kern="1200" dirty="0"/>
        </a:p>
      </dsp:txBody>
      <dsp:txXfrm>
        <a:off x="3807062" y="1478941"/>
        <a:ext cx="1141650" cy="761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07367-09B3-4DC2-B3E0-13E54595BD3A}">
      <dsp:nvSpPr>
        <dsp:cNvPr id="0" name=""/>
        <dsp:cNvSpPr/>
      </dsp:nvSpPr>
      <dsp:spPr>
        <a:xfrm>
          <a:off x="2174791" y="1472361"/>
          <a:ext cx="1799552" cy="1799552"/>
        </a:xfrm>
        <a:prstGeom prst="gear9">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Released</a:t>
          </a:r>
          <a:endParaRPr lang="en-SG" sz="900" kern="1200" dirty="0"/>
        </a:p>
      </dsp:txBody>
      <dsp:txXfrm>
        <a:off x="2536581" y="1893897"/>
        <a:ext cx="1075972" cy="925007"/>
      </dsp:txXfrm>
    </dsp:sp>
    <dsp:sp modelId="{6DCA883A-0165-498A-A1C3-6F790A755B5C}">
      <dsp:nvSpPr>
        <dsp:cNvPr id="0" name=""/>
        <dsp:cNvSpPr/>
      </dsp:nvSpPr>
      <dsp:spPr>
        <a:xfrm>
          <a:off x="1127779" y="1047012"/>
          <a:ext cx="1308765" cy="1308765"/>
        </a:xfrm>
        <a:prstGeom prst="gear6">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Construction Workfront</a:t>
          </a:r>
          <a:endParaRPr lang="en-SG" sz="900" kern="1200" dirty="0">
            <a:solidFill>
              <a:schemeClr val="tx1"/>
            </a:solidFill>
          </a:endParaRPr>
        </a:p>
      </dsp:txBody>
      <dsp:txXfrm>
        <a:off x="1457265" y="1378489"/>
        <a:ext cx="649793" cy="645811"/>
      </dsp:txXfrm>
    </dsp:sp>
    <dsp:sp modelId="{F346764F-2E65-45F7-868A-E2970F0B82E1}">
      <dsp:nvSpPr>
        <dsp:cNvPr id="0" name=""/>
        <dsp:cNvSpPr/>
      </dsp:nvSpPr>
      <dsp:spPr>
        <a:xfrm rot="20700000">
          <a:off x="1860821" y="144097"/>
          <a:ext cx="1282323" cy="1282323"/>
        </a:xfrm>
        <a:prstGeom prst="gear6">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New Blockage</a:t>
          </a:r>
          <a:endParaRPr lang="en-SG" sz="900" kern="1200" dirty="0"/>
        </a:p>
      </dsp:txBody>
      <dsp:txXfrm rot="-20700000">
        <a:off x="2142072" y="425348"/>
        <a:ext cx="719821" cy="719821"/>
      </dsp:txXfrm>
    </dsp:sp>
    <dsp:sp modelId="{B05F88D9-060E-4264-8BE7-7C55892E810A}">
      <dsp:nvSpPr>
        <dsp:cNvPr id="0" name=""/>
        <dsp:cNvSpPr/>
      </dsp:nvSpPr>
      <dsp:spPr>
        <a:xfrm>
          <a:off x="2026558" y="1206374"/>
          <a:ext cx="2303427" cy="2303427"/>
        </a:xfrm>
        <a:prstGeom prst="circularArrow">
          <a:avLst>
            <a:gd name="adj1" fmla="val 4687"/>
            <a:gd name="adj2" fmla="val 299029"/>
            <a:gd name="adj3" fmla="val 2489303"/>
            <a:gd name="adj4" fmla="val 15920406"/>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5672D7-6E3E-487E-BC27-CD8A1836DAEA}">
      <dsp:nvSpPr>
        <dsp:cNvPr id="0" name=""/>
        <dsp:cNvSpPr/>
      </dsp:nvSpPr>
      <dsp:spPr>
        <a:xfrm>
          <a:off x="895999" y="761390"/>
          <a:ext cx="1673584" cy="167358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7E680E-F3FC-40C8-B497-9AD91C4359A9}">
      <dsp:nvSpPr>
        <dsp:cNvPr id="0" name=""/>
        <dsp:cNvSpPr/>
      </dsp:nvSpPr>
      <dsp:spPr>
        <a:xfrm>
          <a:off x="1564207" y="-132820"/>
          <a:ext cx="1804460" cy="180446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12/19/2023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12/19/2023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893667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2521007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17</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15138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147784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382878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11</a:t>
            </a:fld>
            <a:endParaRPr lang="en-US"/>
          </a:p>
        </p:txBody>
      </p:sp>
    </p:spTree>
    <p:extLst>
      <p:ext uri="{BB962C8B-B14F-4D97-AF65-F5344CB8AC3E}">
        <p14:creationId xmlns:p14="http://schemas.microsoft.com/office/powerpoint/2010/main" val="99847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219158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13</a:t>
            </a:fld>
            <a:endParaRPr lang="en-US"/>
          </a:p>
        </p:txBody>
      </p:sp>
    </p:spTree>
    <p:extLst>
      <p:ext uri="{BB962C8B-B14F-4D97-AF65-F5344CB8AC3E}">
        <p14:creationId xmlns:p14="http://schemas.microsoft.com/office/powerpoint/2010/main" val="2367397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1784887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78E2587-ACBC-4573-A582-96D6936DAE96}"/>
              </a:ext>
            </a:extLst>
          </p:cNvPr>
          <p:cNvPicPr>
            <a:picLocks noChangeAspect="1"/>
          </p:cNvPicPr>
          <p:nvPr userDrawn="1"/>
        </p:nvPicPr>
        <p:blipFill>
          <a:blip r:embed="rId2"/>
          <a:stretch>
            <a:fillRect/>
          </a:stretch>
        </p:blipFill>
        <p:spPr>
          <a:xfrm>
            <a:off x="6326995" y="894083"/>
            <a:ext cx="1904013" cy="1109472"/>
          </a:xfrm>
          <a:prstGeom prst="rect">
            <a:avLst/>
          </a:prstGeom>
        </p:spPr>
      </p:pic>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title style</a:t>
            </a:r>
          </a:p>
        </p:txBody>
      </p:sp>
      <p:pic>
        <p:nvPicPr>
          <p:cNvPr id="17" name="Picture 16">
            <a:extLst>
              <a:ext uri="{FF2B5EF4-FFF2-40B4-BE49-F238E27FC236}">
                <a16:creationId xmlns:a16="http://schemas.microsoft.com/office/drawing/2014/main" id="{3DFB7FD2-12D8-43B7-A5C7-F9A5AC8F8653}"/>
              </a:ext>
            </a:extLst>
          </p:cNvPr>
          <p:cNvPicPr>
            <a:picLocks noChangeAspect="1"/>
          </p:cNvPicPr>
          <p:nvPr userDrawn="1"/>
        </p:nvPicPr>
        <p:blipFill>
          <a:blip r:embed="rId2"/>
          <a:stretch>
            <a:fillRect/>
          </a:stretch>
        </p:blipFill>
        <p:spPr>
          <a:xfrm>
            <a:off x="9799669" y="361560"/>
            <a:ext cx="1904013" cy="1109472"/>
          </a:xfrm>
          <a:prstGeom prst="rect">
            <a:avLst/>
          </a:prstGeom>
        </p:spPr>
      </p:pic>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25C6AC-F4D2-4947-AC9F-5C52E43D76E1}"/>
              </a:ext>
            </a:extLst>
          </p:cNvPr>
          <p:cNvPicPr>
            <a:picLocks noChangeAspect="1"/>
          </p:cNvPicPr>
          <p:nvPr userDrawn="1"/>
        </p:nvPicPr>
        <p:blipFill>
          <a:blip r:embed="rId2"/>
          <a:stretch>
            <a:fillRect/>
          </a:stretch>
        </p:blipFill>
        <p:spPr>
          <a:xfrm>
            <a:off x="6326995" y="894083"/>
            <a:ext cx="1904013" cy="1109472"/>
          </a:xfrm>
          <a:prstGeom prst="rect">
            <a:avLst/>
          </a:prstGeom>
        </p:spPr>
      </p:pic>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pic>
        <p:nvPicPr>
          <p:cNvPr id="17" name="Picture 16">
            <a:extLst>
              <a:ext uri="{FF2B5EF4-FFF2-40B4-BE49-F238E27FC236}">
                <a16:creationId xmlns:a16="http://schemas.microsoft.com/office/drawing/2014/main" id="{3F4BD12A-0EDB-4FD4-8B7A-A1E95F04EBD5}"/>
              </a:ext>
            </a:extLst>
          </p:cNvPr>
          <p:cNvPicPr>
            <a:picLocks noChangeAspect="1"/>
          </p:cNvPicPr>
          <p:nvPr userDrawn="1"/>
        </p:nvPicPr>
        <p:blipFill>
          <a:blip r:embed="rId2"/>
          <a:stretch>
            <a:fillRect/>
          </a:stretch>
        </p:blipFill>
        <p:spPr>
          <a:xfrm>
            <a:off x="193241" y="6289277"/>
            <a:ext cx="759260" cy="442422"/>
          </a:xfrm>
          <a:prstGeom prst="rect">
            <a:avLst/>
          </a:prstGeom>
        </p:spPr>
      </p:pic>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a:t>Click icon to add picture</a:t>
            </a:r>
          </a:p>
        </p:txBody>
      </p:sp>
      <p:pic>
        <p:nvPicPr>
          <p:cNvPr id="11" name="Picture 10">
            <a:extLst>
              <a:ext uri="{FF2B5EF4-FFF2-40B4-BE49-F238E27FC236}">
                <a16:creationId xmlns:a16="http://schemas.microsoft.com/office/drawing/2014/main" id="{37AD0F76-F854-4F1C-A0BA-9A29D5DA4959}"/>
              </a:ext>
            </a:extLst>
          </p:cNvPr>
          <p:cNvPicPr>
            <a:picLocks noChangeAspect="1"/>
          </p:cNvPicPr>
          <p:nvPr userDrawn="1"/>
        </p:nvPicPr>
        <p:blipFill>
          <a:blip r:embed="rId2"/>
          <a:stretch>
            <a:fillRect/>
          </a:stretch>
        </p:blipFill>
        <p:spPr>
          <a:xfrm>
            <a:off x="453734" y="6338125"/>
            <a:ext cx="724435" cy="422130"/>
          </a:xfrm>
          <a:prstGeom prst="rect">
            <a:avLst/>
          </a:prstGeom>
        </p:spPr>
      </p:pic>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12/19/2023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0.png"/><Relationship Id="rId7" Type="http://schemas.openxmlformats.org/officeDocument/2006/relationships/diagramLayout" Target="../diagrams/layout2.xml"/><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image" Target="../media/image12.png"/><Relationship Id="rId10" Type="http://schemas.microsoft.com/office/2007/relationships/diagramDrawing" Target="../diagrams/drawing2.xml"/><Relationship Id="rId4" Type="http://schemas.openxmlformats.org/officeDocument/2006/relationships/image" Target="../media/image14.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17.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18.svg"/><Relationship Id="rId9" Type="http://schemas.microsoft.com/office/2007/relationships/diagramDrawing" Target="../diagrams/drawing3.xml"/><Relationship Id="rId14" Type="http://schemas.microsoft.com/office/2007/relationships/diagramDrawing" Target="../diagrams/drawing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sz="4400" dirty="0"/>
              <a:t>Loop Workflow</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tretch>
            <a:fillRect/>
          </a:stretch>
        </p:blipFill>
        <p:spPr>
          <a:xfrm>
            <a:off x="710812" y="683665"/>
            <a:ext cx="5495040" cy="5400942"/>
          </a:xfr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32DB2E-DB25-4ED8-A405-1E734AA38A21}"/>
              </a:ext>
            </a:extLst>
          </p:cNvPr>
          <p:cNvSpPr>
            <a:spLocks noGrp="1"/>
          </p:cNvSpPr>
          <p:nvPr>
            <p:ph type="title"/>
          </p:nvPr>
        </p:nvSpPr>
        <p:spPr>
          <a:xfrm>
            <a:off x="515938" y="246621"/>
            <a:ext cx="11150600" cy="397999"/>
          </a:xfrm>
        </p:spPr>
        <p:txBody>
          <a:bodyPr/>
          <a:lstStyle/>
          <a:p>
            <a:r>
              <a:rPr lang="en-US" sz="2000" dirty="0">
                <a:solidFill>
                  <a:srgbClr val="0070C0"/>
                </a:solidFill>
              </a:rPr>
              <a:t>Blockage management</a:t>
            </a:r>
          </a:p>
        </p:txBody>
      </p:sp>
      <p:grpSp>
        <p:nvGrpSpPr>
          <p:cNvPr id="44" name="Group 43">
            <a:extLst>
              <a:ext uri="{FF2B5EF4-FFF2-40B4-BE49-F238E27FC236}">
                <a16:creationId xmlns:a16="http://schemas.microsoft.com/office/drawing/2014/main" id="{8FA10E5A-8FF3-DA56-1D17-44ACAF545ADC}"/>
              </a:ext>
            </a:extLst>
          </p:cNvPr>
          <p:cNvGrpSpPr/>
          <p:nvPr/>
        </p:nvGrpSpPr>
        <p:grpSpPr>
          <a:xfrm>
            <a:off x="4269911" y="3018752"/>
            <a:ext cx="2475945" cy="1713576"/>
            <a:chOff x="4321620" y="2386898"/>
            <a:chExt cx="2475945" cy="1713576"/>
          </a:xfrm>
        </p:grpSpPr>
        <p:sp>
          <p:nvSpPr>
            <p:cNvPr id="102" name="TextBox 101">
              <a:extLst>
                <a:ext uri="{FF2B5EF4-FFF2-40B4-BE49-F238E27FC236}">
                  <a16:creationId xmlns:a16="http://schemas.microsoft.com/office/drawing/2014/main" id="{715F2F2A-CEE1-3F9D-5542-0DC913978D1A}"/>
                </a:ext>
              </a:extLst>
            </p:cNvPr>
            <p:cNvSpPr txBox="1"/>
            <p:nvPr/>
          </p:nvSpPr>
          <p:spPr>
            <a:xfrm>
              <a:off x="4321620" y="3846558"/>
              <a:ext cx="2475945" cy="253916"/>
            </a:xfrm>
            <a:prstGeom prst="rect">
              <a:avLst/>
            </a:prstGeom>
            <a:noFill/>
          </p:spPr>
          <p:txBody>
            <a:bodyPr wrap="square" rtlCol="0">
              <a:spAutoFit/>
            </a:bodyPr>
            <a:lstStyle/>
            <a:p>
              <a:pPr algn="ctr"/>
              <a:r>
                <a:rPr lang="en-US" sz="1050" dirty="0">
                  <a:solidFill>
                    <a:schemeClr val="accent2">
                      <a:lumMod val="75000"/>
                    </a:schemeClr>
                  </a:solidFill>
                </a:rPr>
                <a:t>Blockage Control and Notification Center </a:t>
              </a:r>
            </a:p>
          </p:txBody>
        </p:sp>
        <p:pic>
          <p:nvPicPr>
            <p:cNvPr id="41" name="Picture 40" descr="A blue rectangular object with a black background&#10;&#10;Description automatically generated">
              <a:extLst>
                <a:ext uri="{FF2B5EF4-FFF2-40B4-BE49-F238E27FC236}">
                  <a16:creationId xmlns:a16="http://schemas.microsoft.com/office/drawing/2014/main" id="{73977FF2-F895-58CD-4DFD-36C267D42A53}"/>
                </a:ext>
              </a:extLst>
            </p:cNvPr>
            <p:cNvPicPr>
              <a:picLocks noChangeAspect="1"/>
            </p:cNvPicPr>
            <p:nvPr/>
          </p:nvPicPr>
          <p:blipFill>
            <a:blip r:embed="rId2"/>
            <a:stretch>
              <a:fillRect/>
            </a:stretch>
          </p:blipFill>
          <p:spPr>
            <a:xfrm>
              <a:off x="4804847" y="2386898"/>
              <a:ext cx="1548319" cy="1548319"/>
            </a:xfrm>
            <a:prstGeom prst="rect">
              <a:avLst/>
            </a:prstGeom>
          </p:spPr>
        </p:pic>
      </p:grpSp>
      <p:grpSp>
        <p:nvGrpSpPr>
          <p:cNvPr id="16" name="Group 15">
            <a:extLst>
              <a:ext uri="{FF2B5EF4-FFF2-40B4-BE49-F238E27FC236}">
                <a16:creationId xmlns:a16="http://schemas.microsoft.com/office/drawing/2014/main" id="{3FC3409E-4853-2C49-FF9C-34535A9A8B84}"/>
              </a:ext>
            </a:extLst>
          </p:cNvPr>
          <p:cNvGrpSpPr/>
          <p:nvPr/>
        </p:nvGrpSpPr>
        <p:grpSpPr>
          <a:xfrm>
            <a:off x="8943600" y="2909121"/>
            <a:ext cx="2180777" cy="2136484"/>
            <a:chOff x="8883845" y="1254144"/>
            <a:chExt cx="2180777" cy="2136484"/>
          </a:xfrm>
        </p:grpSpPr>
        <p:grpSp>
          <p:nvGrpSpPr>
            <p:cNvPr id="38" name="Group 37">
              <a:extLst>
                <a:ext uri="{FF2B5EF4-FFF2-40B4-BE49-F238E27FC236}">
                  <a16:creationId xmlns:a16="http://schemas.microsoft.com/office/drawing/2014/main" id="{56C5D682-2AAF-8851-41AF-0237B74D047C}"/>
                </a:ext>
              </a:extLst>
            </p:cNvPr>
            <p:cNvGrpSpPr/>
            <p:nvPr/>
          </p:nvGrpSpPr>
          <p:grpSpPr>
            <a:xfrm>
              <a:off x="10043689" y="2297044"/>
              <a:ext cx="1012055" cy="1093584"/>
              <a:chOff x="991410" y="2824212"/>
              <a:chExt cx="1012055" cy="1093584"/>
            </a:xfrm>
          </p:grpSpPr>
          <p:pic>
            <p:nvPicPr>
              <p:cNvPr id="36" name="Picture 35" descr="A person wearing a hard hat&#10;&#10;Description automatically generated">
                <a:extLst>
                  <a:ext uri="{FF2B5EF4-FFF2-40B4-BE49-F238E27FC236}">
                    <a16:creationId xmlns:a16="http://schemas.microsoft.com/office/drawing/2014/main" id="{FD553643-C3F6-FA11-26B1-F9607F15C9C7}"/>
                  </a:ext>
                </a:extLst>
              </p:cNvPr>
              <p:cNvPicPr>
                <a:picLocks noChangeAspect="1"/>
              </p:cNvPicPr>
              <p:nvPr/>
            </p:nvPicPr>
            <p:blipFill>
              <a:blip r:embed="rId3"/>
              <a:stretch>
                <a:fillRect/>
              </a:stretch>
            </p:blipFill>
            <p:spPr>
              <a:xfrm>
                <a:off x="1125583" y="2824212"/>
                <a:ext cx="753926" cy="753926"/>
              </a:xfrm>
              <a:prstGeom prst="rect">
                <a:avLst/>
              </a:prstGeom>
            </p:spPr>
          </p:pic>
          <p:sp>
            <p:nvSpPr>
              <p:cNvPr id="37" name="TextBox 36">
                <a:extLst>
                  <a:ext uri="{FF2B5EF4-FFF2-40B4-BE49-F238E27FC236}">
                    <a16:creationId xmlns:a16="http://schemas.microsoft.com/office/drawing/2014/main" id="{43FDBD95-D3B6-281C-13AD-8458E4ED4530}"/>
                  </a:ext>
                </a:extLst>
              </p:cNvPr>
              <p:cNvSpPr txBox="1"/>
              <p:nvPr/>
            </p:nvSpPr>
            <p:spPr>
              <a:xfrm>
                <a:off x="991410" y="3502298"/>
                <a:ext cx="1012055" cy="415498"/>
              </a:xfrm>
              <a:prstGeom prst="rect">
                <a:avLst/>
              </a:prstGeom>
              <a:noFill/>
            </p:spPr>
            <p:txBody>
              <a:bodyPr wrap="square" rtlCol="0">
                <a:spAutoFit/>
              </a:bodyPr>
              <a:lstStyle/>
              <a:p>
                <a:pPr algn="ctr"/>
                <a:r>
                  <a:rPr lang="en-US" sz="1050" dirty="0">
                    <a:solidFill>
                      <a:schemeClr val="accent2">
                        <a:lumMod val="75000"/>
                      </a:schemeClr>
                    </a:solidFill>
                  </a:rPr>
                  <a:t>QC Coordinator</a:t>
                </a:r>
              </a:p>
            </p:txBody>
          </p:sp>
        </p:grpSp>
        <p:grpSp>
          <p:nvGrpSpPr>
            <p:cNvPr id="12" name="Group 11">
              <a:extLst>
                <a:ext uri="{FF2B5EF4-FFF2-40B4-BE49-F238E27FC236}">
                  <a16:creationId xmlns:a16="http://schemas.microsoft.com/office/drawing/2014/main" id="{E6E34163-82FF-628C-96B1-61E3699AB63E}"/>
                </a:ext>
              </a:extLst>
            </p:cNvPr>
            <p:cNvGrpSpPr/>
            <p:nvPr/>
          </p:nvGrpSpPr>
          <p:grpSpPr>
            <a:xfrm>
              <a:off x="8883845" y="2382336"/>
              <a:ext cx="1012055" cy="871134"/>
              <a:chOff x="331212" y="2871509"/>
              <a:chExt cx="1012055" cy="871134"/>
            </a:xfrm>
          </p:grpSpPr>
          <p:pic>
            <p:nvPicPr>
              <p:cNvPr id="9" name="Picture 8">
                <a:extLst>
                  <a:ext uri="{FF2B5EF4-FFF2-40B4-BE49-F238E27FC236}">
                    <a16:creationId xmlns:a16="http://schemas.microsoft.com/office/drawing/2014/main" id="{ACBEE67C-FF5C-2058-F4D7-F97FDB1614A5}"/>
                  </a:ext>
                </a:extLst>
              </p:cNvPr>
              <p:cNvPicPr>
                <a:picLocks noChangeAspect="1"/>
              </p:cNvPicPr>
              <p:nvPr/>
            </p:nvPicPr>
            <p:blipFill>
              <a:blip r:embed="rId4"/>
              <a:stretch>
                <a:fillRect/>
              </a:stretch>
            </p:blipFill>
            <p:spPr>
              <a:xfrm>
                <a:off x="532478" y="2871509"/>
                <a:ext cx="609524" cy="609524"/>
              </a:xfrm>
              <a:prstGeom prst="rect">
                <a:avLst/>
              </a:prstGeom>
            </p:spPr>
          </p:pic>
          <p:sp>
            <p:nvSpPr>
              <p:cNvPr id="11" name="TextBox 10">
                <a:extLst>
                  <a:ext uri="{FF2B5EF4-FFF2-40B4-BE49-F238E27FC236}">
                    <a16:creationId xmlns:a16="http://schemas.microsoft.com/office/drawing/2014/main" id="{D28C0BEA-F3B0-AF85-4975-A247DE8D534B}"/>
                  </a:ext>
                </a:extLst>
              </p:cNvPr>
              <p:cNvSpPr txBox="1"/>
              <p:nvPr/>
            </p:nvSpPr>
            <p:spPr>
              <a:xfrm>
                <a:off x="331212" y="3481033"/>
                <a:ext cx="1012055" cy="261610"/>
              </a:xfrm>
              <a:prstGeom prst="rect">
                <a:avLst/>
              </a:prstGeom>
              <a:noFill/>
            </p:spPr>
            <p:txBody>
              <a:bodyPr wrap="square" rtlCol="0">
                <a:spAutoFit/>
              </a:bodyPr>
              <a:lstStyle/>
              <a:p>
                <a:pPr algn="ctr"/>
                <a:r>
                  <a:rPr lang="en-US" sz="1050" dirty="0">
                    <a:solidFill>
                      <a:schemeClr val="accent2">
                        <a:lumMod val="75000"/>
                      </a:schemeClr>
                    </a:solidFill>
                  </a:rPr>
                  <a:t>Engineering</a:t>
                </a:r>
              </a:p>
            </p:txBody>
          </p:sp>
        </p:grpSp>
        <p:grpSp>
          <p:nvGrpSpPr>
            <p:cNvPr id="50" name="Group 49">
              <a:extLst>
                <a:ext uri="{FF2B5EF4-FFF2-40B4-BE49-F238E27FC236}">
                  <a16:creationId xmlns:a16="http://schemas.microsoft.com/office/drawing/2014/main" id="{D81E9D22-7A9B-B06B-6934-BBFF945DFBA1}"/>
                </a:ext>
              </a:extLst>
            </p:cNvPr>
            <p:cNvGrpSpPr/>
            <p:nvPr/>
          </p:nvGrpSpPr>
          <p:grpSpPr>
            <a:xfrm>
              <a:off x="8892723" y="1254144"/>
              <a:ext cx="2171899" cy="848087"/>
              <a:chOff x="4298819" y="4792500"/>
              <a:chExt cx="2171899" cy="848087"/>
            </a:xfrm>
          </p:grpSpPr>
          <p:grpSp>
            <p:nvGrpSpPr>
              <p:cNvPr id="8" name="Group 7">
                <a:extLst>
                  <a:ext uri="{FF2B5EF4-FFF2-40B4-BE49-F238E27FC236}">
                    <a16:creationId xmlns:a16="http://schemas.microsoft.com/office/drawing/2014/main" id="{EBF2174A-1337-2022-91F0-DB8353E55C8E}"/>
                  </a:ext>
                </a:extLst>
              </p:cNvPr>
              <p:cNvGrpSpPr/>
              <p:nvPr/>
            </p:nvGrpSpPr>
            <p:grpSpPr>
              <a:xfrm>
                <a:off x="4298819" y="4792500"/>
                <a:ext cx="1012055" cy="848087"/>
                <a:chOff x="6608015" y="732274"/>
                <a:chExt cx="1012055" cy="848087"/>
              </a:xfrm>
            </p:grpSpPr>
            <p:pic>
              <p:nvPicPr>
                <p:cNvPr id="4" name="Picture 3" descr="A white person wearing a yellow hard hat&#10;&#10;Description automatically generated">
                  <a:extLst>
                    <a:ext uri="{FF2B5EF4-FFF2-40B4-BE49-F238E27FC236}">
                      <a16:creationId xmlns:a16="http://schemas.microsoft.com/office/drawing/2014/main" id="{E645751E-0E3C-3023-2C29-A21BFFA04C67}"/>
                    </a:ext>
                  </a:extLst>
                </p:cNvPr>
                <p:cNvPicPr>
                  <a:picLocks noChangeAspect="1"/>
                </p:cNvPicPr>
                <p:nvPr/>
              </p:nvPicPr>
              <p:blipFill>
                <a:blip r:embed="rId5"/>
                <a:stretch>
                  <a:fillRect/>
                </a:stretch>
              </p:blipFill>
              <p:spPr>
                <a:xfrm>
                  <a:off x="6749420" y="732274"/>
                  <a:ext cx="711490" cy="711490"/>
                </a:xfrm>
                <a:prstGeom prst="rect">
                  <a:avLst/>
                </a:prstGeom>
              </p:spPr>
            </p:pic>
            <p:sp>
              <p:nvSpPr>
                <p:cNvPr id="7" name="TextBox 6">
                  <a:extLst>
                    <a:ext uri="{FF2B5EF4-FFF2-40B4-BE49-F238E27FC236}">
                      <a16:creationId xmlns:a16="http://schemas.microsoft.com/office/drawing/2014/main" id="{7ADC38F3-9A4A-2D1A-1287-3B68711B0C9D}"/>
                    </a:ext>
                  </a:extLst>
                </p:cNvPr>
                <p:cNvSpPr txBox="1"/>
                <p:nvPr/>
              </p:nvSpPr>
              <p:spPr>
                <a:xfrm>
                  <a:off x="6608015" y="1318751"/>
                  <a:ext cx="1012055" cy="261610"/>
                </a:xfrm>
                <a:prstGeom prst="rect">
                  <a:avLst/>
                </a:prstGeom>
                <a:noFill/>
              </p:spPr>
              <p:txBody>
                <a:bodyPr wrap="square" rtlCol="0">
                  <a:spAutoFit/>
                </a:bodyPr>
                <a:lstStyle/>
                <a:p>
                  <a:pPr algn="ctr"/>
                  <a:r>
                    <a:rPr lang="en-US" sz="1050" dirty="0">
                      <a:solidFill>
                        <a:schemeClr val="accent2">
                          <a:lumMod val="75000"/>
                        </a:schemeClr>
                      </a:solidFill>
                    </a:rPr>
                    <a:t>Subcontractor</a:t>
                  </a:r>
                </a:p>
              </p:txBody>
            </p:sp>
          </p:grpSp>
          <p:grpSp>
            <p:nvGrpSpPr>
              <p:cNvPr id="47" name="Group 46">
                <a:extLst>
                  <a:ext uri="{FF2B5EF4-FFF2-40B4-BE49-F238E27FC236}">
                    <a16:creationId xmlns:a16="http://schemas.microsoft.com/office/drawing/2014/main" id="{755A4065-4EE2-DAFD-4BC9-35BD5040F7B5}"/>
                  </a:ext>
                </a:extLst>
              </p:cNvPr>
              <p:cNvGrpSpPr/>
              <p:nvPr/>
            </p:nvGrpSpPr>
            <p:grpSpPr>
              <a:xfrm>
                <a:off x="5458663" y="4792500"/>
                <a:ext cx="1012055" cy="848087"/>
                <a:chOff x="6608015" y="732274"/>
                <a:chExt cx="1012055" cy="848087"/>
              </a:xfrm>
            </p:grpSpPr>
            <p:pic>
              <p:nvPicPr>
                <p:cNvPr id="48" name="Picture 47" descr="A white person wearing a yellow hard hat&#10;&#10;Description automatically generated">
                  <a:extLst>
                    <a:ext uri="{FF2B5EF4-FFF2-40B4-BE49-F238E27FC236}">
                      <a16:creationId xmlns:a16="http://schemas.microsoft.com/office/drawing/2014/main" id="{EDD5EF3D-B26B-2260-4DF5-7E28A5D5EB73}"/>
                    </a:ext>
                  </a:extLst>
                </p:cNvPr>
                <p:cNvPicPr>
                  <a:picLocks noChangeAspect="1"/>
                </p:cNvPicPr>
                <p:nvPr/>
              </p:nvPicPr>
              <p:blipFill>
                <a:blip r:embed="rId5"/>
                <a:stretch>
                  <a:fillRect/>
                </a:stretch>
              </p:blipFill>
              <p:spPr>
                <a:xfrm>
                  <a:off x="6749420" y="732274"/>
                  <a:ext cx="711490" cy="711490"/>
                </a:xfrm>
                <a:prstGeom prst="rect">
                  <a:avLst/>
                </a:prstGeom>
              </p:spPr>
            </p:pic>
            <p:sp>
              <p:nvSpPr>
                <p:cNvPr id="49" name="TextBox 48">
                  <a:extLst>
                    <a:ext uri="{FF2B5EF4-FFF2-40B4-BE49-F238E27FC236}">
                      <a16:creationId xmlns:a16="http://schemas.microsoft.com/office/drawing/2014/main" id="{88638048-BE2A-8513-6238-E3DC01E64218}"/>
                    </a:ext>
                  </a:extLst>
                </p:cNvPr>
                <p:cNvSpPr txBox="1"/>
                <p:nvPr/>
              </p:nvSpPr>
              <p:spPr>
                <a:xfrm>
                  <a:off x="6608015" y="1318751"/>
                  <a:ext cx="1012055" cy="261610"/>
                </a:xfrm>
                <a:prstGeom prst="rect">
                  <a:avLst/>
                </a:prstGeom>
                <a:noFill/>
              </p:spPr>
              <p:txBody>
                <a:bodyPr wrap="square" rtlCol="0">
                  <a:spAutoFit/>
                </a:bodyPr>
                <a:lstStyle/>
                <a:p>
                  <a:pPr algn="ctr"/>
                  <a:r>
                    <a:rPr lang="en-US" sz="1050" dirty="0">
                      <a:solidFill>
                        <a:schemeClr val="accent2">
                          <a:lumMod val="75000"/>
                        </a:schemeClr>
                      </a:solidFill>
                    </a:rPr>
                    <a:t>Construction</a:t>
                  </a:r>
                </a:p>
              </p:txBody>
            </p:sp>
          </p:grpSp>
        </p:grpSp>
      </p:grpSp>
      <p:sp>
        <p:nvSpPr>
          <p:cNvPr id="55" name="TextBox 54">
            <a:extLst>
              <a:ext uri="{FF2B5EF4-FFF2-40B4-BE49-F238E27FC236}">
                <a16:creationId xmlns:a16="http://schemas.microsoft.com/office/drawing/2014/main" id="{76E9D919-9315-0602-7949-294FB38BC38B}"/>
              </a:ext>
            </a:extLst>
          </p:cNvPr>
          <p:cNvSpPr txBox="1"/>
          <p:nvPr/>
        </p:nvSpPr>
        <p:spPr>
          <a:xfrm>
            <a:off x="2584055" y="3750407"/>
            <a:ext cx="1974561" cy="253916"/>
          </a:xfrm>
          <a:prstGeom prst="rect">
            <a:avLst/>
          </a:prstGeom>
          <a:noFill/>
        </p:spPr>
        <p:txBody>
          <a:bodyPr wrap="square" rtlCol="0">
            <a:spAutoFit/>
          </a:bodyPr>
          <a:lstStyle/>
          <a:p>
            <a:pPr algn="ctr"/>
            <a:r>
              <a:rPr lang="en-US" sz="1050" dirty="0">
                <a:solidFill>
                  <a:srgbClr val="FF0000"/>
                </a:solidFill>
              </a:rPr>
              <a:t>Register an Issue</a:t>
            </a:r>
          </a:p>
        </p:txBody>
      </p:sp>
      <p:sp>
        <p:nvSpPr>
          <p:cNvPr id="2" name="TextBox 1">
            <a:extLst>
              <a:ext uri="{FF2B5EF4-FFF2-40B4-BE49-F238E27FC236}">
                <a16:creationId xmlns:a16="http://schemas.microsoft.com/office/drawing/2014/main" id="{DBAF1F81-4F08-08B1-BF9F-C6F00BD487B9}"/>
              </a:ext>
            </a:extLst>
          </p:cNvPr>
          <p:cNvSpPr txBox="1"/>
          <p:nvPr/>
        </p:nvSpPr>
        <p:spPr>
          <a:xfrm>
            <a:off x="515937" y="1000364"/>
            <a:ext cx="8533171" cy="1323439"/>
          </a:xfrm>
          <a:prstGeom prst="rect">
            <a:avLst/>
          </a:prstGeom>
          <a:noFill/>
        </p:spPr>
        <p:txBody>
          <a:bodyPr wrap="square" rtlCol="0">
            <a:spAutoFit/>
          </a:bodyPr>
          <a:lstStyle/>
          <a:p>
            <a:r>
              <a:rPr lang="en-US" sz="1600" dirty="0"/>
              <a:t>Blockage management allow participant to register any constraint for the loop with integration with Notification center, so it is automatically notifying the responsible with the issue. And gives transparency to all why this loop is not performed.</a:t>
            </a:r>
          </a:p>
          <a:p>
            <a:r>
              <a:rPr lang="en-US" sz="1600" dirty="0"/>
              <a:t>Not only tracking but also gives the team a lesson learn for upcoming same loop in a different area to avoid the same blockage in advanced.</a:t>
            </a:r>
            <a:endParaRPr lang="en-SG" sz="1600" dirty="0"/>
          </a:p>
        </p:txBody>
      </p:sp>
      <p:graphicFrame>
        <p:nvGraphicFramePr>
          <p:cNvPr id="6" name="Diagram 5">
            <a:extLst>
              <a:ext uri="{FF2B5EF4-FFF2-40B4-BE49-F238E27FC236}">
                <a16:creationId xmlns:a16="http://schemas.microsoft.com/office/drawing/2014/main" id="{AA7710D2-E900-EECE-CB62-87F7A445094C}"/>
              </a:ext>
            </a:extLst>
          </p:cNvPr>
          <p:cNvGraphicFramePr/>
          <p:nvPr>
            <p:extLst>
              <p:ext uri="{D42A27DB-BD31-4B8C-83A1-F6EECF244321}">
                <p14:modId xmlns:p14="http://schemas.microsoft.com/office/powerpoint/2010/main" val="2665794740"/>
              </p:ext>
            </p:extLst>
          </p:nvPr>
        </p:nvGraphicFramePr>
        <p:xfrm>
          <a:off x="294676" y="912794"/>
          <a:ext cx="2865759" cy="604484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13" name="Straight Arrow Connector 12">
            <a:extLst>
              <a:ext uri="{FF2B5EF4-FFF2-40B4-BE49-F238E27FC236}">
                <a16:creationId xmlns:a16="http://schemas.microsoft.com/office/drawing/2014/main" id="{4A12DA2E-3425-90F1-1F5B-C640D595ACC5}"/>
              </a:ext>
            </a:extLst>
          </p:cNvPr>
          <p:cNvCxnSpPr>
            <a:cxnSpLocks/>
          </p:cNvCxnSpPr>
          <p:nvPr/>
        </p:nvCxnSpPr>
        <p:spPr>
          <a:xfrm flipV="1">
            <a:off x="2449902" y="3977363"/>
            <a:ext cx="2242868" cy="156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48B669B-A0D4-4419-8238-09CF92BBEC9D}"/>
              </a:ext>
            </a:extLst>
          </p:cNvPr>
          <p:cNvCxnSpPr>
            <a:stCxn id="41" idx="3"/>
            <a:endCxn id="7" idx="2"/>
          </p:cNvCxnSpPr>
          <p:nvPr/>
        </p:nvCxnSpPr>
        <p:spPr>
          <a:xfrm flipV="1">
            <a:off x="6301457" y="3757208"/>
            <a:ext cx="3157049" cy="3570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0B77EC1-3E7B-6078-4683-91C144773057}"/>
              </a:ext>
            </a:extLst>
          </p:cNvPr>
          <p:cNvSpPr txBox="1"/>
          <p:nvPr/>
        </p:nvSpPr>
        <p:spPr>
          <a:xfrm>
            <a:off x="6893866" y="3493653"/>
            <a:ext cx="1974561" cy="253916"/>
          </a:xfrm>
          <a:prstGeom prst="rect">
            <a:avLst/>
          </a:prstGeom>
          <a:noFill/>
        </p:spPr>
        <p:txBody>
          <a:bodyPr wrap="square" rtlCol="0">
            <a:spAutoFit/>
          </a:bodyPr>
          <a:lstStyle/>
          <a:p>
            <a:pPr algn="ctr"/>
            <a:r>
              <a:rPr lang="en-US" sz="1050" dirty="0">
                <a:solidFill>
                  <a:srgbClr val="FF0000"/>
                </a:solidFill>
              </a:rPr>
              <a:t>Notify by Mail</a:t>
            </a:r>
          </a:p>
        </p:txBody>
      </p:sp>
    </p:spTree>
    <p:extLst>
      <p:ext uri="{BB962C8B-B14F-4D97-AF65-F5344CB8AC3E}">
        <p14:creationId xmlns:p14="http://schemas.microsoft.com/office/powerpoint/2010/main" val="2751316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664234" y="2026472"/>
            <a:ext cx="5089585" cy="1325563"/>
          </a:xfrm>
        </p:spPr>
        <p:txBody>
          <a:bodyPr/>
          <a:lstStyle/>
          <a:p>
            <a:pPr algn="ctr"/>
            <a:r>
              <a:rPr lang="en-US" dirty="0">
                <a:solidFill>
                  <a:srgbClr val="0070C0"/>
                </a:solidFill>
              </a:rPr>
              <a:t>Personas</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5884648" y="1000955"/>
            <a:ext cx="6307353" cy="377846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11</a:t>
            </a:fld>
            <a:endParaRPr lang="en-US" dirty="0"/>
          </a:p>
        </p:txBody>
      </p:sp>
    </p:spTree>
    <p:extLst>
      <p:ext uri="{BB962C8B-B14F-4D97-AF65-F5344CB8AC3E}">
        <p14:creationId xmlns:p14="http://schemas.microsoft.com/office/powerpoint/2010/main" val="389163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10" name="TextBox 9">
            <a:extLst>
              <a:ext uri="{FF2B5EF4-FFF2-40B4-BE49-F238E27FC236}">
                <a16:creationId xmlns:a16="http://schemas.microsoft.com/office/drawing/2014/main" id="{9F1247B1-0928-51F2-F6D0-53B3FD902C87}"/>
              </a:ext>
            </a:extLst>
          </p:cNvPr>
          <p:cNvSpPr txBox="1"/>
          <p:nvPr/>
        </p:nvSpPr>
        <p:spPr>
          <a:xfrm>
            <a:off x="267419" y="635479"/>
            <a:ext cx="9929004" cy="369332"/>
          </a:xfrm>
          <a:prstGeom prst="rect">
            <a:avLst/>
          </a:prstGeom>
          <a:noFill/>
        </p:spPr>
        <p:txBody>
          <a:bodyPr wrap="square" rtlCol="0">
            <a:spAutoFit/>
          </a:bodyPr>
          <a:lstStyle/>
          <a:p>
            <a:r>
              <a:rPr lang="en-US" b="1" dirty="0">
                <a:solidFill>
                  <a:srgbClr val="0070C0"/>
                </a:solidFill>
              </a:rPr>
              <a:t>Loop workflow Key person</a:t>
            </a:r>
            <a:endParaRPr lang="en-SG" dirty="0">
              <a:solidFill>
                <a:srgbClr val="0070C0"/>
              </a:solidFill>
            </a:endParaRPr>
          </a:p>
        </p:txBody>
      </p:sp>
      <p:sp>
        <p:nvSpPr>
          <p:cNvPr id="12" name="TextBox 11">
            <a:extLst>
              <a:ext uri="{FF2B5EF4-FFF2-40B4-BE49-F238E27FC236}">
                <a16:creationId xmlns:a16="http://schemas.microsoft.com/office/drawing/2014/main" id="{69058E5A-134A-E826-C8E0-313F225E9F13}"/>
              </a:ext>
            </a:extLst>
          </p:cNvPr>
          <p:cNvSpPr txBox="1"/>
          <p:nvPr/>
        </p:nvSpPr>
        <p:spPr>
          <a:xfrm>
            <a:off x="267419" y="2578025"/>
            <a:ext cx="9929004" cy="1754326"/>
          </a:xfrm>
          <a:prstGeom prst="rect">
            <a:avLst/>
          </a:prstGeom>
          <a:noFill/>
        </p:spPr>
        <p:txBody>
          <a:bodyPr wrap="square" rtlCol="0">
            <a:spAutoFit/>
          </a:bodyPr>
          <a:lstStyle/>
          <a:p>
            <a:pPr marL="800100" lvl="1" indent="-342900">
              <a:buFont typeface="+mj-lt"/>
              <a:buAutoNum type="arabicPeriod"/>
            </a:pPr>
            <a:r>
              <a:rPr lang="en-US" b="1" dirty="0"/>
              <a:t>Folder Printed</a:t>
            </a:r>
            <a:r>
              <a:rPr lang="en-US" dirty="0"/>
              <a:t>: QC.</a:t>
            </a:r>
          </a:p>
          <a:p>
            <a:pPr marL="800100" lvl="1" indent="-342900">
              <a:buFont typeface="+mj-lt"/>
              <a:buAutoNum type="arabicPeriod"/>
            </a:pPr>
            <a:r>
              <a:rPr lang="en-US" b="1" dirty="0"/>
              <a:t>Folder Released</a:t>
            </a:r>
            <a:r>
              <a:rPr lang="en-US" dirty="0"/>
              <a:t>: TR QC Team.</a:t>
            </a:r>
          </a:p>
          <a:p>
            <a:pPr marL="800100" lvl="1" indent="-342900">
              <a:buFont typeface="+mj-lt"/>
              <a:buAutoNum type="arabicPeriod"/>
            </a:pPr>
            <a:r>
              <a:rPr lang="en-US" b="1" dirty="0"/>
              <a:t>Folder Ready</a:t>
            </a:r>
            <a:r>
              <a:rPr lang="en-US" dirty="0"/>
              <a:t>: QC Coordinator.</a:t>
            </a:r>
          </a:p>
          <a:p>
            <a:pPr marL="800100" lvl="1" indent="-342900">
              <a:buFont typeface="+mj-lt"/>
              <a:buAutoNum type="arabicPeriod"/>
            </a:pPr>
            <a:r>
              <a:rPr lang="en-US" b="1" dirty="0"/>
              <a:t>Loop Done</a:t>
            </a:r>
            <a:r>
              <a:rPr lang="en-US" dirty="0"/>
              <a:t>: Pre commissioning team.</a:t>
            </a:r>
          </a:p>
          <a:p>
            <a:pPr marL="800100" lvl="1" indent="-342900">
              <a:buFont typeface="+mj-lt"/>
              <a:buAutoNum type="arabicPeriod"/>
            </a:pPr>
            <a:r>
              <a:rPr lang="en-US" b="1" dirty="0"/>
              <a:t>Final Approved</a:t>
            </a:r>
            <a:r>
              <a:rPr lang="en-US" dirty="0"/>
              <a:t>: QC Coordinator.</a:t>
            </a:r>
          </a:p>
          <a:p>
            <a:pPr marL="342900" indent="-342900">
              <a:buFont typeface="+mj-lt"/>
              <a:buAutoNum type="arabicPeriod"/>
            </a:pPr>
            <a:endParaRPr lang="en-SG" dirty="0"/>
          </a:p>
        </p:txBody>
      </p:sp>
    </p:spTree>
    <p:extLst>
      <p:ext uri="{BB962C8B-B14F-4D97-AF65-F5344CB8AC3E}">
        <p14:creationId xmlns:p14="http://schemas.microsoft.com/office/powerpoint/2010/main" val="351287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664234" y="2026472"/>
            <a:ext cx="5089585" cy="1325563"/>
          </a:xfrm>
        </p:spPr>
        <p:txBody>
          <a:bodyPr/>
          <a:lstStyle/>
          <a:p>
            <a:pPr algn="ctr"/>
            <a:r>
              <a:rPr lang="en-US" dirty="0">
                <a:solidFill>
                  <a:srgbClr val="0070C0"/>
                </a:solidFill>
              </a:rPr>
              <a:t>Loop War Room</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5884648" y="1000955"/>
            <a:ext cx="6307353" cy="377846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13</a:t>
            </a:fld>
            <a:endParaRPr lang="en-US" dirty="0"/>
          </a:p>
        </p:txBody>
      </p:sp>
    </p:spTree>
    <p:extLst>
      <p:ext uri="{BB962C8B-B14F-4D97-AF65-F5344CB8AC3E}">
        <p14:creationId xmlns:p14="http://schemas.microsoft.com/office/powerpoint/2010/main" val="228686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
        <p:nvSpPr>
          <p:cNvPr id="10" name="TextBox 9">
            <a:extLst>
              <a:ext uri="{FF2B5EF4-FFF2-40B4-BE49-F238E27FC236}">
                <a16:creationId xmlns:a16="http://schemas.microsoft.com/office/drawing/2014/main" id="{9F1247B1-0928-51F2-F6D0-53B3FD902C87}"/>
              </a:ext>
            </a:extLst>
          </p:cNvPr>
          <p:cNvSpPr txBox="1"/>
          <p:nvPr/>
        </p:nvSpPr>
        <p:spPr>
          <a:xfrm>
            <a:off x="276944" y="406879"/>
            <a:ext cx="9929004" cy="369332"/>
          </a:xfrm>
          <a:prstGeom prst="rect">
            <a:avLst/>
          </a:prstGeom>
          <a:noFill/>
        </p:spPr>
        <p:txBody>
          <a:bodyPr wrap="square" rtlCol="0">
            <a:spAutoFit/>
          </a:bodyPr>
          <a:lstStyle/>
          <a:p>
            <a:r>
              <a:rPr lang="en-US" b="1" dirty="0">
                <a:solidFill>
                  <a:srgbClr val="0070C0"/>
                </a:solidFill>
              </a:rPr>
              <a:t>Loop War Room</a:t>
            </a:r>
            <a:endParaRPr lang="en-SG" dirty="0">
              <a:solidFill>
                <a:srgbClr val="0070C0"/>
              </a:solidFill>
            </a:endParaRPr>
          </a:p>
        </p:txBody>
      </p:sp>
      <p:sp>
        <p:nvSpPr>
          <p:cNvPr id="12" name="TextBox 11">
            <a:extLst>
              <a:ext uri="{FF2B5EF4-FFF2-40B4-BE49-F238E27FC236}">
                <a16:creationId xmlns:a16="http://schemas.microsoft.com/office/drawing/2014/main" id="{69058E5A-134A-E826-C8E0-313F225E9F13}"/>
              </a:ext>
            </a:extLst>
          </p:cNvPr>
          <p:cNvSpPr txBox="1"/>
          <p:nvPr/>
        </p:nvSpPr>
        <p:spPr>
          <a:xfrm>
            <a:off x="190500" y="776211"/>
            <a:ext cx="9929004" cy="738664"/>
          </a:xfrm>
          <a:prstGeom prst="rect">
            <a:avLst/>
          </a:prstGeom>
          <a:noFill/>
        </p:spPr>
        <p:txBody>
          <a:bodyPr wrap="square" rtlCol="0">
            <a:spAutoFit/>
          </a:bodyPr>
          <a:lstStyle/>
          <a:p>
            <a:pPr lvl="1"/>
            <a:r>
              <a:rPr lang="en-US" sz="1400" dirty="0"/>
              <a:t>It is an event kicks off the Loop performed. The purpose of </a:t>
            </a:r>
            <a:r>
              <a:rPr lang="en-US" sz="1400" b="1" dirty="0"/>
              <a:t>War Room </a:t>
            </a:r>
            <a:r>
              <a:rPr lang="en-US" sz="1400" dirty="0"/>
              <a:t>is to define what can be performed in the next week and how that work will be achieved.</a:t>
            </a:r>
          </a:p>
          <a:p>
            <a:pPr lvl="1"/>
            <a:r>
              <a:rPr lang="en-US" sz="1400" b="1" dirty="0"/>
              <a:t>War Room </a:t>
            </a:r>
            <a:r>
              <a:rPr lang="en-US" sz="1400" dirty="0"/>
              <a:t>is done in collaboration with the whole Key Persons.</a:t>
            </a:r>
          </a:p>
        </p:txBody>
      </p:sp>
      <p:sp>
        <p:nvSpPr>
          <p:cNvPr id="2" name="TextBox 1">
            <a:extLst>
              <a:ext uri="{FF2B5EF4-FFF2-40B4-BE49-F238E27FC236}">
                <a16:creationId xmlns:a16="http://schemas.microsoft.com/office/drawing/2014/main" id="{5813AE9F-95B2-7648-46CB-1DDC71DBDE0A}"/>
              </a:ext>
            </a:extLst>
          </p:cNvPr>
          <p:cNvSpPr txBox="1"/>
          <p:nvPr/>
        </p:nvSpPr>
        <p:spPr>
          <a:xfrm>
            <a:off x="190500" y="1928736"/>
            <a:ext cx="9929004" cy="338554"/>
          </a:xfrm>
          <a:prstGeom prst="rect">
            <a:avLst/>
          </a:prstGeom>
          <a:noFill/>
        </p:spPr>
        <p:txBody>
          <a:bodyPr wrap="square" rtlCol="0">
            <a:spAutoFit/>
          </a:bodyPr>
          <a:lstStyle/>
          <a:p>
            <a:pPr lvl="1"/>
            <a:r>
              <a:rPr lang="en-US" sz="1600" dirty="0">
                <a:solidFill>
                  <a:srgbClr val="0070C0"/>
                </a:solidFill>
              </a:rPr>
              <a:t>How is it done?</a:t>
            </a:r>
            <a:endParaRPr lang="en-SG" sz="1600" dirty="0">
              <a:solidFill>
                <a:srgbClr val="0070C0"/>
              </a:solidFill>
            </a:endParaRPr>
          </a:p>
        </p:txBody>
      </p:sp>
      <p:sp>
        <p:nvSpPr>
          <p:cNvPr id="3" name="TextBox 2">
            <a:extLst>
              <a:ext uri="{FF2B5EF4-FFF2-40B4-BE49-F238E27FC236}">
                <a16:creationId xmlns:a16="http://schemas.microsoft.com/office/drawing/2014/main" id="{BBA496BD-F1C1-533D-00A0-ED85CF5518CD}"/>
              </a:ext>
            </a:extLst>
          </p:cNvPr>
          <p:cNvSpPr txBox="1"/>
          <p:nvPr/>
        </p:nvSpPr>
        <p:spPr>
          <a:xfrm>
            <a:off x="190500" y="2267290"/>
            <a:ext cx="9929004" cy="954107"/>
          </a:xfrm>
          <a:prstGeom prst="rect">
            <a:avLst/>
          </a:prstGeom>
          <a:noFill/>
        </p:spPr>
        <p:txBody>
          <a:bodyPr wrap="square" rtlCol="0">
            <a:spAutoFit/>
          </a:bodyPr>
          <a:lstStyle/>
          <a:p>
            <a:pPr lvl="1"/>
            <a:r>
              <a:rPr lang="en-US" sz="1400" dirty="0"/>
              <a:t>During the War Room meeting, the Pre commissioning Owner describes the highest priority Loops to be performed. After pending items related to those loops are defined using (EICA Loop Map).</a:t>
            </a:r>
          </a:p>
          <a:p>
            <a:pPr lvl="1"/>
            <a:r>
              <a:rPr lang="en-US" sz="1400" dirty="0"/>
              <a:t>Then, War Room works in one of two general ways: by considering a team's historical velocity or by considering a team's capacity. Also, Blockages and constraint is to be discussed if it has not been resolved for more than 2 weeks.</a:t>
            </a:r>
          </a:p>
        </p:txBody>
      </p:sp>
      <p:grpSp>
        <p:nvGrpSpPr>
          <p:cNvPr id="8" name="Group 7">
            <a:extLst>
              <a:ext uri="{FF2B5EF4-FFF2-40B4-BE49-F238E27FC236}">
                <a16:creationId xmlns:a16="http://schemas.microsoft.com/office/drawing/2014/main" id="{680E24AD-CBF5-7A91-65F4-48779C718BF9}"/>
              </a:ext>
            </a:extLst>
          </p:cNvPr>
          <p:cNvGrpSpPr/>
          <p:nvPr/>
        </p:nvGrpSpPr>
        <p:grpSpPr>
          <a:xfrm>
            <a:off x="904874" y="3344507"/>
            <a:ext cx="1827567" cy="2012233"/>
            <a:chOff x="904874" y="3344507"/>
            <a:chExt cx="1827567" cy="2012233"/>
          </a:xfrm>
        </p:grpSpPr>
        <p:pic>
          <p:nvPicPr>
            <p:cNvPr id="6" name="Graphic 5" descr="List outline">
              <a:extLst>
                <a:ext uri="{FF2B5EF4-FFF2-40B4-BE49-F238E27FC236}">
                  <a16:creationId xmlns:a16="http://schemas.microsoft.com/office/drawing/2014/main" id="{0BE8CE8D-94D7-037B-9BEF-DA70E7853A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4" y="3344507"/>
              <a:ext cx="1827567" cy="1827567"/>
            </a:xfrm>
            <a:prstGeom prst="rect">
              <a:avLst/>
            </a:prstGeom>
          </p:spPr>
        </p:pic>
        <p:sp>
          <p:nvSpPr>
            <p:cNvPr id="7" name="TextBox 6">
              <a:extLst>
                <a:ext uri="{FF2B5EF4-FFF2-40B4-BE49-F238E27FC236}">
                  <a16:creationId xmlns:a16="http://schemas.microsoft.com/office/drawing/2014/main" id="{F762B2C6-1836-1F7B-E761-F7C944CA0C14}"/>
                </a:ext>
              </a:extLst>
            </p:cNvPr>
            <p:cNvSpPr txBox="1"/>
            <p:nvPr/>
          </p:nvSpPr>
          <p:spPr>
            <a:xfrm>
              <a:off x="1063258" y="4987408"/>
              <a:ext cx="1510798" cy="369332"/>
            </a:xfrm>
            <a:prstGeom prst="rect">
              <a:avLst/>
            </a:prstGeom>
            <a:noFill/>
          </p:spPr>
          <p:txBody>
            <a:bodyPr wrap="none" rtlCol="0">
              <a:spAutoFit/>
            </a:bodyPr>
            <a:lstStyle/>
            <a:p>
              <a:r>
                <a:rPr lang="en-US" dirty="0"/>
                <a:t>Loops Backlog</a:t>
              </a:r>
              <a:endParaRPr lang="en-SG" dirty="0"/>
            </a:p>
          </p:txBody>
        </p:sp>
      </p:grpSp>
      <p:graphicFrame>
        <p:nvGraphicFramePr>
          <p:cNvPr id="9" name="Diagram 8">
            <a:extLst>
              <a:ext uri="{FF2B5EF4-FFF2-40B4-BE49-F238E27FC236}">
                <a16:creationId xmlns:a16="http://schemas.microsoft.com/office/drawing/2014/main" id="{714CC997-DC47-1D40-7E28-CE12105A7DC7}"/>
              </a:ext>
            </a:extLst>
          </p:cNvPr>
          <p:cNvGraphicFramePr/>
          <p:nvPr>
            <p:extLst>
              <p:ext uri="{D42A27DB-BD31-4B8C-83A1-F6EECF244321}">
                <p14:modId xmlns:p14="http://schemas.microsoft.com/office/powerpoint/2010/main" val="3315392902"/>
              </p:ext>
            </p:extLst>
          </p:nvPr>
        </p:nvGraphicFramePr>
        <p:xfrm>
          <a:off x="2803525" y="2398798"/>
          <a:ext cx="5330825" cy="37189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1" name="Diagram 10">
            <a:extLst>
              <a:ext uri="{FF2B5EF4-FFF2-40B4-BE49-F238E27FC236}">
                <a16:creationId xmlns:a16="http://schemas.microsoft.com/office/drawing/2014/main" id="{4D1EF118-206F-37A7-9205-B0B8A8FBC8AB}"/>
              </a:ext>
            </a:extLst>
          </p:cNvPr>
          <p:cNvGraphicFramePr/>
          <p:nvPr>
            <p:extLst>
              <p:ext uri="{D42A27DB-BD31-4B8C-83A1-F6EECF244321}">
                <p14:modId xmlns:p14="http://schemas.microsoft.com/office/powerpoint/2010/main" val="1850063595"/>
              </p:ext>
            </p:extLst>
          </p:nvPr>
        </p:nvGraphicFramePr>
        <p:xfrm>
          <a:off x="7370763" y="2809875"/>
          <a:ext cx="4676775" cy="327191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01949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664234" y="2026472"/>
            <a:ext cx="5089585" cy="1325563"/>
          </a:xfrm>
        </p:spPr>
        <p:txBody>
          <a:bodyPr/>
          <a:lstStyle/>
          <a:p>
            <a:pPr algn="ctr"/>
            <a:r>
              <a:rPr lang="en-US" dirty="0"/>
              <a:t>Loop Process Digitalization</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5884648" y="1000955"/>
            <a:ext cx="6307353" cy="377846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Tree>
    <p:extLst>
      <p:ext uri="{BB962C8B-B14F-4D97-AF65-F5344CB8AC3E}">
        <p14:creationId xmlns:p14="http://schemas.microsoft.com/office/powerpoint/2010/main" val="217993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16</a:t>
            </a:fld>
            <a:endParaRPr lang="en-US" dirty="0"/>
          </a:p>
        </p:txBody>
      </p:sp>
      <p:sp>
        <p:nvSpPr>
          <p:cNvPr id="9" name="TextBox 8">
            <a:extLst>
              <a:ext uri="{FF2B5EF4-FFF2-40B4-BE49-F238E27FC236}">
                <a16:creationId xmlns:a16="http://schemas.microsoft.com/office/drawing/2014/main" id="{23105BCE-9FBD-3857-1CC5-CC7AAA573B39}"/>
              </a:ext>
            </a:extLst>
          </p:cNvPr>
          <p:cNvSpPr txBox="1"/>
          <p:nvPr/>
        </p:nvSpPr>
        <p:spPr>
          <a:xfrm>
            <a:off x="267419" y="1406105"/>
            <a:ext cx="9929004" cy="369332"/>
          </a:xfrm>
          <a:prstGeom prst="rect">
            <a:avLst/>
          </a:prstGeom>
          <a:noFill/>
        </p:spPr>
        <p:txBody>
          <a:bodyPr wrap="square" rtlCol="0">
            <a:spAutoFit/>
          </a:bodyPr>
          <a:lstStyle/>
          <a:p>
            <a:r>
              <a:rPr lang="en-US" b="1" dirty="0">
                <a:solidFill>
                  <a:schemeClr val="accent2">
                    <a:lumMod val="60000"/>
                    <a:lumOff val="40000"/>
                  </a:schemeClr>
                </a:solidFill>
              </a:rPr>
              <a:t>Goal</a:t>
            </a:r>
            <a:r>
              <a:rPr lang="en-US" dirty="0">
                <a:solidFill>
                  <a:schemeClr val="accent2">
                    <a:lumMod val="60000"/>
                    <a:lumOff val="40000"/>
                  </a:schemeClr>
                </a:solidFill>
              </a:rPr>
              <a:t>:</a:t>
            </a:r>
            <a:r>
              <a:rPr lang="en-US" dirty="0"/>
              <a:t> </a:t>
            </a:r>
            <a:r>
              <a:rPr lang="en-US" dirty="0">
                <a:solidFill>
                  <a:schemeClr val="accent2">
                    <a:lumMod val="60000"/>
                    <a:lumOff val="40000"/>
                  </a:schemeClr>
                </a:solidFill>
              </a:rPr>
              <a:t>Perform successfully loop checks fast and smooth.</a:t>
            </a:r>
            <a:endParaRPr lang="en-SG" dirty="0">
              <a:solidFill>
                <a:schemeClr val="accent2">
                  <a:lumMod val="60000"/>
                  <a:lumOff val="40000"/>
                </a:schemeClr>
              </a:solidFill>
            </a:endParaRPr>
          </a:p>
        </p:txBody>
      </p:sp>
      <p:sp>
        <p:nvSpPr>
          <p:cNvPr id="10" name="TextBox 9">
            <a:extLst>
              <a:ext uri="{FF2B5EF4-FFF2-40B4-BE49-F238E27FC236}">
                <a16:creationId xmlns:a16="http://schemas.microsoft.com/office/drawing/2014/main" id="{9F1247B1-0928-51F2-F6D0-53B3FD902C87}"/>
              </a:ext>
            </a:extLst>
          </p:cNvPr>
          <p:cNvSpPr txBox="1"/>
          <p:nvPr/>
        </p:nvSpPr>
        <p:spPr>
          <a:xfrm>
            <a:off x="267419" y="635479"/>
            <a:ext cx="9929004" cy="369332"/>
          </a:xfrm>
          <a:prstGeom prst="rect">
            <a:avLst/>
          </a:prstGeom>
          <a:noFill/>
        </p:spPr>
        <p:txBody>
          <a:bodyPr wrap="square" rtlCol="0">
            <a:spAutoFit/>
          </a:bodyPr>
          <a:lstStyle/>
          <a:p>
            <a:r>
              <a:rPr lang="en-US" b="1" dirty="0"/>
              <a:t>Loop workflow digitalization</a:t>
            </a:r>
            <a:endParaRPr lang="en-SG" dirty="0"/>
          </a:p>
        </p:txBody>
      </p:sp>
      <p:sp>
        <p:nvSpPr>
          <p:cNvPr id="11" name="TextBox 10">
            <a:extLst>
              <a:ext uri="{FF2B5EF4-FFF2-40B4-BE49-F238E27FC236}">
                <a16:creationId xmlns:a16="http://schemas.microsoft.com/office/drawing/2014/main" id="{D06DC8E4-FE6B-20F7-218B-55416E8D2980}"/>
              </a:ext>
            </a:extLst>
          </p:cNvPr>
          <p:cNvSpPr txBox="1"/>
          <p:nvPr/>
        </p:nvSpPr>
        <p:spPr>
          <a:xfrm>
            <a:off x="267419" y="1992065"/>
            <a:ext cx="9929004" cy="369332"/>
          </a:xfrm>
          <a:prstGeom prst="rect">
            <a:avLst/>
          </a:prstGeom>
          <a:noFill/>
        </p:spPr>
        <p:txBody>
          <a:bodyPr wrap="square" rtlCol="0">
            <a:spAutoFit/>
          </a:bodyPr>
          <a:lstStyle/>
          <a:p>
            <a:r>
              <a:rPr lang="en-US" b="1" dirty="0">
                <a:solidFill>
                  <a:schemeClr val="accent2">
                    <a:lumMod val="60000"/>
                    <a:lumOff val="40000"/>
                  </a:schemeClr>
                </a:solidFill>
              </a:rPr>
              <a:t>Mission</a:t>
            </a:r>
            <a:r>
              <a:rPr lang="en-US" dirty="0">
                <a:solidFill>
                  <a:schemeClr val="accent2">
                    <a:lumMod val="60000"/>
                    <a:lumOff val="40000"/>
                  </a:schemeClr>
                </a:solidFill>
              </a:rPr>
              <a:t>:</a:t>
            </a:r>
            <a:r>
              <a:rPr lang="en-US" dirty="0"/>
              <a:t> </a:t>
            </a:r>
            <a:r>
              <a:rPr lang="en-US" dirty="0">
                <a:solidFill>
                  <a:schemeClr val="accent2">
                    <a:lumMod val="60000"/>
                    <a:lumOff val="40000"/>
                  </a:schemeClr>
                </a:solidFill>
              </a:rPr>
              <a:t>Collaboration over Negotiation.</a:t>
            </a:r>
            <a:endParaRPr lang="en-SG" dirty="0">
              <a:solidFill>
                <a:schemeClr val="accent2">
                  <a:lumMod val="60000"/>
                  <a:lumOff val="40000"/>
                </a:schemeClr>
              </a:solidFill>
            </a:endParaRPr>
          </a:p>
        </p:txBody>
      </p:sp>
      <p:sp>
        <p:nvSpPr>
          <p:cNvPr id="12" name="TextBox 11">
            <a:extLst>
              <a:ext uri="{FF2B5EF4-FFF2-40B4-BE49-F238E27FC236}">
                <a16:creationId xmlns:a16="http://schemas.microsoft.com/office/drawing/2014/main" id="{69058E5A-134A-E826-C8E0-313F225E9F13}"/>
              </a:ext>
            </a:extLst>
          </p:cNvPr>
          <p:cNvSpPr txBox="1"/>
          <p:nvPr/>
        </p:nvSpPr>
        <p:spPr>
          <a:xfrm>
            <a:off x="267419" y="2578025"/>
            <a:ext cx="9929004" cy="2585323"/>
          </a:xfrm>
          <a:prstGeom prst="rect">
            <a:avLst/>
          </a:prstGeom>
          <a:noFill/>
        </p:spPr>
        <p:txBody>
          <a:bodyPr wrap="square" rtlCol="0">
            <a:spAutoFit/>
          </a:bodyPr>
          <a:lstStyle/>
          <a:p>
            <a:r>
              <a:rPr lang="en-US" dirty="0"/>
              <a:t>Features:</a:t>
            </a:r>
          </a:p>
          <a:p>
            <a:pPr marL="800100" lvl="1" indent="-342900">
              <a:buFont typeface="+mj-lt"/>
              <a:buAutoNum type="arabicPeriod"/>
            </a:pPr>
            <a:r>
              <a:rPr lang="en-US" dirty="0"/>
              <a:t>Single source of truth for all required information.</a:t>
            </a:r>
          </a:p>
          <a:p>
            <a:pPr marL="800100" lvl="1" indent="-342900">
              <a:buFont typeface="+mj-lt"/>
              <a:buAutoNum type="arabicPeriod"/>
            </a:pPr>
            <a:r>
              <a:rPr lang="en-US" dirty="0"/>
              <a:t>Register Loop workflow steps.</a:t>
            </a:r>
          </a:p>
          <a:p>
            <a:pPr marL="800100" lvl="1" indent="-342900">
              <a:buFont typeface="+mj-lt"/>
              <a:buAutoNum type="arabicPeriod"/>
            </a:pPr>
            <a:r>
              <a:rPr lang="en-US" dirty="0"/>
              <a:t>Blockage management system.</a:t>
            </a:r>
          </a:p>
          <a:p>
            <a:pPr marL="800100" lvl="1" indent="-342900">
              <a:buFont typeface="+mj-lt"/>
              <a:buAutoNum type="arabicPeriod"/>
            </a:pPr>
            <a:r>
              <a:rPr lang="en-US" dirty="0"/>
              <a:t>Notification Center.</a:t>
            </a:r>
          </a:p>
          <a:p>
            <a:pPr marL="800100" lvl="1" indent="-342900">
              <a:buFont typeface="+mj-lt"/>
              <a:buAutoNum type="arabicPeriod"/>
            </a:pPr>
            <a:r>
              <a:rPr lang="en-US" dirty="0"/>
              <a:t>QR code and cloudification.</a:t>
            </a:r>
          </a:p>
          <a:p>
            <a:pPr marL="800100" lvl="1" indent="-342900">
              <a:buFont typeface="+mj-lt"/>
              <a:buAutoNum type="arabicPeriod"/>
            </a:pPr>
            <a:r>
              <a:rPr lang="en-US" dirty="0"/>
              <a:t>Easy Workfront.</a:t>
            </a:r>
          </a:p>
          <a:p>
            <a:pPr marL="800100" lvl="1" indent="-342900">
              <a:buFont typeface="+mj-lt"/>
              <a:buAutoNum type="arabicPeriod"/>
            </a:pPr>
            <a:r>
              <a:rPr lang="en-US" dirty="0"/>
              <a:t>Integration with Production Control App.</a:t>
            </a:r>
          </a:p>
          <a:p>
            <a:pPr marL="342900" indent="-342900">
              <a:buFont typeface="+mj-lt"/>
              <a:buAutoNum type="arabicPeriod"/>
            </a:pPr>
            <a:endParaRPr lang="en-SG" dirty="0"/>
          </a:p>
        </p:txBody>
      </p:sp>
    </p:spTree>
    <p:extLst>
      <p:ext uri="{BB962C8B-B14F-4D97-AF65-F5344CB8AC3E}">
        <p14:creationId xmlns:p14="http://schemas.microsoft.com/office/powerpoint/2010/main" val="46527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a:stretch>
            <a:fillRect/>
          </a:stretch>
        </p:blipFill>
        <p:spPr>
          <a:xfrm>
            <a:off x="710812" y="675117"/>
            <a:ext cx="5689988" cy="5443672"/>
          </a:xfrm>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solidFill>
                  <a:srgbClr val="0070C0"/>
                </a:solidFill>
              </a:rPr>
              <a:t>Agenda</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5006162" cy="4351338"/>
          </a:xfrm>
        </p:spPr>
        <p:txBody>
          <a:bodyPr/>
          <a:lstStyle/>
          <a:p>
            <a:pPr marL="342900" indent="-342900">
              <a:buFont typeface="+mj-lt"/>
              <a:buAutoNum type="arabicPeriod"/>
            </a:pPr>
            <a:r>
              <a:rPr lang="en-US" dirty="0"/>
              <a:t>Meeting Goal.</a:t>
            </a:r>
          </a:p>
          <a:p>
            <a:pPr marL="342900" indent="-342900">
              <a:buFont typeface="+mj-lt"/>
              <a:buAutoNum type="arabicPeriod"/>
            </a:pPr>
            <a:r>
              <a:rPr lang="en-US" dirty="0"/>
              <a:t>Loop Folder workflow.</a:t>
            </a:r>
          </a:p>
          <a:p>
            <a:pPr marL="342900" indent="-342900">
              <a:buFont typeface="+mj-lt"/>
              <a:buAutoNum type="arabicPeriod"/>
            </a:pPr>
            <a:r>
              <a:rPr lang="en-US" dirty="0"/>
              <a:t>Work Front.</a:t>
            </a:r>
          </a:p>
          <a:p>
            <a:pPr marL="342900" indent="-342900">
              <a:buFont typeface="+mj-lt"/>
              <a:buAutoNum type="arabicPeriod"/>
            </a:pPr>
            <a:r>
              <a:rPr lang="en-US" dirty="0"/>
              <a:t>Loop Process Digitalization.</a:t>
            </a:r>
          </a:p>
          <a:p>
            <a:pPr marL="342900" indent="-342900">
              <a:buFont typeface="+mj-lt"/>
              <a:buAutoNum type="arabicPeriod"/>
            </a:pPr>
            <a:r>
              <a:rPr lang="en-US" dirty="0"/>
              <a:t>Personas.</a:t>
            </a:r>
          </a:p>
          <a:p>
            <a:pPr marL="342900" indent="-342900">
              <a:buFont typeface="+mj-lt"/>
              <a:buAutoNum type="arabicPeriod"/>
            </a:pPr>
            <a:r>
              <a:rPr lang="en-US" dirty="0"/>
              <a:t>Case Scenario.</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5884648" y="1000955"/>
            <a:ext cx="6307353" cy="377846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3270-4321-1CF7-9834-02BC0C5D575C}"/>
              </a:ext>
            </a:extLst>
          </p:cNvPr>
          <p:cNvSpPr>
            <a:spLocks noGrp="1"/>
          </p:cNvSpPr>
          <p:nvPr>
            <p:ph type="title"/>
          </p:nvPr>
        </p:nvSpPr>
        <p:spPr/>
        <p:txBody>
          <a:bodyPr/>
          <a:lstStyle/>
          <a:p>
            <a:r>
              <a:rPr lang="en-US" dirty="0">
                <a:solidFill>
                  <a:srgbClr val="0070C0"/>
                </a:solidFill>
              </a:rPr>
              <a:t>Presentation goal</a:t>
            </a:r>
            <a:endParaRPr lang="en-SG" dirty="0">
              <a:solidFill>
                <a:srgbClr val="0070C0"/>
              </a:solidFill>
            </a:endParaRPr>
          </a:p>
        </p:txBody>
      </p:sp>
      <p:sp>
        <p:nvSpPr>
          <p:cNvPr id="4" name="TextBox 3">
            <a:extLst>
              <a:ext uri="{FF2B5EF4-FFF2-40B4-BE49-F238E27FC236}">
                <a16:creationId xmlns:a16="http://schemas.microsoft.com/office/drawing/2014/main" id="{A98620D8-5215-34CA-A8F6-61B4F16F989A}"/>
              </a:ext>
            </a:extLst>
          </p:cNvPr>
          <p:cNvSpPr txBox="1"/>
          <p:nvPr/>
        </p:nvSpPr>
        <p:spPr>
          <a:xfrm>
            <a:off x="977577" y="1589103"/>
            <a:ext cx="7198757" cy="615553"/>
          </a:xfrm>
          <a:prstGeom prst="rect">
            <a:avLst/>
          </a:prstGeom>
          <a:noFill/>
        </p:spPr>
        <p:txBody>
          <a:bodyPr wrap="square" rtlCol="0">
            <a:spAutoFit/>
          </a:bodyPr>
          <a:lstStyle/>
          <a:p>
            <a:r>
              <a:rPr lang="en-US" sz="1600" b="0" dirty="0">
                <a:solidFill>
                  <a:srgbClr val="2C567A"/>
                </a:solidFill>
                <a:latin typeface="Abadi" panose="020B0604020104020204" pitchFamily="34" charset="0"/>
              </a:rPr>
              <a:t>Establish a commitment workflow process and dedicated key positions. </a:t>
            </a:r>
            <a:endParaRPr lang="en-SG" sz="1600" b="0" dirty="0">
              <a:solidFill>
                <a:srgbClr val="2C567A"/>
              </a:solidFill>
              <a:latin typeface="Abadi" panose="020B0604020104020204" pitchFamily="34" charset="0"/>
            </a:endParaRPr>
          </a:p>
          <a:p>
            <a:endParaRPr lang="en-SG" dirty="0"/>
          </a:p>
        </p:txBody>
      </p:sp>
    </p:spTree>
    <p:extLst>
      <p:ext uri="{BB962C8B-B14F-4D97-AF65-F5344CB8AC3E}">
        <p14:creationId xmlns:p14="http://schemas.microsoft.com/office/powerpoint/2010/main" val="191359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602202" y="2319769"/>
            <a:ext cx="4937211" cy="1325563"/>
          </a:xfrm>
        </p:spPr>
        <p:txBody>
          <a:bodyPr/>
          <a:lstStyle/>
          <a:p>
            <a:pPr algn="ctr"/>
            <a:r>
              <a:rPr lang="en-US" dirty="0">
                <a:solidFill>
                  <a:srgbClr val="0070C0"/>
                </a:solidFill>
              </a:rPr>
              <a:t>Loop Workflow</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5884648" y="1000955"/>
            <a:ext cx="6307353" cy="377846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181690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32DB2E-DB25-4ED8-A405-1E734AA38A21}"/>
              </a:ext>
            </a:extLst>
          </p:cNvPr>
          <p:cNvSpPr>
            <a:spLocks noGrp="1"/>
          </p:cNvSpPr>
          <p:nvPr>
            <p:ph type="title"/>
          </p:nvPr>
        </p:nvSpPr>
        <p:spPr>
          <a:xfrm>
            <a:off x="515938" y="246621"/>
            <a:ext cx="11150600" cy="397999"/>
          </a:xfrm>
        </p:spPr>
        <p:txBody>
          <a:bodyPr/>
          <a:lstStyle/>
          <a:p>
            <a:r>
              <a:rPr lang="en-US" sz="2000" dirty="0">
                <a:solidFill>
                  <a:srgbClr val="0070C0"/>
                </a:solidFill>
              </a:rPr>
              <a:t>Loop workflow - Overview</a:t>
            </a:r>
          </a:p>
        </p:txBody>
      </p:sp>
      <p:sp>
        <p:nvSpPr>
          <p:cNvPr id="5" name="Slide Number Placeholder 4">
            <a:extLst>
              <a:ext uri="{FF2B5EF4-FFF2-40B4-BE49-F238E27FC236}">
                <a16:creationId xmlns:a16="http://schemas.microsoft.com/office/drawing/2014/main" id="{9233909B-D116-4B83-9572-15532F99825D}"/>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noProof="0" smtClean="0"/>
              <a:pPr/>
              <a:t>5</a:t>
            </a:fld>
            <a:endParaRPr lang="en-US" noProof="0" dirty="0"/>
          </a:p>
        </p:txBody>
      </p:sp>
      <p:grpSp>
        <p:nvGrpSpPr>
          <p:cNvPr id="43" name="Group 42">
            <a:extLst>
              <a:ext uri="{FF2B5EF4-FFF2-40B4-BE49-F238E27FC236}">
                <a16:creationId xmlns:a16="http://schemas.microsoft.com/office/drawing/2014/main" id="{69189047-9D39-4B06-223A-D045D2E016B8}"/>
              </a:ext>
            </a:extLst>
          </p:cNvPr>
          <p:cNvGrpSpPr/>
          <p:nvPr/>
        </p:nvGrpSpPr>
        <p:grpSpPr>
          <a:xfrm>
            <a:off x="10423640" y="1667403"/>
            <a:ext cx="1012055" cy="1018460"/>
            <a:chOff x="9648188" y="520531"/>
            <a:chExt cx="1012055" cy="1018460"/>
          </a:xfrm>
        </p:grpSpPr>
        <p:pic>
          <p:nvPicPr>
            <p:cNvPr id="14" name="Picture 13" descr="A couple of cartoon men wearing hard hats&#10;&#10;Description automatically generated">
              <a:extLst>
                <a:ext uri="{FF2B5EF4-FFF2-40B4-BE49-F238E27FC236}">
                  <a16:creationId xmlns:a16="http://schemas.microsoft.com/office/drawing/2014/main" id="{D9FEDFD2-CFCE-A3BD-8133-8A1A7B9F1555}"/>
                </a:ext>
              </a:extLst>
            </p:cNvPr>
            <p:cNvPicPr>
              <a:picLocks noChangeAspect="1"/>
            </p:cNvPicPr>
            <p:nvPr/>
          </p:nvPicPr>
          <p:blipFill>
            <a:blip r:embed="rId2"/>
            <a:stretch>
              <a:fillRect/>
            </a:stretch>
          </p:blipFill>
          <p:spPr>
            <a:xfrm>
              <a:off x="9708556" y="520531"/>
              <a:ext cx="891320" cy="772373"/>
            </a:xfrm>
            <a:prstGeom prst="rect">
              <a:avLst/>
            </a:prstGeom>
          </p:spPr>
        </p:pic>
        <p:sp>
          <p:nvSpPr>
            <p:cNvPr id="22" name="TextBox 21">
              <a:extLst>
                <a:ext uri="{FF2B5EF4-FFF2-40B4-BE49-F238E27FC236}">
                  <a16:creationId xmlns:a16="http://schemas.microsoft.com/office/drawing/2014/main" id="{107C0D9C-B767-7156-A563-4F075557E2A3}"/>
                </a:ext>
              </a:extLst>
            </p:cNvPr>
            <p:cNvSpPr txBox="1"/>
            <p:nvPr/>
          </p:nvSpPr>
          <p:spPr>
            <a:xfrm>
              <a:off x="9648188" y="1277381"/>
              <a:ext cx="1012055" cy="261610"/>
            </a:xfrm>
            <a:prstGeom prst="rect">
              <a:avLst/>
            </a:prstGeom>
            <a:noFill/>
          </p:spPr>
          <p:txBody>
            <a:bodyPr wrap="square" rtlCol="0">
              <a:spAutoFit/>
            </a:bodyPr>
            <a:lstStyle/>
            <a:p>
              <a:pPr algn="ctr"/>
              <a:r>
                <a:rPr lang="en-US" sz="1050" dirty="0">
                  <a:solidFill>
                    <a:schemeClr val="accent2">
                      <a:lumMod val="75000"/>
                    </a:schemeClr>
                  </a:solidFill>
                </a:rPr>
                <a:t>Pre-Comm</a:t>
              </a:r>
            </a:p>
          </p:txBody>
        </p:sp>
      </p:grpSp>
      <p:grpSp>
        <p:nvGrpSpPr>
          <p:cNvPr id="38" name="Group 37">
            <a:extLst>
              <a:ext uri="{FF2B5EF4-FFF2-40B4-BE49-F238E27FC236}">
                <a16:creationId xmlns:a16="http://schemas.microsoft.com/office/drawing/2014/main" id="{56C5D682-2AAF-8851-41AF-0237B74D047C}"/>
              </a:ext>
            </a:extLst>
          </p:cNvPr>
          <p:cNvGrpSpPr/>
          <p:nvPr/>
        </p:nvGrpSpPr>
        <p:grpSpPr>
          <a:xfrm>
            <a:off x="395012" y="1602131"/>
            <a:ext cx="1012055" cy="932002"/>
            <a:chOff x="991410" y="2824212"/>
            <a:chExt cx="1012055" cy="932002"/>
          </a:xfrm>
        </p:grpSpPr>
        <p:pic>
          <p:nvPicPr>
            <p:cNvPr id="36" name="Picture 35" descr="A person wearing a hard hat&#10;&#10;Description automatically generated">
              <a:extLst>
                <a:ext uri="{FF2B5EF4-FFF2-40B4-BE49-F238E27FC236}">
                  <a16:creationId xmlns:a16="http://schemas.microsoft.com/office/drawing/2014/main" id="{FD553643-C3F6-FA11-26B1-F9607F15C9C7}"/>
                </a:ext>
              </a:extLst>
            </p:cNvPr>
            <p:cNvPicPr>
              <a:picLocks noChangeAspect="1"/>
            </p:cNvPicPr>
            <p:nvPr/>
          </p:nvPicPr>
          <p:blipFill>
            <a:blip r:embed="rId3"/>
            <a:stretch>
              <a:fillRect/>
            </a:stretch>
          </p:blipFill>
          <p:spPr>
            <a:xfrm>
              <a:off x="1125583" y="2824212"/>
              <a:ext cx="753926" cy="753926"/>
            </a:xfrm>
            <a:prstGeom prst="rect">
              <a:avLst/>
            </a:prstGeom>
          </p:spPr>
        </p:pic>
        <p:sp>
          <p:nvSpPr>
            <p:cNvPr id="37" name="TextBox 36">
              <a:extLst>
                <a:ext uri="{FF2B5EF4-FFF2-40B4-BE49-F238E27FC236}">
                  <a16:creationId xmlns:a16="http://schemas.microsoft.com/office/drawing/2014/main" id="{43FDBD95-D3B6-281C-13AD-8458E4ED4530}"/>
                </a:ext>
              </a:extLst>
            </p:cNvPr>
            <p:cNvSpPr txBox="1"/>
            <p:nvPr/>
          </p:nvSpPr>
          <p:spPr>
            <a:xfrm>
              <a:off x="991410" y="3502298"/>
              <a:ext cx="1012055" cy="253916"/>
            </a:xfrm>
            <a:prstGeom prst="rect">
              <a:avLst/>
            </a:prstGeom>
            <a:noFill/>
          </p:spPr>
          <p:txBody>
            <a:bodyPr wrap="square" rtlCol="0">
              <a:spAutoFit/>
            </a:bodyPr>
            <a:lstStyle/>
            <a:p>
              <a:pPr algn="ctr"/>
              <a:r>
                <a:rPr lang="en-US" sz="1050" dirty="0">
                  <a:solidFill>
                    <a:schemeClr val="accent2">
                      <a:lumMod val="75000"/>
                    </a:schemeClr>
                  </a:solidFill>
                </a:rPr>
                <a:t>QC</a:t>
              </a:r>
            </a:p>
          </p:txBody>
        </p:sp>
      </p:grpSp>
      <p:sp>
        <p:nvSpPr>
          <p:cNvPr id="134" name="Rectangle 133">
            <a:extLst>
              <a:ext uri="{FF2B5EF4-FFF2-40B4-BE49-F238E27FC236}">
                <a16:creationId xmlns:a16="http://schemas.microsoft.com/office/drawing/2014/main" id="{5BA2713B-D0ED-58DF-A10C-FAD449A4200D}"/>
              </a:ext>
            </a:extLst>
          </p:cNvPr>
          <p:cNvSpPr/>
          <p:nvPr/>
        </p:nvSpPr>
        <p:spPr>
          <a:xfrm>
            <a:off x="472399" y="1084810"/>
            <a:ext cx="926741" cy="469474"/>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QC Released</a:t>
            </a:r>
            <a:endParaRPr lang="en-SG" sz="1200" dirty="0"/>
          </a:p>
        </p:txBody>
      </p:sp>
      <p:sp>
        <p:nvSpPr>
          <p:cNvPr id="135" name="Rectangle 134">
            <a:extLst>
              <a:ext uri="{FF2B5EF4-FFF2-40B4-BE49-F238E27FC236}">
                <a16:creationId xmlns:a16="http://schemas.microsoft.com/office/drawing/2014/main" id="{A6482171-FDCA-1D37-339E-64EEFDF0FDD9}"/>
              </a:ext>
            </a:extLst>
          </p:cNvPr>
          <p:cNvSpPr/>
          <p:nvPr/>
        </p:nvSpPr>
        <p:spPr>
          <a:xfrm>
            <a:off x="6045147" y="1069894"/>
            <a:ext cx="926742" cy="476837"/>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Folder Ready</a:t>
            </a:r>
            <a:endParaRPr lang="en-SG" sz="1200" dirty="0"/>
          </a:p>
        </p:txBody>
      </p:sp>
      <p:sp>
        <p:nvSpPr>
          <p:cNvPr id="136" name="Rectangle 135">
            <a:extLst>
              <a:ext uri="{FF2B5EF4-FFF2-40B4-BE49-F238E27FC236}">
                <a16:creationId xmlns:a16="http://schemas.microsoft.com/office/drawing/2014/main" id="{7E431C06-87E0-8E63-D25F-31E672BEC4CC}"/>
              </a:ext>
            </a:extLst>
          </p:cNvPr>
          <p:cNvSpPr/>
          <p:nvPr/>
        </p:nvSpPr>
        <p:spPr>
          <a:xfrm>
            <a:off x="8378425" y="1036147"/>
            <a:ext cx="912566" cy="53835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Submit to Pre-Comm</a:t>
            </a:r>
            <a:endParaRPr lang="en-SG" sz="1200" dirty="0">
              <a:solidFill>
                <a:schemeClr val="tx1"/>
              </a:solidFill>
            </a:endParaRPr>
          </a:p>
        </p:txBody>
      </p:sp>
      <p:sp>
        <p:nvSpPr>
          <p:cNvPr id="137" name="Rectangle 136">
            <a:extLst>
              <a:ext uri="{FF2B5EF4-FFF2-40B4-BE49-F238E27FC236}">
                <a16:creationId xmlns:a16="http://schemas.microsoft.com/office/drawing/2014/main" id="{33DA89A9-AFE1-AF3A-207D-D3DE6088B516}"/>
              </a:ext>
            </a:extLst>
          </p:cNvPr>
          <p:cNvSpPr/>
          <p:nvPr/>
        </p:nvSpPr>
        <p:spPr>
          <a:xfrm>
            <a:off x="10060801" y="1063094"/>
            <a:ext cx="732059" cy="50445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Loop Done</a:t>
            </a:r>
            <a:endParaRPr lang="en-SG" sz="1050" dirty="0"/>
          </a:p>
        </p:txBody>
      </p:sp>
      <p:sp>
        <p:nvSpPr>
          <p:cNvPr id="138" name="Rectangle 137">
            <a:extLst>
              <a:ext uri="{FF2B5EF4-FFF2-40B4-BE49-F238E27FC236}">
                <a16:creationId xmlns:a16="http://schemas.microsoft.com/office/drawing/2014/main" id="{2117D38D-3D01-2914-F8FD-25058CA4A967}"/>
              </a:ext>
            </a:extLst>
          </p:cNvPr>
          <p:cNvSpPr/>
          <p:nvPr/>
        </p:nvSpPr>
        <p:spPr>
          <a:xfrm>
            <a:off x="10929668" y="1061885"/>
            <a:ext cx="728488" cy="50687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Final Approval</a:t>
            </a:r>
            <a:endParaRPr lang="en-SG" sz="1050" dirty="0"/>
          </a:p>
        </p:txBody>
      </p:sp>
      <p:sp>
        <p:nvSpPr>
          <p:cNvPr id="155" name="TextBox 154">
            <a:extLst>
              <a:ext uri="{FF2B5EF4-FFF2-40B4-BE49-F238E27FC236}">
                <a16:creationId xmlns:a16="http://schemas.microsoft.com/office/drawing/2014/main" id="{0F2D356F-8AF9-CF57-D75D-B0C0B1398594}"/>
              </a:ext>
            </a:extLst>
          </p:cNvPr>
          <p:cNvSpPr txBox="1"/>
          <p:nvPr/>
        </p:nvSpPr>
        <p:spPr>
          <a:xfrm>
            <a:off x="3123373" y="2888481"/>
            <a:ext cx="8240323" cy="3364639"/>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1200" b="1" dirty="0">
                <a:solidFill>
                  <a:schemeClr val="accent2">
                    <a:lumMod val="75000"/>
                  </a:schemeClr>
                </a:solidFill>
              </a:rPr>
              <a:t>QC Released</a:t>
            </a:r>
            <a:r>
              <a:rPr lang="en-US" sz="1200" dirty="0"/>
              <a:t>: TR QC has verified and released all RFI required for one loop folder.</a:t>
            </a:r>
          </a:p>
          <a:p>
            <a:pPr marL="285750" indent="-285750">
              <a:lnSpc>
                <a:spcPct val="200000"/>
              </a:lnSpc>
              <a:buFont typeface="Wingdings" panose="05000000000000000000" pitchFamily="2" charset="2"/>
              <a:buChar char="§"/>
            </a:pPr>
            <a:r>
              <a:rPr lang="en-US" sz="1200" b="1" dirty="0">
                <a:solidFill>
                  <a:srgbClr val="00B0F0"/>
                </a:solidFill>
              </a:rPr>
              <a:t>Folder Printed</a:t>
            </a:r>
            <a:r>
              <a:rPr lang="en-US" sz="1200" dirty="0"/>
              <a:t>: ILD, Required RFI to be released for items related to the loop as per TR QC, P&amp;ID and index sheet are printed and dossier in a folder.</a:t>
            </a:r>
          </a:p>
          <a:p>
            <a:pPr marL="285750" indent="-285750">
              <a:lnSpc>
                <a:spcPct val="200000"/>
              </a:lnSpc>
              <a:buFont typeface="Wingdings" panose="05000000000000000000" pitchFamily="2" charset="2"/>
              <a:buChar char="§"/>
            </a:pPr>
            <a:r>
              <a:rPr lang="en-US" sz="1200" b="1" dirty="0">
                <a:solidFill>
                  <a:srgbClr val="00B0F0"/>
                </a:solidFill>
              </a:rPr>
              <a:t>Submit to QC</a:t>
            </a:r>
            <a:r>
              <a:rPr lang="en-SG" sz="1200" dirty="0"/>
              <a:t>: Folder handed over from Support Team to QC.</a:t>
            </a:r>
            <a:endParaRPr lang="en-US" sz="1200" dirty="0"/>
          </a:p>
          <a:p>
            <a:pPr marL="285750" indent="-285750">
              <a:lnSpc>
                <a:spcPct val="200000"/>
              </a:lnSpc>
              <a:buFont typeface="Wingdings" panose="05000000000000000000" pitchFamily="2" charset="2"/>
              <a:buChar char="§"/>
            </a:pPr>
            <a:r>
              <a:rPr lang="en-US" sz="1200" b="1" dirty="0">
                <a:solidFill>
                  <a:schemeClr val="accent2">
                    <a:lumMod val="75000"/>
                  </a:schemeClr>
                </a:solidFill>
              </a:rPr>
              <a:t>Folder Ready</a:t>
            </a:r>
            <a:r>
              <a:rPr lang="en-US" sz="1200" dirty="0"/>
              <a:t>: Index sheet has been signed.</a:t>
            </a:r>
          </a:p>
          <a:p>
            <a:pPr marL="285750" indent="-285750">
              <a:lnSpc>
                <a:spcPct val="200000"/>
              </a:lnSpc>
              <a:buFont typeface="Wingdings" panose="05000000000000000000" pitchFamily="2" charset="2"/>
              <a:buChar char="§"/>
            </a:pPr>
            <a:r>
              <a:rPr lang="en-US" sz="1200" b="1" dirty="0">
                <a:solidFill>
                  <a:schemeClr val="accent2">
                    <a:lumMod val="75000"/>
                  </a:schemeClr>
                </a:solidFill>
              </a:rPr>
              <a:t>Submit to Support Team</a:t>
            </a:r>
            <a:r>
              <a:rPr lang="en-US" sz="1200" dirty="0"/>
              <a:t>: Folder handed over to Support Team.</a:t>
            </a:r>
          </a:p>
          <a:p>
            <a:pPr marL="285750" indent="-285750">
              <a:lnSpc>
                <a:spcPct val="200000"/>
              </a:lnSpc>
              <a:buFont typeface="Wingdings" panose="05000000000000000000" pitchFamily="2" charset="2"/>
              <a:buChar char="§"/>
            </a:pPr>
            <a:r>
              <a:rPr lang="en-US" sz="1200" b="1" dirty="0">
                <a:solidFill>
                  <a:srgbClr val="00B0F0"/>
                </a:solidFill>
              </a:rPr>
              <a:t>Submit to Pre-comm</a:t>
            </a:r>
            <a:r>
              <a:rPr lang="en-US" sz="1200" dirty="0"/>
              <a:t>: Folder handed over to Pre-Comm Team.</a:t>
            </a:r>
          </a:p>
          <a:p>
            <a:pPr marL="285750" indent="-285750">
              <a:lnSpc>
                <a:spcPct val="200000"/>
              </a:lnSpc>
              <a:buFont typeface="Wingdings" panose="05000000000000000000" pitchFamily="2" charset="2"/>
              <a:buChar char="§"/>
            </a:pPr>
            <a:r>
              <a:rPr lang="en-US" sz="1200" b="1" dirty="0">
                <a:solidFill>
                  <a:srgbClr val="00B050"/>
                </a:solidFill>
              </a:rPr>
              <a:t>Loop Done</a:t>
            </a:r>
            <a:r>
              <a:rPr lang="en-US" sz="1200" dirty="0"/>
              <a:t>: Loop successfully performed.</a:t>
            </a:r>
          </a:p>
          <a:p>
            <a:pPr marL="285750" indent="-285750">
              <a:lnSpc>
                <a:spcPct val="200000"/>
              </a:lnSpc>
              <a:buFont typeface="Wingdings" panose="05000000000000000000" pitchFamily="2" charset="2"/>
              <a:buChar char="§"/>
            </a:pPr>
            <a:r>
              <a:rPr lang="en-US" sz="1200" b="1" dirty="0">
                <a:solidFill>
                  <a:srgbClr val="00B050"/>
                </a:solidFill>
              </a:rPr>
              <a:t>Final Approval</a:t>
            </a:r>
            <a:r>
              <a:rPr lang="en-US" sz="1200" dirty="0"/>
              <a:t>: Client Approved the folder, folder to be archived and responsibility goes to client.</a:t>
            </a:r>
            <a:endParaRPr lang="en-SG" sz="1200" dirty="0"/>
          </a:p>
        </p:txBody>
      </p:sp>
      <p:graphicFrame>
        <p:nvGraphicFramePr>
          <p:cNvPr id="2" name="Diagram 1">
            <a:extLst>
              <a:ext uri="{FF2B5EF4-FFF2-40B4-BE49-F238E27FC236}">
                <a16:creationId xmlns:a16="http://schemas.microsoft.com/office/drawing/2014/main" id="{C983B32A-0059-A1FD-B4E3-B3E3C9F88889}"/>
              </a:ext>
            </a:extLst>
          </p:cNvPr>
          <p:cNvGraphicFramePr/>
          <p:nvPr>
            <p:extLst>
              <p:ext uri="{D42A27DB-BD31-4B8C-83A1-F6EECF244321}">
                <p14:modId xmlns:p14="http://schemas.microsoft.com/office/powerpoint/2010/main" val="3718756257"/>
              </p:ext>
            </p:extLst>
          </p:nvPr>
        </p:nvGraphicFramePr>
        <p:xfrm>
          <a:off x="112481" y="2599263"/>
          <a:ext cx="2865759" cy="39501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3" name="Rectangle 132">
            <a:extLst>
              <a:ext uri="{FF2B5EF4-FFF2-40B4-BE49-F238E27FC236}">
                <a16:creationId xmlns:a16="http://schemas.microsoft.com/office/drawing/2014/main" id="{4ACC628D-E56F-11F4-81D2-48E03A0B7A20}"/>
              </a:ext>
            </a:extLst>
          </p:cNvPr>
          <p:cNvSpPr/>
          <p:nvPr/>
        </p:nvSpPr>
        <p:spPr>
          <a:xfrm>
            <a:off x="2809869" y="1078969"/>
            <a:ext cx="912566" cy="47683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Folder Printed</a:t>
            </a:r>
            <a:endParaRPr lang="en-SG" sz="1200" dirty="0">
              <a:solidFill>
                <a:schemeClr val="tx1"/>
              </a:solidFill>
            </a:endParaRPr>
          </a:p>
        </p:txBody>
      </p:sp>
      <p:grpSp>
        <p:nvGrpSpPr>
          <p:cNvPr id="15" name="Group 14">
            <a:extLst>
              <a:ext uri="{FF2B5EF4-FFF2-40B4-BE49-F238E27FC236}">
                <a16:creationId xmlns:a16="http://schemas.microsoft.com/office/drawing/2014/main" id="{1F6CFC53-DF2B-0E9E-444D-18857BE3BC92}"/>
              </a:ext>
            </a:extLst>
          </p:cNvPr>
          <p:cNvGrpSpPr/>
          <p:nvPr/>
        </p:nvGrpSpPr>
        <p:grpSpPr>
          <a:xfrm>
            <a:off x="6630194" y="1635688"/>
            <a:ext cx="1012055" cy="932002"/>
            <a:chOff x="991410" y="2824212"/>
            <a:chExt cx="1012055" cy="932002"/>
          </a:xfrm>
        </p:grpSpPr>
        <p:pic>
          <p:nvPicPr>
            <p:cNvPr id="16" name="Picture 15" descr="A person wearing a hard hat&#10;&#10;Description automatically generated">
              <a:extLst>
                <a:ext uri="{FF2B5EF4-FFF2-40B4-BE49-F238E27FC236}">
                  <a16:creationId xmlns:a16="http://schemas.microsoft.com/office/drawing/2014/main" id="{83671292-2A55-8248-EB74-5C2002B741CC}"/>
                </a:ext>
              </a:extLst>
            </p:cNvPr>
            <p:cNvPicPr>
              <a:picLocks noChangeAspect="1"/>
            </p:cNvPicPr>
            <p:nvPr/>
          </p:nvPicPr>
          <p:blipFill>
            <a:blip r:embed="rId3"/>
            <a:stretch>
              <a:fillRect/>
            </a:stretch>
          </p:blipFill>
          <p:spPr>
            <a:xfrm>
              <a:off x="1125583" y="2824212"/>
              <a:ext cx="753926" cy="753926"/>
            </a:xfrm>
            <a:prstGeom prst="rect">
              <a:avLst/>
            </a:prstGeom>
          </p:spPr>
        </p:pic>
        <p:sp>
          <p:nvSpPr>
            <p:cNvPr id="17" name="TextBox 16">
              <a:extLst>
                <a:ext uri="{FF2B5EF4-FFF2-40B4-BE49-F238E27FC236}">
                  <a16:creationId xmlns:a16="http://schemas.microsoft.com/office/drawing/2014/main" id="{CB5CD0C7-C2E9-DFBB-8776-0FB30D416799}"/>
                </a:ext>
              </a:extLst>
            </p:cNvPr>
            <p:cNvSpPr txBox="1"/>
            <p:nvPr/>
          </p:nvSpPr>
          <p:spPr>
            <a:xfrm>
              <a:off x="991410" y="3502298"/>
              <a:ext cx="1012055" cy="253916"/>
            </a:xfrm>
            <a:prstGeom prst="rect">
              <a:avLst/>
            </a:prstGeom>
            <a:noFill/>
          </p:spPr>
          <p:txBody>
            <a:bodyPr wrap="square" rtlCol="0">
              <a:spAutoFit/>
            </a:bodyPr>
            <a:lstStyle/>
            <a:p>
              <a:pPr algn="ctr"/>
              <a:r>
                <a:rPr lang="en-US" sz="1050" dirty="0">
                  <a:solidFill>
                    <a:schemeClr val="accent2">
                      <a:lumMod val="75000"/>
                    </a:schemeClr>
                  </a:solidFill>
                </a:rPr>
                <a:t>QC</a:t>
              </a:r>
            </a:p>
          </p:txBody>
        </p:sp>
      </p:grpSp>
      <p:sp>
        <p:nvSpPr>
          <p:cNvPr id="13" name="Rectangle 12">
            <a:extLst>
              <a:ext uri="{FF2B5EF4-FFF2-40B4-BE49-F238E27FC236}">
                <a16:creationId xmlns:a16="http://schemas.microsoft.com/office/drawing/2014/main" id="{F38D1175-64E4-C4C1-D598-6F9F27EEE2B1}"/>
              </a:ext>
            </a:extLst>
          </p:cNvPr>
          <p:cNvSpPr/>
          <p:nvPr/>
        </p:nvSpPr>
        <p:spPr>
          <a:xfrm>
            <a:off x="3962332" y="1076903"/>
            <a:ext cx="926741" cy="47683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Submit to QC</a:t>
            </a:r>
            <a:endParaRPr lang="en-SG" sz="1200" dirty="0">
              <a:solidFill>
                <a:schemeClr val="tx1"/>
              </a:solidFill>
            </a:endParaRPr>
          </a:p>
        </p:txBody>
      </p:sp>
      <p:sp>
        <p:nvSpPr>
          <p:cNvPr id="23" name="Rectangle 22">
            <a:extLst>
              <a:ext uri="{FF2B5EF4-FFF2-40B4-BE49-F238E27FC236}">
                <a16:creationId xmlns:a16="http://schemas.microsoft.com/office/drawing/2014/main" id="{A9A9EE93-C25E-C06E-6883-DEB7994A7731}"/>
              </a:ext>
            </a:extLst>
          </p:cNvPr>
          <p:cNvSpPr/>
          <p:nvPr/>
        </p:nvSpPr>
        <p:spPr>
          <a:xfrm>
            <a:off x="7213882" y="1036146"/>
            <a:ext cx="912566" cy="56123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Submit to Support Team</a:t>
            </a:r>
            <a:endParaRPr lang="en-SG" sz="1050" dirty="0"/>
          </a:p>
        </p:txBody>
      </p:sp>
      <p:cxnSp>
        <p:nvCxnSpPr>
          <p:cNvPr id="25" name="Straight Arrow Connector 24">
            <a:extLst>
              <a:ext uri="{FF2B5EF4-FFF2-40B4-BE49-F238E27FC236}">
                <a16:creationId xmlns:a16="http://schemas.microsoft.com/office/drawing/2014/main" id="{91056636-0D59-53EA-77C2-ACD205DE6930}"/>
              </a:ext>
            </a:extLst>
          </p:cNvPr>
          <p:cNvCxnSpPr>
            <a:cxnSpLocks/>
            <a:stCxn id="134" idx="3"/>
            <a:endCxn id="133" idx="1"/>
          </p:cNvCxnSpPr>
          <p:nvPr/>
        </p:nvCxnSpPr>
        <p:spPr>
          <a:xfrm flipV="1">
            <a:off x="1399140" y="1317388"/>
            <a:ext cx="1410729" cy="2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E5E08B6-4CAB-D301-CBE0-7D30CE0E55BC}"/>
              </a:ext>
            </a:extLst>
          </p:cNvPr>
          <p:cNvCxnSpPr>
            <a:stCxn id="133" idx="3"/>
            <a:endCxn id="13" idx="1"/>
          </p:cNvCxnSpPr>
          <p:nvPr/>
        </p:nvCxnSpPr>
        <p:spPr>
          <a:xfrm flipV="1">
            <a:off x="3722435" y="1315322"/>
            <a:ext cx="239897" cy="2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CC8B2ED-CAE4-322E-DBA1-963F7A9106A0}"/>
              </a:ext>
            </a:extLst>
          </p:cNvPr>
          <p:cNvCxnSpPr>
            <a:stCxn id="13" idx="3"/>
            <a:endCxn id="135" idx="1"/>
          </p:cNvCxnSpPr>
          <p:nvPr/>
        </p:nvCxnSpPr>
        <p:spPr>
          <a:xfrm flipV="1">
            <a:off x="4889073" y="1308313"/>
            <a:ext cx="1156074" cy="7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D812C6B-A19B-AB84-56B9-0644BD226D25}"/>
              </a:ext>
            </a:extLst>
          </p:cNvPr>
          <p:cNvCxnSpPr>
            <a:cxnSpLocks/>
            <a:stCxn id="135" idx="3"/>
            <a:endCxn id="23" idx="1"/>
          </p:cNvCxnSpPr>
          <p:nvPr/>
        </p:nvCxnSpPr>
        <p:spPr>
          <a:xfrm>
            <a:off x="6971889" y="1308313"/>
            <a:ext cx="241993" cy="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6A93427-A0BD-E030-49A7-08BC279D5559}"/>
              </a:ext>
            </a:extLst>
          </p:cNvPr>
          <p:cNvCxnSpPr>
            <a:cxnSpLocks/>
            <a:stCxn id="23" idx="3"/>
            <a:endCxn id="136" idx="1"/>
          </p:cNvCxnSpPr>
          <p:nvPr/>
        </p:nvCxnSpPr>
        <p:spPr>
          <a:xfrm flipV="1">
            <a:off x="8126448" y="1305324"/>
            <a:ext cx="251977" cy="1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77A44BC-AD84-3E02-9941-FC0EECD6C52A}"/>
              </a:ext>
            </a:extLst>
          </p:cNvPr>
          <p:cNvCxnSpPr>
            <a:cxnSpLocks/>
            <a:stCxn id="136" idx="3"/>
            <a:endCxn id="137" idx="1"/>
          </p:cNvCxnSpPr>
          <p:nvPr/>
        </p:nvCxnSpPr>
        <p:spPr>
          <a:xfrm>
            <a:off x="9290991" y="1305324"/>
            <a:ext cx="769810" cy="9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6B4C143-76A4-4897-2A12-16A163E48968}"/>
              </a:ext>
            </a:extLst>
          </p:cNvPr>
          <p:cNvCxnSpPr>
            <a:stCxn id="137" idx="3"/>
            <a:endCxn id="138" idx="1"/>
          </p:cNvCxnSpPr>
          <p:nvPr/>
        </p:nvCxnSpPr>
        <p:spPr>
          <a:xfrm>
            <a:off x="10792860" y="1315322"/>
            <a:ext cx="136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0797B0CC-C90C-5AA4-7D9E-AD89F3174CC4}"/>
              </a:ext>
            </a:extLst>
          </p:cNvPr>
          <p:cNvPicPr>
            <a:picLocks noChangeAspect="1"/>
          </p:cNvPicPr>
          <p:nvPr/>
        </p:nvPicPr>
        <p:blipFill>
          <a:blip r:embed="rId9"/>
          <a:stretch>
            <a:fillRect/>
          </a:stretch>
        </p:blipFill>
        <p:spPr>
          <a:xfrm>
            <a:off x="3465420" y="1724939"/>
            <a:ext cx="753926" cy="753926"/>
          </a:xfrm>
          <a:prstGeom prst="rect">
            <a:avLst/>
          </a:prstGeom>
        </p:spPr>
      </p:pic>
      <p:pic>
        <p:nvPicPr>
          <p:cNvPr id="60" name="Picture 59">
            <a:extLst>
              <a:ext uri="{FF2B5EF4-FFF2-40B4-BE49-F238E27FC236}">
                <a16:creationId xmlns:a16="http://schemas.microsoft.com/office/drawing/2014/main" id="{8C836656-20A5-B21A-2041-60681B3D4574}"/>
              </a:ext>
            </a:extLst>
          </p:cNvPr>
          <p:cNvPicPr>
            <a:picLocks noChangeAspect="1"/>
          </p:cNvPicPr>
          <p:nvPr/>
        </p:nvPicPr>
        <p:blipFill>
          <a:blip r:embed="rId9"/>
          <a:stretch>
            <a:fillRect/>
          </a:stretch>
        </p:blipFill>
        <p:spPr>
          <a:xfrm>
            <a:off x="8457745" y="1724939"/>
            <a:ext cx="753926" cy="753926"/>
          </a:xfrm>
          <a:prstGeom prst="rect">
            <a:avLst/>
          </a:prstGeom>
        </p:spPr>
      </p:pic>
      <p:sp>
        <p:nvSpPr>
          <p:cNvPr id="4" name="TextBox 3">
            <a:extLst>
              <a:ext uri="{FF2B5EF4-FFF2-40B4-BE49-F238E27FC236}">
                <a16:creationId xmlns:a16="http://schemas.microsoft.com/office/drawing/2014/main" id="{D833BA85-9458-327F-D202-3BBAE988BD1A}"/>
              </a:ext>
            </a:extLst>
          </p:cNvPr>
          <p:cNvSpPr txBox="1"/>
          <p:nvPr/>
        </p:nvSpPr>
        <p:spPr>
          <a:xfrm>
            <a:off x="388064" y="1557272"/>
            <a:ext cx="460382" cy="261610"/>
          </a:xfrm>
          <a:prstGeom prst="rect">
            <a:avLst/>
          </a:prstGeom>
          <a:noFill/>
        </p:spPr>
        <p:txBody>
          <a:bodyPr wrap="none" rtlCol="0">
            <a:spAutoFit/>
          </a:bodyPr>
          <a:lstStyle/>
          <a:p>
            <a:r>
              <a:rPr lang="en-US" sz="1050" dirty="0"/>
              <a:t>Auto</a:t>
            </a:r>
            <a:endParaRPr lang="en-SG" dirty="0"/>
          </a:p>
        </p:txBody>
      </p:sp>
      <p:sp>
        <p:nvSpPr>
          <p:cNvPr id="6" name="TextBox 5">
            <a:extLst>
              <a:ext uri="{FF2B5EF4-FFF2-40B4-BE49-F238E27FC236}">
                <a16:creationId xmlns:a16="http://schemas.microsoft.com/office/drawing/2014/main" id="{63BDF246-B422-4184-BD13-36C06869FC2C}"/>
              </a:ext>
            </a:extLst>
          </p:cNvPr>
          <p:cNvSpPr txBox="1"/>
          <p:nvPr/>
        </p:nvSpPr>
        <p:spPr>
          <a:xfrm>
            <a:off x="6024000" y="1556951"/>
            <a:ext cx="460382" cy="261610"/>
          </a:xfrm>
          <a:prstGeom prst="rect">
            <a:avLst/>
          </a:prstGeom>
          <a:noFill/>
        </p:spPr>
        <p:txBody>
          <a:bodyPr wrap="none" rtlCol="0">
            <a:spAutoFit/>
          </a:bodyPr>
          <a:lstStyle/>
          <a:p>
            <a:r>
              <a:rPr lang="en-US" sz="1050" dirty="0"/>
              <a:t>Auto</a:t>
            </a:r>
            <a:endParaRPr lang="en-SG" dirty="0"/>
          </a:p>
        </p:txBody>
      </p:sp>
      <p:sp>
        <p:nvSpPr>
          <p:cNvPr id="7" name="TextBox 6">
            <a:extLst>
              <a:ext uri="{FF2B5EF4-FFF2-40B4-BE49-F238E27FC236}">
                <a16:creationId xmlns:a16="http://schemas.microsoft.com/office/drawing/2014/main" id="{BFBBF919-29EC-CFD7-41D5-80759E77912C}"/>
              </a:ext>
            </a:extLst>
          </p:cNvPr>
          <p:cNvSpPr txBox="1"/>
          <p:nvPr/>
        </p:nvSpPr>
        <p:spPr>
          <a:xfrm>
            <a:off x="9963258" y="1562859"/>
            <a:ext cx="460382" cy="261610"/>
          </a:xfrm>
          <a:prstGeom prst="rect">
            <a:avLst/>
          </a:prstGeom>
          <a:noFill/>
        </p:spPr>
        <p:txBody>
          <a:bodyPr wrap="none" rtlCol="0">
            <a:spAutoFit/>
          </a:bodyPr>
          <a:lstStyle/>
          <a:p>
            <a:r>
              <a:rPr lang="en-US" sz="1050" dirty="0"/>
              <a:t>Auto</a:t>
            </a:r>
            <a:endParaRPr lang="en-SG" dirty="0"/>
          </a:p>
        </p:txBody>
      </p:sp>
      <p:sp>
        <p:nvSpPr>
          <p:cNvPr id="8" name="TextBox 7">
            <a:extLst>
              <a:ext uri="{FF2B5EF4-FFF2-40B4-BE49-F238E27FC236}">
                <a16:creationId xmlns:a16="http://schemas.microsoft.com/office/drawing/2014/main" id="{665F57CC-C1FA-B262-A3D8-0C73C5CDF8AB}"/>
              </a:ext>
            </a:extLst>
          </p:cNvPr>
          <p:cNvSpPr txBox="1"/>
          <p:nvPr/>
        </p:nvSpPr>
        <p:spPr>
          <a:xfrm>
            <a:off x="11241133" y="1603487"/>
            <a:ext cx="460382" cy="261610"/>
          </a:xfrm>
          <a:prstGeom prst="rect">
            <a:avLst/>
          </a:prstGeom>
          <a:noFill/>
        </p:spPr>
        <p:txBody>
          <a:bodyPr wrap="none" rtlCol="0">
            <a:spAutoFit/>
          </a:bodyPr>
          <a:lstStyle/>
          <a:p>
            <a:r>
              <a:rPr lang="en-US" sz="1050" dirty="0"/>
              <a:t>Auto</a:t>
            </a:r>
            <a:endParaRPr lang="en-SG" dirty="0"/>
          </a:p>
        </p:txBody>
      </p:sp>
    </p:spTree>
    <p:extLst>
      <p:ext uri="{BB962C8B-B14F-4D97-AF65-F5344CB8AC3E}">
        <p14:creationId xmlns:p14="http://schemas.microsoft.com/office/powerpoint/2010/main" val="224443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32DB2E-DB25-4ED8-A405-1E734AA38A21}"/>
              </a:ext>
            </a:extLst>
          </p:cNvPr>
          <p:cNvSpPr>
            <a:spLocks noGrp="1"/>
          </p:cNvSpPr>
          <p:nvPr>
            <p:ph type="title"/>
          </p:nvPr>
        </p:nvSpPr>
        <p:spPr>
          <a:xfrm>
            <a:off x="515938" y="246621"/>
            <a:ext cx="11150600" cy="397999"/>
          </a:xfrm>
        </p:spPr>
        <p:txBody>
          <a:bodyPr/>
          <a:lstStyle/>
          <a:p>
            <a:r>
              <a:rPr lang="en-US" sz="2000" dirty="0">
                <a:solidFill>
                  <a:srgbClr val="0070C0"/>
                </a:solidFill>
              </a:rPr>
              <a:t>Loop workflow - Detailed</a:t>
            </a:r>
          </a:p>
        </p:txBody>
      </p:sp>
      <p:sp>
        <p:nvSpPr>
          <p:cNvPr id="5" name="Slide Number Placeholder 4">
            <a:extLst>
              <a:ext uri="{FF2B5EF4-FFF2-40B4-BE49-F238E27FC236}">
                <a16:creationId xmlns:a16="http://schemas.microsoft.com/office/drawing/2014/main" id="{9233909B-D116-4B83-9572-15532F99825D}"/>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noProof="0" smtClean="0"/>
              <a:pPr/>
              <a:t>6</a:t>
            </a:fld>
            <a:endParaRPr lang="en-US" noProof="0" dirty="0"/>
          </a:p>
        </p:txBody>
      </p:sp>
      <p:grpSp>
        <p:nvGrpSpPr>
          <p:cNvPr id="8" name="Group 7">
            <a:extLst>
              <a:ext uri="{FF2B5EF4-FFF2-40B4-BE49-F238E27FC236}">
                <a16:creationId xmlns:a16="http://schemas.microsoft.com/office/drawing/2014/main" id="{EBF2174A-1337-2022-91F0-DB8353E55C8E}"/>
              </a:ext>
            </a:extLst>
          </p:cNvPr>
          <p:cNvGrpSpPr/>
          <p:nvPr/>
        </p:nvGrpSpPr>
        <p:grpSpPr>
          <a:xfrm>
            <a:off x="309910" y="4816452"/>
            <a:ext cx="1217505" cy="1001975"/>
            <a:chOff x="6608015" y="732274"/>
            <a:chExt cx="1003177" cy="1001975"/>
          </a:xfrm>
        </p:grpSpPr>
        <p:pic>
          <p:nvPicPr>
            <p:cNvPr id="4" name="Picture 3" descr="A white person wearing a yellow hard hat&#10;&#10;Description automatically generated">
              <a:extLst>
                <a:ext uri="{FF2B5EF4-FFF2-40B4-BE49-F238E27FC236}">
                  <a16:creationId xmlns:a16="http://schemas.microsoft.com/office/drawing/2014/main" id="{E645751E-0E3C-3023-2C29-A21BFFA04C67}"/>
                </a:ext>
              </a:extLst>
            </p:cNvPr>
            <p:cNvPicPr>
              <a:picLocks noChangeAspect="1"/>
            </p:cNvPicPr>
            <p:nvPr/>
          </p:nvPicPr>
          <p:blipFill>
            <a:blip r:embed="rId2"/>
            <a:stretch>
              <a:fillRect/>
            </a:stretch>
          </p:blipFill>
          <p:spPr>
            <a:xfrm>
              <a:off x="6749420" y="732274"/>
              <a:ext cx="711490" cy="711490"/>
            </a:xfrm>
            <a:prstGeom prst="rect">
              <a:avLst/>
            </a:prstGeom>
          </p:spPr>
        </p:pic>
        <p:sp>
          <p:nvSpPr>
            <p:cNvPr id="7" name="TextBox 6">
              <a:extLst>
                <a:ext uri="{FF2B5EF4-FFF2-40B4-BE49-F238E27FC236}">
                  <a16:creationId xmlns:a16="http://schemas.microsoft.com/office/drawing/2014/main" id="{7ADC38F3-9A4A-2D1A-1287-3B68711B0C9D}"/>
                </a:ext>
              </a:extLst>
            </p:cNvPr>
            <p:cNvSpPr txBox="1"/>
            <p:nvPr/>
          </p:nvSpPr>
          <p:spPr>
            <a:xfrm>
              <a:off x="6608015" y="1318751"/>
              <a:ext cx="1003177" cy="415498"/>
            </a:xfrm>
            <a:prstGeom prst="rect">
              <a:avLst/>
            </a:prstGeom>
            <a:noFill/>
          </p:spPr>
          <p:txBody>
            <a:bodyPr wrap="square" rtlCol="0">
              <a:spAutoFit/>
            </a:bodyPr>
            <a:lstStyle/>
            <a:p>
              <a:pPr algn="ctr"/>
              <a:r>
                <a:rPr lang="en-US" sz="1050" dirty="0">
                  <a:solidFill>
                    <a:schemeClr val="accent2">
                      <a:lumMod val="75000"/>
                    </a:schemeClr>
                  </a:solidFill>
                </a:rPr>
                <a:t>Construction (Subcontractor)</a:t>
              </a:r>
            </a:p>
          </p:txBody>
        </p:sp>
      </p:grpSp>
      <p:grpSp>
        <p:nvGrpSpPr>
          <p:cNvPr id="40" name="Group 39">
            <a:extLst>
              <a:ext uri="{FF2B5EF4-FFF2-40B4-BE49-F238E27FC236}">
                <a16:creationId xmlns:a16="http://schemas.microsoft.com/office/drawing/2014/main" id="{F1F5B358-F5BE-968A-E12C-9DD3183E5A1F}"/>
              </a:ext>
            </a:extLst>
          </p:cNvPr>
          <p:cNvGrpSpPr/>
          <p:nvPr/>
        </p:nvGrpSpPr>
        <p:grpSpPr>
          <a:xfrm>
            <a:off x="7992286" y="516732"/>
            <a:ext cx="1012055" cy="989078"/>
            <a:chOff x="8051758" y="1488862"/>
            <a:chExt cx="1012055" cy="989078"/>
          </a:xfrm>
        </p:grpSpPr>
        <p:pic>
          <p:nvPicPr>
            <p:cNvPr id="10" name="Picture 9" descr="A cartoon of a person in a suit&#10;&#10;Description automatically generated">
              <a:extLst>
                <a:ext uri="{FF2B5EF4-FFF2-40B4-BE49-F238E27FC236}">
                  <a16:creationId xmlns:a16="http://schemas.microsoft.com/office/drawing/2014/main" id="{E4F48236-5B82-1CE8-B42C-EC6C5052CF00}"/>
                </a:ext>
              </a:extLst>
            </p:cNvPr>
            <p:cNvPicPr>
              <a:picLocks noChangeAspect="1"/>
            </p:cNvPicPr>
            <p:nvPr/>
          </p:nvPicPr>
          <p:blipFill>
            <a:blip r:embed="rId3"/>
            <a:stretch>
              <a:fillRect/>
            </a:stretch>
          </p:blipFill>
          <p:spPr>
            <a:xfrm>
              <a:off x="8171600" y="1488862"/>
              <a:ext cx="772373" cy="772373"/>
            </a:xfrm>
            <a:prstGeom prst="rect">
              <a:avLst/>
            </a:prstGeom>
          </p:spPr>
        </p:pic>
        <p:sp>
          <p:nvSpPr>
            <p:cNvPr id="19" name="TextBox 18">
              <a:extLst>
                <a:ext uri="{FF2B5EF4-FFF2-40B4-BE49-F238E27FC236}">
                  <a16:creationId xmlns:a16="http://schemas.microsoft.com/office/drawing/2014/main" id="{1B20B87A-E8DD-1855-01DB-0D7C849B465B}"/>
                </a:ext>
              </a:extLst>
            </p:cNvPr>
            <p:cNvSpPr txBox="1"/>
            <p:nvPr/>
          </p:nvSpPr>
          <p:spPr>
            <a:xfrm>
              <a:off x="8051758" y="2224024"/>
              <a:ext cx="1012055" cy="253916"/>
            </a:xfrm>
            <a:prstGeom prst="rect">
              <a:avLst/>
            </a:prstGeom>
            <a:noFill/>
          </p:spPr>
          <p:txBody>
            <a:bodyPr wrap="square" rtlCol="0">
              <a:spAutoFit/>
            </a:bodyPr>
            <a:lstStyle/>
            <a:p>
              <a:pPr algn="ctr"/>
              <a:r>
                <a:rPr lang="en-US" sz="1050" dirty="0">
                  <a:solidFill>
                    <a:schemeClr val="accent2">
                      <a:lumMod val="75000"/>
                    </a:schemeClr>
                  </a:solidFill>
                </a:rPr>
                <a:t>Client/</a:t>
              </a:r>
              <a:r>
                <a:rPr lang="en-US" sz="1050" dirty="0" err="1">
                  <a:solidFill>
                    <a:schemeClr val="accent2">
                      <a:lumMod val="75000"/>
                    </a:schemeClr>
                  </a:solidFill>
                </a:rPr>
                <a:t>Mangt</a:t>
              </a:r>
              <a:endParaRPr lang="en-US" sz="1050" dirty="0">
                <a:solidFill>
                  <a:schemeClr val="accent2">
                    <a:lumMod val="75000"/>
                  </a:schemeClr>
                </a:solidFill>
              </a:endParaRPr>
            </a:p>
          </p:txBody>
        </p:sp>
      </p:grpSp>
      <p:grpSp>
        <p:nvGrpSpPr>
          <p:cNvPr id="43" name="Group 42">
            <a:extLst>
              <a:ext uri="{FF2B5EF4-FFF2-40B4-BE49-F238E27FC236}">
                <a16:creationId xmlns:a16="http://schemas.microsoft.com/office/drawing/2014/main" id="{69189047-9D39-4B06-223A-D045D2E016B8}"/>
              </a:ext>
            </a:extLst>
          </p:cNvPr>
          <p:cNvGrpSpPr/>
          <p:nvPr/>
        </p:nvGrpSpPr>
        <p:grpSpPr>
          <a:xfrm>
            <a:off x="7992286" y="5322808"/>
            <a:ext cx="1012055" cy="1018460"/>
            <a:chOff x="9648188" y="520531"/>
            <a:chExt cx="1012055" cy="1018460"/>
          </a:xfrm>
        </p:grpSpPr>
        <p:pic>
          <p:nvPicPr>
            <p:cNvPr id="14" name="Picture 13" descr="A couple of cartoon men wearing hard hats&#10;&#10;Description automatically generated">
              <a:extLst>
                <a:ext uri="{FF2B5EF4-FFF2-40B4-BE49-F238E27FC236}">
                  <a16:creationId xmlns:a16="http://schemas.microsoft.com/office/drawing/2014/main" id="{D9FEDFD2-CFCE-A3BD-8133-8A1A7B9F1555}"/>
                </a:ext>
              </a:extLst>
            </p:cNvPr>
            <p:cNvPicPr>
              <a:picLocks noChangeAspect="1"/>
            </p:cNvPicPr>
            <p:nvPr/>
          </p:nvPicPr>
          <p:blipFill>
            <a:blip r:embed="rId4"/>
            <a:stretch>
              <a:fillRect/>
            </a:stretch>
          </p:blipFill>
          <p:spPr>
            <a:xfrm>
              <a:off x="9708556" y="520531"/>
              <a:ext cx="891320" cy="772373"/>
            </a:xfrm>
            <a:prstGeom prst="rect">
              <a:avLst/>
            </a:prstGeom>
          </p:spPr>
        </p:pic>
        <p:sp>
          <p:nvSpPr>
            <p:cNvPr id="22" name="TextBox 21">
              <a:extLst>
                <a:ext uri="{FF2B5EF4-FFF2-40B4-BE49-F238E27FC236}">
                  <a16:creationId xmlns:a16="http://schemas.microsoft.com/office/drawing/2014/main" id="{107C0D9C-B767-7156-A563-4F075557E2A3}"/>
                </a:ext>
              </a:extLst>
            </p:cNvPr>
            <p:cNvSpPr txBox="1"/>
            <p:nvPr/>
          </p:nvSpPr>
          <p:spPr>
            <a:xfrm>
              <a:off x="9648188" y="1277381"/>
              <a:ext cx="1012055" cy="261610"/>
            </a:xfrm>
            <a:prstGeom prst="rect">
              <a:avLst/>
            </a:prstGeom>
            <a:noFill/>
          </p:spPr>
          <p:txBody>
            <a:bodyPr wrap="square" rtlCol="0">
              <a:spAutoFit/>
            </a:bodyPr>
            <a:lstStyle/>
            <a:p>
              <a:pPr algn="ctr"/>
              <a:r>
                <a:rPr lang="en-US" sz="1050" dirty="0">
                  <a:solidFill>
                    <a:schemeClr val="accent2">
                      <a:lumMod val="75000"/>
                    </a:schemeClr>
                  </a:solidFill>
                </a:rPr>
                <a:t>Pre-Comm</a:t>
              </a:r>
            </a:p>
          </p:txBody>
        </p:sp>
      </p:grpSp>
      <p:grpSp>
        <p:nvGrpSpPr>
          <p:cNvPr id="38" name="Group 37">
            <a:extLst>
              <a:ext uri="{FF2B5EF4-FFF2-40B4-BE49-F238E27FC236}">
                <a16:creationId xmlns:a16="http://schemas.microsoft.com/office/drawing/2014/main" id="{56C5D682-2AAF-8851-41AF-0237B74D047C}"/>
              </a:ext>
            </a:extLst>
          </p:cNvPr>
          <p:cNvGrpSpPr/>
          <p:nvPr/>
        </p:nvGrpSpPr>
        <p:grpSpPr>
          <a:xfrm>
            <a:off x="4091912" y="2773809"/>
            <a:ext cx="1012055" cy="1093584"/>
            <a:chOff x="991410" y="2824212"/>
            <a:chExt cx="1012055" cy="1093584"/>
          </a:xfrm>
        </p:grpSpPr>
        <p:pic>
          <p:nvPicPr>
            <p:cNvPr id="36" name="Picture 35" descr="A person wearing a hard hat&#10;&#10;Description automatically generated">
              <a:extLst>
                <a:ext uri="{FF2B5EF4-FFF2-40B4-BE49-F238E27FC236}">
                  <a16:creationId xmlns:a16="http://schemas.microsoft.com/office/drawing/2014/main" id="{FD553643-C3F6-FA11-26B1-F9607F15C9C7}"/>
                </a:ext>
              </a:extLst>
            </p:cNvPr>
            <p:cNvPicPr>
              <a:picLocks noChangeAspect="1"/>
            </p:cNvPicPr>
            <p:nvPr/>
          </p:nvPicPr>
          <p:blipFill>
            <a:blip r:embed="rId5"/>
            <a:stretch>
              <a:fillRect/>
            </a:stretch>
          </p:blipFill>
          <p:spPr>
            <a:xfrm>
              <a:off x="1125583" y="2824212"/>
              <a:ext cx="753926" cy="753926"/>
            </a:xfrm>
            <a:prstGeom prst="rect">
              <a:avLst/>
            </a:prstGeom>
          </p:spPr>
        </p:pic>
        <p:sp>
          <p:nvSpPr>
            <p:cNvPr id="37" name="TextBox 36">
              <a:extLst>
                <a:ext uri="{FF2B5EF4-FFF2-40B4-BE49-F238E27FC236}">
                  <a16:creationId xmlns:a16="http://schemas.microsoft.com/office/drawing/2014/main" id="{43FDBD95-D3B6-281C-13AD-8458E4ED4530}"/>
                </a:ext>
              </a:extLst>
            </p:cNvPr>
            <p:cNvSpPr txBox="1"/>
            <p:nvPr/>
          </p:nvSpPr>
          <p:spPr>
            <a:xfrm>
              <a:off x="991410" y="3502298"/>
              <a:ext cx="1012055" cy="415498"/>
            </a:xfrm>
            <a:prstGeom prst="rect">
              <a:avLst/>
            </a:prstGeom>
            <a:noFill/>
          </p:spPr>
          <p:txBody>
            <a:bodyPr wrap="square" rtlCol="0">
              <a:spAutoFit/>
            </a:bodyPr>
            <a:lstStyle/>
            <a:p>
              <a:pPr algn="ctr"/>
              <a:r>
                <a:rPr lang="en-US" sz="1050" dirty="0">
                  <a:solidFill>
                    <a:schemeClr val="accent2">
                      <a:lumMod val="75000"/>
                    </a:schemeClr>
                  </a:solidFill>
                </a:rPr>
                <a:t>QC Coordinator</a:t>
              </a:r>
            </a:p>
          </p:txBody>
        </p:sp>
      </p:grpSp>
      <p:cxnSp>
        <p:nvCxnSpPr>
          <p:cNvPr id="75" name="Connector: Elbow 74">
            <a:extLst>
              <a:ext uri="{FF2B5EF4-FFF2-40B4-BE49-F238E27FC236}">
                <a16:creationId xmlns:a16="http://schemas.microsoft.com/office/drawing/2014/main" id="{24D6D72D-B593-4E30-447B-356EE1BB5D50}"/>
              </a:ext>
            </a:extLst>
          </p:cNvPr>
          <p:cNvCxnSpPr>
            <a:cxnSpLocks/>
            <a:stCxn id="4" idx="3"/>
            <a:endCxn id="37" idx="2"/>
          </p:cNvCxnSpPr>
          <p:nvPr/>
        </p:nvCxnSpPr>
        <p:spPr>
          <a:xfrm flipV="1">
            <a:off x="1345025" y="3867393"/>
            <a:ext cx="3252915" cy="1304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15146013-F54C-7CDE-A4CF-17209B689BF7}"/>
              </a:ext>
            </a:extLst>
          </p:cNvPr>
          <p:cNvSpPr txBox="1"/>
          <p:nvPr/>
        </p:nvSpPr>
        <p:spPr>
          <a:xfrm>
            <a:off x="2199284" y="4921174"/>
            <a:ext cx="1012055" cy="261610"/>
          </a:xfrm>
          <a:prstGeom prst="rect">
            <a:avLst/>
          </a:prstGeom>
          <a:noFill/>
        </p:spPr>
        <p:txBody>
          <a:bodyPr wrap="square" rtlCol="0">
            <a:spAutoFit/>
          </a:bodyPr>
          <a:lstStyle/>
          <a:p>
            <a:pPr algn="ctr"/>
            <a:r>
              <a:rPr lang="en-US" sz="1050" dirty="0">
                <a:solidFill>
                  <a:schemeClr val="accent2">
                    <a:lumMod val="75000"/>
                  </a:schemeClr>
                </a:solidFill>
              </a:rPr>
              <a:t>Raise RFI</a:t>
            </a:r>
          </a:p>
        </p:txBody>
      </p:sp>
      <p:cxnSp>
        <p:nvCxnSpPr>
          <p:cNvPr id="80" name="Connector: Elbow 79">
            <a:extLst>
              <a:ext uri="{FF2B5EF4-FFF2-40B4-BE49-F238E27FC236}">
                <a16:creationId xmlns:a16="http://schemas.microsoft.com/office/drawing/2014/main" id="{9CBA56F1-DF15-B172-9BA9-CFB7266DEA24}"/>
              </a:ext>
            </a:extLst>
          </p:cNvPr>
          <p:cNvCxnSpPr>
            <a:cxnSpLocks/>
            <a:endCxn id="36" idx="0"/>
          </p:cNvCxnSpPr>
          <p:nvPr/>
        </p:nvCxnSpPr>
        <p:spPr>
          <a:xfrm>
            <a:off x="1304850" y="1534225"/>
            <a:ext cx="3298198" cy="12395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642F808-22AC-2827-2D83-AD3602D15F44}"/>
              </a:ext>
            </a:extLst>
          </p:cNvPr>
          <p:cNvSpPr txBox="1"/>
          <p:nvPr/>
        </p:nvSpPr>
        <p:spPr>
          <a:xfrm>
            <a:off x="2199285" y="1219854"/>
            <a:ext cx="1012055" cy="261610"/>
          </a:xfrm>
          <a:prstGeom prst="rect">
            <a:avLst/>
          </a:prstGeom>
          <a:noFill/>
        </p:spPr>
        <p:txBody>
          <a:bodyPr wrap="square" rtlCol="0">
            <a:spAutoFit/>
          </a:bodyPr>
          <a:lstStyle/>
          <a:p>
            <a:pPr algn="ctr"/>
            <a:r>
              <a:rPr lang="en-US" sz="1050" dirty="0">
                <a:solidFill>
                  <a:schemeClr val="accent2">
                    <a:lumMod val="75000"/>
                  </a:schemeClr>
                </a:solidFill>
              </a:rPr>
              <a:t>Print Folder</a:t>
            </a:r>
          </a:p>
        </p:txBody>
      </p:sp>
      <p:sp>
        <p:nvSpPr>
          <p:cNvPr id="92" name="TextBox 91">
            <a:extLst>
              <a:ext uri="{FF2B5EF4-FFF2-40B4-BE49-F238E27FC236}">
                <a16:creationId xmlns:a16="http://schemas.microsoft.com/office/drawing/2014/main" id="{D549A63D-C89E-5D6C-736E-163C35425439}"/>
              </a:ext>
            </a:extLst>
          </p:cNvPr>
          <p:cNvSpPr txBox="1"/>
          <p:nvPr/>
        </p:nvSpPr>
        <p:spPr>
          <a:xfrm>
            <a:off x="2195918" y="3036397"/>
            <a:ext cx="1012055" cy="415498"/>
          </a:xfrm>
          <a:prstGeom prst="rect">
            <a:avLst/>
          </a:prstGeom>
          <a:noFill/>
        </p:spPr>
        <p:txBody>
          <a:bodyPr wrap="square" rtlCol="0">
            <a:spAutoFit/>
          </a:bodyPr>
          <a:lstStyle/>
          <a:p>
            <a:pPr algn="ctr"/>
            <a:r>
              <a:rPr lang="en-US" sz="1050" b="1" dirty="0">
                <a:solidFill>
                  <a:srgbClr val="E05F3E"/>
                </a:solidFill>
              </a:rPr>
              <a:t>Construction Phase</a:t>
            </a:r>
          </a:p>
        </p:txBody>
      </p:sp>
      <p:cxnSp>
        <p:nvCxnSpPr>
          <p:cNvPr id="94" name="Connector: Elbow 93">
            <a:extLst>
              <a:ext uri="{FF2B5EF4-FFF2-40B4-BE49-F238E27FC236}">
                <a16:creationId xmlns:a16="http://schemas.microsoft.com/office/drawing/2014/main" id="{CD5D9440-398D-775D-EBC4-A50C62B8629A}"/>
              </a:ext>
            </a:extLst>
          </p:cNvPr>
          <p:cNvCxnSpPr>
            <a:cxnSpLocks/>
            <a:stCxn id="121" idx="0"/>
            <a:endCxn id="10" idx="1"/>
          </p:cNvCxnSpPr>
          <p:nvPr/>
        </p:nvCxnSpPr>
        <p:spPr>
          <a:xfrm rot="5400000" flipH="1" flipV="1">
            <a:off x="5888639" y="809885"/>
            <a:ext cx="2130454" cy="23165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B443DA5-F552-14F9-8870-6E90C323F6B6}"/>
              </a:ext>
            </a:extLst>
          </p:cNvPr>
          <p:cNvSpPr txBox="1"/>
          <p:nvPr/>
        </p:nvSpPr>
        <p:spPr>
          <a:xfrm>
            <a:off x="6447838" y="668124"/>
            <a:ext cx="1012055" cy="261610"/>
          </a:xfrm>
          <a:prstGeom prst="rect">
            <a:avLst/>
          </a:prstGeom>
          <a:noFill/>
        </p:spPr>
        <p:txBody>
          <a:bodyPr wrap="square" rtlCol="0">
            <a:spAutoFit/>
          </a:bodyPr>
          <a:lstStyle/>
          <a:p>
            <a:pPr algn="ctr"/>
            <a:r>
              <a:rPr lang="en-US" sz="1050" dirty="0">
                <a:solidFill>
                  <a:schemeClr val="accent2">
                    <a:lumMod val="75000"/>
                  </a:schemeClr>
                </a:solidFill>
              </a:rPr>
              <a:t>Index Signed</a:t>
            </a:r>
          </a:p>
        </p:txBody>
      </p:sp>
      <p:cxnSp>
        <p:nvCxnSpPr>
          <p:cNvPr id="99" name="Connector: Elbow 98">
            <a:extLst>
              <a:ext uri="{FF2B5EF4-FFF2-40B4-BE49-F238E27FC236}">
                <a16:creationId xmlns:a16="http://schemas.microsoft.com/office/drawing/2014/main" id="{FBF77AB4-348B-F588-59F3-B63B00DF4ABE}"/>
              </a:ext>
            </a:extLst>
          </p:cNvPr>
          <p:cNvCxnSpPr>
            <a:cxnSpLocks/>
            <a:stCxn id="122" idx="2"/>
            <a:endCxn id="14" idx="1"/>
          </p:cNvCxnSpPr>
          <p:nvPr/>
        </p:nvCxnSpPr>
        <p:spPr>
          <a:xfrm rot="16200000" flipH="1">
            <a:off x="5847065" y="3503406"/>
            <a:ext cx="2440828" cy="19703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715F2F2A-CEE1-3F9D-5542-0DC913978D1A}"/>
              </a:ext>
            </a:extLst>
          </p:cNvPr>
          <p:cNvSpPr txBox="1"/>
          <p:nvPr/>
        </p:nvSpPr>
        <p:spPr>
          <a:xfrm>
            <a:off x="6564755" y="5443511"/>
            <a:ext cx="1012055" cy="261610"/>
          </a:xfrm>
          <a:prstGeom prst="rect">
            <a:avLst/>
          </a:prstGeom>
          <a:noFill/>
        </p:spPr>
        <p:txBody>
          <a:bodyPr wrap="square" rtlCol="0">
            <a:spAutoFit/>
          </a:bodyPr>
          <a:lstStyle/>
          <a:p>
            <a:pPr algn="ctr"/>
            <a:r>
              <a:rPr lang="en-US" sz="1050" dirty="0">
                <a:solidFill>
                  <a:schemeClr val="accent2">
                    <a:lumMod val="75000"/>
                  </a:schemeClr>
                </a:solidFill>
              </a:rPr>
              <a:t>Submit</a:t>
            </a:r>
          </a:p>
        </p:txBody>
      </p:sp>
      <p:cxnSp>
        <p:nvCxnSpPr>
          <p:cNvPr id="111" name="Connector: Elbow 110">
            <a:extLst>
              <a:ext uri="{FF2B5EF4-FFF2-40B4-BE49-F238E27FC236}">
                <a16:creationId xmlns:a16="http://schemas.microsoft.com/office/drawing/2014/main" id="{1CB2169B-05D1-160E-6088-A9E799E10AE1}"/>
              </a:ext>
            </a:extLst>
          </p:cNvPr>
          <p:cNvCxnSpPr>
            <a:cxnSpLocks/>
            <a:stCxn id="14" idx="3"/>
          </p:cNvCxnSpPr>
          <p:nvPr/>
        </p:nvCxnSpPr>
        <p:spPr>
          <a:xfrm flipV="1">
            <a:off x="8943974" y="3767026"/>
            <a:ext cx="2033536" cy="1941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580CCFBA-3939-7321-8C8B-1FECD7BA0A56}"/>
              </a:ext>
            </a:extLst>
          </p:cNvPr>
          <p:cNvSpPr txBox="1"/>
          <p:nvPr/>
        </p:nvSpPr>
        <p:spPr>
          <a:xfrm>
            <a:off x="9329266" y="5443754"/>
            <a:ext cx="1012055" cy="261610"/>
          </a:xfrm>
          <a:prstGeom prst="rect">
            <a:avLst/>
          </a:prstGeom>
          <a:noFill/>
        </p:spPr>
        <p:txBody>
          <a:bodyPr wrap="square" rtlCol="0">
            <a:spAutoFit/>
          </a:bodyPr>
          <a:lstStyle/>
          <a:p>
            <a:pPr algn="ctr"/>
            <a:r>
              <a:rPr lang="en-US" sz="1050" dirty="0">
                <a:solidFill>
                  <a:schemeClr val="accent2">
                    <a:lumMod val="75000"/>
                  </a:schemeClr>
                </a:solidFill>
              </a:rPr>
              <a:t>Done</a:t>
            </a:r>
          </a:p>
        </p:txBody>
      </p:sp>
      <p:cxnSp>
        <p:nvCxnSpPr>
          <p:cNvPr id="114" name="Connector: Elbow 113">
            <a:extLst>
              <a:ext uri="{FF2B5EF4-FFF2-40B4-BE49-F238E27FC236}">
                <a16:creationId xmlns:a16="http://schemas.microsoft.com/office/drawing/2014/main" id="{A0404A68-E388-08F4-A5CE-74AB4AE82EF0}"/>
              </a:ext>
            </a:extLst>
          </p:cNvPr>
          <p:cNvCxnSpPr>
            <a:cxnSpLocks/>
            <a:endCxn id="10" idx="3"/>
          </p:cNvCxnSpPr>
          <p:nvPr/>
        </p:nvCxnSpPr>
        <p:spPr>
          <a:xfrm rot="16200000" flipV="1">
            <a:off x="9099755" y="687665"/>
            <a:ext cx="1662502" cy="20930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0F2A0BB-42D7-EF75-FCF5-EC9AB0F50B84}"/>
              </a:ext>
            </a:extLst>
          </p:cNvPr>
          <p:cNvSpPr txBox="1"/>
          <p:nvPr/>
        </p:nvSpPr>
        <p:spPr>
          <a:xfrm>
            <a:off x="9454714" y="677157"/>
            <a:ext cx="1012055" cy="261610"/>
          </a:xfrm>
          <a:prstGeom prst="rect">
            <a:avLst/>
          </a:prstGeom>
          <a:noFill/>
        </p:spPr>
        <p:txBody>
          <a:bodyPr wrap="square" rtlCol="0">
            <a:spAutoFit/>
          </a:bodyPr>
          <a:lstStyle/>
          <a:p>
            <a:pPr algn="ctr"/>
            <a:r>
              <a:rPr lang="en-US" sz="1050" dirty="0">
                <a:solidFill>
                  <a:schemeClr val="accent2">
                    <a:lumMod val="75000"/>
                  </a:schemeClr>
                </a:solidFill>
              </a:rPr>
              <a:t>Final Approval</a:t>
            </a:r>
          </a:p>
        </p:txBody>
      </p:sp>
      <p:sp>
        <p:nvSpPr>
          <p:cNvPr id="121" name="Rectangle 120">
            <a:extLst>
              <a:ext uri="{FF2B5EF4-FFF2-40B4-BE49-F238E27FC236}">
                <a16:creationId xmlns:a16="http://schemas.microsoft.com/office/drawing/2014/main" id="{3E98B1E0-95D8-FBB1-71BB-C461349AC864}"/>
              </a:ext>
            </a:extLst>
          </p:cNvPr>
          <p:cNvSpPr/>
          <p:nvPr/>
        </p:nvSpPr>
        <p:spPr>
          <a:xfrm>
            <a:off x="5658614" y="3033373"/>
            <a:ext cx="273981" cy="234795"/>
          </a:xfrm>
          <a:prstGeom prst="rect">
            <a:avLst/>
          </a:prstGeom>
          <a:solidFill>
            <a:srgbClr val="00B05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SG" dirty="0"/>
          </a:p>
        </p:txBody>
      </p:sp>
      <p:sp>
        <p:nvSpPr>
          <p:cNvPr id="122" name="Rectangle 121">
            <a:extLst>
              <a:ext uri="{FF2B5EF4-FFF2-40B4-BE49-F238E27FC236}">
                <a16:creationId xmlns:a16="http://schemas.microsoft.com/office/drawing/2014/main" id="{8ADBA3D5-B332-1B39-A13F-8088E2DC7A47}"/>
              </a:ext>
            </a:extLst>
          </p:cNvPr>
          <p:cNvSpPr/>
          <p:nvPr/>
        </p:nvSpPr>
        <p:spPr>
          <a:xfrm>
            <a:off x="5945313" y="3033372"/>
            <a:ext cx="273981" cy="234795"/>
          </a:xfrm>
          <a:prstGeom prst="rect">
            <a:avLst/>
          </a:prstGeom>
          <a:solidFill>
            <a:srgbClr val="00B05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SG" dirty="0"/>
          </a:p>
        </p:txBody>
      </p:sp>
      <p:cxnSp>
        <p:nvCxnSpPr>
          <p:cNvPr id="126" name="Straight Arrow Connector 125">
            <a:extLst>
              <a:ext uri="{FF2B5EF4-FFF2-40B4-BE49-F238E27FC236}">
                <a16:creationId xmlns:a16="http://schemas.microsoft.com/office/drawing/2014/main" id="{9E766B4E-A44D-5724-5A1D-C51863D4D0C4}"/>
              </a:ext>
            </a:extLst>
          </p:cNvPr>
          <p:cNvCxnSpPr>
            <a:stCxn id="36" idx="3"/>
            <a:endCxn id="121" idx="1"/>
          </p:cNvCxnSpPr>
          <p:nvPr/>
        </p:nvCxnSpPr>
        <p:spPr>
          <a:xfrm flipV="1">
            <a:off x="4980011" y="3150771"/>
            <a:ext cx="6786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1DBD030D-CAF8-63C9-3A9C-B759278354E4}"/>
              </a:ext>
            </a:extLst>
          </p:cNvPr>
          <p:cNvSpPr txBox="1"/>
          <p:nvPr/>
        </p:nvSpPr>
        <p:spPr>
          <a:xfrm>
            <a:off x="4783549" y="2875754"/>
            <a:ext cx="1012055" cy="261610"/>
          </a:xfrm>
          <a:prstGeom prst="rect">
            <a:avLst/>
          </a:prstGeom>
          <a:noFill/>
        </p:spPr>
        <p:txBody>
          <a:bodyPr wrap="square" rtlCol="0">
            <a:spAutoFit/>
          </a:bodyPr>
          <a:lstStyle/>
          <a:p>
            <a:pPr algn="ctr"/>
            <a:r>
              <a:rPr lang="en-US" sz="1050" dirty="0">
                <a:solidFill>
                  <a:schemeClr val="accent2">
                    <a:lumMod val="75000"/>
                  </a:schemeClr>
                </a:solidFill>
              </a:rPr>
              <a:t>Released</a:t>
            </a:r>
          </a:p>
        </p:txBody>
      </p:sp>
      <p:sp>
        <p:nvSpPr>
          <p:cNvPr id="2" name="TextBox 1">
            <a:extLst>
              <a:ext uri="{FF2B5EF4-FFF2-40B4-BE49-F238E27FC236}">
                <a16:creationId xmlns:a16="http://schemas.microsoft.com/office/drawing/2014/main" id="{74BA2BEC-6174-8D78-86CC-3A28952CAEB1}"/>
              </a:ext>
            </a:extLst>
          </p:cNvPr>
          <p:cNvSpPr txBox="1"/>
          <p:nvPr/>
        </p:nvSpPr>
        <p:spPr>
          <a:xfrm>
            <a:off x="7965237" y="2860369"/>
            <a:ext cx="1012055" cy="415498"/>
          </a:xfrm>
          <a:prstGeom prst="rect">
            <a:avLst/>
          </a:prstGeom>
          <a:noFill/>
        </p:spPr>
        <p:txBody>
          <a:bodyPr wrap="square" rtlCol="0">
            <a:spAutoFit/>
          </a:bodyPr>
          <a:lstStyle/>
          <a:p>
            <a:pPr algn="ctr"/>
            <a:r>
              <a:rPr lang="en-US" sz="1050" b="1" dirty="0">
                <a:solidFill>
                  <a:srgbClr val="E05F3E"/>
                </a:solidFill>
              </a:rPr>
              <a:t>Pre-Comm Phase</a:t>
            </a:r>
          </a:p>
        </p:txBody>
      </p:sp>
      <p:grpSp>
        <p:nvGrpSpPr>
          <p:cNvPr id="12" name="Group 11">
            <a:extLst>
              <a:ext uri="{FF2B5EF4-FFF2-40B4-BE49-F238E27FC236}">
                <a16:creationId xmlns:a16="http://schemas.microsoft.com/office/drawing/2014/main" id="{E6E34163-82FF-628C-96B1-61E3699AB63E}"/>
              </a:ext>
            </a:extLst>
          </p:cNvPr>
          <p:cNvGrpSpPr/>
          <p:nvPr/>
        </p:nvGrpSpPr>
        <p:grpSpPr>
          <a:xfrm>
            <a:off x="412636" y="2939045"/>
            <a:ext cx="1012055" cy="871134"/>
            <a:chOff x="331212" y="2871509"/>
            <a:chExt cx="1012055" cy="871134"/>
          </a:xfrm>
        </p:grpSpPr>
        <p:pic>
          <p:nvPicPr>
            <p:cNvPr id="9" name="Picture 8">
              <a:extLst>
                <a:ext uri="{FF2B5EF4-FFF2-40B4-BE49-F238E27FC236}">
                  <a16:creationId xmlns:a16="http://schemas.microsoft.com/office/drawing/2014/main" id="{ACBEE67C-FF5C-2058-F4D7-F97FDB1614A5}"/>
                </a:ext>
              </a:extLst>
            </p:cNvPr>
            <p:cNvPicPr>
              <a:picLocks noChangeAspect="1"/>
            </p:cNvPicPr>
            <p:nvPr/>
          </p:nvPicPr>
          <p:blipFill>
            <a:blip r:embed="rId6"/>
            <a:stretch>
              <a:fillRect/>
            </a:stretch>
          </p:blipFill>
          <p:spPr>
            <a:xfrm>
              <a:off x="532478" y="2871509"/>
              <a:ext cx="609524" cy="609524"/>
            </a:xfrm>
            <a:prstGeom prst="rect">
              <a:avLst/>
            </a:prstGeom>
          </p:spPr>
        </p:pic>
        <p:sp>
          <p:nvSpPr>
            <p:cNvPr id="11" name="TextBox 10">
              <a:extLst>
                <a:ext uri="{FF2B5EF4-FFF2-40B4-BE49-F238E27FC236}">
                  <a16:creationId xmlns:a16="http://schemas.microsoft.com/office/drawing/2014/main" id="{D28C0BEA-F3B0-AF85-4975-A247DE8D534B}"/>
                </a:ext>
              </a:extLst>
            </p:cNvPr>
            <p:cNvSpPr txBox="1"/>
            <p:nvPr/>
          </p:nvSpPr>
          <p:spPr>
            <a:xfrm>
              <a:off x="331212" y="3481033"/>
              <a:ext cx="1012055" cy="261610"/>
            </a:xfrm>
            <a:prstGeom prst="rect">
              <a:avLst/>
            </a:prstGeom>
            <a:noFill/>
          </p:spPr>
          <p:txBody>
            <a:bodyPr wrap="square" rtlCol="0">
              <a:spAutoFit/>
            </a:bodyPr>
            <a:lstStyle/>
            <a:p>
              <a:pPr algn="ctr"/>
              <a:r>
                <a:rPr lang="en-US" sz="1050" dirty="0">
                  <a:solidFill>
                    <a:schemeClr val="accent2">
                      <a:lumMod val="75000"/>
                    </a:schemeClr>
                  </a:solidFill>
                </a:rPr>
                <a:t>Engineering</a:t>
              </a:r>
            </a:p>
          </p:txBody>
        </p:sp>
      </p:grpSp>
      <p:cxnSp>
        <p:nvCxnSpPr>
          <p:cNvPr id="15" name="Straight Arrow Connector 14">
            <a:extLst>
              <a:ext uri="{FF2B5EF4-FFF2-40B4-BE49-F238E27FC236}">
                <a16:creationId xmlns:a16="http://schemas.microsoft.com/office/drawing/2014/main" id="{E248F146-C6FC-01AA-1DB1-82B603BA7B79}"/>
              </a:ext>
            </a:extLst>
          </p:cNvPr>
          <p:cNvCxnSpPr>
            <a:cxnSpLocks/>
            <a:stCxn id="9" idx="0"/>
          </p:cNvCxnSpPr>
          <p:nvPr/>
        </p:nvCxnSpPr>
        <p:spPr>
          <a:xfrm flipV="1">
            <a:off x="918664" y="2135027"/>
            <a:ext cx="0" cy="80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351185-EAAC-502E-00AE-91B3F6A21002}"/>
              </a:ext>
            </a:extLst>
          </p:cNvPr>
          <p:cNvCxnSpPr>
            <a:stCxn id="11" idx="2"/>
            <a:endCxn id="4" idx="0"/>
          </p:cNvCxnSpPr>
          <p:nvPr/>
        </p:nvCxnSpPr>
        <p:spPr>
          <a:xfrm flipH="1">
            <a:off x="913276" y="3810179"/>
            <a:ext cx="5388" cy="100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B166E2-55AB-38E1-EF57-B049B0924D71}"/>
              </a:ext>
            </a:extLst>
          </p:cNvPr>
          <p:cNvSpPr txBox="1"/>
          <p:nvPr/>
        </p:nvSpPr>
        <p:spPr>
          <a:xfrm rot="16200000">
            <a:off x="219565" y="4144837"/>
            <a:ext cx="1012055" cy="415498"/>
          </a:xfrm>
          <a:prstGeom prst="rect">
            <a:avLst/>
          </a:prstGeom>
          <a:noFill/>
        </p:spPr>
        <p:txBody>
          <a:bodyPr wrap="square" rtlCol="0">
            <a:spAutoFit/>
          </a:bodyPr>
          <a:lstStyle/>
          <a:p>
            <a:pPr algn="ctr"/>
            <a:r>
              <a:rPr lang="en-US" sz="1050" dirty="0">
                <a:solidFill>
                  <a:schemeClr val="accent2">
                    <a:lumMod val="75000"/>
                  </a:schemeClr>
                </a:solidFill>
              </a:rPr>
              <a:t>Issued for cons./Red Line</a:t>
            </a:r>
          </a:p>
        </p:txBody>
      </p:sp>
      <p:sp>
        <p:nvSpPr>
          <p:cNvPr id="13" name="TextBox 12">
            <a:extLst>
              <a:ext uri="{FF2B5EF4-FFF2-40B4-BE49-F238E27FC236}">
                <a16:creationId xmlns:a16="http://schemas.microsoft.com/office/drawing/2014/main" id="{A40B82BF-2E3C-E58C-5536-3BAC3BBA9550}"/>
              </a:ext>
            </a:extLst>
          </p:cNvPr>
          <p:cNvSpPr txBox="1"/>
          <p:nvPr/>
        </p:nvSpPr>
        <p:spPr>
          <a:xfrm rot="16200000">
            <a:off x="209887" y="2482727"/>
            <a:ext cx="1012055" cy="253916"/>
          </a:xfrm>
          <a:prstGeom prst="rect">
            <a:avLst/>
          </a:prstGeom>
          <a:noFill/>
        </p:spPr>
        <p:txBody>
          <a:bodyPr wrap="square" rtlCol="0">
            <a:spAutoFit/>
          </a:bodyPr>
          <a:lstStyle/>
          <a:p>
            <a:pPr algn="ctr"/>
            <a:r>
              <a:rPr lang="en-US" sz="1050" dirty="0">
                <a:solidFill>
                  <a:schemeClr val="accent2">
                    <a:lumMod val="75000"/>
                  </a:schemeClr>
                </a:solidFill>
              </a:rPr>
              <a:t>Issued ILD</a:t>
            </a:r>
          </a:p>
        </p:txBody>
      </p:sp>
      <p:grpSp>
        <p:nvGrpSpPr>
          <p:cNvPr id="17" name="Group 16">
            <a:extLst>
              <a:ext uri="{FF2B5EF4-FFF2-40B4-BE49-F238E27FC236}">
                <a16:creationId xmlns:a16="http://schemas.microsoft.com/office/drawing/2014/main" id="{F11C7A0E-E274-8C8B-DE2A-7269236E52A4}"/>
              </a:ext>
            </a:extLst>
          </p:cNvPr>
          <p:cNvGrpSpPr/>
          <p:nvPr/>
        </p:nvGrpSpPr>
        <p:grpSpPr>
          <a:xfrm>
            <a:off x="421514" y="1028515"/>
            <a:ext cx="1012055" cy="932002"/>
            <a:chOff x="991410" y="2824212"/>
            <a:chExt cx="1012055" cy="932002"/>
          </a:xfrm>
        </p:grpSpPr>
        <p:pic>
          <p:nvPicPr>
            <p:cNvPr id="20" name="Picture 19" descr="A person wearing a hard hat&#10;&#10;Description automatically generated">
              <a:extLst>
                <a:ext uri="{FF2B5EF4-FFF2-40B4-BE49-F238E27FC236}">
                  <a16:creationId xmlns:a16="http://schemas.microsoft.com/office/drawing/2014/main" id="{0DA96BED-87CA-EE3C-AF64-0320D1E3A6E4}"/>
                </a:ext>
              </a:extLst>
            </p:cNvPr>
            <p:cNvPicPr>
              <a:picLocks noChangeAspect="1"/>
            </p:cNvPicPr>
            <p:nvPr/>
          </p:nvPicPr>
          <p:blipFill>
            <a:blip r:embed="rId5"/>
            <a:stretch>
              <a:fillRect/>
            </a:stretch>
          </p:blipFill>
          <p:spPr>
            <a:xfrm>
              <a:off x="1125583" y="2824212"/>
              <a:ext cx="753926" cy="753926"/>
            </a:xfrm>
            <a:prstGeom prst="rect">
              <a:avLst/>
            </a:prstGeom>
          </p:spPr>
        </p:pic>
        <p:sp>
          <p:nvSpPr>
            <p:cNvPr id="21" name="TextBox 20">
              <a:extLst>
                <a:ext uri="{FF2B5EF4-FFF2-40B4-BE49-F238E27FC236}">
                  <a16:creationId xmlns:a16="http://schemas.microsoft.com/office/drawing/2014/main" id="{E111126B-8C6F-407B-67BC-371EDB2A85E4}"/>
                </a:ext>
              </a:extLst>
            </p:cNvPr>
            <p:cNvSpPr txBox="1"/>
            <p:nvPr/>
          </p:nvSpPr>
          <p:spPr>
            <a:xfrm>
              <a:off x="991410" y="3502298"/>
              <a:ext cx="1012055" cy="253916"/>
            </a:xfrm>
            <a:prstGeom prst="rect">
              <a:avLst/>
            </a:prstGeom>
            <a:noFill/>
          </p:spPr>
          <p:txBody>
            <a:bodyPr wrap="square" rtlCol="0">
              <a:spAutoFit/>
            </a:bodyPr>
            <a:lstStyle/>
            <a:p>
              <a:pPr algn="ctr"/>
              <a:r>
                <a:rPr lang="en-US" sz="1050" dirty="0">
                  <a:solidFill>
                    <a:schemeClr val="accent2">
                      <a:lumMod val="75000"/>
                    </a:schemeClr>
                  </a:solidFill>
                </a:rPr>
                <a:t>QC</a:t>
              </a:r>
            </a:p>
          </p:txBody>
        </p:sp>
      </p:grpSp>
      <p:grpSp>
        <p:nvGrpSpPr>
          <p:cNvPr id="23" name="Group 22">
            <a:extLst>
              <a:ext uri="{FF2B5EF4-FFF2-40B4-BE49-F238E27FC236}">
                <a16:creationId xmlns:a16="http://schemas.microsoft.com/office/drawing/2014/main" id="{19F975DE-8057-46DB-40DD-F5A86969D353}"/>
              </a:ext>
            </a:extLst>
          </p:cNvPr>
          <p:cNvGrpSpPr/>
          <p:nvPr/>
        </p:nvGrpSpPr>
        <p:grpSpPr>
          <a:xfrm>
            <a:off x="10461484" y="2585790"/>
            <a:ext cx="1012055" cy="1093584"/>
            <a:chOff x="991410" y="2824212"/>
            <a:chExt cx="1012055" cy="1093584"/>
          </a:xfrm>
        </p:grpSpPr>
        <p:pic>
          <p:nvPicPr>
            <p:cNvPr id="24" name="Picture 23" descr="A person wearing a hard hat&#10;&#10;Description automatically generated">
              <a:extLst>
                <a:ext uri="{FF2B5EF4-FFF2-40B4-BE49-F238E27FC236}">
                  <a16:creationId xmlns:a16="http://schemas.microsoft.com/office/drawing/2014/main" id="{3DE97C16-E107-B700-7C95-2B06FF64EFCC}"/>
                </a:ext>
              </a:extLst>
            </p:cNvPr>
            <p:cNvPicPr>
              <a:picLocks noChangeAspect="1"/>
            </p:cNvPicPr>
            <p:nvPr/>
          </p:nvPicPr>
          <p:blipFill>
            <a:blip r:embed="rId5"/>
            <a:stretch>
              <a:fillRect/>
            </a:stretch>
          </p:blipFill>
          <p:spPr>
            <a:xfrm>
              <a:off x="1125583" y="2824212"/>
              <a:ext cx="753926" cy="753926"/>
            </a:xfrm>
            <a:prstGeom prst="rect">
              <a:avLst/>
            </a:prstGeom>
          </p:spPr>
        </p:pic>
        <p:sp>
          <p:nvSpPr>
            <p:cNvPr id="25" name="TextBox 24">
              <a:extLst>
                <a:ext uri="{FF2B5EF4-FFF2-40B4-BE49-F238E27FC236}">
                  <a16:creationId xmlns:a16="http://schemas.microsoft.com/office/drawing/2014/main" id="{0D0DA4B7-081D-1A3F-3889-ADDC1A0829E6}"/>
                </a:ext>
              </a:extLst>
            </p:cNvPr>
            <p:cNvSpPr txBox="1"/>
            <p:nvPr/>
          </p:nvSpPr>
          <p:spPr>
            <a:xfrm>
              <a:off x="991410" y="3502298"/>
              <a:ext cx="1012055" cy="415498"/>
            </a:xfrm>
            <a:prstGeom prst="rect">
              <a:avLst/>
            </a:prstGeom>
            <a:noFill/>
          </p:spPr>
          <p:txBody>
            <a:bodyPr wrap="square" rtlCol="0">
              <a:spAutoFit/>
            </a:bodyPr>
            <a:lstStyle/>
            <a:p>
              <a:pPr algn="ctr"/>
              <a:r>
                <a:rPr lang="en-US" sz="1050" dirty="0">
                  <a:solidFill>
                    <a:schemeClr val="accent2">
                      <a:lumMod val="75000"/>
                    </a:schemeClr>
                  </a:solidFill>
                </a:rPr>
                <a:t>QC Coordinator</a:t>
              </a:r>
            </a:p>
          </p:txBody>
        </p:sp>
      </p:grpSp>
    </p:spTree>
    <p:extLst>
      <p:ext uri="{BB962C8B-B14F-4D97-AF65-F5344CB8AC3E}">
        <p14:creationId xmlns:p14="http://schemas.microsoft.com/office/powerpoint/2010/main" val="376672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602202" y="2319769"/>
            <a:ext cx="4937211" cy="1325563"/>
          </a:xfrm>
        </p:spPr>
        <p:txBody>
          <a:bodyPr/>
          <a:lstStyle/>
          <a:p>
            <a:pPr algn="ctr"/>
            <a:r>
              <a:rPr lang="en-US" dirty="0">
                <a:solidFill>
                  <a:srgbClr val="0070C0"/>
                </a:solidFill>
              </a:rPr>
              <a:t>Work Front</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5884648" y="1000955"/>
            <a:ext cx="6307353" cy="377846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Tree>
    <p:extLst>
      <p:ext uri="{BB962C8B-B14F-4D97-AF65-F5344CB8AC3E}">
        <p14:creationId xmlns:p14="http://schemas.microsoft.com/office/powerpoint/2010/main" val="267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32DB2E-DB25-4ED8-A405-1E734AA38A21}"/>
              </a:ext>
            </a:extLst>
          </p:cNvPr>
          <p:cNvSpPr>
            <a:spLocks noGrp="1"/>
          </p:cNvSpPr>
          <p:nvPr>
            <p:ph type="title"/>
          </p:nvPr>
        </p:nvSpPr>
        <p:spPr>
          <a:xfrm>
            <a:off x="515938" y="246621"/>
            <a:ext cx="11150600" cy="397999"/>
          </a:xfrm>
        </p:spPr>
        <p:txBody>
          <a:bodyPr/>
          <a:lstStyle/>
          <a:p>
            <a:r>
              <a:rPr lang="en-US" sz="2000" dirty="0">
                <a:solidFill>
                  <a:srgbClr val="0070C0"/>
                </a:solidFill>
              </a:rPr>
              <a:t>Loop Performed work front</a:t>
            </a:r>
          </a:p>
        </p:txBody>
      </p:sp>
      <p:sp>
        <p:nvSpPr>
          <p:cNvPr id="5" name="Slide Number Placeholder 4">
            <a:extLst>
              <a:ext uri="{FF2B5EF4-FFF2-40B4-BE49-F238E27FC236}">
                <a16:creationId xmlns:a16="http://schemas.microsoft.com/office/drawing/2014/main" id="{9233909B-D116-4B83-9572-15532F99825D}"/>
              </a:ext>
            </a:extLst>
          </p:cNvPr>
          <p:cNvSpPr>
            <a:spLocks noGrp="1"/>
          </p:cNvSpPr>
          <p:nvPr>
            <p:ph type="sldNum" sz="quarter" idx="4294967295"/>
          </p:nvPr>
        </p:nvSpPr>
        <p:spPr>
          <a:xfrm>
            <a:off x="11363696" y="6455739"/>
            <a:ext cx="294460" cy="187367"/>
          </a:xfrm>
        </p:spPr>
        <p:txBody>
          <a:bodyPr/>
          <a:lstStyle/>
          <a:p>
            <a:fld id="{9EC71654-96A5-4280-94F3-931C61A9F92C}" type="slidenum">
              <a:rPr lang="en-US" noProof="0" smtClean="0"/>
              <a:pPr/>
              <a:t>8</a:t>
            </a:fld>
            <a:endParaRPr lang="en-US" noProof="0" dirty="0"/>
          </a:p>
        </p:txBody>
      </p:sp>
      <p:grpSp>
        <p:nvGrpSpPr>
          <p:cNvPr id="43" name="Group 42">
            <a:extLst>
              <a:ext uri="{FF2B5EF4-FFF2-40B4-BE49-F238E27FC236}">
                <a16:creationId xmlns:a16="http://schemas.microsoft.com/office/drawing/2014/main" id="{69189047-9D39-4B06-223A-D045D2E016B8}"/>
              </a:ext>
            </a:extLst>
          </p:cNvPr>
          <p:cNvGrpSpPr/>
          <p:nvPr/>
        </p:nvGrpSpPr>
        <p:grpSpPr>
          <a:xfrm>
            <a:off x="5071980" y="902918"/>
            <a:ext cx="1012055" cy="1018460"/>
            <a:chOff x="9648188" y="520531"/>
            <a:chExt cx="1012055" cy="1018460"/>
          </a:xfrm>
        </p:grpSpPr>
        <p:pic>
          <p:nvPicPr>
            <p:cNvPr id="14" name="Picture 13" descr="A couple of cartoon men wearing hard hats&#10;&#10;Description automatically generated">
              <a:extLst>
                <a:ext uri="{FF2B5EF4-FFF2-40B4-BE49-F238E27FC236}">
                  <a16:creationId xmlns:a16="http://schemas.microsoft.com/office/drawing/2014/main" id="{D9FEDFD2-CFCE-A3BD-8133-8A1A7B9F1555}"/>
                </a:ext>
              </a:extLst>
            </p:cNvPr>
            <p:cNvPicPr>
              <a:picLocks noChangeAspect="1"/>
            </p:cNvPicPr>
            <p:nvPr/>
          </p:nvPicPr>
          <p:blipFill>
            <a:blip r:embed="rId2"/>
            <a:stretch>
              <a:fillRect/>
            </a:stretch>
          </p:blipFill>
          <p:spPr>
            <a:xfrm>
              <a:off x="9708556" y="520531"/>
              <a:ext cx="891320" cy="772373"/>
            </a:xfrm>
            <a:prstGeom prst="rect">
              <a:avLst/>
            </a:prstGeom>
          </p:spPr>
        </p:pic>
        <p:sp>
          <p:nvSpPr>
            <p:cNvPr id="22" name="TextBox 21">
              <a:extLst>
                <a:ext uri="{FF2B5EF4-FFF2-40B4-BE49-F238E27FC236}">
                  <a16:creationId xmlns:a16="http://schemas.microsoft.com/office/drawing/2014/main" id="{107C0D9C-B767-7156-A563-4F075557E2A3}"/>
                </a:ext>
              </a:extLst>
            </p:cNvPr>
            <p:cNvSpPr txBox="1"/>
            <p:nvPr/>
          </p:nvSpPr>
          <p:spPr>
            <a:xfrm>
              <a:off x="9648188" y="1277381"/>
              <a:ext cx="1012055" cy="261610"/>
            </a:xfrm>
            <a:prstGeom prst="rect">
              <a:avLst/>
            </a:prstGeom>
            <a:noFill/>
          </p:spPr>
          <p:txBody>
            <a:bodyPr wrap="square" rtlCol="0">
              <a:spAutoFit/>
            </a:bodyPr>
            <a:lstStyle/>
            <a:p>
              <a:pPr algn="ctr"/>
              <a:r>
                <a:rPr lang="en-US" sz="1050" dirty="0">
                  <a:solidFill>
                    <a:schemeClr val="accent2">
                      <a:lumMod val="75000"/>
                    </a:schemeClr>
                  </a:solidFill>
                </a:rPr>
                <a:t>Pre-Comm</a:t>
              </a:r>
            </a:p>
          </p:txBody>
        </p:sp>
      </p:grpSp>
      <p:grpSp>
        <p:nvGrpSpPr>
          <p:cNvPr id="38" name="Group 37">
            <a:extLst>
              <a:ext uri="{FF2B5EF4-FFF2-40B4-BE49-F238E27FC236}">
                <a16:creationId xmlns:a16="http://schemas.microsoft.com/office/drawing/2014/main" id="{56C5D682-2AAF-8851-41AF-0237B74D047C}"/>
              </a:ext>
            </a:extLst>
          </p:cNvPr>
          <p:cNvGrpSpPr/>
          <p:nvPr/>
        </p:nvGrpSpPr>
        <p:grpSpPr>
          <a:xfrm>
            <a:off x="8818053" y="5169198"/>
            <a:ext cx="1012055" cy="1093584"/>
            <a:chOff x="991410" y="2824212"/>
            <a:chExt cx="1012055" cy="1093584"/>
          </a:xfrm>
        </p:grpSpPr>
        <p:pic>
          <p:nvPicPr>
            <p:cNvPr id="36" name="Picture 35" descr="A person wearing a hard hat&#10;&#10;Description automatically generated">
              <a:extLst>
                <a:ext uri="{FF2B5EF4-FFF2-40B4-BE49-F238E27FC236}">
                  <a16:creationId xmlns:a16="http://schemas.microsoft.com/office/drawing/2014/main" id="{FD553643-C3F6-FA11-26B1-F9607F15C9C7}"/>
                </a:ext>
              </a:extLst>
            </p:cNvPr>
            <p:cNvPicPr>
              <a:picLocks noChangeAspect="1"/>
            </p:cNvPicPr>
            <p:nvPr/>
          </p:nvPicPr>
          <p:blipFill>
            <a:blip r:embed="rId3"/>
            <a:stretch>
              <a:fillRect/>
            </a:stretch>
          </p:blipFill>
          <p:spPr>
            <a:xfrm>
              <a:off x="1125583" y="2824212"/>
              <a:ext cx="753926" cy="753926"/>
            </a:xfrm>
            <a:prstGeom prst="rect">
              <a:avLst/>
            </a:prstGeom>
          </p:spPr>
        </p:pic>
        <p:sp>
          <p:nvSpPr>
            <p:cNvPr id="37" name="TextBox 36">
              <a:extLst>
                <a:ext uri="{FF2B5EF4-FFF2-40B4-BE49-F238E27FC236}">
                  <a16:creationId xmlns:a16="http://schemas.microsoft.com/office/drawing/2014/main" id="{43FDBD95-D3B6-281C-13AD-8458E4ED4530}"/>
                </a:ext>
              </a:extLst>
            </p:cNvPr>
            <p:cNvSpPr txBox="1"/>
            <p:nvPr/>
          </p:nvSpPr>
          <p:spPr>
            <a:xfrm>
              <a:off x="991410" y="3502298"/>
              <a:ext cx="1012055" cy="415498"/>
            </a:xfrm>
            <a:prstGeom prst="rect">
              <a:avLst/>
            </a:prstGeom>
            <a:noFill/>
          </p:spPr>
          <p:txBody>
            <a:bodyPr wrap="square" rtlCol="0">
              <a:spAutoFit/>
            </a:bodyPr>
            <a:lstStyle/>
            <a:p>
              <a:pPr algn="ctr"/>
              <a:r>
                <a:rPr lang="en-US" sz="1050" dirty="0">
                  <a:solidFill>
                    <a:schemeClr val="accent2">
                      <a:lumMod val="75000"/>
                    </a:schemeClr>
                  </a:solidFill>
                </a:rPr>
                <a:t>QC Coordinator</a:t>
              </a:r>
            </a:p>
          </p:txBody>
        </p:sp>
      </p:grpSp>
      <p:sp>
        <p:nvSpPr>
          <p:cNvPr id="78" name="TextBox 77">
            <a:extLst>
              <a:ext uri="{FF2B5EF4-FFF2-40B4-BE49-F238E27FC236}">
                <a16:creationId xmlns:a16="http://schemas.microsoft.com/office/drawing/2014/main" id="{15146013-F54C-7CDE-A4CF-17209B689BF7}"/>
              </a:ext>
            </a:extLst>
          </p:cNvPr>
          <p:cNvSpPr txBox="1"/>
          <p:nvPr/>
        </p:nvSpPr>
        <p:spPr>
          <a:xfrm>
            <a:off x="1000087" y="2912809"/>
            <a:ext cx="3864068" cy="253916"/>
          </a:xfrm>
          <a:prstGeom prst="rect">
            <a:avLst/>
          </a:prstGeom>
          <a:noFill/>
        </p:spPr>
        <p:txBody>
          <a:bodyPr wrap="square" rtlCol="0">
            <a:spAutoFit/>
          </a:bodyPr>
          <a:lstStyle/>
          <a:p>
            <a:pPr algn="ctr"/>
            <a:r>
              <a:rPr lang="en-US" sz="1050" dirty="0">
                <a:solidFill>
                  <a:schemeClr val="accent2">
                    <a:lumMod val="75000"/>
                  </a:schemeClr>
                </a:solidFill>
              </a:rPr>
              <a:t>Create priority for the loop folder as per Subsystem handover dates</a:t>
            </a:r>
          </a:p>
        </p:txBody>
      </p:sp>
      <p:sp>
        <p:nvSpPr>
          <p:cNvPr id="81" name="TextBox 80">
            <a:extLst>
              <a:ext uri="{FF2B5EF4-FFF2-40B4-BE49-F238E27FC236}">
                <a16:creationId xmlns:a16="http://schemas.microsoft.com/office/drawing/2014/main" id="{D642F808-22AC-2827-2D83-AD3602D15F44}"/>
              </a:ext>
            </a:extLst>
          </p:cNvPr>
          <p:cNvSpPr txBox="1"/>
          <p:nvPr/>
        </p:nvSpPr>
        <p:spPr>
          <a:xfrm>
            <a:off x="5578008" y="1973475"/>
            <a:ext cx="869830" cy="261610"/>
          </a:xfrm>
          <a:prstGeom prst="rect">
            <a:avLst/>
          </a:prstGeom>
          <a:noFill/>
        </p:spPr>
        <p:txBody>
          <a:bodyPr wrap="square" rtlCol="0">
            <a:spAutoFit/>
          </a:bodyPr>
          <a:lstStyle/>
          <a:p>
            <a:r>
              <a:rPr lang="en-US" sz="1050" dirty="0">
                <a:solidFill>
                  <a:schemeClr val="accent2">
                    <a:lumMod val="75000"/>
                  </a:schemeClr>
                </a:solidFill>
              </a:rPr>
              <a:t>Change</a:t>
            </a:r>
          </a:p>
        </p:txBody>
      </p:sp>
      <p:sp>
        <p:nvSpPr>
          <p:cNvPr id="97" name="TextBox 96">
            <a:extLst>
              <a:ext uri="{FF2B5EF4-FFF2-40B4-BE49-F238E27FC236}">
                <a16:creationId xmlns:a16="http://schemas.microsoft.com/office/drawing/2014/main" id="{2B443DA5-F552-14F9-8870-6E90C323F6B6}"/>
              </a:ext>
            </a:extLst>
          </p:cNvPr>
          <p:cNvSpPr txBox="1"/>
          <p:nvPr/>
        </p:nvSpPr>
        <p:spPr>
          <a:xfrm rot="5400000">
            <a:off x="5177244" y="4547848"/>
            <a:ext cx="1012055" cy="261610"/>
          </a:xfrm>
          <a:prstGeom prst="rect">
            <a:avLst/>
          </a:prstGeom>
          <a:noFill/>
        </p:spPr>
        <p:txBody>
          <a:bodyPr wrap="square" rtlCol="0">
            <a:spAutoFit/>
          </a:bodyPr>
          <a:lstStyle/>
          <a:p>
            <a:pPr algn="ctr"/>
            <a:r>
              <a:rPr lang="en-US" sz="1050" dirty="0">
                <a:solidFill>
                  <a:schemeClr val="accent2">
                    <a:lumMod val="75000"/>
                  </a:schemeClr>
                </a:solidFill>
              </a:rPr>
              <a:t>Inform</a:t>
            </a:r>
          </a:p>
        </p:txBody>
      </p:sp>
      <p:sp>
        <p:nvSpPr>
          <p:cNvPr id="130" name="TextBox 129">
            <a:extLst>
              <a:ext uri="{FF2B5EF4-FFF2-40B4-BE49-F238E27FC236}">
                <a16:creationId xmlns:a16="http://schemas.microsoft.com/office/drawing/2014/main" id="{1DBD030D-CAF8-63C9-3A9C-B759278354E4}"/>
              </a:ext>
            </a:extLst>
          </p:cNvPr>
          <p:cNvSpPr txBox="1"/>
          <p:nvPr/>
        </p:nvSpPr>
        <p:spPr>
          <a:xfrm>
            <a:off x="7079094" y="5454380"/>
            <a:ext cx="1012055" cy="261610"/>
          </a:xfrm>
          <a:prstGeom prst="rect">
            <a:avLst/>
          </a:prstGeom>
          <a:noFill/>
        </p:spPr>
        <p:txBody>
          <a:bodyPr wrap="square" rtlCol="0">
            <a:spAutoFit/>
          </a:bodyPr>
          <a:lstStyle/>
          <a:p>
            <a:pPr algn="ctr"/>
            <a:r>
              <a:rPr lang="en-US" sz="1050" dirty="0">
                <a:solidFill>
                  <a:schemeClr val="accent2">
                    <a:lumMod val="75000"/>
                  </a:schemeClr>
                </a:solidFill>
              </a:rPr>
              <a:t>Released</a:t>
            </a:r>
          </a:p>
        </p:txBody>
      </p:sp>
      <p:grpSp>
        <p:nvGrpSpPr>
          <p:cNvPr id="12" name="Group 11">
            <a:extLst>
              <a:ext uri="{FF2B5EF4-FFF2-40B4-BE49-F238E27FC236}">
                <a16:creationId xmlns:a16="http://schemas.microsoft.com/office/drawing/2014/main" id="{E6E34163-82FF-628C-96B1-61E3699AB63E}"/>
              </a:ext>
            </a:extLst>
          </p:cNvPr>
          <p:cNvGrpSpPr/>
          <p:nvPr/>
        </p:nvGrpSpPr>
        <p:grpSpPr>
          <a:xfrm>
            <a:off x="8719591" y="2843835"/>
            <a:ext cx="1012055" cy="871134"/>
            <a:chOff x="331212" y="2871509"/>
            <a:chExt cx="1012055" cy="871134"/>
          </a:xfrm>
        </p:grpSpPr>
        <p:pic>
          <p:nvPicPr>
            <p:cNvPr id="9" name="Picture 8">
              <a:extLst>
                <a:ext uri="{FF2B5EF4-FFF2-40B4-BE49-F238E27FC236}">
                  <a16:creationId xmlns:a16="http://schemas.microsoft.com/office/drawing/2014/main" id="{ACBEE67C-FF5C-2058-F4D7-F97FDB1614A5}"/>
                </a:ext>
              </a:extLst>
            </p:cNvPr>
            <p:cNvPicPr>
              <a:picLocks noChangeAspect="1"/>
            </p:cNvPicPr>
            <p:nvPr/>
          </p:nvPicPr>
          <p:blipFill>
            <a:blip r:embed="rId4"/>
            <a:stretch>
              <a:fillRect/>
            </a:stretch>
          </p:blipFill>
          <p:spPr>
            <a:xfrm>
              <a:off x="532478" y="2871509"/>
              <a:ext cx="609524" cy="609524"/>
            </a:xfrm>
            <a:prstGeom prst="rect">
              <a:avLst/>
            </a:prstGeom>
          </p:spPr>
        </p:pic>
        <p:sp>
          <p:nvSpPr>
            <p:cNvPr id="11" name="TextBox 10">
              <a:extLst>
                <a:ext uri="{FF2B5EF4-FFF2-40B4-BE49-F238E27FC236}">
                  <a16:creationId xmlns:a16="http://schemas.microsoft.com/office/drawing/2014/main" id="{D28C0BEA-F3B0-AF85-4975-A247DE8D534B}"/>
                </a:ext>
              </a:extLst>
            </p:cNvPr>
            <p:cNvSpPr txBox="1"/>
            <p:nvPr/>
          </p:nvSpPr>
          <p:spPr>
            <a:xfrm>
              <a:off x="331212" y="3481033"/>
              <a:ext cx="1012055" cy="261610"/>
            </a:xfrm>
            <a:prstGeom prst="rect">
              <a:avLst/>
            </a:prstGeom>
            <a:noFill/>
          </p:spPr>
          <p:txBody>
            <a:bodyPr wrap="square" rtlCol="0">
              <a:spAutoFit/>
            </a:bodyPr>
            <a:lstStyle/>
            <a:p>
              <a:pPr algn="ctr"/>
              <a:r>
                <a:rPr lang="en-US" sz="1050" dirty="0">
                  <a:solidFill>
                    <a:schemeClr val="accent2">
                      <a:lumMod val="75000"/>
                    </a:schemeClr>
                  </a:solidFill>
                </a:rPr>
                <a:t>Engineering</a:t>
              </a:r>
            </a:p>
          </p:txBody>
        </p:sp>
      </p:grpSp>
      <p:grpSp>
        <p:nvGrpSpPr>
          <p:cNvPr id="26" name="Group 25">
            <a:extLst>
              <a:ext uri="{FF2B5EF4-FFF2-40B4-BE49-F238E27FC236}">
                <a16:creationId xmlns:a16="http://schemas.microsoft.com/office/drawing/2014/main" id="{CABBE23B-4535-F330-86EF-4C633AC4835B}"/>
              </a:ext>
            </a:extLst>
          </p:cNvPr>
          <p:cNvGrpSpPr/>
          <p:nvPr/>
        </p:nvGrpSpPr>
        <p:grpSpPr>
          <a:xfrm>
            <a:off x="494060" y="1199522"/>
            <a:ext cx="1012055" cy="1079385"/>
            <a:chOff x="494060" y="1199522"/>
            <a:chExt cx="1012055" cy="1079385"/>
          </a:xfrm>
        </p:grpSpPr>
        <p:pic>
          <p:nvPicPr>
            <p:cNvPr id="24" name="Picture 23" descr="A person sitting at a computer&#10;&#10;Description automatically generated">
              <a:extLst>
                <a:ext uri="{FF2B5EF4-FFF2-40B4-BE49-F238E27FC236}">
                  <a16:creationId xmlns:a16="http://schemas.microsoft.com/office/drawing/2014/main" id="{AFABBBD0-9FA7-D9CE-DEF2-D32685AFBA04}"/>
                </a:ext>
              </a:extLst>
            </p:cNvPr>
            <p:cNvPicPr>
              <a:picLocks noChangeAspect="1"/>
            </p:cNvPicPr>
            <p:nvPr/>
          </p:nvPicPr>
          <p:blipFill>
            <a:blip r:embed="rId5"/>
            <a:stretch>
              <a:fillRect/>
            </a:stretch>
          </p:blipFill>
          <p:spPr>
            <a:xfrm>
              <a:off x="613902" y="1199522"/>
              <a:ext cx="772373" cy="772373"/>
            </a:xfrm>
            <a:prstGeom prst="rect">
              <a:avLst/>
            </a:prstGeom>
          </p:spPr>
        </p:pic>
        <p:sp>
          <p:nvSpPr>
            <p:cNvPr id="25" name="TextBox 24">
              <a:extLst>
                <a:ext uri="{FF2B5EF4-FFF2-40B4-BE49-F238E27FC236}">
                  <a16:creationId xmlns:a16="http://schemas.microsoft.com/office/drawing/2014/main" id="{6C1FD20B-C298-B9BC-55ED-C8ABEEE2BC8C}"/>
                </a:ext>
              </a:extLst>
            </p:cNvPr>
            <p:cNvSpPr txBox="1"/>
            <p:nvPr/>
          </p:nvSpPr>
          <p:spPr>
            <a:xfrm>
              <a:off x="494060" y="2017297"/>
              <a:ext cx="1012055" cy="261610"/>
            </a:xfrm>
            <a:prstGeom prst="rect">
              <a:avLst/>
            </a:prstGeom>
            <a:noFill/>
          </p:spPr>
          <p:txBody>
            <a:bodyPr wrap="square" rtlCol="0">
              <a:spAutoFit/>
            </a:bodyPr>
            <a:lstStyle/>
            <a:p>
              <a:pPr algn="ctr"/>
              <a:r>
                <a:rPr lang="en-US" sz="1050" dirty="0">
                  <a:solidFill>
                    <a:schemeClr val="accent2">
                      <a:lumMod val="75000"/>
                    </a:schemeClr>
                  </a:solidFill>
                </a:rPr>
                <a:t>Planning</a:t>
              </a:r>
            </a:p>
          </p:txBody>
        </p:sp>
      </p:grpSp>
      <p:cxnSp>
        <p:nvCxnSpPr>
          <p:cNvPr id="35" name="Connector: Elbow 34">
            <a:extLst>
              <a:ext uri="{FF2B5EF4-FFF2-40B4-BE49-F238E27FC236}">
                <a16:creationId xmlns:a16="http://schemas.microsoft.com/office/drawing/2014/main" id="{E853ABF8-1CD6-07EA-F651-3F6BF4AF9C67}"/>
              </a:ext>
            </a:extLst>
          </p:cNvPr>
          <p:cNvCxnSpPr>
            <a:cxnSpLocks/>
            <a:stCxn id="25" idx="2"/>
          </p:cNvCxnSpPr>
          <p:nvPr/>
        </p:nvCxnSpPr>
        <p:spPr>
          <a:xfrm rot="16200000" flipH="1">
            <a:off x="2441444" y="837550"/>
            <a:ext cx="922048" cy="38047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8FA10E5A-8FF3-DA56-1D17-44ACAF545ADC}"/>
              </a:ext>
            </a:extLst>
          </p:cNvPr>
          <p:cNvGrpSpPr/>
          <p:nvPr/>
        </p:nvGrpSpPr>
        <p:grpSpPr>
          <a:xfrm>
            <a:off x="4804847" y="2386898"/>
            <a:ext cx="1548319" cy="1721270"/>
            <a:chOff x="4804847" y="2386898"/>
            <a:chExt cx="1548319" cy="1721270"/>
          </a:xfrm>
        </p:grpSpPr>
        <p:sp>
          <p:nvSpPr>
            <p:cNvPr id="102" name="TextBox 101">
              <a:extLst>
                <a:ext uri="{FF2B5EF4-FFF2-40B4-BE49-F238E27FC236}">
                  <a16:creationId xmlns:a16="http://schemas.microsoft.com/office/drawing/2014/main" id="{715F2F2A-CEE1-3F9D-5542-0DC913978D1A}"/>
                </a:ext>
              </a:extLst>
            </p:cNvPr>
            <p:cNvSpPr txBox="1"/>
            <p:nvPr/>
          </p:nvSpPr>
          <p:spPr>
            <a:xfrm>
              <a:off x="5043071" y="3846558"/>
              <a:ext cx="1012055" cy="261610"/>
            </a:xfrm>
            <a:prstGeom prst="rect">
              <a:avLst/>
            </a:prstGeom>
            <a:noFill/>
          </p:spPr>
          <p:txBody>
            <a:bodyPr wrap="square" rtlCol="0">
              <a:spAutoFit/>
            </a:bodyPr>
            <a:lstStyle/>
            <a:p>
              <a:pPr algn="ctr"/>
              <a:r>
                <a:rPr lang="en-US" sz="1050" dirty="0">
                  <a:solidFill>
                    <a:schemeClr val="accent2">
                      <a:lumMod val="75000"/>
                    </a:schemeClr>
                  </a:solidFill>
                </a:rPr>
                <a:t>Loops System</a:t>
              </a:r>
            </a:p>
          </p:txBody>
        </p:sp>
        <p:pic>
          <p:nvPicPr>
            <p:cNvPr id="41" name="Picture 40" descr="A blue rectangular object with a black background&#10;&#10;Description automatically generated">
              <a:extLst>
                <a:ext uri="{FF2B5EF4-FFF2-40B4-BE49-F238E27FC236}">
                  <a16:creationId xmlns:a16="http://schemas.microsoft.com/office/drawing/2014/main" id="{73977FF2-F895-58CD-4DFD-36C267D42A53}"/>
                </a:ext>
              </a:extLst>
            </p:cNvPr>
            <p:cNvPicPr>
              <a:picLocks noChangeAspect="1"/>
            </p:cNvPicPr>
            <p:nvPr/>
          </p:nvPicPr>
          <p:blipFill>
            <a:blip r:embed="rId6"/>
            <a:stretch>
              <a:fillRect/>
            </a:stretch>
          </p:blipFill>
          <p:spPr>
            <a:xfrm>
              <a:off x="4804847" y="2386898"/>
              <a:ext cx="1548319" cy="1548319"/>
            </a:xfrm>
            <a:prstGeom prst="rect">
              <a:avLst/>
            </a:prstGeom>
          </p:spPr>
        </p:pic>
      </p:grpSp>
      <p:cxnSp>
        <p:nvCxnSpPr>
          <p:cNvPr id="46" name="Straight Arrow Connector 45">
            <a:extLst>
              <a:ext uri="{FF2B5EF4-FFF2-40B4-BE49-F238E27FC236}">
                <a16:creationId xmlns:a16="http://schemas.microsoft.com/office/drawing/2014/main" id="{BE38044B-0D99-C8C3-ECC7-B3B7C2728DED}"/>
              </a:ext>
            </a:extLst>
          </p:cNvPr>
          <p:cNvCxnSpPr>
            <a:stCxn id="22" idx="2"/>
            <a:endCxn id="41" idx="0"/>
          </p:cNvCxnSpPr>
          <p:nvPr/>
        </p:nvCxnSpPr>
        <p:spPr>
          <a:xfrm>
            <a:off x="5578008" y="1921378"/>
            <a:ext cx="999" cy="46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81E9D22-7A9B-B06B-6934-BBFF945DFBA1}"/>
              </a:ext>
            </a:extLst>
          </p:cNvPr>
          <p:cNvGrpSpPr/>
          <p:nvPr/>
        </p:nvGrpSpPr>
        <p:grpSpPr>
          <a:xfrm>
            <a:off x="4463148" y="5360245"/>
            <a:ext cx="2171899" cy="848087"/>
            <a:chOff x="4298819" y="4792500"/>
            <a:chExt cx="2171899" cy="848087"/>
          </a:xfrm>
        </p:grpSpPr>
        <p:grpSp>
          <p:nvGrpSpPr>
            <p:cNvPr id="8" name="Group 7">
              <a:extLst>
                <a:ext uri="{FF2B5EF4-FFF2-40B4-BE49-F238E27FC236}">
                  <a16:creationId xmlns:a16="http://schemas.microsoft.com/office/drawing/2014/main" id="{EBF2174A-1337-2022-91F0-DB8353E55C8E}"/>
                </a:ext>
              </a:extLst>
            </p:cNvPr>
            <p:cNvGrpSpPr/>
            <p:nvPr/>
          </p:nvGrpSpPr>
          <p:grpSpPr>
            <a:xfrm>
              <a:off x="4298819" y="4792500"/>
              <a:ext cx="1012055" cy="848087"/>
              <a:chOff x="6608015" y="732274"/>
              <a:chExt cx="1012055" cy="848087"/>
            </a:xfrm>
          </p:grpSpPr>
          <p:pic>
            <p:nvPicPr>
              <p:cNvPr id="4" name="Picture 3" descr="A white person wearing a yellow hard hat&#10;&#10;Description automatically generated">
                <a:extLst>
                  <a:ext uri="{FF2B5EF4-FFF2-40B4-BE49-F238E27FC236}">
                    <a16:creationId xmlns:a16="http://schemas.microsoft.com/office/drawing/2014/main" id="{E645751E-0E3C-3023-2C29-A21BFFA04C67}"/>
                  </a:ext>
                </a:extLst>
              </p:cNvPr>
              <p:cNvPicPr>
                <a:picLocks noChangeAspect="1"/>
              </p:cNvPicPr>
              <p:nvPr/>
            </p:nvPicPr>
            <p:blipFill>
              <a:blip r:embed="rId7"/>
              <a:stretch>
                <a:fillRect/>
              </a:stretch>
            </p:blipFill>
            <p:spPr>
              <a:xfrm>
                <a:off x="6749420" y="732274"/>
                <a:ext cx="711490" cy="711490"/>
              </a:xfrm>
              <a:prstGeom prst="rect">
                <a:avLst/>
              </a:prstGeom>
            </p:spPr>
          </p:pic>
          <p:sp>
            <p:nvSpPr>
              <p:cNvPr id="7" name="TextBox 6">
                <a:extLst>
                  <a:ext uri="{FF2B5EF4-FFF2-40B4-BE49-F238E27FC236}">
                    <a16:creationId xmlns:a16="http://schemas.microsoft.com/office/drawing/2014/main" id="{7ADC38F3-9A4A-2D1A-1287-3B68711B0C9D}"/>
                  </a:ext>
                </a:extLst>
              </p:cNvPr>
              <p:cNvSpPr txBox="1"/>
              <p:nvPr/>
            </p:nvSpPr>
            <p:spPr>
              <a:xfrm>
                <a:off x="6608015" y="1318751"/>
                <a:ext cx="1012055" cy="261610"/>
              </a:xfrm>
              <a:prstGeom prst="rect">
                <a:avLst/>
              </a:prstGeom>
              <a:noFill/>
            </p:spPr>
            <p:txBody>
              <a:bodyPr wrap="square" rtlCol="0">
                <a:spAutoFit/>
              </a:bodyPr>
              <a:lstStyle/>
              <a:p>
                <a:pPr algn="ctr"/>
                <a:r>
                  <a:rPr lang="en-US" sz="1050" dirty="0">
                    <a:solidFill>
                      <a:schemeClr val="accent2">
                        <a:lumMod val="75000"/>
                      </a:schemeClr>
                    </a:solidFill>
                  </a:rPr>
                  <a:t>Subcontractor</a:t>
                </a:r>
              </a:p>
            </p:txBody>
          </p:sp>
        </p:grpSp>
        <p:grpSp>
          <p:nvGrpSpPr>
            <p:cNvPr id="47" name="Group 46">
              <a:extLst>
                <a:ext uri="{FF2B5EF4-FFF2-40B4-BE49-F238E27FC236}">
                  <a16:creationId xmlns:a16="http://schemas.microsoft.com/office/drawing/2014/main" id="{755A4065-4EE2-DAFD-4BC9-35BD5040F7B5}"/>
                </a:ext>
              </a:extLst>
            </p:cNvPr>
            <p:cNvGrpSpPr/>
            <p:nvPr/>
          </p:nvGrpSpPr>
          <p:grpSpPr>
            <a:xfrm>
              <a:off x="5458663" y="4792500"/>
              <a:ext cx="1012055" cy="848087"/>
              <a:chOff x="6608015" y="732274"/>
              <a:chExt cx="1012055" cy="848087"/>
            </a:xfrm>
          </p:grpSpPr>
          <p:pic>
            <p:nvPicPr>
              <p:cNvPr id="48" name="Picture 47" descr="A white person wearing a yellow hard hat&#10;&#10;Description automatically generated">
                <a:extLst>
                  <a:ext uri="{FF2B5EF4-FFF2-40B4-BE49-F238E27FC236}">
                    <a16:creationId xmlns:a16="http://schemas.microsoft.com/office/drawing/2014/main" id="{EDD5EF3D-B26B-2260-4DF5-7E28A5D5EB73}"/>
                  </a:ext>
                </a:extLst>
              </p:cNvPr>
              <p:cNvPicPr>
                <a:picLocks noChangeAspect="1"/>
              </p:cNvPicPr>
              <p:nvPr/>
            </p:nvPicPr>
            <p:blipFill>
              <a:blip r:embed="rId7"/>
              <a:stretch>
                <a:fillRect/>
              </a:stretch>
            </p:blipFill>
            <p:spPr>
              <a:xfrm>
                <a:off x="6749420" y="732274"/>
                <a:ext cx="711490" cy="711490"/>
              </a:xfrm>
              <a:prstGeom prst="rect">
                <a:avLst/>
              </a:prstGeom>
            </p:spPr>
          </p:pic>
          <p:sp>
            <p:nvSpPr>
              <p:cNvPr id="49" name="TextBox 48">
                <a:extLst>
                  <a:ext uri="{FF2B5EF4-FFF2-40B4-BE49-F238E27FC236}">
                    <a16:creationId xmlns:a16="http://schemas.microsoft.com/office/drawing/2014/main" id="{88638048-BE2A-8513-6238-E3DC01E64218}"/>
                  </a:ext>
                </a:extLst>
              </p:cNvPr>
              <p:cNvSpPr txBox="1"/>
              <p:nvPr/>
            </p:nvSpPr>
            <p:spPr>
              <a:xfrm>
                <a:off x="6608015" y="1318751"/>
                <a:ext cx="1012055" cy="261610"/>
              </a:xfrm>
              <a:prstGeom prst="rect">
                <a:avLst/>
              </a:prstGeom>
              <a:noFill/>
            </p:spPr>
            <p:txBody>
              <a:bodyPr wrap="square" rtlCol="0">
                <a:spAutoFit/>
              </a:bodyPr>
              <a:lstStyle/>
              <a:p>
                <a:pPr algn="ctr"/>
                <a:r>
                  <a:rPr lang="en-US" sz="1050" dirty="0">
                    <a:solidFill>
                      <a:schemeClr val="accent2">
                        <a:lumMod val="75000"/>
                      </a:schemeClr>
                    </a:solidFill>
                  </a:rPr>
                  <a:t>Construction</a:t>
                </a:r>
              </a:p>
            </p:txBody>
          </p:sp>
        </p:grpSp>
      </p:grpSp>
      <p:cxnSp>
        <p:nvCxnSpPr>
          <p:cNvPr id="52" name="Straight Arrow Connector 51">
            <a:extLst>
              <a:ext uri="{FF2B5EF4-FFF2-40B4-BE49-F238E27FC236}">
                <a16:creationId xmlns:a16="http://schemas.microsoft.com/office/drawing/2014/main" id="{DF072AFE-B725-3D19-7392-9B7D37EA120F}"/>
              </a:ext>
            </a:extLst>
          </p:cNvPr>
          <p:cNvCxnSpPr>
            <a:stCxn id="102" idx="2"/>
          </p:cNvCxnSpPr>
          <p:nvPr/>
        </p:nvCxnSpPr>
        <p:spPr>
          <a:xfrm flipH="1">
            <a:off x="5549098" y="4108168"/>
            <a:ext cx="1" cy="119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DE3F8F-4892-3880-ACDE-821161A2C0B8}"/>
              </a:ext>
            </a:extLst>
          </p:cNvPr>
          <p:cNvCxnSpPr>
            <a:stCxn id="41" idx="3"/>
            <a:endCxn id="9" idx="1"/>
          </p:cNvCxnSpPr>
          <p:nvPr/>
        </p:nvCxnSpPr>
        <p:spPr>
          <a:xfrm flipV="1">
            <a:off x="6353166" y="3148597"/>
            <a:ext cx="2567691" cy="124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6E9D919-9315-0602-7949-294FB38BC38B}"/>
              </a:ext>
            </a:extLst>
          </p:cNvPr>
          <p:cNvSpPr txBox="1"/>
          <p:nvPr/>
        </p:nvSpPr>
        <p:spPr>
          <a:xfrm>
            <a:off x="6635047" y="2861564"/>
            <a:ext cx="1974561" cy="253916"/>
          </a:xfrm>
          <a:prstGeom prst="rect">
            <a:avLst/>
          </a:prstGeom>
          <a:noFill/>
        </p:spPr>
        <p:txBody>
          <a:bodyPr wrap="square" rtlCol="0">
            <a:spAutoFit/>
          </a:bodyPr>
          <a:lstStyle/>
          <a:p>
            <a:pPr algn="ctr"/>
            <a:r>
              <a:rPr lang="en-US" sz="1050" dirty="0">
                <a:solidFill>
                  <a:srgbClr val="FF0000"/>
                </a:solidFill>
              </a:rPr>
              <a:t>Report missing ILD</a:t>
            </a:r>
          </a:p>
        </p:txBody>
      </p:sp>
      <p:cxnSp>
        <p:nvCxnSpPr>
          <p:cNvPr id="57" name="Straight Arrow Connector 56">
            <a:extLst>
              <a:ext uri="{FF2B5EF4-FFF2-40B4-BE49-F238E27FC236}">
                <a16:creationId xmlns:a16="http://schemas.microsoft.com/office/drawing/2014/main" id="{73604041-2B63-85A4-30A8-AE2C3496D0FC}"/>
              </a:ext>
            </a:extLst>
          </p:cNvPr>
          <p:cNvCxnSpPr>
            <a:stCxn id="48" idx="3"/>
          </p:cNvCxnSpPr>
          <p:nvPr/>
        </p:nvCxnSpPr>
        <p:spPr>
          <a:xfrm>
            <a:off x="6475887" y="5715990"/>
            <a:ext cx="2243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42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664234" y="2026472"/>
            <a:ext cx="5089585" cy="1325563"/>
          </a:xfrm>
        </p:spPr>
        <p:txBody>
          <a:bodyPr/>
          <a:lstStyle/>
          <a:p>
            <a:pPr algn="ctr"/>
            <a:r>
              <a:rPr lang="en-US" dirty="0">
                <a:solidFill>
                  <a:srgbClr val="0070C0"/>
                </a:solidFill>
              </a:rPr>
              <a:t>Blockage Control</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tretch>
            <a:fillRect/>
          </a:stretch>
        </p:blipFill>
        <p:spPr>
          <a:xfrm>
            <a:off x="5884648" y="1000955"/>
            <a:ext cx="6307353" cy="3778461"/>
          </a:xfrm>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Tree>
    <p:extLst>
      <p:ext uri="{BB962C8B-B14F-4D97-AF65-F5344CB8AC3E}">
        <p14:creationId xmlns:p14="http://schemas.microsoft.com/office/powerpoint/2010/main" val="79770815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cf2f2b0-237a-4418-9927-9eefd42ac953}" enabled="1" method="Standard" siteId="{47312dc6-0a91-4272-a8a5-031fca130189}" contentBits="0" removed="0"/>
</clbl:labelList>
</file>

<file path=docProps/app.xml><?xml version="1.0" encoding="utf-8"?>
<Properties xmlns="http://schemas.openxmlformats.org/officeDocument/2006/extended-properties" xmlns:vt="http://schemas.openxmlformats.org/officeDocument/2006/docPropsVTypes">
  <Template>Blue spheres presentation</Template>
  <TotalTime>0</TotalTime>
  <Words>633</Words>
  <Application>Microsoft Office PowerPoint</Application>
  <PresentationFormat>Widescreen</PresentationFormat>
  <Paragraphs>146</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Arial</vt:lpstr>
      <vt:lpstr>Calibri</vt:lpstr>
      <vt:lpstr>Corbel</vt:lpstr>
      <vt:lpstr>Wingdings</vt:lpstr>
      <vt:lpstr>Office Theme</vt:lpstr>
      <vt:lpstr>Loop Workflow</vt:lpstr>
      <vt:lpstr>Agenda </vt:lpstr>
      <vt:lpstr>Presentation goal</vt:lpstr>
      <vt:lpstr>Loop Workflow</vt:lpstr>
      <vt:lpstr>Loop workflow - Overview</vt:lpstr>
      <vt:lpstr>Loop workflow - Detailed</vt:lpstr>
      <vt:lpstr>Work Front</vt:lpstr>
      <vt:lpstr>Loop Performed work front</vt:lpstr>
      <vt:lpstr>Blockage Control</vt:lpstr>
      <vt:lpstr>Blockage management</vt:lpstr>
      <vt:lpstr>Personas</vt:lpstr>
      <vt:lpstr>PowerPoint Presentation</vt:lpstr>
      <vt:lpstr>Loop War Room</vt:lpstr>
      <vt:lpstr>PowerPoint Presentation</vt:lpstr>
      <vt:lpstr>Loop Process Digitalization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2023-01-29T08:15:51Z</dcterms:created>
  <dcterms:modified xsi:type="dcterms:W3CDTF">2023-12-19T06:59:36Z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cf2f2b0-237a-4418-9927-9eefd42ac953_Enabled">
    <vt:lpwstr>true</vt:lpwstr>
  </property>
  <property fmtid="{D5CDD505-2E9C-101B-9397-08002B2CF9AE}" pid="4" name="MSIP_Label_dcf2f2b0-237a-4418-9927-9eefd42ac953_SetDate">
    <vt:lpwstr>2023-10-20T05:33:51Z</vt:lpwstr>
  </property>
  <property fmtid="{D5CDD505-2E9C-101B-9397-08002B2CF9AE}" pid="5" name="MSIP_Label_dcf2f2b0-237a-4418-9927-9eefd42ac953_Method">
    <vt:lpwstr>Standard</vt:lpwstr>
  </property>
  <property fmtid="{D5CDD505-2E9C-101B-9397-08002B2CF9AE}" pid="6" name="MSIP_Label_dcf2f2b0-237a-4418-9927-9eefd42ac953_Name">
    <vt:lpwstr>dcf2f2b0-237a-4418-9927-9eefd42ac953</vt:lpwstr>
  </property>
  <property fmtid="{D5CDD505-2E9C-101B-9397-08002B2CF9AE}" pid="7" name="MSIP_Label_dcf2f2b0-237a-4418-9927-9eefd42ac953_SiteId">
    <vt:lpwstr>47312dc6-0a91-4272-a8a5-031fca130189</vt:lpwstr>
  </property>
  <property fmtid="{D5CDD505-2E9C-101B-9397-08002B2CF9AE}" pid="8" name="MSIP_Label_dcf2f2b0-237a-4418-9927-9eefd42ac953_ActionId">
    <vt:lpwstr>fad2efda-99aa-4869-a288-2d7c4a0b26a3</vt:lpwstr>
  </property>
  <property fmtid="{D5CDD505-2E9C-101B-9397-08002B2CF9AE}" pid="9" name="MSIP_Label_dcf2f2b0-237a-4418-9927-9eefd42ac953_ContentBits">
    <vt:lpwstr>0</vt:lpwstr>
  </property>
</Properties>
</file>