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9" r:id="rId6"/>
    <p:sldId id="277" r:id="rId7"/>
    <p:sldId id="278" r:id="rId8"/>
    <p:sldId id="279" r:id="rId9"/>
    <p:sldId id="280" r:id="rId10"/>
    <p:sldId id="272" r:id="rId11"/>
    <p:sldId id="282" r:id="rId12"/>
    <p:sldId id="283" r:id="rId13"/>
    <p:sldId id="28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F3E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7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07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14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95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1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78E2587-ACBC-4573-A582-96D6936DAE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26995" y="894083"/>
            <a:ext cx="1904013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FB7FD2-12D8-43B7-A5C7-F9A5AC8F86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9669" y="361560"/>
            <a:ext cx="1904013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25C6AC-F4D2-4947-AC9F-5C52E43D76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26995" y="894083"/>
            <a:ext cx="1904013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4BD12A-0EDB-4FD4-8B7A-A1E95F04E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241" y="6289277"/>
            <a:ext cx="759260" cy="4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AD0F76-F854-4F1C-A0BA-9A29D5DA4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734" y="6338125"/>
            <a:ext cx="724435" cy="42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2/2/2023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710812" y="683665"/>
            <a:ext cx="5495040" cy="5400942"/>
          </a:xfr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07720"/>
          </a:xfrm>
        </p:spPr>
        <p:txBody>
          <a:bodyPr/>
          <a:lstStyle/>
          <a:p>
            <a:r>
              <a:rPr lang="en-US" sz="2000" dirty="0"/>
              <a:t>6- Business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96725" y="6456363"/>
            <a:ext cx="295275" cy="187325"/>
          </a:xfrm>
        </p:spPr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864E2-D8A7-4C49-BC17-03AFABFC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971445"/>
            <a:ext cx="11380787" cy="54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7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710812" y="675117"/>
            <a:ext cx="5689988" cy="54436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5006162" cy="435133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Current Loop Folder workflow.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Disadvantages of current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Motivation Plan.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Advantages.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Case Scenario.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Business Process.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5884648" y="1000955"/>
            <a:ext cx="6307353" cy="37784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32DB2E-DB25-4ED8-A405-1E734AA3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397999"/>
          </a:xfrm>
        </p:spPr>
        <p:txBody>
          <a:bodyPr/>
          <a:lstStyle/>
          <a:p>
            <a:r>
              <a:rPr lang="en-US" sz="2000" dirty="0"/>
              <a:t>1- Loop workflow (Current) With Application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3909B-D116-4B83-9572-15532F9982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CD9D60-7B1E-4244-89DB-9C5ED96F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67" y="2211736"/>
            <a:ext cx="384435" cy="9519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8171FE-197E-4B82-B10A-EC494CB5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789" y="3262438"/>
            <a:ext cx="393699" cy="9566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EED479-98C1-404C-8AE5-8DD1F1FDA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090" y="3372666"/>
            <a:ext cx="569705" cy="7429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50D5D7-8166-49B6-8FFF-B1E073E05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021" y="2270394"/>
            <a:ext cx="537283" cy="835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BB382A-C192-45C3-A0A6-D9EC0ABAD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75" y="1246846"/>
            <a:ext cx="551178" cy="7894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5F0973-C643-4232-9784-ED1F34B9B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2270" y="4597732"/>
            <a:ext cx="537283" cy="8358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146286-C164-4FE2-836C-E739361D88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54" y="5584146"/>
            <a:ext cx="537283" cy="83586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1B540C-5D1E-44E7-ACCC-6B1A014FF9AE}"/>
              </a:ext>
            </a:extLst>
          </p:cNvPr>
          <p:cNvCxnSpPr/>
          <p:nvPr/>
        </p:nvCxnSpPr>
        <p:spPr>
          <a:xfrm>
            <a:off x="268845" y="2094720"/>
            <a:ext cx="11301274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702E61-C267-404B-9F8B-8E12A0C64427}"/>
              </a:ext>
            </a:extLst>
          </p:cNvPr>
          <p:cNvCxnSpPr/>
          <p:nvPr/>
        </p:nvCxnSpPr>
        <p:spPr>
          <a:xfrm>
            <a:off x="209652" y="3163698"/>
            <a:ext cx="11301274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E84163-EDD5-4359-BAE7-527177D600E7}"/>
              </a:ext>
            </a:extLst>
          </p:cNvPr>
          <p:cNvCxnSpPr/>
          <p:nvPr/>
        </p:nvCxnSpPr>
        <p:spPr>
          <a:xfrm>
            <a:off x="209652" y="4306698"/>
            <a:ext cx="11301274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EADCD9-7D11-42BC-B532-C590A97B9C3A}"/>
              </a:ext>
            </a:extLst>
          </p:cNvPr>
          <p:cNvSpPr txBox="1"/>
          <p:nvPr/>
        </p:nvSpPr>
        <p:spPr>
          <a:xfrm>
            <a:off x="1218440" y="1333693"/>
            <a:ext cx="149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Engineering design the ILD and make the Red Line.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4B9378-418E-4F91-9D7E-4FDEC1BFBEFE}"/>
              </a:ext>
            </a:extLst>
          </p:cNvPr>
          <p:cNvSpPr txBox="1"/>
          <p:nvPr/>
        </p:nvSpPr>
        <p:spPr>
          <a:xfrm>
            <a:off x="2715206" y="1354587"/>
            <a:ext cx="1907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Information stored from SPI to Excel files.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92733-4DC6-403F-B0BF-806E17F077EC}"/>
              </a:ext>
            </a:extLst>
          </p:cNvPr>
          <p:cNvSpPr txBox="1"/>
          <p:nvPr/>
        </p:nvSpPr>
        <p:spPr>
          <a:xfrm>
            <a:off x="2715206" y="2424946"/>
            <a:ext cx="149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Information stored from Excel files to HCS.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026E27-0DF0-4947-ADEF-AFAE655589F2}"/>
              </a:ext>
            </a:extLst>
          </p:cNvPr>
          <p:cNvSpPr txBox="1"/>
          <p:nvPr/>
        </p:nvSpPr>
        <p:spPr>
          <a:xfrm>
            <a:off x="3202226" y="3424184"/>
            <a:ext cx="133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Production.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642D275-784A-41C6-A25D-BD087C554F31}"/>
              </a:ext>
            </a:extLst>
          </p:cNvPr>
          <p:cNvCxnSpPr>
            <a:cxnSpLocks/>
            <a:stCxn id="18" idx="1"/>
            <a:endCxn id="39" idx="1"/>
          </p:cNvCxnSpPr>
          <p:nvPr/>
        </p:nvCxnSpPr>
        <p:spPr>
          <a:xfrm rot="10800000" flipH="1" flipV="1">
            <a:off x="722974" y="1641562"/>
            <a:ext cx="435265" cy="996786"/>
          </a:xfrm>
          <a:prstGeom prst="bentConnector3">
            <a:avLst>
              <a:gd name="adj1" fmla="val -52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3361302-74DD-4C0D-B453-A70275E10F69}"/>
              </a:ext>
            </a:extLst>
          </p:cNvPr>
          <p:cNvSpPr/>
          <p:nvPr/>
        </p:nvSpPr>
        <p:spPr>
          <a:xfrm>
            <a:off x="1158240" y="2211736"/>
            <a:ext cx="82972" cy="853223"/>
          </a:xfrm>
          <a:prstGeom prst="rect">
            <a:avLst/>
          </a:prstGeom>
          <a:solidFill>
            <a:srgbClr val="E05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46AC1F-D0DA-4EA5-8A5E-5F057EFEA952}"/>
              </a:ext>
            </a:extLst>
          </p:cNvPr>
          <p:cNvGrpSpPr/>
          <p:nvPr/>
        </p:nvGrpSpPr>
        <p:grpSpPr>
          <a:xfrm>
            <a:off x="83193" y="6549422"/>
            <a:ext cx="3380396" cy="230832"/>
            <a:chOff x="831576" y="6424011"/>
            <a:chExt cx="3380396" cy="23083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26793B-0C24-4CED-8CDA-4F92962C4C46}"/>
                </a:ext>
              </a:extLst>
            </p:cNvPr>
            <p:cNvCxnSpPr>
              <a:cxnSpLocks/>
            </p:cNvCxnSpPr>
            <p:nvPr/>
          </p:nvCxnSpPr>
          <p:spPr>
            <a:xfrm>
              <a:off x="929893" y="6569627"/>
              <a:ext cx="306286" cy="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83D996-A68D-4FD1-A880-4962861A2773}"/>
                </a:ext>
              </a:extLst>
            </p:cNvPr>
            <p:cNvSpPr txBox="1"/>
            <p:nvPr/>
          </p:nvSpPr>
          <p:spPr>
            <a:xfrm>
              <a:off x="1249514" y="6424011"/>
              <a:ext cx="29624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Unbound data </a:t>
              </a:r>
              <a:r>
                <a:rPr lang="en-US" sz="800" dirty="0"/>
                <a:t>connection</a:t>
              </a:r>
              <a:r>
                <a:rPr lang="en-US" sz="900" dirty="0"/>
                <a:t> or information transfer by mails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804BCA5-B2AF-4058-B0ED-1E7B68D03A28}"/>
                </a:ext>
              </a:extLst>
            </p:cNvPr>
            <p:cNvSpPr/>
            <p:nvPr/>
          </p:nvSpPr>
          <p:spPr>
            <a:xfrm>
              <a:off x="831576" y="6482156"/>
              <a:ext cx="502920" cy="57271"/>
            </a:xfrm>
            <a:prstGeom prst="rect">
              <a:avLst/>
            </a:prstGeom>
            <a:solidFill>
              <a:srgbClr val="E05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2F19C5-D32D-435A-A72D-CA36709D97CD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 flipV="1">
            <a:off x="3208488" y="3740741"/>
            <a:ext cx="1166602" cy="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5BCA0C-16FB-4F5D-AADC-5B323D78AE17}"/>
              </a:ext>
            </a:extLst>
          </p:cNvPr>
          <p:cNvSpPr txBox="1"/>
          <p:nvPr/>
        </p:nvSpPr>
        <p:spPr>
          <a:xfrm>
            <a:off x="4963106" y="3671637"/>
            <a:ext cx="1275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Raise a RFI to QC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3DA774-AB3F-4496-A149-880180558894}"/>
              </a:ext>
            </a:extLst>
          </p:cNvPr>
          <p:cNvSpPr/>
          <p:nvPr/>
        </p:nvSpPr>
        <p:spPr>
          <a:xfrm>
            <a:off x="5824888" y="4557407"/>
            <a:ext cx="82972" cy="853223"/>
          </a:xfrm>
          <a:prstGeom prst="rect">
            <a:avLst/>
          </a:prstGeom>
          <a:solidFill>
            <a:srgbClr val="E05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7B78714-DC8C-4B38-8DA0-6E42B0254939}"/>
              </a:ext>
            </a:extLst>
          </p:cNvPr>
          <p:cNvSpPr/>
          <p:nvPr/>
        </p:nvSpPr>
        <p:spPr>
          <a:xfrm>
            <a:off x="5024211" y="4557407"/>
            <a:ext cx="82972" cy="853223"/>
          </a:xfrm>
          <a:prstGeom prst="rect">
            <a:avLst/>
          </a:prstGeom>
          <a:solidFill>
            <a:srgbClr val="E05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2FD596-3016-4DD4-B955-E1DAFA994507}"/>
              </a:ext>
            </a:extLst>
          </p:cNvPr>
          <p:cNvSpPr/>
          <p:nvPr/>
        </p:nvSpPr>
        <p:spPr>
          <a:xfrm>
            <a:off x="5024211" y="4361152"/>
            <a:ext cx="883649" cy="97032"/>
          </a:xfrm>
          <a:prstGeom prst="rect">
            <a:avLst/>
          </a:prstGeom>
          <a:solidFill>
            <a:srgbClr val="E05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D4CF3C2-68A9-44CA-BD06-7FF63AD82F82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rot="5400000">
            <a:off x="5327097" y="4087576"/>
            <a:ext cx="412516" cy="134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5E2B733-25A4-4666-8124-EAA2A9ABD955}"/>
              </a:ext>
            </a:extLst>
          </p:cNvPr>
          <p:cNvSpPr/>
          <p:nvPr/>
        </p:nvSpPr>
        <p:spPr>
          <a:xfrm>
            <a:off x="7377938" y="5567057"/>
            <a:ext cx="82972" cy="853223"/>
          </a:xfrm>
          <a:prstGeom prst="rect">
            <a:avLst/>
          </a:prstGeom>
          <a:solidFill>
            <a:srgbClr val="E05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7DF61A-D009-428E-9230-32F46C7AD452}"/>
              </a:ext>
            </a:extLst>
          </p:cNvPr>
          <p:cNvCxnSpPr/>
          <p:nvPr/>
        </p:nvCxnSpPr>
        <p:spPr>
          <a:xfrm>
            <a:off x="209652" y="5504244"/>
            <a:ext cx="11301274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D84EFB2-0D46-47DF-A8AC-389D9D746166}"/>
              </a:ext>
            </a:extLst>
          </p:cNvPr>
          <p:cNvSpPr txBox="1"/>
          <p:nvPr/>
        </p:nvSpPr>
        <p:spPr>
          <a:xfrm>
            <a:off x="307108" y="3342791"/>
            <a:ext cx="2329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Scope of work collected from engineering in a post process then being updated for production by Subcontractors.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751D9FC-520C-452B-A42C-61696B107D98}"/>
              </a:ext>
            </a:extLst>
          </p:cNvPr>
          <p:cNvCxnSpPr>
            <a:stCxn id="47" idx="3"/>
            <a:endCxn id="53" idx="1"/>
          </p:cNvCxnSpPr>
          <p:nvPr/>
        </p:nvCxnSpPr>
        <p:spPr>
          <a:xfrm>
            <a:off x="5907860" y="4984019"/>
            <a:ext cx="1470078" cy="1009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1F52B07-DDBC-4A4F-BA23-29842FCB744D}"/>
              </a:ext>
            </a:extLst>
          </p:cNvPr>
          <p:cNvSpPr txBox="1"/>
          <p:nvPr/>
        </p:nvSpPr>
        <p:spPr>
          <a:xfrm>
            <a:off x="6745912" y="4372309"/>
            <a:ext cx="321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Inspect the required element, sign the certificate and send it to HO to load it to the system.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AD69E3-E99C-4C73-B0E9-61BD06475C27}"/>
              </a:ext>
            </a:extLst>
          </p:cNvPr>
          <p:cNvSpPr/>
          <p:nvPr/>
        </p:nvSpPr>
        <p:spPr>
          <a:xfrm>
            <a:off x="4292118" y="2212530"/>
            <a:ext cx="82972" cy="853223"/>
          </a:xfrm>
          <a:prstGeom prst="rect">
            <a:avLst/>
          </a:prstGeom>
          <a:solidFill>
            <a:srgbClr val="E05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979C1AC-AEF9-4A2D-A3C7-C3323A294E48}"/>
              </a:ext>
            </a:extLst>
          </p:cNvPr>
          <p:cNvCxnSpPr>
            <a:cxnSpLocks/>
            <a:stCxn id="47" idx="3"/>
            <a:endCxn id="59" idx="3"/>
          </p:cNvCxnSpPr>
          <p:nvPr/>
        </p:nvCxnSpPr>
        <p:spPr>
          <a:xfrm flipH="1" flipV="1">
            <a:off x="4375090" y="2639142"/>
            <a:ext cx="1532770" cy="2344877"/>
          </a:xfrm>
          <a:prstGeom prst="bentConnector3">
            <a:avLst>
              <a:gd name="adj1" fmla="val -47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6870F8E-AF20-4B1A-8F15-7B4C2C057812}"/>
              </a:ext>
            </a:extLst>
          </p:cNvPr>
          <p:cNvSpPr txBox="1"/>
          <p:nvPr/>
        </p:nvSpPr>
        <p:spPr>
          <a:xfrm>
            <a:off x="6745913" y="4995772"/>
            <a:ext cx="397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Prepare the physical folders with all signatures, inform </a:t>
            </a:r>
            <a:r>
              <a:rPr lang="en-US" sz="1200" dirty="0" err="1"/>
              <a:t>Precomm</a:t>
            </a:r>
            <a:r>
              <a:rPr lang="en-US" sz="1200" dirty="0"/>
              <a:t> that the folder is ready.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918114-0E80-4CC0-9F22-521718421FE4}"/>
              </a:ext>
            </a:extLst>
          </p:cNvPr>
          <p:cNvSpPr txBox="1"/>
          <p:nvPr/>
        </p:nvSpPr>
        <p:spPr>
          <a:xfrm>
            <a:off x="8176138" y="5762835"/>
            <a:ext cx="178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Validate the folder and perform the loop.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B329CA-0F31-40C3-ABBC-35964B344132}"/>
              </a:ext>
            </a:extLst>
          </p:cNvPr>
          <p:cNvSpPr txBox="1"/>
          <p:nvPr/>
        </p:nvSpPr>
        <p:spPr>
          <a:xfrm>
            <a:off x="9960745" y="1487673"/>
            <a:ext cx="149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Phase 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851F0-A569-4570-B94B-8119E9C094EE}"/>
              </a:ext>
            </a:extLst>
          </p:cNvPr>
          <p:cNvSpPr txBox="1"/>
          <p:nvPr/>
        </p:nvSpPr>
        <p:spPr>
          <a:xfrm>
            <a:off x="9975842" y="2433363"/>
            <a:ext cx="149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Phase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110C61-2F93-4CEF-BCE1-EC50B38BB231}"/>
              </a:ext>
            </a:extLst>
          </p:cNvPr>
          <p:cNvSpPr txBox="1"/>
          <p:nvPr/>
        </p:nvSpPr>
        <p:spPr>
          <a:xfrm>
            <a:off x="9851493" y="3521761"/>
            <a:ext cx="149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Not a phase in the loop flow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211F0C-1CBE-4737-9B0F-66DC62DC38FD}"/>
              </a:ext>
            </a:extLst>
          </p:cNvPr>
          <p:cNvSpPr txBox="1"/>
          <p:nvPr/>
        </p:nvSpPr>
        <p:spPr>
          <a:xfrm>
            <a:off x="10014160" y="4664761"/>
            <a:ext cx="149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Phase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ED3EBA-35D0-4FB3-AC16-785FC157F975}"/>
              </a:ext>
            </a:extLst>
          </p:cNvPr>
          <p:cNvSpPr txBox="1"/>
          <p:nvPr/>
        </p:nvSpPr>
        <p:spPr>
          <a:xfrm>
            <a:off x="10014160" y="5725403"/>
            <a:ext cx="149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224443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5420042" cy="1325563"/>
          </a:xfrm>
        </p:spPr>
        <p:txBody>
          <a:bodyPr/>
          <a:lstStyle/>
          <a:p>
            <a:r>
              <a:rPr lang="en-US" sz="2000" dirty="0"/>
              <a:t>2- Disadvantages of current process.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6509540" cy="435133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Collaborated data </a:t>
            </a:r>
            <a:r>
              <a:rPr lang="en-US" sz="1800" dirty="0"/>
              <a:t>is pulled instated of pushed which is </a:t>
            </a:r>
            <a:r>
              <a:rPr lang="en-US" sz="1800" b="1" dirty="0"/>
              <a:t>takes time to send and retrieve the mails.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Engineering site instructions or Red lines are not transparent </a:t>
            </a:r>
            <a:r>
              <a:rPr lang="en-US" sz="1800" dirty="0"/>
              <a:t>to all the Loop flow key persons.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Items Certificates in </a:t>
            </a:r>
            <a:r>
              <a:rPr lang="en-US" sz="1800" b="1" dirty="0"/>
              <a:t>HCS are not transparent to construction team</a:t>
            </a:r>
            <a:r>
              <a:rPr lang="en-US" sz="1800" dirty="0"/>
              <a:t> at any time but only when there a missing RFI has to be done.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No blockage good of control</a:t>
            </a:r>
            <a:r>
              <a:rPr lang="en-US" sz="1800" dirty="0"/>
              <a:t>, but only in the War room meeting when QC/</a:t>
            </a:r>
            <a:r>
              <a:rPr lang="en-US" sz="1800" dirty="0" err="1"/>
              <a:t>Precomm</a:t>
            </a:r>
            <a:r>
              <a:rPr lang="en-US" sz="1800" dirty="0"/>
              <a:t> declare they have a blockage.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No single source of truth for the loop folders</a:t>
            </a:r>
            <a:r>
              <a:rPr lang="en-US" sz="1800" dirty="0"/>
              <a:t>, but it is divided into engineering loop diagram, lists, site instructions mails, HCS and QC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Preparing the RFI for the loop folders is randomly as per the raising from subcontractors, so generating </a:t>
            </a:r>
            <a:r>
              <a:rPr lang="en-US" sz="1800" b="1" dirty="0"/>
              <a:t>work front is randomly</a:t>
            </a:r>
            <a:r>
              <a:rPr lang="en-US" sz="1800" dirty="0"/>
              <a:t> in return.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07720"/>
          </a:xfrm>
        </p:spPr>
        <p:txBody>
          <a:bodyPr/>
          <a:lstStyle/>
          <a:p>
            <a:r>
              <a:rPr lang="en-US" sz="2000" dirty="0"/>
              <a:t>3- Motivation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96725" y="6456363"/>
            <a:ext cx="295275" cy="187325"/>
          </a:xfrm>
        </p:spPr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6A4469-7B57-498D-BF6E-9DF6B34DAF9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15937" y="749489"/>
            <a:ext cx="11380788" cy="5861890"/>
          </a:xfrm>
        </p:spPr>
      </p:pic>
    </p:spTree>
    <p:extLst>
      <p:ext uri="{BB962C8B-B14F-4D97-AF65-F5344CB8AC3E}">
        <p14:creationId xmlns:p14="http://schemas.microsoft.com/office/powerpoint/2010/main" val="256170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59" y="113702"/>
            <a:ext cx="5420042" cy="347693"/>
          </a:xfrm>
        </p:spPr>
        <p:txBody>
          <a:bodyPr/>
          <a:lstStyle/>
          <a:p>
            <a:r>
              <a:rPr lang="en-US" sz="2000" dirty="0"/>
              <a:t>4-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59" y="461395"/>
            <a:ext cx="7120189" cy="58135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700" b="1" dirty="0"/>
              <a:t>Real Time State. </a:t>
            </a:r>
            <a:r>
              <a:rPr lang="en-US" sz="1700" dirty="0"/>
              <a:t>Any change on Loop folder/Item is visible on the same time to all the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/>
              <a:t>Before Engineering make Red Line</a:t>
            </a:r>
            <a:r>
              <a:rPr lang="en-US" sz="1700" dirty="0"/>
              <a:t> he can check the status for the elements related to the loop.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/>
              <a:t>Construction Team and Subcontractor </a:t>
            </a:r>
            <a:r>
              <a:rPr lang="en-US" sz="1700" dirty="0"/>
              <a:t>know exactly what RFI has to be done in advanced.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/>
              <a:t>No wait for any meeting to declare a blockage.</a:t>
            </a:r>
            <a:r>
              <a:rPr lang="en-US" sz="1700" dirty="0"/>
              <a:t> The declaration goes immediately to responsible.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/>
              <a:t>QC will find all the information in one place. </a:t>
            </a:r>
            <a:r>
              <a:rPr lang="en-US" sz="1700" dirty="0"/>
              <a:t>(No mails No Excel files)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/>
              <a:t>QC does not have to send any mail to Pre-comm</a:t>
            </a:r>
            <a:r>
              <a:rPr lang="en-US" sz="1700" dirty="0"/>
              <a:t> requesting carry the folder on, once they approve in the system notification will go immediately to pre-comm team.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/>
              <a:t>HCS does not have to inform any one by mail about the status for the elements or groups</a:t>
            </a:r>
            <a:r>
              <a:rPr lang="en-US" sz="1700" dirty="0"/>
              <a:t>. The system is integrated with HCS and will do the job automatically.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700" b="1" dirty="0"/>
              <a:t>Reverse Engineering </a:t>
            </a:r>
            <a:r>
              <a:rPr lang="en-US" sz="1700" dirty="0"/>
              <a:t>can be used to generate a bulk loop folders work front In advanced.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700" b="1" dirty="0"/>
              <a:t>Construction can view and update items</a:t>
            </a:r>
            <a:r>
              <a:rPr lang="en-US" sz="1700" dirty="0"/>
              <a:t> in one click (With respect of production cutoff date).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700" b="1" dirty="0"/>
              <a:t>Collaboration</a:t>
            </a:r>
            <a:r>
              <a:rPr lang="en-US" sz="1700" dirty="0"/>
              <a:t> over Mail and Meetings </a:t>
            </a:r>
            <a:r>
              <a:rPr lang="en-US" sz="1700" u="sng" dirty="0"/>
              <a:t>Negotiation.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74D415-38D7-491C-8273-7C731CF62550}"/>
              </a:ext>
            </a:extLst>
          </p:cNvPr>
          <p:cNvSpPr txBox="1">
            <a:spLocks/>
          </p:cNvSpPr>
          <p:nvPr/>
        </p:nvSpPr>
        <p:spPr>
          <a:xfrm>
            <a:off x="7919207" y="1132514"/>
            <a:ext cx="4186107" cy="46307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</a:rPr>
              <a:t>Reverse Engineering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Instant of reaching the point that Pre-comm has no work front due to a separate items released by construction we can focus earlier to generate work front.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1- planning assign priority to loop folders.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2- ILD is loaded to the system.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3- in return Loops priority is assigned to items.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4- Subcontractors can be guided to focus in this priority and there is a blockage it can be tracked and resolved in advanced.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By doing so we will be sure when </a:t>
            </a:r>
            <a:r>
              <a:rPr lang="en-US" sz="1800" dirty="0" err="1">
                <a:solidFill>
                  <a:srgbClr val="FFFF00"/>
                </a:solidFill>
              </a:rPr>
              <a:t>Precomm</a:t>
            </a:r>
            <a:r>
              <a:rPr lang="en-US" sz="1800" dirty="0">
                <a:solidFill>
                  <a:srgbClr val="FFFF00"/>
                </a:solidFill>
              </a:rPr>
              <a:t> has started it has a bulk of work front to perform.</a:t>
            </a:r>
          </a:p>
          <a:p>
            <a:pPr marL="0" indent="0">
              <a:buNone/>
            </a:pPr>
            <a:endParaRPr 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3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95389"/>
          </a:xfrm>
        </p:spPr>
        <p:txBody>
          <a:bodyPr/>
          <a:lstStyle/>
          <a:p>
            <a:r>
              <a:rPr lang="en-US" dirty="0"/>
              <a:t>5- Case Scenario - QAQC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QAQC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3" y="2863158"/>
            <a:ext cx="4897746" cy="28345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Request Items Certificates from HCS </a:t>
            </a:r>
            <a:r>
              <a:rPr lang="en-US" sz="1600" b="1" dirty="0">
                <a:solidFill>
                  <a:srgbClr val="FF0000"/>
                </a:solidFill>
              </a:rPr>
              <a:t>by Mail.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Tasks finished are </a:t>
            </a:r>
            <a:r>
              <a:rPr lang="en-US" b="1" dirty="0">
                <a:solidFill>
                  <a:srgbClr val="FF0000"/>
                </a:solidFill>
              </a:rPr>
              <a:t>not organized.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Prepare the folder and notify </a:t>
            </a:r>
            <a:r>
              <a:rPr lang="en-US" sz="1600" dirty="0" err="1"/>
              <a:t>Precomm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by Mail.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 Clear work-front.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Items production is not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visible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to QAQC</a:t>
            </a:r>
            <a:r>
              <a:rPr lang="en-US" sz="1600" b="1" dirty="0">
                <a:solidFill>
                  <a:srgbClr val="FF0000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If Block Then Stop.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Items Certificates </a:t>
            </a:r>
            <a:r>
              <a:rPr lang="en-US" sz="16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transparent</a:t>
            </a:r>
            <a:r>
              <a:rPr lang="en-US" sz="1600" dirty="0"/>
              <a:t> to QAQC.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Track what is pending per each loop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release any folder </a:t>
            </a:r>
            <a:r>
              <a:rPr lang="en-US" sz="16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an automatic mail </a:t>
            </a:r>
            <a:r>
              <a:rPr lang="en-US" sz="1600" dirty="0"/>
              <a:t>being send to all key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Working on schedule </a:t>
            </a:r>
            <a:r>
              <a:rPr lang="en-US" dirty="0"/>
              <a:t>from the beginning.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Production is transparent </a:t>
            </a:r>
            <a:r>
              <a:rPr lang="en-US" sz="1600" dirty="0"/>
              <a:t>to QAQC.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If Block Then assign a responsible.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Real Time Data</a:t>
            </a:r>
            <a:r>
              <a:rPr lang="en-US" sz="1600" dirty="0"/>
              <a:t>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QAQC 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84D01-E66E-4617-8512-1DE20FC8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57541" y="1217796"/>
            <a:ext cx="1286580" cy="11813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C5E86A-E8DF-4093-A657-CA5AB958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275" y="4286482"/>
            <a:ext cx="1286580" cy="11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95389"/>
          </a:xfrm>
        </p:spPr>
        <p:txBody>
          <a:bodyPr/>
          <a:lstStyle/>
          <a:p>
            <a:r>
              <a:rPr lang="en-US" dirty="0"/>
              <a:t>5- Case Scenario - </a:t>
            </a:r>
            <a:r>
              <a:rPr lang="en-US" dirty="0" err="1"/>
              <a:t>Precomm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err="1"/>
              <a:t>Precomm</a:t>
            </a:r>
            <a:r>
              <a:rPr lang="en-US" dirty="0"/>
              <a:t>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3" y="2863158"/>
            <a:ext cx="4897746" cy="28345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Few Random work-front </a:t>
            </a:r>
            <a:r>
              <a:rPr lang="en-US" sz="1600" dirty="0"/>
              <a:t>generated in weekly basis.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Folder status is not visible </a:t>
            </a:r>
            <a:r>
              <a:rPr lang="en-US" dirty="0"/>
              <a:t>until it becomes with </a:t>
            </a:r>
            <a:r>
              <a:rPr lang="en-US" dirty="0" err="1"/>
              <a:t>Precomm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If Block Then Stop.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Communications done </a:t>
            </a:r>
            <a:r>
              <a:rPr lang="en-US" b="1" dirty="0">
                <a:solidFill>
                  <a:srgbClr val="FF0000"/>
                </a:solidFill>
              </a:rPr>
              <a:t>By Mail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Store the information in </a:t>
            </a:r>
            <a:r>
              <a:rPr lang="en-US" b="1" dirty="0">
                <a:solidFill>
                  <a:srgbClr val="FF0000"/>
                </a:solidFill>
              </a:rPr>
              <a:t>Excel files.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A good amount of work-front </a:t>
            </a:r>
            <a:r>
              <a:rPr lang="en-US" sz="1600" dirty="0"/>
              <a:t>have been generated in advanced.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Folder can be tracked at any stage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Eliminate mail by </a:t>
            </a:r>
            <a:r>
              <a:rPr lang="en-US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one single app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Block Then </a:t>
            </a:r>
            <a:r>
              <a:rPr lang="en-US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Assign responsible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Single source of Truth for the loops.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 err="1"/>
              <a:t>Precomm</a:t>
            </a:r>
            <a:r>
              <a:rPr lang="en-US" dirty="0"/>
              <a:t> 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84D01-E66E-4617-8512-1DE20FC8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57541" y="1217796"/>
            <a:ext cx="1286580" cy="11813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C5E86A-E8DF-4093-A657-CA5AB958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275" y="4286482"/>
            <a:ext cx="1286580" cy="11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95389"/>
          </a:xfrm>
        </p:spPr>
        <p:txBody>
          <a:bodyPr/>
          <a:lstStyle/>
          <a:p>
            <a:r>
              <a:rPr lang="en-US" dirty="0"/>
              <a:t>5- Case Scenario - Subcontractor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subcontractor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3" y="2863158"/>
            <a:ext cx="4897746" cy="28345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Production at site not as per loop’s priority.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Receiving blockage to be resolved in weekly basis.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Tasks are not visible.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Blockage for subcontractor are not visible to the team.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Allow subcontractor to Collaborate as one big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Receiving blockage in real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Tasks are visible.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Can create blockage and assign responsible.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subcontractor 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84D01-E66E-4617-8512-1DE20FC8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57541" y="1217796"/>
            <a:ext cx="1286580" cy="11813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C5E86A-E8DF-4093-A657-CA5AB958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275" y="4286482"/>
            <a:ext cx="1286580" cy="11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1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873</Words>
  <Application>Microsoft Office PowerPoint</Application>
  <PresentationFormat>Widescreen</PresentationFormat>
  <Paragraphs>113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Office Theme</vt:lpstr>
      <vt:lpstr>Loop App</vt:lpstr>
      <vt:lpstr>Agenda </vt:lpstr>
      <vt:lpstr>1- Loop workflow (Current) With Application Layer</vt:lpstr>
      <vt:lpstr>2- Disadvantages of current process.</vt:lpstr>
      <vt:lpstr>3- Motivation Plan</vt:lpstr>
      <vt:lpstr>4- Advantages</vt:lpstr>
      <vt:lpstr>5- Case Scenario - QAQC</vt:lpstr>
      <vt:lpstr>5- Case Scenario - Precomm</vt:lpstr>
      <vt:lpstr>5- Case Scenario - Subcontractor</vt:lpstr>
      <vt:lpstr>6- Business Process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2023-01-29T08:15:51Z</dcterms:created>
  <dcterms:modified xsi:type="dcterms:W3CDTF">2023-02-01T23:42:38Z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