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90" r:id="rId2"/>
    <p:sldId id="984" r:id="rId3"/>
    <p:sldId id="306" r:id="rId4"/>
    <p:sldId id="310" r:id="rId5"/>
    <p:sldId id="986" r:id="rId6"/>
    <p:sldId id="985" r:id="rId7"/>
    <p:sldId id="987" r:id="rId8"/>
    <p:sldId id="988" r:id="rId9"/>
    <p:sldId id="989" r:id="rId10"/>
    <p:sldId id="990" r:id="rId11"/>
    <p:sldId id="1001" r:id="rId12"/>
    <p:sldId id="992" r:id="rId13"/>
    <p:sldId id="1002" r:id="rId14"/>
    <p:sldId id="994" r:id="rId15"/>
    <p:sldId id="1003" r:id="rId16"/>
    <p:sldId id="995" r:id="rId17"/>
    <p:sldId id="1004" r:id="rId18"/>
    <p:sldId id="1005" r:id="rId19"/>
    <p:sldId id="1006" r:id="rId20"/>
    <p:sldId id="1009" r:id="rId21"/>
    <p:sldId id="1011" r:id="rId22"/>
    <p:sldId id="1012" r:id="rId23"/>
    <p:sldId id="1010" r:id="rId24"/>
    <p:sldId id="10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1" autoAdjust="0"/>
    <p:restoredTop sz="89763" autoAdjust="0"/>
  </p:normalViewPr>
  <p:slideViewPr>
    <p:cSldViewPr snapToGrid="0" snapToObjects="1" showGuides="1">
      <p:cViewPr varScale="1">
        <p:scale>
          <a:sx n="97" d="100"/>
          <a:sy n="97" d="100"/>
        </p:scale>
        <p:origin x="96" y="324"/>
      </p:cViewPr>
      <p:guideLst>
        <p:guide orient="horz" pos="2160"/>
        <p:guide pos="3840"/>
      </p:guideLst>
    </p:cSldViewPr>
  </p:slideViewPr>
  <p:notesTextViewPr>
    <p:cViewPr>
      <p:scale>
        <a:sx n="1" d="1"/>
        <a:sy n="1" d="1"/>
      </p:scale>
      <p:origin x="0" y="0"/>
    </p:cViewPr>
  </p:notesTextViewPr>
  <p:sorterViewPr>
    <p:cViewPr>
      <p:scale>
        <a:sx n="100" d="100"/>
        <a:sy n="100" d="100"/>
      </p:scale>
      <p:origin x="0" y="-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1.6393399999999999E-2"/>
          <c:y val="2.6834199999999999E-2"/>
          <c:w val="0.978607"/>
          <c:h val="0.82432899999999998"/>
        </c:manualLayout>
      </c:layout>
      <c:barChart>
        <c:barDir val="col"/>
        <c:grouping val="clustered"/>
        <c:varyColors val="0"/>
        <c:ser>
          <c:idx val="0"/>
          <c:order val="0"/>
          <c:tx>
            <c:strRef>
              <c:f>Sheet1!$A$2</c:f>
              <c:strCache>
                <c:ptCount val="1"/>
                <c:pt idx="0">
                  <c:v>Lapse</c:v>
                </c:pt>
              </c:strCache>
            </c:strRef>
          </c:tx>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Sheet1!$B$1:$F$1</c:f>
              <c:strCache>
                <c:ptCount val="5"/>
                <c:pt idx="0">
                  <c:v>Class C</c:v>
                </c:pt>
                <c:pt idx="1">
                  <c:v>Class 1</c:v>
                </c:pt>
                <c:pt idx="2">
                  <c:v>Class 2</c:v>
                </c:pt>
                <c:pt idx="3">
                  <c:v>Class 3</c:v>
                </c:pt>
                <c:pt idx="4">
                  <c:v>Class 4</c:v>
                </c:pt>
              </c:strCache>
            </c:strRef>
          </c:cat>
          <c:val>
            <c:numRef>
              <c:f>Sheet1!$B$2:$F$2</c:f>
              <c:numCache>
                <c:formatCode>0.0%</c:formatCode>
                <c:ptCount val="5"/>
                <c:pt idx="0">
                  <c:v>0.82721079523123298</c:v>
                </c:pt>
                <c:pt idx="1">
                  <c:v>0.80529665102526193</c:v>
                </c:pt>
                <c:pt idx="2">
                  <c:v>0.82906355608852067</c:v>
                </c:pt>
                <c:pt idx="3">
                  <c:v>0.83254840397697538</c:v>
                </c:pt>
                <c:pt idx="4">
                  <c:v>0.83132530120481929</c:v>
                </c:pt>
              </c:numCache>
            </c:numRef>
          </c:val>
          <c:extLst>
            <c:ext xmlns:c16="http://schemas.microsoft.com/office/drawing/2014/chart" uri="{C3380CC4-5D6E-409C-BE32-E72D297353CC}">
              <c16:uniqueId val="{00000000-FC61-7D48-8F31-004FD7DBDCA1}"/>
            </c:ext>
          </c:extLst>
        </c:ser>
        <c:ser>
          <c:idx val="1"/>
          <c:order val="1"/>
          <c:tx>
            <c:strRef>
              <c:f>Sheet1!$A$3</c:f>
              <c:strCache>
                <c:ptCount val="1"/>
                <c:pt idx="0">
                  <c:v>Surrender</c:v>
                </c:pt>
              </c:strCache>
            </c:strRef>
          </c:tx>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Sheet1!$B$1:$F$1</c:f>
              <c:strCache>
                <c:ptCount val="5"/>
                <c:pt idx="0">
                  <c:v>Class C</c:v>
                </c:pt>
                <c:pt idx="1">
                  <c:v>Class 1</c:v>
                </c:pt>
                <c:pt idx="2">
                  <c:v>Class 2</c:v>
                </c:pt>
                <c:pt idx="3">
                  <c:v>Class 3</c:v>
                </c:pt>
                <c:pt idx="4">
                  <c:v>Class 4</c:v>
                </c:pt>
              </c:strCache>
            </c:strRef>
          </c:cat>
          <c:val>
            <c:numRef>
              <c:f>Sheet1!$B$3:$F$3</c:f>
              <c:numCache>
                <c:formatCode>0.0%</c:formatCode>
                <c:ptCount val="5"/>
                <c:pt idx="0">
                  <c:v>0.17278920476876719</c:v>
                </c:pt>
                <c:pt idx="1">
                  <c:v>0.19470334897473807</c:v>
                </c:pt>
                <c:pt idx="2">
                  <c:v>0.17093644391147933</c:v>
                </c:pt>
                <c:pt idx="3">
                  <c:v>0.16745159602302459</c:v>
                </c:pt>
                <c:pt idx="4">
                  <c:v>0.16867469879518071</c:v>
                </c:pt>
              </c:numCache>
            </c:numRef>
          </c:val>
          <c:extLst>
            <c:ext xmlns:c16="http://schemas.microsoft.com/office/drawing/2014/chart" uri="{C3380CC4-5D6E-409C-BE32-E72D297353CC}">
              <c16:uniqueId val="{00000001-FC61-7D48-8F31-004FD7DBDCA1}"/>
            </c:ext>
          </c:extLst>
        </c:ser>
        <c:dLbls>
          <c:showLegendKey val="0"/>
          <c:showVal val="0"/>
          <c:showCatName val="0"/>
          <c:showSerName val="0"/>
          <c:showPercent val="0"/>
          <c:showBubbleSize val="0"/>
        </c:dLbls>
        <c:gapWidth val="100"/>
        <c:overlap val="-24"/>
        <c:axId val="369738304"/>
        <c:axId val="369738864"/>
      </c:barChart>
      <c:catAx>
        <c:axId val="369738304"/>
        <c:scaling>
          <c:orientation val="minMax"/>
        </c:scaling>
        <c:delete val="0"/>
        <c:axPos val="b"/>
        <c:numFmt formatCode="General" sourceLinked="0"/>
        <c:majorTickMark val="none"/>
        <c:minorTickMark val="none"/>
        <c:tickLblPos val="low"/>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9738864"/>
        <c:crosses val="autoZero"/>
        <c:auto val="1"/>
        <c:lblAlgn val="ctr"/>
        <c:lblOffset val="100"/>
        <c:noMultiLvlLbl val="1"/>
      </c:catAx>
      <c:valAx>
        <c:axId val="36973886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one"/>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9738304"/>
        <c:crosses val="autoZero"/>
        <c:crossBetween val="between"/>
        <c:majorUnit val="1.25"/>
        <c:minorUnit val="0.62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CCBA7-CF81-984E-ADF6-71210A18533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1FCA4-2D25-6140-83D1-B86434166CDA}" type="slidenum">
              <a:rPr lang="en-US" smtClean="0"/>
              <a:t>‹#›</a:t>
            </a:fld>
            <a:endParaRPr lang="en-US"/>
          </a:p>
        </p:txBody>
      </p:sp>
    </p:spTree>
    <p:extLst>
      <p:ext uri="{BB962C8B-B14F-4D97-AF65-F5344CB8AC3E}">
        <p14:creationId xmlns:p14="http://schemas.microsoft.com/office/powerpoint/2010/main" val="232795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 This is the presentation</a:t>
            </a:r>
            <a:r>
              <a:rPr lang="en-US" baseline="0" dirty="0" smtClean="0"/>
              <a:t> of prediction modelling for Premium Status in Zurich Insurance Data.</a:t>
            </a:r>
          </a:p>
          <a:p>
            <a:r>
              <a:rPr lang="en-US" baseline="0" dirty="0" smtClean="0"/>
              <a:t>My Name is </a:t>
            </a:r>
            <a:r>
              <a:rPr lang="en-US" baseline="0" dirty="0" err="1" smtClean="0"/>
              <a:t>Aryanto</a:t>
            </a:r>
            <a:r>
              <a:rPr lang="en-US" baseline="0" dirty="0" smtClean="0"/>
              <a:t>, and here is my profile.</a:t>
            </a:r>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1</a:t>
            </a:fld>
            <a:endParaRPr lang="en-US"/>
          </a:p>
        </p:txBody>
      </p:sp>
    </p:spTree>
    <p:extLst>
      <p:ext uri="{BB962C8B-B14F-4D97-AF65-F5344CB8AC3E}">
        <p14:creationId xmlns:p14="http://schemas.microsoft.com/office/powerpoint/2010/main" val="2222368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ource Sans Pro Light" panose="020B0403030403020204" pitchFamily="34" charset="0"/>
              </a:rPr>
              <a:t>The main goal of machine learning is to create a model that we can use for making predictions. At the end of the entire process, what we really want is to make our model accessible to users so that they can utilize it to do useful tasks, like making predictions (such as helping doctors with their diagnosis, and so forth). A good way to deploy our machine learning model is to build a REST (RE-presentational State Transfer) API, so that the model is accessible by others who may not be familiar with how machine learning works. Using REST, we can build multi-platform front-end applications (such as iOS, Android, Windows, and so forth) and pass the data to the model for processing. The result can then be returned back to the application. Summarizes the architecture that we will use for deploying our machine learning model. In python we could use</a:t>
            </a:r>
            <a:r>
              <a:rPr lang="en-US" sz="1200" baseline="0" dirty="0" smtClean="0">
                <a:latin typeface="Source Sans Pro Light" panose="020B0403030403020204" pitchFamily="34" charset="0"/>
              </a:rPr>
              <a:t> Flask as the main framework. Setting and you got </a:t>
            </a:r>
            <a:r>
              <a:rPr lang="en-US" sz="1200" baseline="0" dirty="0" err="1" smtClean="0">
                <a:latin typeface="Source Sans Pro Light" panose="020B0403030403020204" pitchFamily="34" charset="0"/>
              </a:rPr>
              <a:t>url</a:t>
            </a:r>
            <a:r>
              <a:rPr lang="en-US" sz="1200" baseline="0" dirty="0" smtClean="0">
                <a:latin typeface="Source Sans Pro Light" panose="020B0403030403020204" pitchFamily="34" charset="0"/>
              </a:rPr>
              <a:t> (in here just localhost:5000 or 127.0.0.1:5000) </a:t>
            </a:r>
            <a:r>
              <a:rPr lang="en-US" sz="1200" b="0" i="0" kern="1200" dirty="0" smtClean="0">
                <a:solidFill>
                  <a:schemeClr val="tx1"/>
                </a:solidFill>
                <a:effectLst/>
                <a:latin typeface="+mn-lt"/>
                <a:ea typeface="+mn-ea"/>
                <a:cs typeface="+mn-cs"/>
              </a:rPr>
              <a:t>For the client application,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Python client is pretty straightforward—formulate the JSON string to send to the service, get the result back in JSON</a:t>
            </a:r>
            <a:r>
              <a:rPr lang="en-US" dirty="0" smtClean="0"/>
              <a:t> </a:t>
            </a:r>
            <a:br>
              <a:rPr lang="en-US" dirty="0" smtClean="0"/>
            </a:br>
            <a:endParaRPr lang="en-US" sz="1200" i="1" dirty="0" smtClean="0">
              <a:solidFill>
                <a:schemeClr val="accent3"/>
              </a:solidFill>
              <a:latin typeface="Source Sans Pro Light" panose="020B0403030403020204" pitchFamily="34" charset="0"/>
            </a:endParaRPr>
          </a:p>
          <a:p>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23</a:t>
            </a:fld>
            <a:endParaRPr lang="en-US"/>
          </a:p>
        </p:txBody>
      </p:sp>
    </p:spTree>
    <p:extLst>
      <p:ext uri="{BB962C8B-B14F-4D97-AF65-F5344CB8AC3E}">
        <p14:creationId xmlns:p14="http://schemas.microsoft.com/office/powerpoint/2010/main" val="191583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24</a:t>
            </a:fld>
            <a:endParaRPr lang="en-US"/>
          </a:p>
        </p:txBody>
      </p:sp>
    </p:spTree>
    <p:extLst>
      <p:ext uri="{BB962C8B-B14F-4D97-AF65-F5344CB8AC3E}">
        <p14:creationId xmlns:p14="http://schemas.microsoft.com/office/powerpoint/2010/main" val="369189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in the Text</a:t>
            </a:r>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2</a:t>
            </a:fld>
            <a:endParaRPr lang="en-US"/>
          </a:p>
        </p:txBody>
      </p:sp>
    </p:spTree>
    <p:extLst>
      <p:ext uri="{BB962C8B-B14F-4D97-AF65-F5344CB8AC3E}">
        <p14:creationId xmlns:p14="http://schemas.microsoft.com/office/powerpoint/2010/main" val="118494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in the text</a:t>
            </a:r>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3</a:t>
            </a:fld>
            <a:endParaRPr lang="en-US"/>
          </a:p>
        </p:txBody>
      </p:sp>
    </p:spTree>
    <p:extLst>
      <p:ext uri="{BB962C8B-B14F-4D97-AF65-F5344CB8AC3E}">
        <p14:creationId xmlns:p14="http://schemas.microsoft.com/office/powerpoint/2010/main" val="113246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some reasons,</a:t>
            </a:r>
            <a:r>
              <a:rPr lang="en-US" baseline="0" dirty="0" smtClean="0"/>
              <a:t> I did not complete the feature engineering section. I mean the feature engineering has a main step, it is feature selection. After the day of task deadline, I tried to determine the features which it appropriates to be included in the machine learning algorithm. I got 12 of 18 Features which included into next analysis. </a:t>
            </a:r>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4</a:t>
            </a:fld>
            <a:endParaRPr lang="en-US"/>
          </a:p>
        </p:txBody>
      </p:sp>
    </p:spTree>
    <p:extLst>
      <p:ext uri="{BB962C8B-B14F-4D97-AF65-F5344CB8AC3E}">
        <p14:creationId xmlns:p14="http://schemas.microsoft.com/office/powerpoint/2010/main" val="3393937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16</a:t>
            </a:fld>
            <a:endParaRPr lang="en-US"/>
          </a:p>
        </p:txBody>
      </p:sp>
    </p:spTree>
    <p:extLst>
      <p:ext uri="{BB962C8B-B14F-4D97-AF65-F5344CB8AC3E}">
        <p14:creationId xmlns:p14="http://schemas.microsoft.com/office/powerpoint/2010/main" val="369848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19</a:t>
            </a:fld>
            <a:endParaRPr lang="en-US"/>
          </a:p>
        </p:txBody>
      </p:sp>
    </p:spTree>
    <p:extLst>
      <p:ext uri="{BB962C8B-B14F-4D97-AF65-F5344CB8AC3E}">
        <p14:creationId xmlns:p14="http://schemas.microsoft.com/office/powerpoint/2010/main" val="714097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Issu</a:t>
            </a:r>
            <a:r>
              <a:rPr lang="en-US" baseline="0" dirty="0" smtClean="0"/>
              <a:t>e date and </a:t>
            </a:r>
            <a:r>
              <a:rPr lang="en-US" baseline="0" dirty="0" err="1" smtClean="0"/>
              <a:t>premium_due</a:t>
            </a:r>
            <a:r>
              <a:rPr lang="en-US" baseline="0" dirty="0" smtClean="0"/>
              <a:t> date are closely correlated, </a:t>
            </a:r>
            <a:r>
              <a:rPr lang="en-US" baseline="0" dirty="0" err="1" smtClean="0"/>
              <a:t>premium_payment_period</a:t>
            </a:r>
            <a:r>
              <a:rPr lang="en-US" baseline="0" dirty="0" smtClean="0"/>
              <a:t> and </a:t>
            </a:r>
            <a:r>
              <a:rPr lang="en-US" baseline="0" dirty="0" err="1" smtClean="0"/>
              <a:t>coverage_period</a:t>
            </a:r>
            <a:r>
              <a:rPr lang="en-US" baseline="0" dirty="0" smtClean="0"/>
              <a:t> are </a:t>
            </a:r>
            <a:r>
              <a:rPr lang="en-US" baseline="0" dirty="0" smtClean="0"/>
              <a:t>closely </a:t>
            </a:r>
            <a:r>
              <a:rPr lang="en-US" baseline="0" dirty="0" smtClean="0"/>
              <a:t>correlated, and </a:t>
            </a:r>
            <a:r>
              <a:rPr lang="en-US" baseline="0" dirty="0" err="1" smtClean="0"/>
              <a:t>component_code</a:t>
            </a:r>
            <a:r>
              <a:rPr lang="en-US" baseline="0" dirty="0" smtClean="0"/>
              <a:t> and </a:t>
            </a:r>
            <a:r>
              <a:rPr lang="en-US" baseline="0" dirty="0" err="1" smtClean="0"/>
              <a:t>product_code</a:t>
            </a:r>
            <a:r>
              <a:rPr lang="en-US" baseline="0" dirty="0" smtClean="0"/>
              <a:t> are </a:t>
            </a:r>
            <a:r>
              <a:rPr lang="en-US" baseline="0" dirty="0" smtClean="0"/>
              <a:t>closely </a:t>
            </a:r>
            <a:r>
              <a:rPr lang="en-US" baseline="0" dirty="0" smtClean="0"/>
              <a:t>correlated also.</a:t>
            </a:r>
          </a:p>
          <a:p>
            <a:endParaRPr lang="en-US" baseline="0" dirty="0" smtClean="0"/>
          </a:p>
          <a:p>
            <a:r>
              <a:rPr lang="en-US" baseline="0" dirty="0" smtClean="0"/>
              <a:t>We vote each the </a:t>
            </a:r>
            <a:r>
              <a:rPr lang="en-US" baseline="0" dirty="0" err="1" smtClean="0"/>
              <a:t>feture</a:t>
            </a:r>
            <a:r>
              <a:rPr lang="en-US" baseline="0" dirty="0" smtClean="0"/>
              <a:t> using 6 feature selection methods :</a:t>
            </a:r>
          </a:p>
          <a:p>
            <a:pPr marL="228600" indent="-228600">
              <a:buAutoNum type="arabicPeriod"/>
            </a:pPr>
            <a:r>
              <a:rPr lang="en-US" baseline="0" dirty="0" smtClean="0"/>
              <a:t>Univariate selection using chi squares</a:t>
            </a:r>
          </a:p>
          <a:p>
            <a:pPr marL="228600" indent="-228600">
              <a:buAutoNum type="arabicPeriod"/>
            </a:pPr>
            <a:r>
              <a:rPr lang="en-US" baseline="0" dirty="0" smtClean="0"/>
              <a:t>LVC feature selection (Linear Support Vector Machine)</a:t>
            </a:r>
          </a:p>
          <a:p>
            <a:pPr marL="228600" indent="-228600">
              <a:buAutoNum type="arabicPeriod"/>
            </a:pPr>
            <a:r>
              <a:rPr lang="en-US" baseline="0" dirty="0" smtClean="0"/>
              <a:t>Recursive Feature Elimination</a:t>
            </a:r>
          </a:p>
          <a:p>
            <a:pPr marL="228600" indent="-228600">
              <a:buAutoNum type="arabicPeriod"/>
            </a:pPr>
            <a:r>
              <a:rPr lang="en-US" baseline="0" dirty="0" smtClean="0"/>
              <a:t>Feature Importance using Random Forest</a:t>
            </a:r>
          </a:p>
          <a:p>
            <a:pPr marL="228600" indent="-228600">
              <a:buAutoNum type="arabicPeriod"/>
            </a:pPr>
            <a:r>
              <a:rPr lang="en-US" baseline="0" dirty="0" smtClean="0"/>
              <a:t>Feature Importance using </a:t>
            </a:r>
            <a:r>
              <a:rPr lang="en-US" baseline="0" dirty="0" err="1" smtClean="0"/>
              <a:t>Extratrees</a:t>
            </a:r>
            <a:r>
              <a:rPr lang="en-US" baseline="0" dirty="0" smtClean="0"/>
              <a:t> Classifier</a:t>
            </a:r>
          </a:p>
          <a:p>
            <a:pPr marL="228600" indent="-228600">
              <a:buAutoNum type="arabicPeriod"/>
            </a:pPr>
            <a:r>
              <a:rPr lang="en-US" baseline="0" dirty="0" smtClean="0"/>
              <a:t>Principle Component Analysis (PCA)</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60A1FCA4-2D25-6140-83D1-B86434166CDA}" type="slidenum">
              <a:rPr lang="en-US" smtClean="0"/>
              <a:t>20</a:t>
            </a:fld>
            <a:endParaRPr lang="en-US"/>
          </a:p>
        </p:txBody>
      </p:sp>
    </p:spTree>
    <p:extLst>
      <p:ext uri="{BB962C8B-B14F-4D97-AF65-F5344CB8AC3E}">
        <p14:creationId xmlns:p14="http://schemas.microsoft.com/office/powerpoint/2010/main" val="26547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ource Sans Pro Light" panose="020B0403030403020204" pitchFamily="34" charset="0"/>
              </a:rPr>
              <a:t>We choose </a:t>
            </a:r>
            <a:r>
              <a:rPr lang="en-US" sz="1200" b="1" dirty="0" smtClean="0">
                <a:solidFill>
                  <a:schemeClr val="accent5"/>
                </a:solidFill>
                <a:latin typeface="Source Sans Pro Light" panose="020B0403030403020204" pitchFamily="34" charset="0"/>
              </a:rPr>
              <a:t>Random Forest Hyper-Parametric Tuning</a:t>
            </a:r>
            <a:r>
              <a:rPr lang="en-US" sz="1200" dirty="0" smtClean="0">
                <a:latin typeface="Source Sans Pro Light" panose="020B0403030403020204" pitchFamily="34" charset="0"/>
              </a:rPr>
              <a:t> as the final prediction modelling for Lapse and Surrender Categories in Premium Status based on </a:t>
            </a:r>
            <a:r>
              <a:rPr lang="en-US" sz="1200" i="1" dirty="0" smtClean="0">
                <a:solidFill>
                  <a:schemeClr val="accent5"/>
                </a:solidFill>
                <a:latin typeface="Source Sans Pro Light" panose="020B0403030403020204" pitchFamily="34" charset="0"/>
              </a:rPr>
              <a:t>Robustness principle</a:t>
            </a:r>
            <a:r>
              <a:rPr lang="en-US" sz="1200" dirty="0" smtClean="0">
                <a:latin typeface="Source Sans Pro Light" panose="020B0403030403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0A1FCA4-2D25-6140-83D1-B86434166CDA}" type="slidenum">
              <a:rPr lang="en-US" smtClean="0"/>
              <a:t>21</a:t>
            </a:fld>
            <a:endParaRPr lang="en-US"/>
          </a:p>
        </p:txBody>
      </p:sp>
    </p:spTree>
    <p:extLst>
      <p:ext uri="{BB962C8B-B14F-4D97-AF65-F5344CB8AC3E}">
        <p14:creationId xmlns:p14="http://schemas.microsoft.com/office/powerpoint/2010/main" val="2726230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Lift Chart</a:t>
            </a:r>
            <a:r>
              <a:rPr lang="en-US" baseline="0" dirty="0" smtClean="0"/>
              <a:t> = A measure of the effectiveness of a predictive model calculated as the ratio between the results obtained with and without the predictive model.</a:t>
            </a:r>
            <a:endParaRPr lang="en-US" dirty="0" smtClean="0"/>
          </a:p>
          <a:p>
            <a:endParaRPr lang="en-US" dirty="0" smtClean="0"/>
          </a:p>
          <a:p>
            <a:r>
              <a:rPr lang="en-US" dirty="0" smtClean="0"/>
              <a:t>Gain and Lift charts are used to evaluate performance of classification model. So, these charts were </a:t>
            </a:r>
            <a:r>
              <a:rPr lang="en-US" baseline="0" dirty="0" smtClean="0"/>
              <a:t>purposed Measuring the Performance of prediction result.</a:t>
            </a:r>
          </a:p>
          <a:p>
            <a:endParaRPr lang="en-US" baseline="0" dirty="0" smtClean="0"/>
          </a:p>
          <a:p>
            <a:r>
              <a:rPr lang="en-US" dirty="0" smtClean="0"/>
              <a:t>We want to understand what benefit the predictive model can offer in predicting which the prediction value will be actual value versus non-actual value in a new campaign (compared to targeting them at random). This can be achieved by examining the </a:t>
            </a:r>
            <a:r>
              <a:rPr lang="en-US" b="1" dirty="0" smtClean="0"/>
              <a:t>cumulative gains </a:t>
            </a:r>
            <a:r>
              <a:rPr lang="en-US" dirty="0" smtClean="0"/>
              <a:t>and </a:t>
            </a:r>
            <a:r>
              <a:rPr lang="en-US" b="1" dirty="0" smtClean="0"/>
              <a:t>lift</a:t>
            </a:r>
            <a:r>
              <a:rPr lang="en-US" dirty="0" smtClean="0"/>
              <a:t> associated with the model, comparing its performance in targeting actual value with how successful we would be without the added value offered by the model. </a:t>
            </a:r>
          </a:p>
          <a:p>
            <a:endParaRPr lang="en-US" dirty="0" smtClean="0"/>
          </a:p>
          <a:p>
            <a:r>
              <a:rPr lang="en-US" dirty="0" smtClean="0"/>
              <a:t>In this context,</a:t>
            </a:r>
            <a:r>
              <a:rPr lang="en-US" baseline="0" dirty="0" smtClean="0"/>
              <a:t> </a:t>
            </a:r>
            <a:r>
              <a:rPr lang="en-US" dirty="0" smtClean="0"/>
              <a:t>Population means Percentile.</a:t>
            </a:r>
          </a:p>
        </p:txBody>
      </p:sp>
      <p:sp>
        <p:nvSpPr>
          <p:cNvPr id="4" name="Slide Number Placeholder 3"/>
          <p:cNvSpPr>
            <a:spLocks noGrp="1"/>
          </p:cNvSpPr>
          <p:nvPr>
            <p:ph type="sldNum" sz="quarter" idx="10"/>
          </p:nvPr>
        </p:nvSpPr>
        <p:spPr/>
        <p:txBody>
          <a:bodyPr/>
          <a:lstStyle/>
          <a:p>
            <a:fld id="{60A1FCA4-2D25-6140-83D1-B86434166CDA}" type="slidenum">
              <a:rPr lang="en-US" smtClean="0"/>
              <a:t>22</a:t>
            </a:fld>
            <a:endParaRPr lang="en-US"/>
          </a:p>
        </p:txBody>
      </p:sp>
    </p:spTree>
    <p:extLst>
      <p:ext uri="{BB962C8B-B14F-4D97-AF65-F5344CB8AC3E}">
        <p14:creationId xmlns:p14="http://schemas.microsoft.com/office/powerpoint/2010/main" val="262213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899C-95EE-5F40-8CFD-E814FE3B0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84C142-9574-3744-8853-2E887FA00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FCC0F8-AC94-764D-B3A5-4C6335FE69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C6A7541-50BB-E84B-A332-A2E620F87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683D8-6CD4-4843-9E49-FFEE410073E6}"/>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1441343678"/>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93B0-5C04-5845-A945-09CEA54778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E9DABF-C353-9E41-AD11-50B1744D00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D584B-2CF8-174A-8FF1-2191F87D728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AA4E71E-C317-3E48-BA95-56AC83619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2CE82-6926-3F4A-B4BD-B05AB6BF847C}"/>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2302768562"/>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9172B-D403-C543-B4B3-168DDDFFB2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F52E2-0906-4749-8D0E-C1FE246F66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41308-ACEF-954C-B96A-91DC3BE7F3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B5D925C-C57C-9546-9E80-9196DC61C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F2829-7AB4-6248-9E09-EF66D0CC8B46}"/>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1113948874"/>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27" name="Text Placeholder 2">
            <a:extLst>
              <a:ext uri="{FF2B5EF4-FFF2-40B4-BE49-F238E27FC236}">
                <a16:creationId xmlns:a16="http://schemas.microsoft.com/office/drawing/2014/main" id="{A349BAE6-28CF-4A49-B251-8B802BB4AE0B}"/>
              </a:ext>
            </a:extLst>
          </p:cNvPr>
          <p:cNvSpPr>
            <a:spLocks noGrp="1"/>
          </p:cNvSpPr>
          <p:nvPr>
            <p:ph type="body" sz="quarter" idx="11" hasCustomPrompt="1"/>
          </p:nvPr>
        </p:nvSpPr>
        <p:spPr>
          <a:xfrm>
            <a:off x="873941" y="790901"/>
            <a:ext cx="9210034" cy="486355"/>
          </a:xfrm>
        </p:spPr>
        <p:txBody>
          <a:bodyPr>
            <a:noAutofit/>
          </a:bodyPr>
          <a:lstStyle>
            <a:lvl1pPr marL="0" indent="0">
              <a:buNone/>
              <a:defRPr sz="3200" baseline="0">
                <a:solidFill>
                  <a:schemeClr val="tx1"/>
                </a:solidFill>
                <a:latin typeface="Roboto Black" panose="02000000000000000000" pitchFamily="2" charset="0"/>
                <a:ea typeface="Roboto Black" panose="02000000000000000000" pitchFamily="2" charset="0"/>
                <a:cs typeface="Roboto Black" panose="02000000000000000000" pitchFamily="2" charset="0"/>
              </a:defRPr>
            </a:lvl1pPr>
            <a:lvl2pPr>
              <a:defRPr sz="3200">
                <a:latin typeface="Roboto Black" panose="02000000000000000000" pitchFamily="2" charset="0"/>
                <a:ea typeface="Roboto Black" panose="02000000000000000000" pitchFamily="2" charset="0"/>
                <a:cs typeface="Roboto Black" panose="02000000000000000000" pitchFamily="2" charset="0"/>
              </a:defRPr>
            </a:lvl2pPr>
            <a:lvl3pPr>
              <a:defRPr sz="3200">
                <a:latin typeface="Roboto Black" panose="02000000000000000000" pitchFamily="2" charset="0"/>
                <a:ea typeface="Roboto Black" panose="02000000000000000000" pitchFamily="2" charset="0"/>
                <a:cs typeface="Roboto Black" panose="02000000000000000000" pitchFamily="2" charset="0"/>
              </a:defRPr>
            </a:lvl3pPr>
            <a:lvl4pPr>
              <a:defRPr sz="3200">
                <a:latin typeface="Roboto Black" panose="02000000000000000000" pitchFamily="2" charset="0"/>
                <a:ea typeface="Roboto Black" panose="02000000000000000000" pitchFamily="2" charset="0"/>
                <a:cs typeface="Roboto Black" panose="02000000000000000000" pitchFamily="2" charset="0"/>
              </a:defRPr>
            </a:lvl4pPr>
            <a:lvl5pPr>
              <a:defRPr sz="3200">
                <a:latin typeface="Roboto Black" panose="02000000000000000000" pitchFamily="2" charset="0"/>
                <a:ea typeface="Roboto Black" panose="02000000000000000000" pitchFamily="2" charset="0"/>
                <a:cs typeface="Roboto Black" panose="02000000000000000000" pitchFamily="2" charset="0"/>
              </a:defRPr>
            </a:lvl5pPr>
          </a:lstStyle>
          <a:p>
            <a:pPr lvl="0"/>
            <a:r>
              <a:rPr lang="en-US" dirty="0"/>
              <a:t>Put your main text here</a:t>
            </a:r>
          </a:p>
        </p:txBody>
      </p:sp>
      <p:sp>
        <p:nvSpPr>
          <p:cNvPr id="29" name="Text Placeholder 4">
            <a:extLst>
              <a:ext uri="{FF2B5EF4-FFF2-40B4-BE49-F238E27FC236}">
                <a16:creationId xmlns:a16="http://schemas.microsoft.com/office/drawing/2014/main" id="{DF88B13C-989D-F84D-A967-019EAC25619B}"/>
              </a:ext>
            </a:extLst>
          </p:cNvPr>
          <p:cNvSpPr>
            <a:spLocks noGrp="1"/>
          </p:cNvSpPr>
          <p:nvPr>
            <p:ph type="body" sz="quarter" idx="12" hasCustomPrompt="1"/>
          </p:nvPr>
        </p:nvSpPr>
        <p:spPr>
          <a:xfrm>
            <a:off x="873941" y="506152"/>
            <a:ext cx="9191838" cy="269360"/>
          </a:xfrm>
        </p:spPr>
        <p:txBody>
          <a:bodyPr>
            <a:normAutofit/>
          </a:bodyPr>
          <a:lstStyle>
            <a:lvl1pPr marL="0" indent="0">
              <a:buNone/>
              <a:defRPr sz="12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grpSp>
        <p:nvGrpSpPr>
          <p:cNvPr id="30" name="Group 29">
            <a:extLst>
              <a:ext uri="{FF2B5EF4-FFF2-40B4-BE49-F238E27FC236}">
                <a16:creationId xmlns:a16="http://schemas.microsoft.com/office/drawing/2014/main" id="{B2324A86-5AF1-EF49-BFE4-F43C4FC731F4}"/>
              </a:ext>
            </a:extLst>
          </p:cNvPr>
          <p:cNvGrpSpPr/>
          <p:nvPr userDrawn="1"/>
        </p:nvGrpSpPr>
        <p:grpSpPr>
          <a:xfrm>
            <a:off x="6478833" y="1447800"/>
            <a:ext cx="4464660" cy="4679911"/>
            <a:chOff x="5828202" y="967154"/>
            <a:chExt cx="4464660" cy="4679911"/>
          </a:xfrm>
        </p:grpSpPr>
        <p:sp>
          <p:nvSpPr>
            <p:cNvPr id="31" name="Freeform 15">
              <a:extLst>
                <a:ext uri="{FF2B5EF4-FFF2-40B4-BE49-F238E27FC236}">
                  <a16:creationId xmlns:a16="http://schemas.microsoft.com/office/drawing/2014/main" id="{B4CA3FC7-03D6-E546-A4EC-7D2EA87F3898}"/>
                </a:ext>
              </a:extLst>
            </p:cNvPr>
            <p:cNvSpPr>
              <a:spLocks/>
            </p:cNvSpPr>
            <p:nvPr userDrawn="1"/>
          </p:nvSpPr>
          <p:spPr bwMode="auto">
            <a:xfrm>
              <a:off x="5990246" y="967154"/>
              <a:ext cx="4302616" cy="2283119"/>
            </a:xfrm>
            <a:custGeom>
              <a:avLst/>
              <a:gdLst>
                <a:gd name="T0" fmla="*/ 247 w 533"/>
                <a:gd name="T1" fmla="*/ 0 h 283"/>
                <a:gd name="T2" fmla="*/ 247 w 533"/>
                <a:gd name="T3" fmla="*/ 31 h 283"/>
                <a:gd name="T4" fmla="*/ 214 w 533"/>
                <a:gd name="T5" fmla="*/ 34 h 283"/>
                <a:gd name="T6" fmla="*/ 178 w 533"/>
                <a:gd name="T7" fmla="*/ 43 h 283"/>
                <a:gd name="T8" fmla="*/ 113 w 533"/>
                <a:gd name="T9" fmla="*/ 74 h 283"/>
                <a:gd name="T10" fmla="*/ 105 w 533"/>
                <a:gd name="T11" fmla="*/ 79 h 283"/>
                <a:gd name="T12" fmla="*/ 98 w 533"/>
                <a:gd name="T13" fmla="*/ 84 h 283"/>
                <a:gd name="T14" fmla="*/ 85 w 533"/>
                <a:gd name="T15" fmla="*/ 94 h 283"/>
                <a:gd name="T16" fmla="*/ 62 w 533"/>
                <a:gd name="T17" fmla="*/ 117 h 283"/>
                <a:gd name="T18" fmla="*/ 28 w 533"/>
                <a:gd name="T19" fmla="*/ 166 h 283"/>
                <a:gd name="T20" fmla="*/ 10 w 533"/>
                <a:gd name="T21" fmla="*/ 212 h 283"/>
                <a:gd name="T22" fmla="*/ 2 w 533"/>
                <a:gd name="T23" fmla="*/ 249 h 283"/>
                <a:gd name="T24" fmla="*/ 1 w 533"/>
                <a:gd name="T25" fmla="*/ 256 h 283"/>
                <a:gd name="T26" fmla="*/ 1 w 533"/>
                <a:gd name="T27" fmla="*/ 263 h 283"/>
                <a:gd name="T28" fmla="*/ 0 w 533"/>
                <a:gd name="T29" fmla="*/ 273 h 283"/>
                <a:gd name="T30" fmla="*/ 0 w 533"/>
                <a:gd name="T31" fmla="*/ 282 h 283"/>
                <a:gd name="T32" fmla="*/ 1 w 533"/>
                <a:gd name="T33" fmla="*/ 273 h 283"/>
                <a:gd name="T34" fmla="*/ 2 w 533"/>
                <a:gd name="T35" fmla="*/ 263 h 283"/>
                <a:gd name="T36" fmla="*/ 2 w 533"/>
                <a:gd name="T37" fmla="*/ 257 h 283"/>
                <a:gd name="T38" fmla="*/ 3 w 533"/>
                <a:gd name="T39" fmla="*/ 249 h 283"/>
                <a:gd name="T40" fmla="*/ 12 w 533"/>
                <a:gd name="T41" fmla="*/ 213 h 283"/>
                <a:gd name="T42" fmla="*/ 32 w 533"/>
                <a:gd name="T43" fmla="*/ 168 h 283"/>
                <a:gd name="T44" fmla="*/ 67 w 533"/>
                <a:gd name="T45" fmla="*/ 121 h 283"/>
                <a:gd name="T46" fmla="*/ 90 w 533"/>
                <a:gd name="T47" fmla="*/ 100 h 283"/>
                <a:gd name="T48" fmla="*/ 103 w 533"/>
                <a:gd name="T49" fmla="*/ 90 h 283"/>
                <a:gd name="T50" fmla="*/ 110 w 533"/>
                <a:gd name="T51" fmla="*/ 85 h 283"/>
                <a:gd name="T52" fmla="*/ 117 w 533"/>
                <a:gd name="T53" fmla="*/ 81 h 283"/>
                <a:gd name="T54" fmla="*/ 181 w 533"/>
                <a:gd name="T55" fmla="*/ 53 h 283"/>
                <a:gd name="T56" fmla="*/ 216 w 533"/>
                <a:gd name="T57" fmla="*/ 46 h 283"/>
                <a:gd name="T58" fmla="*/ 252 w 533"/>
                <a:gd name="T59" fmla="*/ 45 h 283"/>
                <a:gd name="T60" fmla="*/ 288 w 533"/>
                <a:gd name="T61" fmla="*/ 48 h 283"/>
                <a:gd name="T62" fmla="*/ 323 w 533"/>
                <a:gd name="T63" fmla="*/ 56 h 283"/>
                <a:gd name="T64" fmla="*/ 384 w 533"/>
                <a:gd name="T65" fmla="*/ 85 h 283"/>
                <a:gd name="T66" fmla="*/ 410 w 533"/>
                <a:gd name="T67" fmla="*/ 105 h 283"/>
                <a:gd name="T68" fmla="*/ 421 w 533"/>
                <a:gd name="T69" fmla="*/ 116 h 283"/>
                <a:gd name="T70" fmla="*/ 429 w 533"/>
                <a:gd name="T71" fmla="*/ 124 h 283"/>
                <a:gd name="T72" fmla="*/ 430 w 533"/>
                <a:gd name="T73" fmla="*/ 124 h 283"/>
                <a:gd name="T74" fmla="*/ 431 w 533"/>
                <a:gd name="T75" fmla="*/ 126 h 283"/>
                <a:gd name="T76" fmla="*/ 434 w 533"/>
                <a:gd name="T77" fmla="*/ 129 h 283"/>
                <a:gd name="T78" fmla="*/ 435 w 533"/>
                <a:gd name="T79" fmla="*/ 130 h 283"/>
                <a:gd name="T80" fmla="*/ 488 w 533"/>
                <a:gd name="T81" fmla="*/ 250 h 283"/>
                <a:gd name="T82" fmla="*/ 488 w 533"/>
                <a:gd name="T83" fmla="*/ 252 h 283"/>
                <a:gd name="T84" fmla="*/ 489 w 533"/>
                <a:gd name="T85" fmla="*/ 259 h 283"/>
                <a:gd name="T86" fmla="*/ 489 w 533"/>
                <a:gd name="T87" fmla="*/ 265 h 283"/>
                <a:gd name="T88" fmla="*/ 489 w 533"/>
                <a:gd name="T89" fmla="*/ 270 h 283"/>
                <a:gd name="T90" fmla="*/ 489 w 533"/>
                <a:gd name="T91" fmla="*/ 275 h 283"/>
                <a:gd name="T92" fmla="*/ 489 w 533"/>
                <a:gd name="T93" fmla="*/ 281 h 283"/>
                <a:gd name="T94" fmla="*/ 489 w 533"/>
                <a:gd name="T95" fmla="*/ 283 h 283"/>
                <a:gd name="T96" fmla="*/ 490 w 533"/>
                <a:gd name="T97" fmla="*/ 283 h 283"/>
                <a:gd name="T98" fmla="*/ 517 w 533"/>
                <a:gd name="T99" fmla="*/ 283 h 283"/>
                <a:gd name="T100" fmla="*/ 533 w 533"/>
                <a:gd name="T101" fmla="*/ 283 h 283"/>
                <a:gd name="T102" fmla="*/ 533 w 533"/>
                <a:gd name="T103" fmla="*/ 282 h 283"/>
                <a:gd name="T104" fmla="*/ 247 w 533"/>
                <a:gd name="T105"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3" h="283">
                  <a:moveTo>
                    <a:pt x="247" y="0"/>
                  </a:moveTo>
                  <a:cubicBezTo>
                    <a:pt x="247" y="31"/>
                    <a:pt x="247" y="31"/>
                    <a:pt x="247" y="31"/>
                  </a:cubicBezTo>
                  <a:cubicBezTo>
                    <a:pt x="236" y="32"/>
                    <a:pt x="225" y="33"/>
                    <a:pt x="214" y="34"/>
                  </a:cubicBezTo>
                  <a:cubicBezTo>
                    <a:pt x="202" y="37"/>
                    <a:pt x="190" y="39"/>
                    <a:pt x="178" y="43"/>
                  </a:cubicBezTo>
                  <a:cubicBezTo>
                    <a:pt x="154" y="50"/>
                    <a:pt x="132" y="61"/>
                    <a:pt x="113" y="74"/>
                  </a:cubicBezTo>
                  <a:cubicBezTo>
                    <a:pt x="110" y="75"/>
                    <a:pt x="108" y="77"/>
                    <a:pt x="105" y="79"/>
                  </a:cubicBezTo>
                  <a:cubicBezTo>
                    <a:pt x="103" y="80"/>
                    <a:pt x="101" y="82"/>
                    <a:pt x="98" y="84"/>
                  </a:cubicBezTo>
                  <a:cubicBezTo>
                    <a:pt x="94" y="87"/>
                    <a:pt x="89" y="91"/>
                    <a:pt x="85" y="94"/>
                  </a:cubicBezTo>
                  <a:cubicBezTo>
                    <a:pt x="77" y="102"/>
                    <a:pt x="69" y="109"/>
                    <a:pt x="62" y="117"/>
                  </a:cubicBezTo>
                  <a:cubicBezTo>
                    <a:pt x="48" y="133"/>
                    <a:pt x="37" y="150"/>
                    <a:pt x="28" y="166"/>
                  </a:cubicBezTo>
                  <a:cubicBezTo>
                    <a:pt x="20" y="182"/>
                    <a:pt x="14" y="198"/>
                    <a:pt x="10" y="212"/>
                  </a:cubicBezTo>
                  <a:cubicBezTo>
                    <a:pt x="6" y="226"/>
                    <a:pt x="3" y="239"/>
                    <a:pt x="2" y="249"/>
                  </a:cubicBezTo>
                  <a:cubicBezTo>
                    <a:pt x="2" y="252"/>
                    <a:pt x="2" y="254"/>
                    <a:pt x="1" y="256"/>
                  </a:cubicBezTo>
                  <a:cubicBezTo>
                    <a:pt x="1" y="259"/>
                    <a:pt x="1" y="261"/>
                    <a:pt x="1" y="263"/>
                  </a:cubicBezTo>
                  <a:cubicBezTo>
                    <a:pt x="1" y="267"/>
                    <a:pt x="0" y="271"/>
                    <a:pt x="0" y="273"/>
                  </a:cubicBezTo>
                  <a:cubicBezTo>
                    <a:pt x="0" y="279"/>
                    <a:pt x="0" y="282"/>
                    <a:pt x="0" y="282"/>
                  </a:cubicBezTo>
                  <a:cubicBezTo>
                    <a:pt x="0" y="282"/>
                    <a:pt x="0" y="279"/>
                    <a:pt x="1" y="273"/>
                  </a:cubicBezTo>
                  <a:cubicBezTo>
                    <a:pt x="1" y="271"/>
                    <a:pt x="1" y="267"/>
                    <a:pt x="2" y="263"/>
                  </a:cubicBezTo>
                  <a:cubicBezTo>
                    <a:pt x="2" y="261"/>
                    <a:pt x="2" y="259"/>
                    <a:pt x="2" y="257"/>
                  </a:cubicBezTo>
                  <a:cubicBezTo>
                    <a:pt x="3" y="254"/>
                    <a:pt x="3" y="252"/>
                    <a:pt x="3" y="249"/>
                  </a:cubicBezTo>
                  <a:cubicBezTo>
                    <a:pt x="5" y="239"/>
                    <a:pt x="7" y="226"/>
                    <a:pt x="12" y="213"/>
                  </a:cubicBezTo>
                  <a:cubicBezTo>
                    <a:pt x="17" y="199"/>
                    <a:pt x="23" y="183"/>
                    <a:pt x="32" y="168"/>
                  </a:cubicBezTo>
                  <a:cubicBezTo>
                    <a:pt x="41" y="152"/>
                    <a:pt x="53" y="136"/>
                    <a:pt x="67" y="121"/>
                  </a:cubicBezTo>
                  <a:cubicBezTo>
                    <a:pt x="74" y="114"/>
                    <a:pt x="82" y="107"/>
                    <a:pt x="90" y="100"/>
                  </a:cubicBezTo>
                  <a:cubicBezTo>
                    <a:pt x="94" y="96"/>
                    <a:pt x="99" y="93"/>
                    <a:pt x="103" y="90"/>
                  </a:cubicBezTo>
                  <a:cubicBezTo>
                    <a:pt x="106" y="88"/>
                    <a:pt x="108" y="87"/>
                    <a:pt x="110" y="85"/>
                  </a:cubicBezTo>
                  <a:cubicBezTo>
                    <a:pt x="113" y="84"/>
                    <a:pt x="115" y="82"/>
                    <a:pt x="117" y="81"/>
                  </a:cubicBezTo>
                  <a:cubicBezTo>
                    <a:pt x="137" y="69"/>
                    <a:pt x="158" y="60"/>
                    <a:pt x="181" y="53"/>
                  </a:cubicBezTo>
                  <a:cubicBezTo>
                    <a:pt x="193" y="50"/>
                    <a:pt x="204" y="48"/>
                    <a:pt x="216" y="46"/>
                  </a:cubicBezTo>
                  <a:cubicBezTo>
                    <a:pt x="228" y="45"/>
                    <a:pt x="240" y="44"/>
                    <a:pt x="252" y="45"/>
                  </a:cubicBezTo>
                  <a:cubicBezTo>
                    <a:pt x="265" y="45"/>
                    <a:pt x="276" y="46"/>
                    <a:pt x="288" y="48"/>
                  </a:cubicBezTo>
                  <a:cubicBezTo>
                    <a:pt x="300" y="50"/>
                    <a:pt x="311" y="52"/>
                    <a:pt x="323" y="56"/>
                  </a:cubicBezTo>
                  <a:cubicBezTo>
                    <a:pt x="345" y="63"/>
                    <a:pt x="366" y="73"/>
                    <a:pt x="384" y="85"/>
                  </a:cubicBezTo>
                  <a:cubicBezTo>
                    <a:pt x="393" y="92"/>
                    <a:pt x="402" y="98"/>
                    <a:pt x="410" y="105"/>
                  </a:cubicBezTo>
                  <a:cubicBezTo>
                    <a:pt x="414" y="108"/>
                    <a:pt x="418" y="112"/>
                    <a:pt x="421" y="116"/>
                  </a:cubicBezTo>
                  <a:cubicBezTo>
                    <a:pt x="424" y="119"/>
                    <a:pt x="427" y="121"/>
                    <a:pt x="429" y="124"/>
                  </a:cubicBezTo>
                  <a:cubicBezTo>
                    <a:pt x="429" y="124"/>
                    <a:pt x="429" y="124"/>
                    <a:pt x="430" y="124"/>
                  </a:cubicBezTo>
                  <a:cubicBezTo>
                    <a:pt x="430" y="125"/>
                    <a:pt x="431" y="126"/>
                    <a:pt x="431" y="126"/>
                  </a:cubicBezTo>
                  <a:cubicBezTo>
                    <a:pt x="432" y="127"/>
                    <a:pt x="433" y="128"/>
                    <a:pt x="434" y="129"/>
                  </a:cubicBezTo>
                  <a:cubicBezTo>
                    <a:pt x="434" y="130"/>
                    <a:pt x="434" y="130"/>
                    <a:pt x="435" y="130"/>
                  </a:cubicBezTo>
                  <a:cubicBezTo>
                    <a:pt x="463" y="164"/>
                    <a:pt x="481" y="205"/>
                    <a:pt x="488" y="250"/>
                  </a:cubicBezTo>
                  <a:cubicBezTo>
                    <a:pt x="488" y="250"/>
                    <a:pt x="488" y="251"/>
                    <a:pt x="488" y="252"/>
                  </a:cubicBezTo>
                  <a:cubicBezTo>
                    <a:pt x="488" y="254"/>
                    <a:pt x="488" y="256"/>
                    <a:pt x="489" y="259"/>
                  </a:cubicBezTo>
                  <a:cubicBezTo>
                    <a:pt x="489" y="261"/>
                    <a:pt x="489" y="263"/>
                    <a:pt x="489" y="265"/>
                  </a:cubicBezTo>
                  <a:cubicBezTo>
                    <a:pt x="489" y="267"/>
                    <a:pt x="489" y="269"/>
                    <a:pt x="489" y="270"/>
                  </a:cubicBezTo>
                  <a:cubicBezTo>
                    <a:pt x="489" y="272"/>
                    <a:pt x="489" y="273"/>
                    <a:pt x="489" y="275"/>
                  </a:cubicBezTo>
                  <a:cubicBezTo>
                    <a:pt x="489" y="277"/>
                    <a:pt x="489" y="279"/>
                    <a:pt x="489" y="281"/>
                  </a:cubicBezTo>
                  <a:cubicBezTo>
                    <a:pt x="489" y="282"/>
                    <a:pt x="489" y="283"/>
                    <a:pt x="489" y="283"/>
                  </a:cubicBezTo>
                  <a:cubicBezTo>
                    <a:pt x="490" y="283"/>
                    <a:pt x="490" y="283"/>
                    <a:pt x="490" y="283"/>
                  </a:cubicBezTo>
                  <a:cubicBezTo>
                    <a:pt x="517" y="283"/>
                    <a:pt x="517" y="283"/>
                    <a:pt x="517" y="283"/>
                  </a:cubicBezTo>
                  <a:cubicBezTo>
                    <a:pt x="533" y="283"/>
                    <a:pt x="533" y="283"/>
                    <a:pt x="533" y="283"/>
                  </a:cubicBezTo>
                  <a:cubicBezTo>
                    <a:pt x="533" y="283"/>
                    <a:pt x="533" y="282"/>
                    <a:pt x="533" y="282"/>
                  </a:cubicBezTo>
                  <a:cubicBezTo>
                    <a:pt x="533" y="126"/>
                    <a:pt x="405" y="0"/>
                    <a:pt x="247" y="0"/>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7EDB44E5-C1F8-AA45-9C10-9D8041ED7FB8}"/>
                </a:ext>
              </a:extLst>
            </p:cNvPr>
            <p:cNvSpPr>
              <a:spLocks/>
            </p:cNvSpPr>
            <p:nvPr userDrawn="1"/>
          </p:nvSpPr>
          <p:spPr bwMode="auto">
            <a:xfrm>
              <a:off x="5828202" y="3371201"/>
              <a:ext cx="4292942" cy="2275864"/>
            </a:xfrm>
            <a:custGeom>
              <a:avLst/>
              <a:gdLst>
                <a:gd name="T0" fmla="*/ 532 w 532"/>
                <a:gd name="T1" fmla="*/ 9 h 282"/>
                <a:gd name="T2" fmla="*/ 531 w 532"/>
                <a:gd name="T3" fmla="*/ 20 h 282"/>
                <a:gd name="T4" fmla="*/ 530 w 532"/>
                <a:gd name="T5" fmla="*/ 26 h 282"/>
                <a:gd name="T6" fmla="*/ 529 w 532"/>
                <a:gd name="T7" fmla="*/ 33 h 282"/>
                <a:gd name="T8" fmla="*/ 521 w 532"/>
                <a:gd name="T9" fmla="*/ 70 h 282"/>
                <a:gd name="T10" fmla="*/ 501 w 532"/>
                <a:gd name="T11" fmla="*/ 115 h 282"/>
                <a:gd name="T12" fmla="*/ 466 w 532"/>
                <a:gd name="T13" fmla="*/ 161 h 282"/>
                <a:gd name="T14" fmla="*/ 442 w 532"/>
                <a:gd name="T15" fmla="*/ 183 h 282"/>
                <a:gd name="T16" fmla="*/ 429 w 532"/>
                <a:gd name="T17" fmla="*/ 193 h 282"/>
                <a:gd name="T18" fmla="*/ 422 w 532"/>
                <a:gd name="T19" fmla="*/ 197 h 282"/>
                <a:gd name="T20" fmla="*/ 415 w 532"/>
                <a:gd name="T21" fmla="*/ 202 h 282"/>
                <a:gd name="T22" fmla="*/ 351 w 532"/>
                <a:gd name="T23" fmla="*/ 229 h 282"/>
                <a:gd name="T24" fmla="*/ 316 w 532"/>
                <a:gd name="T25" fmla="*/ 236 h 282"/>
                <a:gd name="T26" fmla="*/ 281 w 532"/>
                <a:gd name="T27" fmla="*/ 238 h 282"/>
                <a:gd name="T28" fmla="*/ 245 w 532"/>
                <a:gd name="T29" fmla="*/ 235 h 282"/>
                <a:gd name="T30" fmla="*/ 210 w 532"/>
                <a:gd name="T31" fmla="*/ 227 h 282"/>
                <a:gd name="T32" fmla="*/ 148 w 532"/>
                <a:gd name="T33" fmla="*/ 197 h 282"/>
                <a:gd name="T34" fmla="*/ 123 w 532"/>
                <a:gd name="T35" fmla="*/ 178 h 282"/>
                <a:gd name="T36" fmla="*/ 111 w 532"/>
                <a:gd name="T37" fmla="*/ 167 h 282"/>
                <a:gd name="T38" fmla="*/ 103 w 532"/>
                <a:gd name="T39" fmla="*/ 159 h 282"/>
                <a:gd name="T40" fmla="*/ 103 w 532"/>
                <a:gd name="T41" fmla="*/ 158 h 282"/>
                <a:gd name="T42" fmla="*/ 101 w 532"/>
                <a:gd name="T43" fmla="*/ 157 h 282"/>
                <a:gd name="T44" fmla="*/ 99 w 532"/>
                <a:gd name="T45" fmla="*/ 153 h 282"/>
                <a:gd name="T46" fmla="*/ 98 w 532"/>
                <a:gd name="T47" fmla="*/ 153 h 282"/>
                <a:gd name="T48" fmla="*/ 45 w 532"/>
                <a:gd name="T49" fmla="*/ 33 h 282"/>
                <a:gd name="T50" fmla="*/ 45 w 532"/>
                <a:gd name="T51" fmla="*/ 31 h 282"/>
                <a:gd name="T52" fmla="*/ 44 w 532"/>
                <a:gd name="T53" fmla="*/ 24 h 282"/>
                <a:gd name="T54" fmla="*/ 44 w 532"/>
                <a:gd name="T55" fmla="*/ 18 h 282"/>
                <a:gd name="T56" fmla="*/ 43 w 532"/>
                <a:gd name="T57" fmla="*/ 12 h 282"/>
                <a:gd name="T58" fmla="*/ 43 w 532"/>
                <a:gd name="T59" fmla="*/ 8 h 282"/>
                <a:gd name="T60" fmla="*/ 43 w 532"/>
                <a:gd name="T61" fmla="*/ 2 h 282"/>
                <a:gd name="T62" fmla="*/ 43 w 532"/>
                <a:gd name="T63" fmla="*/ 0 h 282"/>
                <a:gd name="T64" fmla="*/ 43 w 532"/>
                <a:gd name="T65" fmla="*/ 0 h 282"/>
                <a:gd name="T66" fmla="*/ 16 w 532"/>
                <a:gd name="T67" fmla="*/ 0 h 282"/>
                <a:gd name="T68" fmla="*/ 0 w 532"/>
                <a:gd name="T69" fmla="*/ 0 h 282"/>
                <a:gd name="T70" fmla="*/ 0 w 532"/>
                <a:gd name="T71" fmla="*/ 1 h 282"/>
                <a:gd name="T72" fmla="*/ 285 w 532"/>
                <a:gd name="T73" fmla="*/ 282 h 282"/>
                <a:gd name="T74" fmla="*/ 285 w 532"/>
                <a:gd name="T75" fmla="*/ 251 h 282"/>
                <a:gd name="T76" fmla="*/ 318 w 532"/>
                <a:gd name="T77" fmla="*/ 248 h 282"/>
                <a:gd name="T78" fmla="*/ 355 w 532"/>
                <a:gd name="T79" fmla="*/ 240 h 282"/>
                <a:gd name="T80" fmla="*/ 420 w 532"/>
                <a:gd name="T81" fmla="*/ 209 h 282"/>
                <a:gd name="T82" fmla="*/ 427 w 532"/>
                <a:gd name="T83" fmla="*/ 204 h 282"/>
                <a:gd name="T84" fmla="*/ 434 w 532"/>
                <a:gd name="T85" fmla="*/ 199 h 282"/>
                <a:gd name="T86" fmla="*/ 447 w 532"/>
                <a:gd name="T87" fmla="*/ 188 h 282"/>
                <a:gd name="T88" fmla="*/ 471 w 532"/>
                <a:gd name="T89" fmla="*/ 165 h 282"/>
                <a:gd name="T90" fmla="*/ 504 w 532"/>
                <a:gd name="T91" fmla="*/ 117 h 282"/>
                <a:gd name="T92" fmla="*/ 523 w 532"/>
                <a:gd name="T93" fmla="*/ 71 h 282"/>
                <a:gd name="T94" fmla="*/ 531 w 532"/>
                <a:gd name="T95" fmla="*/ 34 h 282"/>
                <a:gd name="T96" fmla="*/ 531 w 532"/>
                <a:gd name="T97" fmla="*/ 26 h 282"/>
                <a:gd name="T98" fmla="*/ 532 w 532"/>
                <a:gd name="T99" fmla="*/ 20 h 282"/>
                <a:gd name="T100" fmla="*/ 532 w 532"/>
                <a:gd name="T101" fmla="*/ 9 h 282"/>
                <a:gd name="T102" fmla="*/ 532 w 532"/>
                <a:gd name="T103" fmla="*/ 1 h 282"/>
                <a:gd name="T104" fmla="*/ 532 w 532"/>
                <a:gd name="T105" fmla="*/ 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2" h="282">
                  <a:moveTo>
                    <a:pt x="532" y="9"/>
                  </a:moveTo>
                  <a:cubicBezTo>
                    <a:pt x="532" y="12"/>
                    <a:pt x="532" y="16"/>
                    <a:pt x="531" y="20"/>
                  </a:cubicBezTo>
                  <a:cubicBezTo>
                    <a:pt x="531" y="22"/>
                    <a:pt x="531" y="24"/>
                    <a:pt x="530" y="26"/>
                  </a:cubicBezTo>
                  <a:cubicBezTo>
                    <a:pt x="530" y="28"/>
                    <a:pt x="530" y="31"/>
                    <a:pt x="529" y="33"/>
                  </a:cubicBezTo>
                  <a:cubicBezTo>
                    <a:pt x="528" y="44"/>
                    <a:pt x="525" y="56"/>
                    <a:pt x="521" y="70"/>
                  </a:cubicBezTo>
                  <a:cubicBezTo>
                    <a:pt x="516" y="84"/>
                    <a:pt x="510" y="99"/>
                    <a:pt x="501" y="115"/>
                  </a:cubicBezTo>
                  <a:cubicBezTo>
                    <a:pt x="492" y="130"/>
                    <a:pt x="480" y="146"/>
                    <a:pt x="466" y="161"/>
                  </a:cubicBezTo>
                  <a:cubicBezTo>
                    <a:pt x="459" y="169"/>
                    <a:pt x="451" y="176"/>
                    <a:pt x="442" y="183"/>
                  </a:cubicBezTo>
                  <a:cubicBezTo>
                    <a:pt x="438" y="186"/>
                    <a:pt x="434" y="189"/>
                    <a:pt x="429" y="193"/>
                  </a:cubicBezTo>
                  <a:cubicBezTo>
                    <a:pt x="427" y="194"/>
                    <a:pt x="425" y="196"/>
                    <a:pt x="422" y="197"/>
                  </a:cubicBezTo>
                  <a:cubicBezTo>
                    <a:pt x="420" y="199"/>
                    <a:pt x="418" y="200"/>
                    <a:pt x="415" y="202"/>
                  </a:cubicBezTo>
                  <a:cubicBezTo>
                    <a:pt x="396" y="214"/>
                    <a:pt x="374" y="223"/>
                    <a:pt x="351" y="229"/>
                  </a:cubicBezTo>
                  <a:cubicBezTo>
                    <a:pt x="340" y="233"/>
                    <a:pt x="328" y="235"/>
                    <a:pt x="316" y="236"/>
                  </a:cubicBezTo>
                  <a:cubicBezTo>
                    <a:pt x="305" y="238"/>
                    <a:pt x="292" y="238"/>
                    <a:pt x="281" y="238"/>
                  </a:cubicBezTo>
                  <a:cubicBezTo>
                    <a:pt x="268" y="238"/>
                    <a:pt x="257" y="237"/>
                    <a:pt x="245" y="235"/>
                  </a:cubicBezTo>
                  <a:cubicBezTo>
                    <a:pt x="233" y="233"/>
                    <a:pt x="221" y="230"/>
                    <a:pt x="210" y="227"/>
                  </a:cubicBezTo>
                  <a:cubicBezTo>
                    <a:pt x="188" y="220"/>
                    <a:pt x="167" y="210"/>
                    <a:pt x="148" y="197"/>
                  </a:cubicBezTo>
                  <a:cubicBezTo>
                    <a:pt x="139" y="191"/>
                    <a:pt x="131" y="185"/>
                    <a:pt x="123" y="178"/>
                  </a:cubicBezTo>
                  <a:cubicBezTo>
                    <a:pt x="119" y="174"/>
                    <a:pt x="115" y="170"/>
                    <a:pt x="111" y="167"/>
                  </a:cubicBezTo>
                  <a:cubicBezTo>
                    <a:pt x="109" y="164"/>
                    <a:pt x="106" y="161"/>
                    <a:pt x="103" y="159"/>
                  </a:cubicBezTo>
                  <a:cubicBezTo>
                    <a:pt x="103" y="159"/>
                    <a:pt x="103" y="159"/>
                    <a:pt x="103" y="158"/>
                  </a:cubicBezTo>
                  <a:cubicBezTo>
                    <a:pt x="103" y="158"/>
                    <a:pt x="102" y="157"/>
                    <a:pt x="101" y="157"/>
                  </a:cubicBezTo>
                  <a:cubicBezTo>
                    <a:pt x="100" y="155"/>
                    <a:pt x="99" y="154"/>
                    <a:pt x="99" y="153"/>
                  </a:cubicBezTo>
                  <a:cubicBezTo>
                    <a:pt x="98" y="153"/>
                    <a:pt x="98" y="153"/>
                    <a:pt x="98" y="153"/>
                  </a:cubicBezTo>
                  <a:cubicBezTo>
                    <a:pt x="70" y="119"/>
                    <a:pt x="51" y="78"/>
                    <a:pt x="45" y="33"/>
                  </a:cubicBezTo>
                  <a:cubicBezTo>
                    <a:pt x="45" y="32"/>
                    <a:pt x="45" y="32"/>
                    <a:pt x="45" y="31"/>
                  </a:cubicBezTo>
                  <a:cubicBezTo>
                    <a:pt x="44" y="29"/>
                    <a:pt x="44" y="26"/>
                    <a:pt x="44" y="24"/>
                  </a:cubicBezTo>
                  <a:cubicBezTo>
                    <a:pt x="44" y="22"/>
                    <a:pt x="44" y="20"/>
                    <a:pt x="44" y="18"/>
                  </a:cubicBezTo>
                  <a:cubicBezTo>
                    <a:pt x="43" y="16"/>
                    <a:pt x="43" y="14"/>
                    <a:pt x="43" y="12"/>
                  </a:cubicBezTo>
                  <a:cubicBezTo>
                    <a:pt x="43" y="11"/>
                    <a:pt x="43" y="9"/>
                    <a:pt x="43" y="8"/>
                  </a:cubicBezTo>
                  <a:cubicBezTo>
                    <a:pt x="43" y="5"/>
                    <a:pt x="43" y="3"/>
                    <a:pt x="43" y="2"/>
                  </a:cubicBezTo>
                  <a:cubicBezTo>
                    <a:pt x="43" y="1"/>
                    <a:pt x="43" y="0"/>
                    <a:pt x="43" y="0"/>
                  </a:cubicBezTo>
                  <a:cubicBezTo>
                    <a:pt x="43" y="0"/>
                    <a:pt x="43" y="0"/>
                    <a:pt x="43" y="0"/>
                  </a:cubicBezTo>
                  <a:cubicBezTo>
                    <a:pt x="16" y="0"/>
                    <a:pt x="16" y="0"/>
                    <a:pt x="16" y="0"/>
                  </a:cubicBezTo>
                  <a:cubicBezTo>
                    <a:pt x="0" y="0"/>
                    <a:pt x="0" y="0"/>
                    <a:pt x="0" y="0"/>
                  </a:cubicBezTo>
                  <a:cubicBezTo>
                    <a:pt x="0" y="0"/>
                    <a:pt x="0" y="0"/>
                    <a:pt x="0" y="1"/>
                  </a:cubicBezTo>
                  <a:cubicBezTo>
                    <a:pt x="0" y="156"/>
                    <a:pt x="127" y="282"/>
                    <a:pt x="285" y="282"/>
                  </a:cubicBezTo>
                  <a:cubicBezTo>
                    <a:pt x="285" y="251"/>
                    <a:pt x="285" y="251"/>
                    <a:pt x="285" y="251"/>
                  </a:cubicBezTo>
                  <a:cubicBezTo>
                    <a:pt x="296" y="251"/>
                    <a:pt x="307" y="250"/>
                    <a:pt x="318" y="248"/>
                  </a:cubicBezTo>
                  <a:cubicBezTo>
                    <a:pt x="331" y="246"/>
                    <a:pt x="343" y="244"/>
                    <a:pt x="355" y="240"/>
                  </a:cubicBezTo>
                  <a:cubicBezTo>
                    <a:pt x="378" y="232"/>
                    <a:pt x="400" y="222"/>
                    <a:pt x="420" y="209"/>
                  </a:cubicBezTo>
                  <a:cubicBezTo>
                    <a:pt x="422" y="207"/>
                    <a:pt x="425" y="206"/>
                    <a:pt x="427" y="204"/>
                  </a:cubicBezTo>
                  <a:cubicBezTo>
                    <a:pt x="430" y="202"/>
                    <a:pt x="432" y="201"/>
                    <a:pt x="434" y="199"/>
                  </a:cubicBezTo>
                  <a:cubicBezTo>
                    <a:pt x="439" y="195"/>
                    <a:pt x="443" y="192"/>
                    <a:pt x="447" y="188"/>
                  </a:cubicBezTo>
                  <a:cubicBezTo>
                    <a:pt x="456" y="181"/>
                    <a:pt x="463" y="173"/>
                    <a:pt x="471" y="165"/>
                  </a:cubicBezTo>
                  <a:cubicBezTo>
                    <a:pt x="485" y="150"/>
                    <a:pt x="496" y="133"/>
                    <a:pt x="504" y="117"/>
                  </a:cubicBezTo>
                  <a:cubicBezTo>
                    <a:pt x="513" y="101"/>
                    <a:pt x="519" y="85"/>
                    <a:pt x="523" y="71"/>
                  </a:cubicBezTo>
                  <a:cubicBezTo>
                    <a:pt x="527" y="57"/>
                    <a:pt x="529" y="44"/>
                    <a:pt x="531" y="34"/>
                  </a:cubicBezTo>
                  <a:cubicBezTo>
                    <a:pt x="531" y="31"/>
                    <a:pt x="531" y="29"/>
                    <a:pt x="531" y="26"/>
                  </a:cubicBezTo>
                  <a:cubicBezTo>
                    <a:pt x="532" y="24"/>
                    <a:pt x="532" y="22"/>
                    <a:pt x="532" y="20"/>
                  </a:cubicBezTo>
                  <a:cubicBezTo>
                    <a:pt x="532" y="16"/>
                    <a:pt x="532" y="12"/>
                    <a:pt x="532" y="9"/>
                  </a:cubicBezTo>
                  <a:cubicBezTo>
                    <a:pt x="532" y="4"/>
                    <a:pt x="532" y="1"/>
                    <a:pt x="532" y="1"/>
                  </a:cubicBezTo>
                  <a:cubicBezTo>
                    <a:pt x="532" y="1"/>
                    <a:pt x="532" y="4"/>
                    <a:pt x="532" y="9"/>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3" name="Picture Placeholder 32">
            <a:extLst>
              <a:ext uri="{FF2B5EF4-FFF2-40B4-BE49-F238E27FC236}">
                <a16:creationId xmlns:a16="http://schemas.microsoft.com/office/drawing/2014/main" id="{77AF6039-636C-5E49-A209-5B3E0EE08C6F}"/>
              </a:ext>
            </a:extLst>
          </p:cNvPr>
          <p:cNvSpPr>
            <a:spLocks noGrp="1"/>
          </p:cNvSpPr>
          <p:nvPr>
            <p:ph type="pic" sz="quarter" idx="10"/>
          </p:nvPr>
        </p:nvSpPr>
        <p:spPr>
          <a:xfrm>
            <a:off x="7068961" y="2141927"/>
            <a:ext cx="3219102" cy="3226358"/>
          </a:xfrm>
          <a:custGeom>
            <a:avLst/>
            <a:gdLst>
              <a:gd name="connsiteX0" fmla="*/ 1609551 w 3219102"/>
              <a:gd name="connsiteY0" fmla="*/ 0 h 3226358"/>
              <a:gd name="connsiteX1" fmla="*/ 3219102 w 3219102"/>
              <a:gd name="connsiteY1" fmla="*/ 1613179 h 3226358"/>
              <a:gd name="connsiteX2" fmla="*/ 1609551 w 3219102"/>
              <a:gd name="connsiteY2" fmla="*/ 3226358 h 3226358"/>
              <a:gd name="connsiteX3" fmla="*/ 0 w 3219102"/>
              <a:gd name="connsiteY3" fmla="*/ 1613179 h 3226358"/>
              <a:gd name="connsiteX4" fmla="*/ 1609551 w 3219102"/>
              <a:gd name="connsiteY4" fmla="*/ 0 h 3226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102" h="3226358">
                <a:moveTo>
                  <a:pt x="1609551" y="0"/>
                </a:moveTo>
                <a:cubicBezTo>
                  <a:pt x="2498481" y="0"/>
                  <a:pt x="3219102" y="722245"/>
                  <a:pt x="3219102" y="1613179"/>
                </a:cubicBezTo>
                <a:cubicBezTo>
                  <a:pt x="3219102" y="2504113"/>
                  <a:pt x="2498481" y="3226358"/>
                  <a:pt x="1609551" y="3226358"/>
                </a:cubicBezTo>
                <a:cubicBezTo>
                  <a:pt x="720621" y="3226358"/>
                  <a:pt x="0" y="2504113"/>
                  <a:pt x="0" y="1613179"/>
                </a:cubicBezTo>
                <a:cubicBezTo>
                  <a:pt x="0" y="722245"/>
                  <a:pt x="720621" y="0"/>
                  <a:pt x="1609551" y="0"/>
                </a:cubicBezTo>
                <a:close/>
              </a:path>
            </a:pathLst>
          </a:custGeom>
          <a:pattFill prst="pct5">
            <a:fgClr>
              <a:schemeClr val="tx1">
                <a:lumMod val="75000"/>
                <a:lumOff val="25000"/>
              </a:schemeClr>
            </a:fgClr>
            <a:bgClr>
              <a:schemeClr val="bg1"/>
            </a:bgClr>
          </a:pattFill>
        </p:spPr>
        <p:txBody>
          <a:bodyPr wrap="square">
            <a:noAutofit/>
          </a:bodyPr>
          <a:lstStyle/>
          <a:p>
            <a:endParaRPr lang="en-US"/>
          </a:p>
        </p:txBody>
      </p:sp>
      <p:sp>
        <p:nvSpPr>
          <p:cNvPr id="9" name="Shape 2711">
            <a:extLst>
              <a:ext uri="{FF2B5EF4-FFF2-40B4-BE49-F238E27FC236}">
                <a16:creationId xmlns:a16="http://schemas.microsoft.com/office/drawing/2014/main" id="{5A2EC066-1891-B549-B6BC-41526643E41F}"/>
              </a:ext>
            </a:extLst>
          </p:cNvPr>
          <p:cNvSpPr/>
          <p:nvPr userDrawn="1"/>
        </p:nvSpPr>
        <p:spPr>
          <a:xfrm>
            <a:off x="607720" y="56084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3284970085"/>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p:tgtEl>
                                          <p:spTgt spid="29">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9">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 calcmode="lin" valueType="num">
                                      <p:cBhvr additive="base">
                                        <p:cTn id="12" dur="500"/>
                                        <p:tgtEl>
                                          <p:spTgt spid="2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27">
                                            <p:txEl>
                                              <p:pRg st="0" end="0"/>
                                            </p:txEl>
                                          </p:spTgt>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 calcmode="lin" valueType="num">
                                      <p:cBhvr>
                                        <p:cTn id="19" dur="500" fill="hold"/>
                                        <p:tgtEl>
                                          <p:spTgt spid="33"/>
                                        </p:tgtEl>
                                        <p:attrNameLst>
                                          <p:attrName>style.rotation</p:attrName>
                                        </p:attrNameLst>
                                      </p:cBhvr>
                                      <p:tavLst>
                                        <p:tav tm="0">
                                          <p:val>
                                            <p:fltVal val="360"/>
                                          </p:val>
                                        </p:tav>
                                        <p:tav tm="100000">
                                          <p:val>
                                            <p:fltVal val="0"/>
                                          </p:val>
                                        </p:tav>
                                      </p:tavLst>
                                    </p:anim>
                                    <p:animEffect transition="in" filter="fade">
                                      <p:cBhvr>
                                        <p:cTn id="20" dur="500"/>
                                        <p:tgtEl>
                                          <p:spTgt spid="33"/>
                                        </p:tgtEl>
                                      </p:cBhvr>
                                    </p:animEffect>
                                  </p:childTnLst>
                                </p:cTn>
                              </p:par>
                              <p:par>
                                <p:cTn id="21" presetID="49" presetClass="entr" presetSubtype="0" decel="10000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 calcmode="lin" valueType="num">
                                      <p:cBhvr>
                                        <p:cTn id="25" dur="500" fill="hold"/>
                                        <p:tgtEl>
                                          <p:spTgt spid="30"/>
                                        </p:tgtEl>
                                        <p:attrNameLst>
                                          <p:attrName>style.rotation</p:attrName>
                                        </p:attrNameLst>
                                      </p:cBhvr>
                                      <p:tavLst>
                                        <p:tav tm="0">
                                          <p:val>
                                            <p:fltVal val="360"/>
                                          </p:val>
                                        </p:tav>
                                        <p:tav tm="100000">
                                          <p:val>
                                            <p:fltVal val="0"/>
                                          </p:val>
                                        </p:tav>
                                      </p:tavLst>
                                    </p:anim>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1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p:tgtEl>
                          <p:spTgt spid="27"/>
                        </p:tgtEl>
                        <p:attrNameLst>
                          <p:attrName>ppt_x</p:attrName>
                        </p:attrNameLst>
                      </p:cBhvr>
                      <p:tavLst>
                        <p:tav tm="0">
                          <p:val>
                            <p:strVal val="#ppt_x-#ppt_w*1.125000"/>
                          </p:val>
                        </p:tav>
                        <p:tav tm="100000">
                          <p:val>
                            <p:strVal val="#ppt_x"/>
                          </p:val>
                        </p:tav>
                      </p:tavLst>
                    </p:anim>
                    <p:animEffect transition="in" filter="wipe(right)">
                      <p:cBhvr>
                        <p:cTn dur="500"/>
                        <p:tgtEl>
                          <p:spTgt spid="27"/>
                        </p:tgtEl>
                      </p:cBhvr>
                    </p:animEffect>
                  </p:childTnLst>
                </p:cTn>
              </p:par>
            </p:tnLst>
          </p:tmpl>
        </p:tmplLst>
      </p:bldP>
      <p:bldP spid="29" grpId="0" build="p">
        <p:tmplLst>
          <p:tmpl lvl="1">
            <p:tnLst>
              <p:par>
                <p:cTn presetID="1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tm="0">
                          <p:val>
                            <p:strVal val="#ppt_x-#ppt_w*1.125000"/>
                          </p:val>
                        </p:tav>
                        <p:tav tm="100000">
                          <p:val>
                            <p:strVal val="#ppt_x"/>
                          </p:val>
                        </p:tav>
                      </p:tavLst>
                    </p:anim>
                    <p:animEffect transition="in" filter="wipe(right)">
                      <p:cBhvr>
                        <p:cTn dur="500"/>
                        <p:tgtEl>
                          <p:spTgt spid="29"/>
                        </p:tgtEl>
                      </p:cBhvr>
                    </p:animEffect>
                  </p:childTnLst>
                </p:cTn>
              </p:par>
            </p:tnLst>
          </p:tmpl>
        </p:tmplLst>
      </p:bldP>
      <p:bldP spid="33"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dient_backgrou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DD642-0C9F-0943-B156-0FEA4BA99083}"/>
              </a:ext>
            </a:extLst>
          </p:cNvPr>
          <p:cNvSpPr/>
          <p:nvPr userDrawn="1"/>
        </p:nvSpPr>
        <p:spPr>
          <a:xfrm>
            <a:off x="0" y="0"/>
            <a:ext cx="12192000" cy="6858000"/>
          </a:xfrm>
          <a:prstGeom prst="rect">
            <a:avLst/>
          </a:prstGeom>
          <a:gradFill>
            <a:gsLst>
              <a:gs pos="0">
                <a:schemeClr val="accent5">
                  <a:lumMod val="67000"/>
                </a:schemeClr>
              </a:gs>
              <a:gs pos="48000">
                <a:schemeClr val="accent3"/>
              </a:gs>
              <a:gs pos="100000">
                <a:schemeClr val="accent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3F651F3-B565-4849-BC65-8CF67A93D3CC}"/>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07612120"/>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C6F9-06BA-7048-923C-D4CF7A8A4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383DD-4E5E-3848-86E9-5705661B5E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E107B-D336-B14C-8CA6-96F178DE371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90A0B2-74A8-1C46-B7D9-8459645B3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D74B1-C9E8-0245-9C72-9D885F60C778}"/>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3639373804"/>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BFC2-8074-0643-B298-9350EEADB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E36C2-67A5-8A41-954A-BDDBA0BB1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9B7537-4AB7-7A4D-BD97-862734CEE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84DE47D-6928-B342-A1E0-F851B8075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C9E39-903C-044A-A1AA-C777AAEF6F86}"/>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2563399856"/>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D032-A041-8547-91B1-30D758B21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9AC8A-053F-3442-909C-625AC86B40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E7467-67DC-D94E-8485-77FA21E564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0F296-E09D-9E40-BD47-9C43C7E0AC0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EEC652-5E2E-8148-9CF1-B34E2BA53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F1E43-8F29-FD4C-A960-0859EFE6832E}"/>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3051789359"/>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36F3-B1B7-CB48-809C-D3B5A0448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4A320-B15F-8A4C-AA59-5C5DE7CF5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9EDCFA-9341-B147-97BA-BFA7A4506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3147D-6772-5143-AE40-251ED1642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D6A3679-F486-DC45-AC5A-A0866A93FB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1489F2-A286-C045-84FB-777DE464047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B97F91E9-D8D5-0D4A-BDD0-3E4DB6621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D3F280-4F36-1642-8663-C52B62508414}"/>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1654243476"/>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17AE948-09C6-3F41-ABCE-91B835C1E229}"/>
              </a:ext>
            </a:extLst>
          </p:cNvPr>
          <p:cNvSpPr>
            <a:spLocks noGrp="1"/>
          </p:cNvSpPr>
          <p:nvPr>
            <p:ph type="body" sz="quarter" idx="11" hasCustomPrompt="1"/>
          </p:nvPr>
        </p:nvSpPr>
        <p:spPr>
          <a:xfrm>
            <a:off x="873941" y="790901"/>
            <a:ext cx="9210034" cy="486355"/>
          </a:xfrm>
        </p:spPr>
        <p:txBody>
          <a:bodyPr>
            <a:noAutofit/>
          </a:bodyPr>
          <a:lstStyle>
            <a:lvl1pPr marL="0" indent="0">
              <a:buNone/>
              <a:defRPr sz="3200" baseline="0">
                <a:solidFill>
                  <a:schemeClr val="tx1"/>
                </a:solidFill>
                <a:latin typeface="Roboto Black" panose="02000000000000000000" pitchFamily="2" charset="0"/>
                <a:ea typeface="Roboto Black" panose="02000000000000000000" pitchFamily="2" charset="0"/>
                <a:cs typeface="Roboto Black" panose="02000000000000000000" pitchFamily="2" charset="0"/>
              </a:defRPr>
            </a:lvl1pPr>
            <a:lvl2pPr>
              <a:defRPr sz="3200">
                <a:latin typeface="Roboto Black" panose="02000000000000000000" pitchFamily="2" charset="0"/>
                <a:ea typeface="Roboto Black" panose="02000000000000000000" pitchFamily="2" charset="0"/>
                <a:cs typeface="Roboto Black" panose="02000000000000000000" pitchFamily="2" charset="0"/>
              </a:defRPr>
            </a:lvl2pPr>
            <a:lvl3pPr>
              <a:defRPr sz="3200">
                <a:latin typeface="Roboto Black" panose="02000000000000000000" pitchFamily="2" charset="0"/>
                <a:ea typeface="Roboto Black" panose="02000000000000000000" pitchFamily="2" charset="0"/>
                <a:cs typeface="Roboto Black" panose="02000000000000000000" pitchFamily="2" charset="0"/>
              </a:defRPr>
            </a:lvl3pPr>
            <a:lvl4pPr>
              <a:defRPr sz="3200">
                <a:latin typeface="Roboto Black" panose="02000000000000000000" pitchFamily="2" charset="0"/>
                <a:ea typeface="Roboto Black" panose="02000000000000000000" pitchFamily="2" charset="0"/>
                <a:cs typeface="Roboto Black" panose="02000000000000000000" pitchFamily="2" charset="0"/>
              </a:defRPr>
            </a:lvl4pPr>
            <a:lvl5pPr>
              <a:defRPr sz="3200">
                <a:latin typeface="Roboto Black" panose="02000000000000000000" pitchFamily="2" charset="0"/>
                <a:ea typeface="Roboto Black" panose="02000000000000000000" pitchFamily="2" charset="0"/>
                <a:cs typeface="Roboto Black" panose="02000000000000000000" pitchFamily="2" charset="0"/>
              </a:defRPr>
            </a:lvl5pPr>
          </a:lstStyle>
          <a:p>
            <a:pPr lvl="0"/>
            <a:r>
              <a:rPr lang="en-US" dirty="0"/>
              <a:t>Put your main text here</a:t>
            </a:r>
          </a:p>
        </p:txBody>
      </p:sp>
      <p:sp>
        <p:nvSpPr>
          <p:cNvPr id="7" name="Text Placeholder 4">
            <a:extLst>
              <a:ext uri="{FF2B5EF4-FFF2-40B4-BE49-F238E27FC236}">
                <a16:creationId xmlns:a16="http://schemas.microsoft.com/office/drawing/2014/main" id="{4FDB5410-B626-504B-B145-224A39B29722}"/>
              </a:ext>
            </a:extLst>
          </p:cNvPr>
          <p:cNvSpPr>
            <a:spLocks noGrp="1"/>
          </p:cNvSpPr>
          <p:nvPr>
            <p:ph type="body" sz="quarter" idx="12" hasCustomPrompt="1"/>
          </p:nvPr>
        </p:nvSpPr>
        <p:spPr>
          <a:xfrm>
            <a:off x="873941" y="506152"/>
            <a:ext cx="9191838" cy="269360"/>
          </a:xfrm>
        </p:spPr>
        <p:txBody>
          <a:bodyPr>
            <a:normAutofit/>
          </a:bodyPr>
          <a:lstStyle>
            <a:lvl1pPr marL="0" indent="0">
              <a:buNone/>
              <a:defRPr sz="1200" baseline="0">
                <a:latin typeface="Source Sans Pro Light" panose="020B0403030403020204" pitchFamily="34" charset="0"/>
              </a:defRPr>
            </a:lvl1pPr>
            <a:lvl2pPr>
              <a:defRPr>
                <a:latin typeface="Source Sans Pro Light" panose="020B0403030403020204" pitchFamily="34" charset="0"/>
              </a:defRPr>
            </a:lvl2pPr>
            <a:lvl3pPr>
              <a:defRPr>
                <a:latin typeface="Source Sans Pro Light" panose="020B0403030403020204" pitchFamily="34" charset="0"/>
              </a:defRPr>
            </a:lvl3pPr>
            <a:lvl4pPr>
              <a:defRPr>
                <a:latin typeface="Source Sans Pro Light" panose="020B0403030403020204" pitchFamily="34" charset="0"/>
              </a:defRPr>
            </a:lvl4pPr>
            <a:lvl5pPr>
              <a:defRPr>
                <a:latin typeface="Source Sans Pro Light" panose="020B0403030403020204" pitchFamily="34" charset="0"/>
              </a:defRPr>
            </a:lvl5pPr>
          </a:lstStyle>
          <a:p>
            <a:pPr lvl="0"/>
            <a:r>
              <a:rPr lang="en-US" dirty="0"/>
              <a:t>Put your text here</a:t>
            </a:r>
          </a:p>
        </p:txBody>
      </p:sp>
      <p:cxnSp>
        <p:nvCxnSpPr>
          <p:cNvPr id="8" name="Straight Connector 7">
            <a:extLst>
              <a:ext uri="{FF2B5EF4-FFF2-40B4-BE49-F238E27FC236}">
                <a16:creationId xmlns:a16="http://schemas.microsoft.com/office/drawing/2014/main" id="{365B6944-E3EC-8149-9E7D-BB5E97BC5302}"/>
              </a:ext>
            </a:extLst>
          </p:cNvPr>
          <p:cNvCxnSpPr/>
          <p:nvPr userDrawn="1"/>
        </p:nvCxnSpPr>
        <p:spPr>
          <a:xfrm>
            <a:off x="11513018" y="5205323"/>
            <a:ext cx="0" cy="64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C4EC09-BBAF-0C4C-A677-CCAC414DB75C}"/>
              </a:ext>
            </a:extLst>
          </p:cNvPr>
          <p:cNvSpPr txBox="1"/>
          <p:nvPr userDrawn="1"/>
        </p:nvSpPr>
        <p:spPr>
          <a:xfrm>
            <a:off x="11344542" y="6291386"/>
            <a:ext cx="336952" cy="246221"/>
          </a:xfrm>
          <a:prstGeom prst="rect">
            <a:avLst/>
          </a:prstGeom>
          <a:noFill/>
        </p:spPr>
        <p:txBody>
          <a:bodyPr wrap="none" rtlCol="0">
            <a:spAutoFit/>
          </a:bodyPr>
          <a:lstStyle/>
          <a:p>
            <a:pPr algn="ctr"/>
            <a:fld id="{9F976047-6D8B-40E5-9820-BFA42EA4E19A}" type="slidenum">
              <a:rPr lang="en-US" sz="1000" b="1" i="0" smtClean="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rPr>
              <a:pPr algn="ctr"/>
              <a:t>‹#›</a:t>
            </a:fld>
            <a:endParaRPr lang="en-US" b="1" i="0" dirty="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endParaRPr>
          </a:p>
        </p:txBody>
      </p:sp>
      <p:sp>
        <p:nvSpPr>
          <p:cNvPr id="10" name="Shape 2711">
            <a:extLst>
              <a:ext uri="{FF2B5EF4-FFF2-40B4-BE49-F238E27FC236}">
                <a16:creationId xmlns:a16="http://schemas.microsoft.com/office/drawing/2014/main" id="{C6F4AC8F-7FB0-354F-9435-7505BDA46A51}"/>
              </a:ext>
            </a:extLst>
          </p:cNvPr>
          <p:cNvSpPr/>
          <p:nvPr userDrawn="1"/>
        </p:nvSpPr>
        <p:spPr>
          <a:xfrm>
            <a:off x="607720" y="56084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367519833"/>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
                                            <p:txEl>
                                              <p:pRg st="0" end="0"/>
                                            </p:txEl>
                                          </p:spTgt>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p:tgtEl>
                                          <p:spTgt spid="6">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6">
                                            <p:txEl>
                                              <p:pRg st="0" end="0"/>
                                            </p:txEl>
                                          </p:spTgt>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p:tgtEl>
                          <p:spTgt spid="6"/>
                        </p:tgtEl>
                        <p:attrNameLst>
                          <p:attrName>ppt_x</p:attrName>
                        </p:attrNameLst>
                      </p:cBhvr>
                      <p:tavLst>
                        <p:tav tm="0">
                          <p:val>
                            <p:strVal val="#ppt_x-#ppt_w*1.125000"/>
                          </p:val>
                        </p:tav>
                        <p:tav tm="100000">
                          <p:val>
                            <p:strVal val="#ppt_x"/>
                          </p:val>
                        </p:tav>
                      </p:tavLst>
                    </p:anim>
                    <p:animEffect transition="in" filter="wipe(right)">
                      <p:cBhvr>
                        <p:cTn dur="500"/>
                        <p:tgtEl>
                          <p:spTgt spid="6"/>
                        </p:tgtEl>
                      </p:cBhvr>
                    </p:animEffect>
                  </p:childTnLst>
                </p:cTn>
              </p:par>
            </p:tnLst>
          </p:tmpl>
        </p:tmplLst>
      </p:bldP>
      <p:bldP spid="7" grpId="0" build="p">
        <p:tmplLst>
          <p:tmpl lvl="1">
            <p:tnLst>
              <p:par>
                <p:cTn presetID="1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p:tgtEl>
                          <p:spTgt spid="7"/>
                        </p:tgtEl>
                        <p:attrNameLst>
                          <p:attrName>ppt_x</p:attrName>
                        </p:attrNameLst>
                      </p:cBhvr>
                      <p:tavLst>
                        <p:tav tm="0">
                          <p:val>
                            <p:strVal val="#ppt_x-#ppt_w*1.125000"/>
                          </p:val>
                        </p:tav>
                        <p:tav tm="100000">
                          <p:val>
                            <p:strVal val="#ppt_x"/>
                          </p:val>
                        </p:tav>
                      </p:tavLst>
                    </p:anim>
                    <p:animEffect transition="in" filter="wipe(right)">
                      <p:cBhvr>
                        <p:cTn dur="500"/>
                        <p:tgtEl>
                          <p:spTgt spid="7"/>
                        </p:tgtEl>
                      </p:cBhvr>
                    </p:animEffect>
                  </p:childTnLst>
                </p:cTn>
              </p:par>
            </p:tnLst>
          </p:tmpl>
        </p:tmplLst>
      </p:bldP>
      <p:bldP spid="9" grpId="0"/>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0CF5BD6-7884-0043-928E-FD943EC3A48C}"/>
              </a:ext>
            </a:extLst>
          </p:cNvPr>
          <p:cNvCxnSpPr/>
          <p:nvPr userDrawn="1"/>
        </p:nvCxnSpPr>
        <p:spPr>
          <a:xfrm>
            <a:off x="11513018" y="5205323"/>
            <a:ext cx="0" cy="64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E70A1F-6A73-6445-8676-81AD9B9C6F65}"/>
              </a:ext>
            </a:extLst>
          </p:cNvPr>
          <p:cNvSpPr txBox="1"/>
          <p:nvPr userDrawn="1"/>
        </p:nvSpPr>
        <p:spPr>
          <a:xfrm>
            <a:off x="11344542" y="6291386"/>
            <a:ext cx="336952" cy="246221"/>
          </a:xfrm>
          <a:prstGeom prst="rect">
            <a:avLst/>
          </a:prstGeom>
          <a:noFill/>
        </p:spPr>
        <p:txBody>
          <a:bodyPr wrap="none" rtlCol="0">
            <a:spAutoFit/>
          </a:bodyPr>
          <a:lstStyle/>
          <a:p>
            <a:pPr algn="ctr"/>
            <a:fld id="{9F976047-6D8B-40E5-9820-BFA42EA4E19A}" type="slidenum">
              <a:rPr lang="en-US" sz="1000" b="1" i="0" smtClean="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rPr>
              <a:pPr algn="ctr"/>
              <a:t>‹#›</a:t>
            </a:fld>
            <a:endParaRPr lang="en-US" b="1" i="0" dirty="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262754478"/>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35E3-6C98-FB45-BF66-D0F8511E4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387408-9B9F-AA42-A85D-9AF393B35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E7C923-EECA-1346-92E6-BC325A65A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EBBAFE-1794-F543-824F-7C617F484ED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E86BF5-3486-3A44-BCCF-2C30F6DA8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23EDE-7B27-BA4D-9373-AC502C2F36DA}"/>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3696580821"/>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973E-1F76-B143-9731-A638DFF2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985D2-5FA0-6244-9C09-23BAA15F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B0C267-FA2A-414A-BB7D-8C3B00A1F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49BA22-3092-7643-85BD-65AA5F3D2B1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0D9DC93-B052-C146-9F1B-8B1C93709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DE8F6-2051-7F41-B74B-AD5589F83A0F}"/>
              </a:ext>
            </a:extLst>
          </p:cNvPr>
          <p:cNvSpPr>
            <a:spLocks noGrp="1"/>
          </p:cNvSpPr>
          <p:nvPr>
            <p:ph type="sldNum" sz="quarter" idx="12"/>
          </p:nvPr>
        </p:nvSpPr>
        <p:spPr/>
        <p:txBody>
          <a:bodyPr/>
          <a:lstStyle/>
          <a:p>
            <a:fld id="{F929E4C9-307B-3642-8BAD-1F1D87D3282C}" type="slidenum">
              <a:rPr lang="en-US" smtClean="0"/>
              <a:t>‹#›</a:t>
            </a:fld>
            <a:endParaRPr lang="en-US"/>
          </a:p>
        </p:txBody>
      </p:sp>
    </p:spTree>
    <p:extLst>
      <p:ext uri="{BB962C8B-B14F-4D97-AF65-F5344CB8AC3E}">
        <p14:creationId xmlns:p14="http://schemas.microsoft.com/office/powerpoint/2010/main" val="254517620"/>
      </p:ext>
    </p:extLst>
  </p:cSld>
  <p:clrMapOvr>
    <a:masterClrMapping/>
  </p:clrMapOvr>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37A7B-4972-484C-9B10-F33F2A6D4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1B0EE8-832B-834A-8686-34F8B5AFB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5C32F-7CC0-8042-AB99-521755C0F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5CB2A5-419F-E343-A53F-0F92E7AB0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B2A33-3365-1F4D-A3B3-6EA44DB21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9E4C9-307B-3642-8BAD-1F1D87D3282C}" type="slidenum">
              <a:rPr lang="en-US" smtClean="0"/>
              <a:t>‹#›</a:t>
            </a:fld>
            <a:endParaRPr lang="en-US"/>
          </a:p>
        </p:txBody>
      </p:sp>
      <p:pic>
        <p:nvPicPr>
          <p:cNvPr id="8" name="Picture 7">
            <a:extLst>
              <a:ext uri="{FF2B5EF4-FFF2-40B4-BE49-F238E27FC236}">
                <a16:creationId xmlns:a16="http://schemas.microsoft.com/office/drawing/2014/main" id="{85E80923-4931-4B4C-9DFA-4E1AD345F861}"/>
              </a:ext>
            </a:extLst>
          </p:cNvPr>
          <p:cNvPicPr>
            <a:picLocks noChangeAspect="1"/>
          </p:cNvPicPr>
          <p:nvPr userDrawn="1"/>
        </p:nvPicPr>
        <p:blipFill>
          <a:blip r:embed="rId15"/>
          <a:stretch>
            <a:fillRect/>
          </a:stretch>
        </p:blipFill>
        <p:spPr>
          <a:xfrm>
            <a:off x="0" y="0"/>
            <a:ext cx="12192000" cy="6858000"/>
          </a:xfrm>
          <a:prstGeom prst="rect">
            <a:avLst/>
          </a:prstGeom>
        </p:spPr>
      </p:pic>
    </p:spTree>
    <p:extLst>
      <p:ext uri="{BB962C8B-B14F-4D97-AF65-F5344CB8AC3E}">
        <p14:creationId xmlns:p14="http://schemas.microsoft.com/office/powerpoint/2010/main" val="221739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mc:AlternateContent xmlns:mc="http://schemas.openxmlformats.org/markup-compatibility/2006" xmlns:p14="http://schemas.microsoft.com/office/powerpoint/2010/main">
    <mc:Choice Requires="p14">
      <p:transition spd="slow" p14:dur="1600" advTm="1000">
        <p:blinds dir="vert"/>
      </p:transition>
    </mc:Choice>
    <mc:Fallback xmlns="">
      <p:transition spd="slow" advTm="1000">
        <p:blinds dir="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bit.ly/2ZW15wF" TargetMode="External"/><Relationship Id="rId5" Type="http://schemas.openxmlformats.org/officeDocument/2006/relationships/hyperlink" Target="http://bit.ly/2TqnDmy" TargetMode="External"/><Relationship Id="rId4" Type="http://schemas.openxmlformats.org/officeDocument/2006/relationships/hyperlink" Target="mailto:aryanto.dandan@gmail.com?subject=Zurich%20Insurance%20Test%20Case%202019100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BB7769AE-6567-134F-B65C-B0582E9600EC}"/>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7AC7B646-3027-C24F-9924-24A1D98CAE4F}"/>
              </a:ext>
            </a:extLst>
          </p:cNvPr>
          <p:cNvSpPr txBox="1"/>
          <p:nvPr/>
        </p:nvSpPr>
        <p:spPr>
          <a:xfrm>
            <a:off x="3879490" y="2338672"/>
            <a:ext cx="4444743" cy="430887"/>
          </a:xfrm>
          <a:prstGeom prst="rect">
            <a:avLst/>
          </a:prstGeom>
          <a:noFill/>
        </p:spPr>
        <p:txBody>
          <a:bodyPr wrap="none" rtlCol="0">
            <a:spAutoFit/>
          </a:bodyPr>
          <a:lstStyle/>
          <a:p>
            <a:pPr algn="ctr"/>
            <a:r>
              <a:rPr lang="en-US" sz="2200" dirty="0"/>
              <a:t>Premium Status Prediction </a:t>
            </a:r>
            <a:r>
              <a:rPr lang="en-US" sz="2200" dirty="0" smtClean="0"/>
              <a:t>Modelling</a:t>
            </a:r>
            <a:endParaRPr lang="en-US" sz="2200" dirty="0">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6" name="TextBox 5">
            <a:extLst>
              <a:ext uri="{FF2B5EF4-FFF2-40B4-BE49-F238E27FC236}">
                <a16:creationId xmlns:a16="http://schemas.microsoft.com/office/drawing/2014/main" id="{F6B7042F-7B42-8D40-AD1E-BE5A7D28D980}"/>
              </a:ext>
            </a:extLst>
          </p:cNvPr>
          <p:cNvSpPr txBox="1"/>
          <p:nvPr/>
        </p:nvSpPr>
        <p:spPr>
          <a:xfrm>
            <a:off x="2465334" y="3965262"/>
            <a:ext cx="7264815" cy="541687"/>
          </a:xfrm>
          <a:prstGeom prst="rect">
            <a:avLst/>
          </a:prstGeom>
          <a:noFill/>
        </p:spPr>
        <p:txBody>
          <a:bodyPr wrap="square" rtlCol="0">
            <a:spAutoFit/>
          </a:bodyPr>
          <a:lstStyle/>
          <a:p>
            <a:pPr algn="ctr">
              <a:lnSpc>
                <a:spcPct val="90000"/>
              </a:lnSpc>
            </a:pPr>
            <a:r>
              <a:rPr lang="en-US" sz="1600" dirty="0" smtClean="0">
                <a:latin typeface="Roboto" panose="02000000000000000000" pitchFamily="2" charset="0"/>
                <a:ea typeface="Roboto" panose="02000000000000000000" pitchFamily="2" charset="0"/>
                <a:cs typeface="Roboto" panose="02000000000000000000" pitchFamily="2" charset="0"/>
                <a:sym typeface="Open Sans" charset="0"/>
              </a:rPr>
              <a:t>Modeling </a:t>
            </a:r>
            <a:r>
              <a:rPr lang="en-US" sz="1600" dirty="0">
                <a:latin typeface="Roboto" panose="02000000000000000000" pitchFamily="2" charset="0"/>
                <a:ea typeface="Roboto" panose="02000000000000000000" pitchFamily="2" charset="0"/>
                <a:cs typeface="Roboto" panose="02000000000000000000" pitchFamily="2" charset="0"/>
                <a:sym typeface="Open Sans" charset="0"/>
              </a:rPr>
              <a:t>the prediction of </a:t>
            </a:r>
            <a:r>
              <a:rPr lang="en-US" sz="1600" b="1" dirty="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Roboto" panose="02000000000000000000" pitchFamily="2" charset="0"/>
                <a:sym typeface="Open Sans" charset="0"/>
              </a:rPr>
              <a:t>Premium Status </a:t>
            </a:r>
            <a:r>
              <a:rPr lang="en-US" sz="1600" dirty="0">
                <a:latin typeface="Roboto" panose="02000000000000000000" pitchFamily="2" charset="0"/>
                <a:ea typeface="Roboto" panose="02000000000000000000" pitchFamily="2" charset="0"/>
                <a:cs typeface="Roboto" panose="02000000000000000000" pitchFamily="2" charset="0"/>
                <a:sym typeface="Open Sans" charset="0"/>
              </a:rPr>
              <a:t>which it focus on </a:t>
            </a:r>
            <a:r>
              <a:rPr lang="en-US" sz="1600" b="1" i="1" dirty="0" smtClean="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Roboto" panose="02000000000000000000" pitchFamily="2" charset="0"/>
                <a:sym typeface="Open Sans" charset="0"/>
              </a:rPr>
              <a:t>Lapse </a:t>
            </a:r>
            <a:r>
              <a:rPr lang="en-US" sz="1600" dirty="0" smtClean="0">
                <a:latin typeface="Roboto" panose="02000000000000000000" pitchFamily="2" charset="0"/>
                <a:ea typeface="Roboto" panose="02000000000000000000" pitchFamily="2" charset="0"/>
                <a:cs typeface="Roboto" panose="02000000000000000000" pitchFamily="2" charset="0"/>
                <a:sym typeface="Open Sans" charset="0"/>
              </a:rPr>
              <a:t>and </a:t>
            </a:r>
            <a:r>
              <a:rPr lang="en-US" sz="1600" b="1" i="1" dirty="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Roboto" panose="02000000000000000000" pitchFamily="2" charset="0"/>
                <a:sym typeface="Open Sans" charset="0"/>
              </a:rPr>
              <a:t>Surrender</a:t>
            </a:r>
            <a:r>
              <a:rPr lang="en-US" sz="1600" dirty="0">
                <a:latin typeface="Roboto" panose="02000000000000000000" pitchFamily="2" charset="0"/>
                <a:ea typeface="Roboto" panose="02000000000000000000" pitchFamily="2" charset="0"/>
                <a:cs typeface="Roboto" panose="02000000000000000000" pitchFamily="2" charset="0"/>
                <a:sym typeface="Open Sans" charset="0"/>
              </a:rPr>
              <a:t> </a:t>
            </a:r>
            <a:endParaRPr lang="en-US" sz="1600" dirty="0" smtClean="0">
              <a:latin typeface="Roboto" panose="02000000000000000000" pitchFamily="2" charset="0"/>
              <a:ea typeface="Roboto" panose="02000000000000000000" pitchFamily="2" charset="0"/>
              <a:cs typeface="Roboto" panose="02000000000000000000" pitchFamily="2" charset="0"/>
              <a:sym typeface="Open Sans" charset="0"/>
            </a:endParaRPr>
          </a:p>
          <a:p>
            <a:pPr algn="ctr">
              <a:lnSpc>
                <a:spcPct val="90000"/>
              </a:lnSpc>
            </a:pPr>
            <a:r>
              <a:rPr lang="en-US" sz="1600" dirty="0" smtClean="0">
                <a:latin typeface="Roboto" panose="02000000000000000000" pitchFamily="2" charset="0"/>
                <a:ea typeface="Roboto" panose="02000000000000000000" pitchFamily="2" charset="0"/>
                <a:cs typeface="Roboto" panose="02000000000000000000" pitchFamily="2" charset="0"/>
                <a:sym typeface="Open Sans" charset="0"/>
              </a:rPr>
              <a:t>categories </a:t>
            </a:r>
            <a:r>
              <a:rPr lang="en-US" sz="1600" dirty="0">
                <a:latin typeface="Roboto" panose="02000000000000000000" pitchFamily="2" charset="0"/>
                <a:ea typeface="Roboto" panose="02000000000000000000" pitchFamily="2" charset="0"/>
                <a:cs typeface="Roboto" panose="02000000000000000000" pitchFamily="2" charset="0"/>
                <a:sym typeface="Open Sans" charset="0"/>
              </a:rPr>
              <a:t>for better claim reserving </a:t>
            </a:r>
            <a:r>
              <a:rPr lang="en-US" sz="1600" dirty="0" smtClean="0">
                <a:latin typeface="Roboto" panose="02000000000000000000" pitchFamily="2" charset="0"/>
                <a:ea typeface="Roboto" panose="02000000000000000000" pitchFamily="2" charset="0"/>
                <a:cs typeface="Roboto" panose="02000000000000000000" pitchFamily="2" charset="0"/>
                <a:sym typeface="Open Sans" charset="0"/>
              </a:rPr>
              <a:t>calculation</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955769E8-99A2-9F49-A469-343CD50B759C}"/>
              </a:ext>
            </a:extLst>
          </p:cNvPr>
          <p:cNvSpPr txBox="1"/>
          <p:nvPr/>
        </p:nvSpPr>
        <p:spPr>
          <a:xfrm>
            <a:off x="2691257" y="2743002"/>
            <a:ext cx="7002316" cy="1200329"/>
          </a:xfrm>
          <a:prstGeom prst="rect">
            <a:avLst/>
          </a:prstGeom>
          <a:noFill/>
        </p:spPr>
        <p:txBody>
          <a:bodyPr wrap="square" rtlCol="0">
            <a:spAutoFit/>
          </a:bodyPr>
          <a:lstStyle/>
          <a:p>
            <a:pPr algn="ctr"/>
            <a:r>
              <a:rPr lang="en-US" sz="7200" b="1" dirty="0" smtClean="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cs typeface="Roboto Black" panose="02000000000000000000" pitchFamily="2" charset="0"/>
              </a:rPr>
              <a:t>ZURICH INSURANCE</a:t>
            </a:r>
            <a:endParaRPr lang="en-US" sz="7200" b="1" dirty="0">
              <a:gradFill>
                <a:gsLst>
                  <a:gs pos="0">
                    <a:schemeClr val="accent5">
                      <a:lumMod val="67000"/>
                    </a:schemeClr>
                  </a:gs>
                  <a:gs pos="48000">
                    <a:schemeClr val="accent3"/>
                  </a:gs>
                  <a:gs pos="100000">
                    <a:schemeClr val="accent6"/>
                  </a:gs>
                </a:gsLst>
                <a:path path="circle">
                  <a:fillToRect l="100000" t="100000"/>
                </a:path>
              </a:gradFill>
              <a:latin typeface="Roboto Black" panose="02000000000000000000" pitchFamily="2" charset="0"/>
              <a:ea typeface="Roboto Black" panose="02000000000000000000" pitchFamily="2" charset="0"/>
              <a:cs typeface="Roboto Black" panose="02000000000000000000" pitchFamily="2" charset="0"/>
            </a:endParaRPr>
          </a:p>
        </p:txBody>
      </p:sp>
      <p:sp>
        <p:nvSpPr>
          <p:cNvPr id="3" name="Slide Number Placeholder 2"/>
          <p:cNvSpPr>
            <a:spLocks noGrp="1"/>
          </p:cNvSpPr>
          <p:nvPr>
            <p:ph type="sldNum" sz="quarter" idx="12"/>
          </p:nvPr>
        </p:nvSpPr>
        <p:spPr/>
        <p:txBody>
          <a:bodyPr/>
          <a:lstStyle/>
          <a:p>
            <a:fld id="{F929E4C9-307B-3642-8BAD-1F1D87D3282C}" type="slidenum">
              <a:rPr lang="en-US" smtClean="0"/>
              <a:t>1</a:t>
            </a:fld>
            <a:endParaRPr lang="en-US"/>
          </a:p>
        </p:txBody>
      </p:sp>
    </p:spTree>
    <p:extLst>
      <p:ext uri="{BB962C8B-B14F-4D97-AF65-F5344CB8AC3E}">
        <p14:creationId xmlns:p14="http://schemas.microsoft.com/office/powerpoint/2010/main" val="1329125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48F1C-1226-9A4A-8CDC-606A191CCE2E}"/>
              </a:ext>
            </a:extLst>
          </p:cNvPr>
          <p:cNvSpPr txBox="1"/>
          <p:nvPr/>
        </p:nvSpPr>
        <p:spPr>
          <a:xfrm>
            <a:off x="370910" y="2600983"/>
            <a:ext cx="10995318" cy="1200329"/>
          </a:xfrm>
          <a:prstGeom prst="rect">
            <a:avLst/>
          </a:prstGeom>
          <a:noFill/>
        </p:spPr>
        <p:txBody>
          <a:bodyPr wrap="none" rtlCol="0">
            <a:spAutoFit/>
          </a:bodyPr>
          <a:lstStyle/>
          <a:p>
            <a:pPr lvl="1" algn="ctr"/>
            <a:r>
              <a:rPr lang="en-US" sz="7200" b="1" kern="0" spc="1000" dirty="0" smtClean="0">
                <a:solidFill>
                  <a:schemeClr val="bg1"/>
                </a:solidFill>
                <a:latin typeface="Source Sans Pro" panose="020B0503030403020204" pitchFamily="34" charset="0"/>
              </a:rPr>
              <a:t>DATA VISUALIZATION</a:t>
            </a:r>
            <a:endParaRPr lang="en-US" sz="7200" b="1" kern="0" spc="1000" dirty="0">
              <a:solidFill>
                <a:schemeClr val="bg1"/>
              </a:solidFill>
              <a:latin typeface="Source Sans Pro" panose="020B0503030403020204" pitchFamily="34" charset="0"/>
            </a:endParaRPr>
          </a:p>
        </p:txBody>
      </p:sp>
      <p:sp>
        <p:nvSpPr>
          <p:cNvPr id="4" name="TextBox 3">
            <a:extLst>
              <a:ext uri="{FF2B5EF4-FFF2-40B4-BE49-F238E27FC236}">
                <a16:creationId xmlns:a16="http://schemas.microsoft.com/office/drawing/2014/main" id="{D51F3B9B-101B-E744-A784-94C17534BADB}"/>
              </a:ext>
            </a:extLst>
          </p:cNvPr>
          <p:cNvSpPr txBox="1"/>
          <p:nvPr/>
        </p:nvSpPr>
        <p:spPr>
          <a:xfrm>
            <a:off x="2589147" y="2210039"/>
            <a:ext cx="7015058" cy="313932"/>
          </a:xfrm>
          <a:prstGeom prst="rect">
            <a:avLst/>
          </a:prstGeom>
          <a:noFill/>
        </p:spPr>
        <p:txBody>
          <a:bodyPr wrap="square" rtlCol="0">
            <a:spAutoFit/>
          </a:bodyPr>
          <a:lstStyle/>
          <a:p>
            <a:pPr algn="ctr">
              <a:lnSpc>
                <a:spcPct val="90000"/>
              </a:lnSpc>
            </a:pPr>
            <a:r>
              <a:rPr lang="en-US" sz="1600" b="1" dirty="0" smtClean="0">
                <a:latin typeface="Source Sans Pro" panose="020B0503030403020204" pitchFamily="34" charset="0"/>
                <a:ea typeface="Roboto" panose="02000000000000000000" pitchFamily="2" charset="0"/>
                <a:cs typeface="Roboto" panose="02000000000000000000" pitchFamily="2" charset="0"/>
                <a:sym typeface="Open Sans" charset="0"/>
              </a:rPr>
              <a:t>Visualized</a:t>
            </a:r>
            <a:r>
              <a:rPr lang="en-US" sz="1600"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data into graphic to extract </a:t>
            </a:r>
            <a:r>
              <a:rPr lang="en-US" sz="1600" b="1" dirty="0">
                <a:latin typeface="Source Sans Pro" panose="020B0503030403020204" pitchFamily="34" charset="0"/>
                <a:ea typeface="Roboto" panose="02000000000000000000" pitchFamily="2" charset="0"/>
                <a:cs typeface="Roboto" panose="02000000000000000000" pitchFamily="2" charset="0"/>
                <a:sym typeface="Open Sans" charset="0"/>
              </a:rPr>
              <a:t>better</a:t>
            </a:r>
            <a:r>
              <a:rPr lang="en-US" sz="1600"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understanding</a:t>
            </a:r>
            <a:endPar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02937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Chart of </a:t>
            </a:r>
            <a:r>
              <a:rPr lang="en-US" dirty="0" smtClean="0">
                <a:gradFill>
                  <a:gsLst>
                    <a:gs pos="0">
                      <a:schemeClr val="accent5">
                        <a:lumMod val="67000"/>
                      </a:schemeClr>
                    </a:gs>
                    <a:gs pos="48000">
                      <a:schemeClr val="accent3"/>
                    </a:gs>
                    <a:gs pos="100000">
                      <a:schemeClr val="accent6"/>
                    </a:gs>
                  </a:gsLst>
                  <a:path path="circle">
                    <a:fillToRect l="100000" t="100000"/>
                  </a:path>
                </a:gradFill>
              </a:rPr>
              <a:t>Mortality</a:t>
            </a:r>
            <a:r>
              <a:rPr lang="en-US" dirty="0" smtClean="0"/>
              <a:t> Class</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Data </a:t>
            </a:r>
            <a:r>
              <a:rPr lang="en-US" dirty="0" smtClean="0">
                <a:solidFill>
                  <a:schemeClr val="accent4"/>
                </a:solidFill>
                <a:ea typeface="Roboto Light" panose="02000000000000000000" pitchFamily="2" charset="0"/>
                <a:cs typeface="Roboto Light" panose="02000000000000000000" pitchFamily="2" charset="0"/>
              </a:rPr>
              <a:t>Visualization </a:t>
            </a:r>
            <a:r>
              <a:rPr lang="en-US" dirty="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Chart 2694">
            <a:extLst>
              <a:ext uri="{FF2B5EF4-FFF2-40B4-BE49-F238E27FC236}">
                <a16:creationId xmlns:a16="http://schemas.microsoft.com/office/drawing/2014/main" id="{CFD4079E-2AED-1443-8E3B-C6D3A4EEB725}"/>
              </a:ext>
            </a:extLst>
          </p:cNvPr>
          <p:cNvGraphicFramePr/>
          <p:nvPr>
            <p:extLst>
              <p:ext uri="{D42A27DB-BD31-4B8C-83A1-F6EECF244321}">
                <p14:modId xmlns:p14="http://schemas.microsoft.com/office/powerpoint/2010/main" val="918591915"/>
              </p:ext>
            </p:extLst>
          </p:nvPr>
        </p:nvGraphicFramePr>
        <p:xfrm>
          <a:off x="616453" y="1720157"/>
          <a:ext cx="5438481" cy="448531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7F23659-67EA-244E-9F53-14430D5E9B78}"/>
              </a:ext>
            </a:extLst>
          </p:cNvPr>
          <p:cNvSpPr txBox="1"/>
          <p:nvPr/>
        </p:nvSpPr>
        <p:spPr>
          <a:xfrm>
            <a:off x="7022199" y="1862573"/>
            <a:ext cx="4988807" cy="878702"/>
          </a:xfrm>
          <a:prstGeom prst="rect">
            <a:avLst/>
          </a:prstGeom>
          <a:noFill/>
        </p:spPr>
        <p:txBody>
          <a:bodyPr wrap="square" rtlCol="0">
            <a:spAutoFit/>
          </a:bodyPr>
          <a:lstStyle/>
          <a:p>
            <a:pPr>
              <a:lnSpc>
                <a:spcPct val="90000"/>
              </a:lnSpc>
            </a:pPr>
            <a:r>
              <a:rPr lang="en-US" sz="2800" dirty="0" smtClean="0">
                <a:latin typeface="Roboto" panose="02000000000000000000" pitchFamily="2" charset="0"/>
                <a:ea typeface="Roboto" panose="02000000000000000000" pitchFamily="2" charset="0"/>
              </a:rPr>
              <a:t>Mortality Class says about occupation scope classification</a:t>
            </a:r>
            <a:endParaRPr lang="en-US" sz="2800" dirty="0">
              <a:latin typeface="Roboto" panose="02000000000000000000" pitchFamily="2" charset="0"/>
              <a:ea typeface="Roboto" panose="02000000000000000000" pitchFamily="2" charset="0"/>
            </a:endParaRPr>
          </a:p>
        </p:txBody>
      </p:sp>
      <p:sp>
        <p:nvSpPr>
          <p:cNvPr id="7" name="Rectangle 6">
            <a:extLst>
              <a:ext uri="{FF2B5EF4-FFF2-40B4-BE49-F238E27FC236}">
                <a16:creationId xmlns:a16="http://schemas.microsoft.com/office/drawing/2014/main" id="{C248620C-8A44-1945-B0C5-94E86B87B408}"/>
              </a:ext>
            </a:extLst>
          </p:cNvPr>
          <p:cNvSpPr/>
          <p:nvPr/>
        </p:nvSpPr>
        <p:spPr>
          <a:xfrm>
            <a:off x="7022201" y="2799144"/>
            <a:ext cx="4731649" cy="1200329"/>
          </a:xfrm>
          <a:prstGeom prst="rect">
            <a:avLst/>
          </a:prstGeom>
        </p:spPr>
        <p:txBody>
          <a:bodyPr wrap="square">
            <a:spAutoFit/>
          </a:bodyPr>
          <a:lstStyle/>
          <a:p>
            <a:pPr>
              <a:lnSpc>
                <a:spcPct val="150000"/>
              </a:lnSpc>
            </a:pPr>
            <a:r>
              <a:rPr lang="en-US" sz="1200" dirty="0" smtClean="0">
                <a:latin typeface="Source Sans Pro Light" panose="020B0403030403020204" pitchFamily="34" charset="0"/>
              </a:rPr>
              <a:t>It’s interesting when we talk about occupation related with gender. Since somehow in Indonesia, there are discriminant for gender, it became potential causal effect for Lapse and Surrender in insurance portfolio. There is a big number for Class C in the Mortality Class, since it </a:t>
            </a:r>
            <a:r>
              <a:rPr lang="en-US" sz="1200" dirty="0">
                <a:latin typeface="Source Sans Pro Light" panose="020B0403030403020204" pitchFamily="34" charset="0"/>
              </a:rPr>
              <a:t>may lower-middle class occupations</a:t>
            </a:r>
          </a:p>
        </p:txBody>
      </p:sp>
      <p:grpSp>
        <p:nvGrpSpPr>
          <p:cNvPr id="8" name="Group 7">
            <a:extLst>
              <a:ext uri="{FF2B5EF4-FFF2-40B4-BE49-F238E27FC236}">
                <a16:creationId xmlns:a16="http://schemas.microsoft.com/office/drawing/2014/main" id="{63B1D0BB-56FD-D944-B195-EDB7B2294AFD}"/>
              </a:ext>
            </a:extLst>
          </p:cNvPr>
          <p:cNvGrpSpPr/>
          <p:nvPr/>
        </p:nvGrpSpPr>
        <p:grpSpPr>
          <a:xfrm>
            <a:off x="7122697" y="4384193"/>
            <a:ext cx="1322773" cy="574055"/>
            <a:chOff x="651340" y="5088735"/>
            <a:chExt cx="1322773" cy="574055"/>
          </a:xfrm>
        </p:grpSpPr>
        <p:sp>
          <p:nvSpPr>
            <p:cNvPr id="9" name="Oval 8">
              <a:extLst>
                <a:ext uri="{FF2B5EF4-FFF2-40B4-BE49-F238E27FC236}">
                  <a16:creationId xmlns:a16="http://schemas.microsoft.com/office/drawing/2014/main" id="{B565BA28-3B7F-1844-ADCE-19B08D4A348C}"/>
                </a:ext>
              </a:extLst>
            </p:cNvPr>
            <p:cNvSpPr>
              <a:spLocks noChangeAspect="1"/>
            </p:cNvSpPr>
            <p:nvPr/>
          </p:nvSpPr>
          <p:spPr>
            <a:xfrm>
              <a:off x="651340" y="5114150"/>
              <a:ext cx="548640" cy="548640"/>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400" dirty="0">
                <a:solidFill>
                  <a:schemeClr val="tx2"/>
                </a:solidFill>
                <a:latin typeface="FontAwesome" pitchFamily="2" charset="0"/>
              </a:endParaRPr>
            </a:p>
          </p:txBody>
        </p:sp>
        <p:sp>
          <p:nvSpPr>
            <p:cNvPr id="10" name="TextBox 9">
              <a:extLst>
                <a:ext uri="{FF2B5EF4-FFF2-40B4-BE49-F238E27FC236}">
                  <a16:creationId xmlns:a16="http://schemas.microsoft.com/office/drawing/2014/main" id="{98D56772-2E0B-3D4C-89F8-8D8C97AC961E}"/>
                </a:ext>
              </a:extLst>
            </p:cNvPr>
            <p:cNvSpPr txBox="1"/>
            <p:nvPr/>
          </p:nvSpPr>
          <p:spPr>
            <a:xfrm>
              <a:off x="1324576" y="5088735"/>
              <a:ext cx="649537" cy="400110"/>
            </a:xfrm>
            <a:prstGeom prst="rect">
              <a:avLst/>
            </a:prstGeom>
            <a:noFill/>
          </p:spPr>
          <p:txBody>
            <a:bodyPr wrap="none" rtlCol="0">
              <a:spAutoFit/>
            </a:bodyPr>
            <a:lstStyle/>
            <a:p>
              <a:r>
                <a:rPr lang="en-US" sz="2000" b="1" dirty="0" smtClean="0">
                  <a:latin typeface="Roboto Black" panose="02000000000000000000" pitchFamily="2" charset="0"/>
                  <a:ea typeface="Roboto Black" panose="02000000000000000000" pitchFamily="2" charset="0"/>
                  <a:cs typeface="Roboto Black" panose="02000000000000000000" pitchFamily="2" charset="0"/>
                </a:rPr>
                <a:t>57 %</a:t>
              </a:r>
              <a:endParaRPr lang="en-US" sz="20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11" name="Rectangle 10">
              <a:extLst>
                <a:ext uri="{FF2B5EF4-FFF2-40B4-BE49-F238E27FC236}">
                  <a16:creationId xmlns:a16="http://schemas.microsoft.com/office/drawing/2014/main" id="{01AF86C9-6D55-C64C-9C1E-08C335C2B70C}"/>
                </a:ext>
              </a:extLst>
            </p:cNvPr>
            <p:cNvSpPr/>
            <p:nvPr/>
          </p:nvSpPr>
          <p:spPr>
            <a:xfrm>
              <a:off x="1426249" y="5470889"/>
              <a:ext cx="527388" cy="153888"/>
            </a:xfrm>
            <a:prstGeom prst="rect">
              <a:avLst/>
            </a:prstGeom>
          </p:spPr>
          <p:txBody>
            <a:bodyPr wrap="none" lIns="0" tIns="0" rIns="0" bIns="0">
              <a:spAutoFit/>
            </a:bodyPr>
            <a:lstStyle/>
            <a:p>
              <a:r>
                <a:rPr lang="en-US" sz="1000" dirty="0">
                  <a:latin typeface="Source Sans Pro" panose="020B0503030403020204" pitchFamily="34" charset="0"/>
                  <a:ea typeface="Open Sans" panose="020B0606030504020204" pitchFamily="34" charset="0"/>
                  <a:cs typeface="Open Sans" panose="020B0606030504020204" pitchFamily="34" charset="0"/>
                </a:rPr>
                <a:t>Male User</a:t>
              </a:r>
            </a:p>
          </p:txBody>
        </p:sp>
        <p:sp>
          <p:nvSpPr>
            <p:cNvPr id="12" name="Shape 2614">
              <a:extLst>
                <a:ext uri="{FF2B5EF4-FFF2-40B4-BE49-F238E27FC236}">
                  <a16:creationId xmlns:a16="http://schemas.microsoft.com/office/drawing/2014/main" id="{B26813D7-DE9C-B54F-8399-39CBED1E0A1B}"/>
                </a:ext>
              </a:extLst>
            </p:cNvPr>
            <p:cNvSpPr/>
            <p:nvPr/>
          </p:nvSpPr>
          <p:spPr>
            <a:xfrm>
              <a:off x="782228" y="526494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charset="0"/>
                <a:ea typeface="Source Sans Pro Light" charset="0"/>
                <a:cs typeface="Source Sans Pro Light" charset="0"/>
              </a:endParaRPr>
            </a:p>
          </p:txBody>
        </p:sp>
      </p:grpSp>
      <p:grpSp>
        <p:nvGrpSpPr>
          <p:cNvPr id="13" name="Group 12">
            <a:extLst>
              <a:ext uri="{FF2B5EF4-FFF2-40B4-BE49-F238E27FC236}">
                <a16:creationId xmlns:a16="http://schemas.microsoft.com/office/drawing/2014/main" id="{C555C880-1A02-7941-8941-6DC771CE8DE7}"/>
              </a:ext>
            </a:extLst>
          </p:cNvPr>
          <p:cNvGrpSpPr/>
          <p:nvPr/>
        </p:nvGrpSpPr>
        <p:grpSpPr>
          <a:xfrm>
            <a:off x="9069015" y="4406969"/>
            <a:ext cx="1443362" cy="574055"/>
            <a:chOff x="2597658" y="5111511"/>
            <a:chExt cx="1443362" cy="574055"/>
          </a:xfrm>
        </p:grpSpPr>
        <p:sp>
          <p:nvSpPr>
            <p:cNvPr id="14" name="Oval 13">
              <a:extLst>
                <a:ext uri="{FF2B5EF4-FFF2-40B4-BE49-F238E27FC236}">
                  <a16:creationId xmlns:a16="http://schemas.microsoft.com/office/drawing/2014/main" id="{4E47085C-74B5-D442-A13D-AF44D5927A20}"/>
                </a:ext>
              </a:extLst>
            </p:cNvPr>
            <p:cNvSpPr>
              <a:spLocks noChangeAspect="1"/>
            </p:cNvSpPr>
            <p:nvPr/>
          </p:nvSpPr>
          <p:spPr>
            <a:xfrm>
              <a:off x="2597658" y="5136926"/>
              <a:ext cx="548640" cy="54864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400" dirty="0">
                <a:solidFill>
                  <a:schemeClr val="tx2"/>
                </a:solidFill>
                <a:latin typeface="FontAwesome" pitchFamily="2" charset="0"/>
              </a:endParaRPr>
            </a:p>
          </p:txBody>
        </p:sp>
        <p:sp>
          <p:nvSpPr>
            <p:cNvPr id="15" name="TextBox 14">
              <a:extLst>
                <a:ext uri="{FF2B5EF4-FFF2-40B4-BE49-F238E27FC236}">
                  <a16:creationId xmlns:a16="http://schemas.microsoft.com/office/drawing/2014/main" id="{FCD7CDE0-0B45-E14E-8F16-2A67818E9424}"/>
                </a:ext>
              </a:extLst>
            </p:cNvPr>
            <p:cNvSpPr txBox="1"/>
            <p:nvPr/>
          </p:nvSpPr>
          <p:spPr>
            <a:xfrm>
              <a:off x="3270894" y="5111511"/>
              <a:ext cx="649537" cy="400110"/>
            </a:xfrm>
            <a:prstGeom prst="rect">
              <a:avLst/>
            </a:prstGeom>
            <a:noFill/>
          </p:spPr>
          <p:txBody>
            <a:bodyPr wrap="none" rtlCol="0">
              <a:spAutoFit/>
            </a:bodyPr>
            <a:lstStyle/>
            <a:p>
              <a:r>
                <a:rPr lang="en-US" sz="2000" b="1" dirty="0" smtClean="0">
                  <a:latin typeface="Roboto Black" panose="02000000000000000000" pitchFamily="2" charset="0"/>
                  <a:ea typeface="Roboto Black" panose="02000000000000000000" pitchFamily="2" charset="0"/>
                  <a:cs typeface="Roboto Black" panose="02000000000000000000" pitchFamily="2" charset="0"/>
                </a:rPr>
                <a:t>43 %</a:t>
              </a:r>
              <a:endParaRPr lang="en-US" sz="20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16" name="Rectangle 15">
              <a:extLst>
                <a:ext uri="{FF2B5EF4-FFF2-40B4-BE49-F238E27FC236}">
                  <a16:creationId xmlns:a16="http://schemas.microsoft.com/office/drawing/2014/main" id="{57027845-064E-3740-91B0-80F66A36CAC1}"/>
                </a:ext>
              </a:extLst>
            </p:cNvPr>
            <p:cNvSpPr/>
            <p:nvPr/>
          </p:nvSpPr>
          <p:spPr>
            <a:xfrm>
              <a:off x="3372567" y="5483045"/>
              <a:ext cx="668453" cy="153888"/>
            </a:xfrm>
            <a:prstGeom prst="rect">
              <a:avLst/>
            </a:prstGeom>
          </p:spPr>
          <p:txBody>
            <a:bodyPr wrap="none" lIns="0" tIns="0" rIns="0" bIns="0">
              <a:spAutoFit/>
            </a:bodyPr>
            <a:lstStyle/>
            <a:p>
              <a:r>
                <a:rPr lang="en-US" sz="1000" dirty="0">
                  <a:latin typeface="Source Sans Pro" panose="020B0503030403020204" pitchFamily="34" charset="0"/>
                  <a:ea typeface="Open Sans" panose="020B0606030504020204" pitchFamily="34" charset="0"/>
                  <a:cs typeface="Open Sans" panose="020B0606030504020204" pitchFamily="34" charset="0"/>
                </a:rPr>
                <a:t>Female User</a:t>
              </a:r>
            </a:p>
          </p:txBody>
        </p:sp>
        <p:sp>
          <p:nvSpPr>
            <p:cNvPr id="17" name="Shape 2615">
              <a:extLst>
                <a:ext uri="{FF2B5EF4-FFF2-40B4-BE49-F238E27FC236}">
                  <a16:creationId xmlns:a16="http://schemas.microsoft.com/office/drawing/2014/main" id="{2F91B1BE-986D-E142-B12D-9F4B5725E5DA}"/>
                </a:ext>
              </a:extLst>
            </p:cNvPr>
            <p:cNvSpPr/>
            <p:nvPr/>
          </p:nvSpPr>
          <p:spPr>
            <a:xfrm>
              <a:off x="2732314" y="526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charset="0"/>
                <a:ea typeface="Source Sans Pro Light" charset="0"/>
                <a:cs typeface="Source Sans Pro Light" charset="0"/>
              </a:endParaRPr>
            </a:p>
          </p:txBody>
        </p:sp>
      </p:grpSp>
      <p:sp>
        <p:nvSpPr>
          <p:cNvPr id="18" name="TextBox 17"/>
          <p:cNvSpPr txBox="1"/>
          <p:nvPr/>
        </p:nvSpPr>
        <p:spPr>
          <a:xfrm>
            <a:off x="7142962" y="5117723"/>
            <a:ext cx="3399044" cy="369332"/>
          </a:xfrm>
          <a:prstGeom prst="rect">
            <a:avLst/>
          </a:prstGeom>
          <a:noFill/>
        </p:spPr>
        <p:txBody>
          <a:bodyPr wrap="square" rtlCol="0">
            <a:spAutoFit/>
          </a:bodyPr>
          <a:lstStyle/>
          <a:p>
            <a:r>
              <a:rPr lang="en-US" dirty="0" smtClean="0"/>
              <a:t>Gender in Mortality Class type C</a:t>
            </a:r>
            <a:endParaRPr lang="en-US" dirty="0"/>
          </a:p>
        </p:txBody>
      </p:sp>
    </p:spTree>
    <p:extLst>
      <p:ext uri="{BB962C8B-B14F-4D97-AF65-F5344CB8AC3E}">
        <p14:creationId xmlns:p14="http://schemas.microsoft.com/office/powerpoint/2010/main" val="3982433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ppt_y</p:attrName>
                                        </p:attrNameLst>
                                      </p:cBhvr>
                                      <p:tavLst>
                                        <p:tav tm="0">
                                          <p:val>
                                            <p:strVal val="#ppt_y+#ppt_h*1.125000"/>
                                          </p:val>
                                        </p:tav>
                                        <p:tav tm="100000">
                                          <p:val>
                                            <p:strVal val="#ppt_y"/>
                                          </p:val>
                                        </p:tav>
                                      </p:tavLst>
                                    </p:anim>
                                    <p:animEffect transition="in" filter="wipe(up)">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solidFill>
                  <a:schemeClr val="accent5"/>
                </a:solidFill>
              </a:rPr>
              <a:t>Smoker</a:t>
            </a:r>
            <a:r>
              <a:rPr lang="en-US" dirty="0" smtClean="0"/>
              <a:t> Indicator and  </a:t>
            </a:r>
            <a:r>
              <a:rPr lang="en-US" dirty="0" smtClean="0">
                <a:gradFill>
                  <a:gsLst>
                    <a:gs pos="0">
                      <a:schemeClr val="accent5">
                        <a:lumMod val="67000"/>
                      </a:schemeClr>
                    </a:gs>
                    <a:gs pos="48000">
                      <a:schemeClr val="accent3"/>
                    </a:gs>
                    <a:gs pos="100000">
                      <a:schemeClr val="accent6"/>
                    </a:gs>
                  </a:gsLst>
                  <a:path path="circle">
                    <a:fillToRect l="100000" t="100000"/>
                  </a:path>
                </a:gradFill>
              </a:rPr>
              <a:t>Others</a:t>
            </a:r>
            <a:r>
              <a:rPr lang="en-US" dirty="0" smtClean="0"/>
              <a:t> Graph</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Data </a:t>
            </a:r>
            <a:r>
              <a:rPr lang="en-US" dirty="0">
                <a:solidFill>
                  <a:schemeClr val="accent4"/>
                </a:solidFill>
                <a:ea typeface="Roboto Light" panose="02000000000000000000" pitchFamily="2" charset="0"/>
                <a:cs typeface="Roboto Light" panose="02000000000000000000" pitchFamily="2" charset="0"/>
              </a:rPr>
              <a:t>Visualization </a:t>
            </a:r>
            <a:r>
              <a:rPr lang="en-US" dirty="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CCEB7ED5-EF75-A541-921F-7B82D83B58BC}"/>
              </a:ext>
            </a:extLst>
          </p:cNvPr>
          <p:cNvGrpSpPr/>
          <p:nvPr/>
        </p:nvGrpSpPr>
        <p:grpSpPr>
          <a:xfrm>
            <a:off x="8185286" y="1095157"/>
            <a:ext cx="2123347" cy="3634734"/>
            <a:chOff x="2416176" y="3386978"/>
            <a:chExt cx="852488" cy="1516062"/>
          </a:xfrm>
        </p:grpSpPr>
        <p:sp>
          <p:nvSpPr>
            <p:cNvPr id="12" name="Freeform 294">
              <a:extLst>
                <a:ext uri="{FF2B5EF4-FFF2-40B4-BE49-F238E27FC236}">
                  <a16:creationId xmlns:a16="http://schemas.microsoft.com/office/drawing/2014/main" id="{B75BF61A-8F20-A94A-8E76-CD050A0D6F92}"/>
                </a:ext>
              </a:extLst>
            </p:cNvPr>
            <p:cNvSpPr>
              <a:spLocks/>
            </p:cNvSpPr>
            <p:nvPr/>
          </p:nvSpPr>
          <p:spPr bwMode="auto">
            <a:xfrm>
              <a:off x="2716213" y="3386978"/>
              <a:ext cx="125413" cy="400050"/>
            </a:xfrm>
            <a:custGeom>
              <a:avLst/>
              <a:gdLst>
                <a:gd name="T0" fmla="*/ 0 w 79"/>
                <a:gd name="T1" fmla="*/ 252 h 252"/>
                <a:gd name="T2" fmla="*/ 79 w 79"/>
                <a:gd name="T3" fmla="*/ 0 h 252"/>
                <a:gd name="T4" fmla="*/ 79 w 79"/>
                <a:gd name="T5" fmla="*/ 211 h 252"/>
                <a:gd name="T6" fmla="*/ 49 w 79"/>
                <a:gd name="T7" fmla="*/ 167 h 252"/>
                <a:gd name="T8" fmla="*/ 0 w 79"/>
                <a:gd name="T9" fmla="*/ 252 h 252"/>
              </a:gdLst>
              <a:ahLst/>
              <a:cxnLst>
                <a:cxn ang="0">
                  <a:pos x="T0" y="T1"/>
                </a:cxn>
                <a:cxn ang="0">
                  <a:pos x="T2" y="T3"/>
                </a:cxn>
                <a:cxn ang="0">
                  <a:pos x="T4" y="T5"/>
                </a:cxn>
                <a:cxn ang="0">
                  <a:pos x="T6" y="T7"/>
                </a:cxn>
                <a:cxn ang="0">
                  <a:pos x="T8" y="T9"/>
                </a:cxn>
              </a:cxnLst>
              <a:rect l="0" t="0" r="r" b="b"/>
              <a:pathLst>
                <a:path w="79" h="252">
                  <a:moveTo>
                    <a:pt x="0" y="252"/>
                  </a:moveTo>
                  <a:lnTo>
                    <a:pt x="79" y="0"/>
                  </a:lnTo>
                  <a:lnTo>
                    <a:pt x="79" y="211"/>
                  </a:lnTo>
                  <a:lnTo>
                    <a:pt x="49" y="167"/>
                  </a:lnTo>
                  <a:lnTo>
                    <a:pt x="0" y="252"/>
                  </a:lnTo>
                  <a:close/>
                </a:path>
              </a:pathLst>
            </a:custGeom>
            <a:solidFill>
              <a:srgbClr val="98A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95">
              <a:extLst>
                <a:ext uri="{FF2B5EF4-FFF2-40B4-BE49-F238E27FC236}">
                  <a16:creationId xmlns:a16="http://schemas.microsoft.com/office/drawing/2014/main" id="{F395BF88-BEDD-1749-801B-D9DF9F944FD5}"/>
                </a:ext>
              </a:extLst>
            </p:cNvPr>
            <p:cNvSpPr>
              <a:spLocks/>
            </p:cNvSpPr>
            <p:nvPr/>
          </p:nvSpPr>
          <p:spPr bwMode="auto">
            <a:xfrm>
              <a:off x="2416176" y="3652090"/>
              <a:ext cx="425450" cy="1250950"/>
            </a:xfrm>
            <a:custGeom>
              <a:avLst/>
              <a:gdLst>
                <a:gd name="T0" fmla="*/ 268 w 268"/>
                <a:gd name="T1" fmla="*/ 44 h 788"/>
                <a:gd name="T2" fmla="*/ 268 w 268"/>
                <a:gd name="T3" fmla="*/ 788 h 788"/>
                <a:gd name="T4" fmla="*/ 0 w 268"/>
                <a:gd name="T5" fmla="*/ 685 h 788"/>
                <a:gd name="T6" fmla="*/ 189 w 268"/>
                <a:gd name="T7" fmla="*/ 85 h 788"/>
                <a:gd name="T8" fmla="*/ 238 w 268"/>
                <a:gd name="T9" fmla="*/ 0 h 788"/>
                <a:gd name="T10" fmla="*/ 268 w 268"/>
                <a:gd name="T11" fmla="*/ 44 h 788"/>
              </a:gdLst>
              <a:ahLst/>
              <a:cxnLst>
                <a:cxn ang="0">
                  <a:pos x="T0" y="T1"/>
                </a:cxn>
                <a:cxn ang="0">
                  <a:pos x="T2" y="T3"/>
                </a:cxn>
                <a:cxn ang="0">
                  <a:pos x="T4" y="T5"/>
                </a:cxn>
                <a:cxn ang="0">
                  <a:pos x="T6" y="T7"/>
                </a:cxn>
                <a:cxn ang="0">
                  <a:pos x="T8" y="T9"/>
                </a:cxn>
                <a:cxn ang="0">
                  <a:pos x="T10" y="T11"/>
                </a:cxn>
              </a:cxnLst>
              <a:rect l="0" t="0" r="r" b="b"/>
              <a:pathLst>
                <a:path w="268" h="788">
                  <a:moveTo>
                    <a:pt x="268" y="44"/>
                  </a:moveTo>
                  <a:lnTo>
                    <a:pt x="268" y="788"/>
                  </a:lnTo>
                  <a:lnTo>
                    <a:pt x="0" y="685"/>
                  </a:lnTo>
                  <a:lnTo>
                    <a:pt x="189" y="85"/>
                  </a:lnTo>
                  <a:lnTo>
                    <a:pt x="238" y="0"/>
                  </a:lnTo>
                  <a:lnTo>
                    <a:pt x="268" y="4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97">
              <a:extLst>
                <a:ext uri="{FF2B5EF4-FFF2-40B4-BE49-F238E27FC236}">
                  <a16:creationId xmlns:a16="http://schemas.microsoft.com/office/drawing/2014/main" id="{322BAAB2-7A11-944D-A214-517B9947575C}"/>
                </a:ext>
              </a:extLst>
            </p:cNvPr>
            <p:cNvSpPr>
              <a:spLocks/>
            </p:cNvSpPr>
            <p:nvPr/>
          </p:nvSpPr>
          <p:spPr bwMode="auto">
            <a:xfrm>
              <a:off x="2841626" y="3386978"/>
              <a:ext cx="127000" cy="400050"/>
            </a:xfrm>
            <a:custGeom>
              <a:avLst/>
              <a:gdLst>
                <a:gd name="T0" fmla="*/ 0 w 80"/>
                <a:gd name="T1" fmla="*/ 211 h 252"/>
                <a:gd name="T2" fmla="*/ 0 w 80"/>
                <a:gd name="T3" fmla="*/ 0 h 252"/>
                <a:gd name="T4" fmla="*/ 80 w 80"/>
                <a:gd name="T5" fmla="*/ 252 h 252"/>
                <a:gd name="T6" fmla="*/ 33 w 80"/>
                <a:gd name="T7" fmla="*/ 157 h 252"/>
                <a:gd name="T8" fmla="*/ 29 w 80"/>
                <a:gd name="T9" fmla="*/ 211 h 252"/>
                <a:gd name="T10" fmla="*/ 15 w 80"/>
                <a:gd name="T11" fmla="*/ 175 h 252"/>
                <a:gd name="T12" fmla="*/ 0 w 80"/>
                <a:gd name="T13" fmla="*/ 211 h 252"/>
              </a:gdLst>
              <a:ahLst/>
              <a:cxnLst>
                <a:cxn ang="0">
                  <a:pos x="T0" y="T1"/>
                </a:cxn>
                <a:cxn ang="0">
                  <a:pos x="T2" y="T3"/>
                </a:cxn>
                <a:cxn ang="0">
                  <a:pos x="T4" y="T5"/>
                </a:cxn>
                <a:cxn ang="0">
                  <a:pos x="T6" y="T7"/>
                </a:cxn>
                <a:cxn ang="0">
                  <a:pos x="T8" y="T9"/>
                </a:cxn>
                <a:cxn ang="0">
                  <a:pos x="T10" y="T11"/>
                </a:cxn>
                <a:cxn ang="0">
                  <a:pos x="T12" y="T13"/>
                </a:cxn>
              </a:cxnLst>
              <a:rect l="0" t="0" r="r" b="b"/>
              <a:pathLst>
                <a:path w="80" h="252">
                  <a:moveTo>
                    <a:pt x="0" y="211"/>
                  </a:moveTo>
                  <a:lnTo>
                    <a:pt x="0" y="0"/>
                  </a:lnTo>
                  <a:lnTo>
                    <a:pt x="80" y="252"/>
                  </a:lnTo>
                  <a:lnTo>
                    <a:pt x="33" y="157"/>
                  </a:lnTo>
                  <a:lnTo>
                    <a:pt x="29" y="211"/>
                  </a:lnTo>
                  <a:lnTo>
                    <a:pt x="15" y="175"/>
                  </a:lnTo>
                  <a:lnTo>
                    <a:pt x="0" y="211"/>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98">
              <a:extLst>
                <a:ext uri="{FF2B5EF4-FFF2-40B4-BE49-F238E27FC236}">
                  <a16:creationId xmlns:a16="http://schemas.microsoft.com/office/drawing/2014/main" id="{DC91BF43-D47B-7340-B667-5BE7B257F4D5}"/>
                </a:ext>
              </a:extLst>
            </p:cNvPr>
            <p:cNvSpPr>
              <a:spLocks/>
            </p:cNvSpPr>
            <p:nvPr/>
          </p:nvSpPr>
          <p:spPr bwMode="auto">
            <a:xfrm>
              <a:off x="2841626" y="3636215"/>
              <a:ext cx="427038" cy="1266825"/>
            </a:xfrm>
            <a:custGeom>
              <a:avLst/>
              <a:gdLst>
                <a:gd name="T0" fmla="*/ 0 w 269"/>
                <a:gd name="T1" fmla="*/ 798 h 798"/>
                <a:gd name="T2" fmla="*/ 0 w 269"/>
                <a:gd name="T3" fmla="*/ 54 h 798"/>
                <a:gd name="T4" fmla="*/ 15 w 269"/>
                <a:gd name="T5" fmla="*/ 18 h 798"/>
                <a:gd name="T6" fmla="*/ 29 w 269"/>
                <a:gd name="T7" fmla="*/ 54 h 798"/>
                <a:gd name="T8" fmla="*/ 33 w 269"/>
                <a:gd name="T9" fmla="*/ 0 h 798"/>
                <a:gd name="T10" fmla="*/ 80 w 269"/>
                <a:gd name="T11" fmla="*/ 95 h 798"/>
                <a:gd name="T12" fmla="*/ 269 w 269"/>
                <a:gd name="T13" fmla="*/ 695 h 798"/>
                <a:gd name="T14" fmla="*/ 0 w 269"/>
                <a:gd name="T15" fmla="*/ 798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798">
                  <a:moveTo>
                    <a:pt x="0" y="798"/>
                  </a:moveTo>
                  <a:lnTo>
                    <a:pt x="0" y="54"/>
                  </a:lnTo>
                  <a:lnTo>
                    <a:pt x="15" y="18"/>
                  </a:lnTo>
                  <a:lnTo>
                    <a:pt x="29" y="54"/>
                  </a:lnTo>
                  <a:lnTo>
                    <a:pt x="33" y="0"/>
                  </a:lnTo>
                  <a:lnTo>
                    <a:pt x="80" y="95"/>
                  </a:lnTo>
                  <a:lnTo>
                    <a:pt x="269" y="695"/>
                  </a:lnTo>
                  <a:lnTo>
                    <a:pt x="0" y="79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02">
              <a:extLst>
                <a:ext uri="{FF2B5EF4-FFF2-40B4-BE49-F238E27FC236}">
                  <a16:creationId xmlns:a16="http://schemas.microsoft.com/office/drawing/2014/main" id="{1DA54E6A-7B1F-EE47-BEC4-1D2BE20F75AD}"/>
                </a:ext>
              </a:extLst>
            </p:cNvPr>
            <p:cNvSpPr>
              <a:spLocks/>
            </p:cNvSpPr>
            <p:nvPr/>
          </p:nvSpPr>
          <p:spPr bwMode="auto">
            <a:xfrm>
              <a:off x="2841626" y="4347415"/>
              <a:ext cx="274638" cy="539750"/>
            </a:xfrm>
            <a:custGeom>
              <a:avLst/>
              <a:gdLst>
                <a:gd name="T0" fmla="*/ 84 w 173"/>
                <a:gd name="T1" fmla="*/ 0 h 340"/>
                <a:gd name="T2" fmla="*/ 0 w 173"/>
                <a:gd name="T3" fmla="*/ 265 h 340"/>
                <a:gd name="T4" fmla="*/ 0 w 173"/>
                <a:gd name="T5" fmla="*/ 331 h 340"/>
                <a:gd name="T6" fmla="*/ 25 w 173"/>
                <a:gd name="T7" fmla="*/ 340 h 340"/>
                <a:gd name="T8" fmla="*/ 173 w 173"/>
                <a:gd name="T9" fmla="*/ 283 h 340"/>
                <a:gd name="T10" fmla="*/ 123 w 173"/>
                <a:gd name="T11" fmla="*/ 123 h 340"/>
                <a:gd name="T12" fmla="*/ 122 w 173"/>
                <a:gd name="T13" fmla="*/ 123 h 340"/>
                <a:gd name="T14" fmla="*/ 84 w 173"/>
                <a:gd name="T15" fmla="*/ 0 h 3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40">
                  <a:moveTo>
                    <a:pt x="84" y="0"/>
                  </a:moveTo>
                  <a:lnTo>
                    <a:pt x="0" y="265"/>
                  </a:lnTo>
                  <a:lnTo>
                    <a:pt x="0" y="331"/>
                  </a:lnTo>
                  <a:lnTo>
                    <a:pt x="25" y="340"/>
                  </a:lnTo>
                  <a:lnTo>
                    <a:pt x="173" y="283"/>
                  </a:lnTo>
                  <a:lnTo>
                    <a:pt x="123" y="123"/>
                  </a:lnTo>
                  <a:lnTo>
                    <a:pt x="122" y="123"/>
                  </a:lnTo>
                  <a:lnTo>
                    <a:pt x="84"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4C5720F6-9349-AD42-BD82-033773E7FF3C}"/>
              </a:ext>
            </a:extLst>
          </p:cNvPr>
          <p:cNvGrpSpPr/>
          <p:nvPr/>
        </p:nvGrpSpPr>
        <p:grpSpPr>
          <a:xfrm>
            <a:off x="9746040" y="3675243"/>
            <a:ext cx="1053250" cy="1389713"/>
            <a:chOff x="2416176" y="3386978"/>
            <a:chExt cx="852488" cy="1516062"/>
          </a:xfrm>
        </p:grpSpPr>
        <p:sp>
          <p:nvSpPr>
            <p:cNvPr id="18" name="Freeform 294">
              <a:extLst>
                <a:ext uri="{FF2B5EF4-FFF2-40B4-BE49-F238E27FC236}">
                  <a16:creationId xmlns:a16="http://schemas.microsoft.com/office/drawing/2014/main" id="{C7EA60B3-5C2F-0142-BD84-7B7F051453D5}"/>
                </a:ext>
              </a:extLst>
            </p:cNvPr>
            <p:cNvSpPr>
              <a:spLocks/>
            </p:cNvSpPr>
            <p:nvPr/>
          </p:nvSpPr>
          <p:spPr bwMode="auto">
            <a:xfrm>
              <a:off x="2716213" y="3386978"/>
              <a:ext cx="125413" cy="400050"/>
            </a:xfrm>
            <a:custGeom>
              <a:avLst/>
              <a:gdLst>
                <a:gd name="T0" fmla="*/ 0 w 79"/>
                <a:gd name="T1" fmla="*/ 252 h 252"/>
                <a:gd name="T2" fmla="*/ 79 w 79"/>
                <a:gd name="T3" fmla="*/ 0 h 252"/>
                <a:gd name="T4" fmla="*/ 79 w 79"/>
                <a:gd name="T5" fmla="*/ 211 h 252"/>
                <a:gd name="T6" fmla="*/ 49 w 79"/>
                <a:gd name="T7" fmla="*/ 167 h 252"/>
                <a:gd name="T8" fmla="*/ 0 w 79"/>
                <a:gd name="T9" fmla="*/ 252 h 252"/>
              </a:gdLst>
              <a:ahLst/>
              <a:cxnLst>
                <a:cxn ang="0">
                  <a:pos x="T0" y="T1"/>
                </a:cxn>
                <a:cxn ang="0">
                  <a:pos x="T2" y="T3"/>
                </a:cxn>
                <a:cxn ang="0">
                  <a:pos x="T4" y="T5"/>
                </a:cxn>
                <a:cxn ang="0">
                  <a:pos x="T6" y="T7"/>
                </a:cxn>
                <a:cxn ang="0">
                  <a:pos x="T8" y="T9"/>
                </a:cxn>
              </a:cxnLst>
              <a:rect l="0" t="0" r="r" b="b"/>
              <a:pathLst>
                <a:path w="79" h="252">
                  <a:moveTo>
                    <a:pt x="0" y="252"/>
                  </a:moveTo>
                  <a:lnTo>
                    <a:pt x="79" y="0"/>
                  </a:lnTo>
                  <a:lnTo>
                    <a:pt x="79" y="211"/>
                  </a:lnTo>
                  <a:lnTo>
                    <a:pt x="49" y="167"/>
                  </a:lnTo>
                  <a:lnTo>
                    <a:pt x="0" y="252"/>
                  </a:lnTo>
                  <a:close/>
                </a:path>
              </a:pathLst>
            </a:custGeom>
            <a:solidFill>
              <a:srgbClr val="98A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95">
              <a:extLst>
                <a:ext uri="{FF2B5EF4-FFF2-40B4-BE49-F238E27FC236}">
                  <a16:creationId xmlns:a16="http://schemas.microsoft.com/office/drawing/2014/main" id="{145056EE-4D25-4247-8CA9-90B322888CA0}"/>
                </a:ext>
              </a:extLst>
            </p:cNvPr>
            <p:cNvSpPr>
              <a:spLocks/>
            </p:cNvSpPr>
            <p:nvPr/>
          </p:nvSpPr>
          <p:spPr bwMode="auto">
            <a:xfrm>
              <a:off x="2416176" y="3652090"/>
              <a:ext cx="425450" cy="1250950"/>
            </a:xfrm>
            <a:custGeom>
              <a:avLst/>
              <a:gdLst>
                <a:gd name="T0" fmla="*/ 268 w 268"/>
                <a:gd name="T1" fmla="*/ 44 h 788"/>
                <a:gd name="T2" fmla="*/ 268 w 268"/>
                <a:gd name="T3" fmla="*/ 788 h 788"/>
                <a:gd name="T4" fmla="*/ 0 w 268"/>
                <a:gd name="T5" fmla="*/ 685 h 788"/>
                <a:gd name="T6" fmla="*/ 189 w 268"/>
                <a:gd name="T7" fmla="*/ 85 h 788"/>
                <a:gd name="T8" fmla="*/ 238 w 268"/>
                <a:gd name="T9" fmla="*/ 0 h 788"/>
                <a:gd name="T10" fmla="*/ 268 w 268"/>
                <a:gd name="T11" fmla="*/ 44 h 788"/>
              </a:gdLst>
              <a:ahLst/>
              <a:cxnLst>
                <a:cxn ang="0">
                  <a:pos x="T0" y="T1"/>
                </a:cxn>
                <a:cxn ang="0">
                  <a:pos x="T2" y="T3"/>
                </a:cxn>
                <a:cxn ang="0">
                  <a:pos x="T4" y="T5"/>
                </a:cxn>
                <a:cxn ang="0">
                  <a:pos x="T6" y="T7"/>
                </a:cxn>
                <a:cxn ang="0">
                  <a:pos x="T8" y="T9"/>
                </a:cxn>
                <a:cxn ang="0">
                  <a:pos x="T10" y="T11"/>
                </a:cxn>
              </a:cxnLst>
              <a:rect l="0" t="0" r="r" b="b"/>
              <a:pathLst>
                <a:path w="268" h="788">
                  <a:moveTo>
                    <a:pt x="268" y="44"/>
                  </a:moveTo>
                  <a:lnTo>
                    <a:pt x="268" y="788"/>
                  </a:lnTo>
                  <a:lnTo>
                    <a:pt x="0" y="685"/>
                  </a:lnTo>
                  <a:lnTo>
                    <a:pt x="189" y="85"/>
                  </a:lnTo>
                  <a:lnTo>
                    <a:pt x="238" y="0"/>
                  </a:lnTo>
                  <a:lnTo>
                    <a:pt x="268" y="4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7">
              <a:extLst>
                <a:ext uri="{FF2B5EF4-FFF2-40B4-BE49-F238E27FC236}">
                  <a16:creationId xmlns:a16="http://schemas.microsoft.com/office/drawing/2014/main" id="{5ECCC527-717E-0C43-91A7-CDCB013A5A4F}"/>
                </a:ext>
              </a:extLst>
            </p:cNvPr>
            <p:cNvSpPr>
              <a:spLocks/>
            </p:cNvSpPr>
            <p:nvPr/>
          </p:nvSpPr>
          <p:spPr bwMode="auto">
            <a:xfrm>
              <a:off x="2841626" y="3386978"/>
              <a:ext cx="127000" cy="400050"/>
            </a:xfrm>
            <a:custGeom>
              <a:avLst/>
              <a:gdLst>
                <a:gd name="T0" fmla="*/ 0 w 80"/>
                <a:gd name="T1" fmla="*/ 211 h 252"/>
                <a:gd name="T2" fmla="*/ 0 w 80"/>
                <a:gd name="T3" fmla="*/ 0 h 252"/>
                <a:gd name="T4" fmla="*/ 80 w 80"/>
                <a:gd name="T5" fmla="*/ 252 h 252"/>
                <a:gd name="T6" fmla="*/ 33 w 80"/>
                <a:gd name="T7" fmla="*/ 157 h 252"/>
                <a:gd name="T8" fmla="*/ 29 w 80"/>
                <a:gd name="T9" fmla="*/ 211 h 252"/>
                <a:gd name="T10" fmla="*/ 15 w 80"/>
                <a:gd name="T11" fmla="*/ 175 h 252"/>
                <a:gd name="T12" fmla="*/ 0 w 80"/>
                <a:gd name="T13" fmla="*/ 211 h 252"/>
              </a:gdLst>
              <a:ahLst/>
              <a:cxnLst>
                <a:cxn ang="0">
                  <a:pos x="T0" y="T1"/>
                </a:cxn>
                <a:cxn ang="0">
                  <a:pos x="T2" y="T3"/>
                </a:cxn>
                <a:cxn ang="0">
                  <a:pos x="T4" y="T5"/>
                </a:cxn>
                <a:cxn ang="0">
                  <a:pos x="T6" y="T7"/>
                </a:cxn>
                <a:cxn ang="0">
                  <a:pos x="T8" y="T9"/>
                </a:cxn>
                <a:cxn ang="0">
                  <a:pos x="T10" y="T11"/>
                </a:cxn>
                <a:cxn ang="0">
                  <a:pos x="T12" y="T13"/>
                </a:cxn>
              </a:cxnLst>
              <a:rect l="0" t="0" r="r" b="b"/>
              <a:pathLst>
                <a:path w="80" h="252">
                  <a:moveTo>
                    <a:pt x="0" y="211"/>
                  </a:moveTo>
                  <a:lnTo>
                    <a:pt x="0" y="0"/>
                  </a:lnTo>
                  <a:lnTo>
                    <a:pt x="80" y="252"/>
                  </a:lnTo>
                  <a:lnTo>
                    <a:pt x="33" y="157"/>
                  </a:lnTo>
                  <a:lnTo>
                    <a:pt x="29" y="211"/>
                  </a:lnTo>
                  <a:lnTo>
                    <a:pt x="15" y="175"/>
                  </a:lnTo>
                  <a:lnTo>
                    <a:pt x="0" y="211"/>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98">
              <a:extLst>
                <a:ext uri="{FF2B5EF4-FFF2-40B4-BE49-F238E27FC236}">
                  <a16:creationId xmlns:a16="http://schemas.microsoft.com/office/drawing/2014/main" id="{4B87CDF0-8098-CD4D-99FA-5838EDAF4FD8}"/>
                </a:ext>
              </a:extLst>
            </p:cNvPr>
            <p:cNvSpPr>
              <a:spLocks/>
            </p:cNvSpPr>
            <p:nvPr/>
          </p:nvSpPr>
          <p:spPr bwMode="auto">
            <a:xfrm>
              <a:off x="2841626" y="3636215"/>
              <a:ext cx="427038" cy="1266825"/>
            </a:xfrm>
            <a:custGeom>
              <a:avLst/>
              <a:gdLst>
                <a:gd name="T0" fmla="*/ 0 w 269"/>
                <a:gd name="T1" fmla="*/ 798 h 798"/>
                <a:gd name="T2" fmla="*/ 0 w 269"/>
                <a:gd name="T3" fmla="*/ 54 h 798"/>
                <a:gd name="T4" fmla="*/ 15 w 269"/>
                <a:gd name="T5" fmla="*/ 18 h 798"/>
                <a:gd name="T6" fmla="*/ 29 w 269"/>
                <a:gd name="T7" fmla="*/ 54 h 798"/>
                <a:gd name="T8" fmla="*/ 33 w 269"/>
                <a:gd name="T9" fmla="*/ 0 h 798"/>
                <a:gd name="T10" fmla="*/ 80 w 269"/>
                <a:gd name="T11" fmla="*/ 95 h 798"/>
                <a:gd name="T12" fmla="*/ 269 w 269"/>
                <a:gd name="T13" fmla="*/ 695 h 798"/>
                <a:gd name="T14" fmla="*/ 0 w 269"/>
                <a:gd name="T15" fmla="*/ 798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798">
                  <a:moveTo>
                    <a:pt x="0" y="798"/>
                  </a:moveTo>
                  <a:lnTo>
                    <a:pt x="0" y="54"/>
                  </a:lnTo>
                  <a:lnTo>
                    <a:pt x="15" y="18"/>
                  </a:lnTo>
                  <a:lnTo>
                    <a:pt x="29" y="54"/>
                  </a:lnTo>
                  <a:lnTo>
                    <a:pt x="33" y="0"/>
                  </a:lnTo>
                  <a:lnTo>
                    <a:pt x="80" y="95"/>
                  </a:lnTo>
                  <a:lnTo>
                    <a:pt x="269" y="695"/>
                  </a:lnTo>
                  <a:lnTo>
                    <a:pt x="0" y="79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02">
              <a:extLst>
                <a:ext uri="{FF2B5EF4-FFF2-40B4-BE49-F238E27FC236}">
                  <a16:creationId xmlns:a16="http://schemas.microsoft.com/office/drawing/2014/main" id="{6204AE59-30F7-5146-991E-599390EB141C}"/>
                </a:ext>
              </a:extLst>
            </p:cNvPr>
            <p:cNvSpPr>
              <a:spLocks/>
            </p:cNvSpPr>
            <p:nvPr/>
          </p:nvSpPr>
          <p:spPr bwMode="auto">
            <a:xfrm>
              <a:off x="2841626" y="4347415"/>
              <a:ext cx="274638" cy="539750"/>
            </a:xfrm>
            <a:custGeom>
              <a:avLst/>
              <a:gdLst>
                <a:gd name="T0" fmla="*/ 84 w 173"/>
                <a:gd name="T1" fmla="*/ 0 h 340"/>
                <a:gd name="T2" fmla="*/ 0 w 173"/>
                <a:gd name="T3" fmla="*/ 265 h 340"/>
                <a:gd name="T4" fmla="*/ 0 w 173"/>
                <a:gd name="T5" fmla="*/ 331 h 340"/>
                <a:gd name="T6" fmla="*/ 25 w 173"/>
                <a:gd name="T7" fmla="*/ 340 h 340"/>
                <a:gd name="T8" fmla="*/ 173 w 173"/>
                <a:gd name="T9" fmla="*/ 283 h 340"/>
                <a:gd name="T10" fmla="*/ 123 w 173"/>
                <a:gd name="T11" fmla="*/ 123 h 340"/>
                <a:gd name="T12" fmla="*/ 122 w 173"/>
                <a:gd name="T13" fmla="*/ 123 h 340"/>
                <a:gd name="T14" fmla="*/ 84 w 173"/>
                <a:gd name="T15" fmla="*/ 0 h 3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40">
                  <a:moveTo>
                    <a:pt x="84" y="0"/>
                  </a:moveTo>
                  <a:lnTo>
                    <a:pt x="0" y="265"/>
                  </a:lnTo>
                  <a:lnTo>
                    <a:pt x="0" y="331"/>
                  </a:lnTo>
                  <a:lnTo>
                    <a:pt x="25" y="340"/>
                  </a:lnTo>
                  <a:lnTo>
                    <a:pt x="173" y="283"/>
                  </a:lnTo>
                  <a:lnTo>
                    <a:pt x="123" y="123"/>
                  </a:lnTo>
                  <a:lnTo>
                    <a:pt x="122" y="123"/>
                  </a:lnTo>
                  <a:lnTo>
                    <a:pt x="84" y="0"/>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468CCEF4-CDF8-AB48-848B-6F2C6580C2BB}"/>
              </a:ext>
            </a:extLst>
          </p:cNvPr>
          <p:cNvGrpSpPr/>
          <p:nvPr/>
        </p:nvGrpSpPr>
        <p:grpSpPr>
          <a:xfrm>
            <a:off x="10532364" y="4213563"/>
            <a:ext cx="802095" cy="1106307"/>
            <a:chOff x="2416176" y="3386978"/>
            <a:chExt cx="852488" cy="1516062"/>
          </a:xfrm>
        </p:grpSpPr>
        <p:sp>
          <p:nvSpPr>
            <p:cNvPr id="24" name="Freeform 294">
              <a:extLst>
                <a:ext uri="{FF2B5EF4-FFF2-40B4-BE49-F238E27FC236}">
                  <a16:creationId xmlns:a16="http://schemas.microsoft.com/office/drawing/2014/main" id="{76876E29-D0E8-2C40-9F07-C572BD74B6B7}"/>
                </a:ext>
              </a:extLst>
            </p:cNvPr>
            <p:cNvSpPr>
              <a:spLocks/>
            </p:cNvSpPr>
            <p:nvPr/>
          </p:nvSpPr>
          <p:spPr bwMode="auto">
            <a:xfrm>
              <a:off x="2716213" y="3386978"/>
              <a:ext cx="125413" cy="400050"/>
            </a:xfrm>
            <a:custGeom>
              <a:avLst/>
              <a:gdLst>
                <a:gd name="T0" fmla="*/ 0 w 79"/>
                <a:gd name="T1" fmla="*/ 252 h 252"/>
                <a:gd name="T2" fmla="*/ 79 w 79"/>
                <a:gd name="T3" fmla="*/ 0 h 252"/>
                <a:gd name="T4" fmla="*/ 79 w 79"/>
                <a:gd name="T5" fmla="*/ 211 h 252"/>
                <a:gd name="T6" fmla="*/ 49 w 79"/>
                <a:gd name="T7" fmla="*/ 167 h 252"/>
                <a:gd name="T8" fmla="*/ 0 w 79"/>
                <a:gd name="T9" fmla="*/ 252 h 252"/>
              </a:gdLst>
              <a:ahLst/>
              <a:cxnLst>
                <a:cxn ang="0">
                  <a:pos x="T0" y="T1"/>
                </a:cxn>
                <a:cxn ang="0">
                  <a:pos x="T2" y="T3"/>
                </a:cxn>
                <a:cxn ang="0">
                  <a:pos x="T4" y="T5"/>
                </a:cxn>
                <a:cxn ang="0">
                  <a:pos x="T6" y="T7"/>
                </a:cxn>
                <a:cxn ang="0">
                  <a:pos x="T8" y="T9"/>
                </a:cxn>
              </a:cxnLst>
              <a:rect l="0" t="0" r="r" b="b"/>
              <a:pathLst>
                <a:path w="79" h="252">
                  <a:moveTo>
                    <a:pt x="0" y="252"/>
                  </a:moveTo>
                  <a:lnTo>
                    <a:pt x="79" y="0"/>
                  </a:lnTo>
                  <a:lnTo>
                    <a:pt x="79" y="211"/>
                  </a:lnTo>
                  <a:lnTo>
                    <a:pt x="49" y="167"/>
                  </a:lnTo>
                  <a:lnTo>
                    <a:pt x="0" y="252"/>
                  </a:lnTo>
                  <a:close/>
                </a:path>
              </a:pathLst>
            </a:custGeom>
            <a:solidFill>
              <a:srgbClr val="98A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95">
              <a:extLst>
                <a:ext uri="{FF2B5EF4-FFF2-40B4-BE49-F238E27FC236}">
                  <a16:creationId xmlns:a16="http://schemas.microsoft.com/office/drawing/2014/main" id="{43F67B3F-5DBF-8C47-A8A0-FC3A59EB1132}"/>
                </a:ext>
              </a:extLst>
            </p:cNvPr>
            <p:cNvSpPr>
              <a:spLocks/>
            </p:cNvSpPr>
            <p:nvPr/>
          </p:nvSpPr>
          <p:spPr bwMode="auto">
            <a:xfrm>
              <a:off x="2416176" y="3652090"/>
              <a:ext cx="425450" cy="1250950"/>
            </a:xfrm>
            <a:custGeom>
              <a:avLst/>
              <a:gdLst>
                <a:gd name="T0" fmla="*/ 268 w 268"/>
                <a:gd name="T1" fmla="*/ 44 h 788"/>
                <a:gd name="T2" fmla="*/ 268 w 268"/>
                <a:gd name="T3" fmla="*/ 788 h 788"/>
                <a:gd name="T4" fmla="*/ 0 w 268"/>
                <a:gd name="T5" fmla="*/ 685 h 788"/>
                <a:gd name="T6" fmla="*/ 189 w 268"/>
                <a:gd name="T7" fmla="*/ 85 h 788"/>
                <a:gd name="T8" fmla="*/ 238 w 268"/>
                <a:gd name="T9" fmla="*/ 0 h 788"/>
                <a:gd name="T10" fmla="*/ 268 w 268"/>
                <a:gd name="T11" fmla="*/ 44 h 788"/>
              </a:gdLst>
              <a:ahLst/>
              <a:cxnLst>
                <a:cxn ang="0">
                  <a:pos x="T0" y="T1"/>
                </a:cxn>
                <a:cxn ang="0">
                  <a:pos x="T2" y="T3"/>
                </a:cxn>
                <a:cxn ang="0">
                  <a:pos x="T4" y="T5"/>
                </a:cxn>
                <a:cxn ang="0">
                  <a:pos x="T6" y="T7"/>
                </a:cxn>
                <a:cxn ang="0">
                  <a:pos x="T8" y="T9"/>
                </a:cxn>
                <a:cxn ang="0">
                  <a:pos x="T10" y="T11"/>
                </a:cxn>
              </a:cxnLst>
              <a:rect l="0" t="0" r="r" b="b"/>
              <a:pathLst>
                <a:path w="268" h="788">
                  <a:moveTo>
                    <a:pt x="268" y="44"/>
                  </a:moveTo>
                  <a:lnTo>
                    <a:pt x="268" y="788"/>
                  </a:lnTo>
                  <a:lnTo>
                    <a:pt x="0" y="685"/>
                  </a:lnTo>
                  <a:lnTo>
                    <a:pt x="189" y="85"/>
                  </a:lnTo>
                  <a:lnTo>
                    <a:pt x="238" y="0"/>
                  </a:lnTo>
                  <a:lnTo>
                    <a:pt x="268" y="44"/>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97">
              <a:extLst>
                <a:ext uri="{FF2B5EF4-FFF2-40B4-BE49-F238E27FC236}">
                  <a16:creationId xmlns:a16="http://schemas.microsoft.com/office/drawing/2014/main" id="{411ADD48-F125-C64B-A8FB-C0F41C5B8A09}"/>
                </a:ext>
              </a:extLst>
            </p:cNvPr>
            <p:cNvSpPr>
              <a:spLocks/>
            </p:cNvSpPr>
            <p:nvPr/>
          </p:nvSpPr>
          <p:spPr bwMode="auto">
            <a:xfrm>
              <a:off x="2841626" y="3386978"/>
              <a:ext cx="127000" cy="400050"/>
            </a:xfrm>
            <a:custGeom>
              <a:avLst/>
              <a:gdLst>
                <a:gd name="T0" fmla="*/ 0 w 80"/>
                <a:gd name="T1" fmla="*/ 211 h 252"/>
                <a:gd name="T2" fmla="*/ 0 w 80"/>
                <a:gd name="T3" fmla="*/ 0 h 252"/>
                <a:gd name="T4" fmla="*/ 80 w 80"/>
                <a:gd name="T5" fmla="*/ 252 h 252"/>
                <a:gd name="T6" fmla="*/ 33 w 80"/>
                <a:gd name="T7" fmla="*/ 157 h 252"/>
                <a:gd name="T8" fmla="*/ 29 w 80"/>
                <a:gd name="T9" fmla="*/ 211 h 252"/>
                <a:gd name="T10" fmla="*/ 15 w 80"/>
                <a:gd name="T11" fmla="*/ 175 h 252"/>
                <a:gd name="T12" fmla="*/ 0 w 80"/>
                <a:gd name="T13" fmla="*/ 211 h 252"/>
              </a:gdLst>
              <a:ahLst/>
              <a:cxnLst>
                <a:cxn ang="0">
                  <a:pos x="T0" y="T1"/>
                </a:cxn>
                <a:cxn ang="0">
                  <a:pos x="T2" y="T3"/>
                </a:cxn>
                <a:cxn ang="0">
                  <a:pos x="T4" y="T5"/>
                </a:cxn>
                <a:cxn ang="0">
                  <a:pos x="T6" y="T7"/>
                </a:cxn>
                <a:cxn ang="0">
                  <a:pos x="T8" y="T9"/>
                </a:cxn>
                <a:cxn ang="0">
                  <a:pos x="T10" y="T11"/>
                </a:cxn>
                <a:cxn ang="0">
                  <a:pos x="T12" y="T13"/>
                </a:cxn>
              </a:cxnLst>
              <a:rect l="0" t="0" r="r" b="b"/>
              <a:pathLst>
                <a:path w="80" h="252">
                  <a:moveTo>
                    <a:pt x="0" y="211"/>
                  </a:moveTo>
                  <a:lnTo>
                    <a:pt x="0" y="0"/>
                  </a:lnTo>
                  <a:lnTo>
                    <a:pt x="80" y="252"/>
                  </a:lnTo>
                  <a:lnTo>
                    <a:pt x="33" y="157"/>
                  </a:lnTo>
                  <a:lnTo>
                    <a:pt x="29" y="211"/>
                  </a:lnTo>
                  <a:lnTo>
                    <a:pt x="15" y="175"/>
                  </a:lnTo>
                  <a:lnTo>
                    <a:pt x="0" y="211"/>
                  </a:lnTo>
                  <a:close/>
                </a:path>
              </a:pathLst>
            </a:custGeom>
            <a:solidFill>
              <a:srgbClr val="F1EE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98">
              <a:extLst>
                <a:ext uri="{FF2B5EF4-FFF2-40B4-BE49-F238E27FC236}">
                  <a16:creationId xmlns:a16="http://schemas.microsoft.com/office/drawing/2014/main" id="{EB206E10-0670-F64A-A11D-7ED376EEF3C4}"/>
                </a:ext>
              </a:extLst>
            </p:cNvPr>
            <p:cNvSpPr>
              <a:spLocks/>
            </p:cNvSpPr>
            <p:nvPr/>
          </p:nvSpPr>
          <p:spPr bwMode="auto">
            <a:xfrm>
              <a:off x="2841626" y="3636215"/>
              <a:ext cx="427038" cy="1266825"/>
            </a:xfrm>
            <a:custGeom>
              <a:avLst/>
              <a:gdLst>
                <a:gd name="T0" fmla="*/ 0 w 269"/>
                <a:gd name="T1" fmla="*/ 798 h 798"/>
                <a:gd name="T2" fmla="*/ 0 w 269"/>
                <a:gd name="T3" fmla="*/ 54 h 798"/>
                <a:gd name="T4" fmla="*/ 15 w 269"/>
                <a:gd name="T5" fmla="*/ 18 h 798"/>
                <a:gd name="T6" fmla="*/ 29 w 269"/>
                <a:gd name="T7" fmla="*/ 54 h 798"/>
                <a:gd name="T8" fmla="*/ 33 w 269"/>
                <a:gd name="T9" fmla="*/ 0 h 798"/>
                <a:gd name="T10" fmla="*/ 80 w 269"/>
                <a:gd name="T11" fmla="*/ 95 h 798"/>
                <a:gd name="T12" fmla="*/ 269 w 269"/>
                <a:gd name="T13" fmla="*/ 695 h 798"/>
                <a:gd name="T14" fmla="*/ 0 w 269"/>
                <a:gd name="T15" fmla="*/ 798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798">
                  <a:moveTo>
                    <a:pt x="0" y="798"/>
                  </a:moveTo>
                  <a:lnTo>
                    <a:pt x="0" y="54"/>
                  </a:lnTo>
                  <a:lnTo>
                    <a:pt x="15" y="18"/>
                  </a:lnTo>
                  <a:lnTo>
                    <a:pt x="29" y="54"/>
                  </a:lnTo>
                  <a:lnTo>
                    <a:pt x="33" y="0"/>
                  </a:lnTo>
                  <a:lnTo>
                    <a:pt x="80" y="95"/>
                  </a:lnTo>
                  <a:lnTo>
                    <a:pt x="269" y="695"/>
                  </a:lnTo>
                  <a:lnTo>
                    <a:pt x="0" y="79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02">
              <a:extLst>
                <a:ext uri="{FF2B5EF4-FFF2-40B4-BE49-F238E27FC236}">
                  <a16:creationId xmlns:a16="http://schemas.microsoft.com/office/drawing/2014/main" id="{387D3C90-A52B-E540-85F1-5519F94BE1B5}"/>
                </a:ext>
              </a:extLst>
            </p:cNvPr>
            <p:cNvSpPr>
              <a:spLocks/>
            </p:cNvSpPr>
            <p:nvPr/>
          </p:nvSpPr>
          <p:spPr bwMode="auto">
            <a:xfrm>
              <a:off x="2841626" y="4347415"/>
              <a:ext cx="274638" cy="539750"/>
            </a:xfrm>
            <a:custGeom>
              <a:avLst/>
              <a:gdLst>
                <a:gd name="T0" fmla="*/ 84 w 173"/>
                <a:gd name="T1" fmla="*/ 0 h 340"/>
                <a:gd name="T2" fmla="*/ 0 w 173"/>
                <a:gd name="T3" fmla="*/ 265 h 340"/>
                <a:gd name="T4" fmla="*/ 0 w 173"/>
                <a:gd name="T5" fmla="*/ 331 h 340"/>
                <a:gd name="T6" fmla="*/ 25 w 173"/>
                <a:gd name="T7" fmla="*/ 340 h 340"/>
                <a:gd name="T8" fmla="*/ 173 w 173"/>
                <a:gd name="T9" fmla="*/ 283 h 340"/>
                <a:gd name="T10" fmla="*/ 123 w 173"/>
                <a:gd name="T11" fmla="*/ 123 h 340"/>
                <a:gd name="T12" fmla="*/ 122 w 173"/>
                <a:gd name="T13" fmla="*/ 123 h 340"/>
                <a:gd name="T14" fmla="*/ 84 w 173"/>
                <a:gd name="T15" fmla="*/ 0 h 3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340">
                  <a:moveTo>
                    <a:pt x="84" y="0"/>
                  </a:moveTo>
                  <a:lnTo>
                    <a:pt x="0" y="265"/>
                  </a:lnTo>
                  <a:lnTo>
                    <a:pt x="0" y="331"/>
                  </a:lnTo>
                  <a:lnTo>
                    <a:pt x="25" y="340"/>
                  </a:lnTo>
                  <a:lnTo>
                    <a:pt x="173" y="283"/>
                  </a:lnTo>
                  <a:lnTo>
                    <a:pt x="123" y="123"/>
                  </a:lnTo>
                  <a:lnTo>
                    <a:pt x="122" y="123"/>
                  </a:lnTo>
                  <a:lnTo>
                    <a:pt x="84"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Box 28">
            <a:extLst>
              <a:ext uri="{FF2B5EF4-FFF2-40B4-BE49-F238E27FC236}">
                <a16:creationId xmlns:a16="http://schemas.microsoft.com/office/drawing/2014/main" id="{77E1DD47-B782-3041-9196-C91B31B83C01}"/>
              </a:ext>
            </a:extLst>
          </p:cNvPr>
          <p:cNvSpPr txBox="1"/>
          <p:nvPr/>
        </p:nvSpPr>
        <p:spPr>
          <a:xfrm>
            <a:off x="853417" y="2800544"/>
            <a:ext cx="4988807" cy="954107"/>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rPr>
              <a:t>Great </a:t>
            </a:r>
            <a:r>
              <a:rPr lang="en-US" sz="2800" b="1" dirty="0" smtClean="0">
                <a:latin typeface="Roboto" panose="02000000000000000000" pitchFamily="2" charset="0"/>
                <a:ea typeface="Roboto" panose="02000000000000000000" pitchFamily="2" charset="0"/>
              </a:rPr>
              <a:t>Missing Value</a:t>
            </a:r>
            <a:r>
              <a:rPr lang="en-US" sz="2800" dirty="0" smtClean="0">
                <a:latin typeface="Roboto" panose="02000000000000000000" pitchFamily="2" charset="0"/>
                <a:ea typeface="Roboto" panose="02000000000000000000" pitchFamily="2" charset="0"/>
              </a:rPr>
              <a:t> will </a:t>
            </a:r>
            <a:r>
              <a:rPr lang="en-US" sz="2800" i="1" dirty="0" smtClean="0">
                <a:latin typeface="Roboto" panose="02000000000000000000" pitchFamily="2" charset="0"/>
                <a:ea typeface="Roboto" panose="02000000000000000000" pitchFamily="2" charset="0"/>
              </a:rPr>
              <a:t>eliminate</a:t>
            </a:r>
            <a:r>
              <a:rPr lang="en-US" sz="2800" dirty="0" smtClean="0">
                <a:latin typeface="Roboto" panose="02000000000000000000" pitchFamily="2" charset="0"/>
                <a:ea typeface="Roboto" panose="02000000000000000000" pitchFamily="2" charset="0"/>
              </a:rPr>
              <a:t> potential </a:t>
            </a:r>
            <a:r>
              <a:rPr lang="en-US" sz="2800" i="1" dirty="0" smtClean="0">
                <a:solidFill>
                  <a:schemeClr val="accent5"/>
                </a:solidFill>
                <a:latin typeface="Roboto" panose="02000000000000000000" pitchFamily="2" charset="0"/>
                <a:ea typeface="Roboto" panose="02000000000000000000" pitchFamily="2" charset="0"/>
              </a:rPr>
              <a:t>causal effect</a:t>
            </a:r>
            <a:r>
              <a:rPr lang="en-US" sz="2800" dirty="0" smtClean="0">
                <a:latin typeface="Roboto" panose="02000000000000000000" pitchFamily="2" charset="0"/>
                <a:ea typeface="Roboto" panose="02000000000000000000" pitchFamily="2" charset="0"/>
              </a:rPr>
              <a:t> features</a:t>
            </a:r>
            <a:endParaRPr lang="en-US" sz="2800" dirty="0">
              <a:latin typeface="Roboto" panose="02000000000000000000" pitchFamily="2" charset="0"/>
              <a:ea typeface="Roboto" panose="02000000000000000000" pitchFamily="2" charset="0"/>
            </a:endParaRPr>
          </a:p>
        </p:txBody>
      </p:sp>
      <p:sp>
        <p:nvSpPr>
          <p:cNvPr id="30" name="Rectangle 29">
            <a:extLst>
              <a:ext uri="{FF2B5EF4-FFF2-40B4-BE49-F238E27FC236}">
                <a16:creationId xmlns:a16="http://schemas.microsoft.com/office/drawing/2014/main" id="{1E54ED94-A0EE-9742-A3D6-FC9267241027}"/>
              </a:ext>
            </a:extLst>
          </p:cNvPr>
          <p:cNvSpPr/>
          <p:nvPr/>
        </p:nvSpPr>
        <p:spPr>
          <a:xfrm>
            <a:off x="853419" y="3760652"/>
            <a:ext cx="6175372" cy="1061829"/>
          </a:xfrm>
          <a:prstGeom prst="rect">
            <a:avLst/>
          </a:prstGeom>
        </p:spPr>
        <p:txBody>
          <a:bodyPr wrap="square">
            <a:spAutoFit/>
          </a:bodyPr>
          <a:lstStyle/>
          <a:p>
            <a:pPr>
              <a:lnSpc>
                <a:spcPct val="150000"/>
              </a:lnSpc>
            </a:pPr>
            <a:r>
              <a:rPr lang="en-US" sz="1400" dirty="0" smtClean="0">
                <a:latin typeface="Source Sans Pro Light" panose="020B0403030403020204" pitchFamily="34" charset="0"/>
              </a:rPr>
              <a:t>To think have good causal effect feature e.g. smoker and non-smoker in insurance portfolio, it fall through many missing value. We could not try to guessing by binomial distribution, because it will affect our model.</a:t>
            </a:r>
            <a:endParaRPr lang="en-US" sz="1400" dirty="0">
              <a:latin typeface="Source Sans Pro Light" panose="020B0403030403020204" pitchFamily="34" charset="0"/>
            </a:endParaRPr>
          </a:p>
        </p:txBody>
      </p:sp>
      <p:sp>
        <p:nvSpPr>
          <p:cNvPr id="60" name="TextBox 59"/>
          <p:cNvSpPr txBox="1"/>
          <p:nvPr/>
        </p:nvSpPr>
        <p:spPr>
          <a:xfrm>
            <a:off x="8618969" y="666750"/>
            <a:ext cx="1945725" cy="369332"/>
          </a:xfrm>
          <a:prstGeom prst="rect">
            <a:avLst/>
          </a:prstGeom>
          <a:noFill/>
        </p:spPr>
        <p:txBody>
          <a:bodyPr wrap="none" rtlCol="0">
            <a:spAutoFit/>
          </a:bodyPr>
          <a:lstStyle/>
          <a:p>
            <a:r>
              <a:rPr lang="en-US" b="1" dirty="0" smtClean="0">
                <a:solidFill>
                  <a:srgbClr val="FF0000"/>
                </a:solidFill>
              </a:rPr>
              <a:t>Giant </a:t>
            </a:r>
            <a:r>
              <a:rPr lang="en-US" dirty="0" smtClean="0"/>
              <a:t>Missing Data</a:t>
            </a:r>
            <a:endParaRPr lang="en-US" dirty="0"/>
          </a:p>
        </p:txBody>
      </p:sp>
      <p:sp>
        <p:nvSpPr>
          <p:cNvPr id="61" name="TextBox 60"/>
          <p:cNvSpPr txBox="1"/>
          <p:nvPr/>
        </p:nvSpPr>
        <p:spPr>
          <a:xfrm>
            <a:off x="10100216" y="3298963"/>
            <a:ext cx="906145" cy="369332"/>
          </a:xfrm>
          <a:prstGeom prst="rect">
            <a:avLst/>
          </a:prstGeom>
          <a:noFill/>
        </p:spPr>
        <p:txBody>
          <a:bodyPr wrap="none" rtlCol="0">
            <a:spAutoFit/>
          </a:bodyPr>
          <a:lstStyle/>
          <a:p>
            <a:r>
              <a:rPr lang="en-US" b="1" dirty="0" smtClean="0">
                <a:solidFill>
                  <a:srgbClr val="FF0000"/>
                </a:solidFill>
              </a:rPr>
              <a:t>Smoker</a:t>
            </a:r>
            <a:endParaRPr lang="en-US" dirty="0"/>
          </a:p>
        </p:txBody>
      </p:sp>
      <p:sp>
        <p:nvSpPr>
          <p:cNvPr id="62" name="TextBox 61"/>
          <p:cNvSpPr txBox="1"/>
          <p:nvPr/>
        </p:nvSpPr>
        <p:spPr>
          <a:xfrm>
            <a:off x="10783769" y="3830023"/>
            <a:ext cx="1341008" cy="369332"/>
          </a:xfrm>
          <a:prstGeom prst="rect">
            <a:avLst/>
          </a:prstGeom>
          <a:noFill/>
        </p:spPr>
        <p:txBody>
          <a:bodyPr wrap="none" rtlCol="0">
            <a:spAutoFit/>
          </a:bodyPr>
          <a:lstStyle/>
          <a:p>
            <a:r>
              <a:rPr lang="en-US" b="1" dirty="0" smtClean="0">
                <a:solidFill>
                  <a:srgbClr val="FF0000"/>
                </a:solidFill>
              </a:rPr>
              <a:t>Non </a:t>
            </a:r>
            <a:r>
              <a:rPr lang="en-US" dirty="0" smtClean="0"/>
              <a:t>Smoker</a:t>
            </a:r>
            <a:endParaRPr lang="en-US" dirty="0"/>
          </a:p>
        </p:txBody>
      </p:sp>
      <p:sp>
        <p:nvSpPr>
          <p:cNvPr id="63" name="TextBox 62"/>
          <p:cNvSpPr txBox="1"/>
          <p:nvPr/>
        </p:nvSpPr>
        <p:spPr>
          <a:xfrm rot="1290546">
            <a:off x="8023337" y="4554747"/>
            <a:ext cx="1351485" cy="707886"/>
          </a:xfrm>
          <a:prstGeom prst="rect">
            <a:avLst/>
          </a:prstGeom>
          <a:noFill/>
        </p:spPr>
        <p:txBody>
          <a:bodyPr wrap="square" rtlCol="0">
            <a:spAutoFit/>
          </a:bodyPr>
          <a:lstStyle/>
          <a:p>
            <a:r>
              <a:rPr lang="en-US" sz="4000" dirty="0" smtClean="0">
                <a:solidFill>
                  <a:srgbClr val="FF0000"/>
                </a:solidFill>
                <a:latin typeface="Arial" panose="020B0604020202020204" pitchFamily="34" charset="0"/>
                <a:cs typeface="Arial" panose="020B0604020202020204" pitchFamily="34" charset="0"/>
              </a:rPr>
              <a:t>73</a:t>
            </a:r>
            <a:r>
              <a:rPr lang="en-US" sz="4000" dirty="0" smtClean="0">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
        <p:nvSpPr>
          <p:cNvPr id="64" name="TextBox 63"/>
          <p:cNvSpPr txBox="1"/>
          <p:nvPr/>
        </p:nvSpPr>
        <p:spPr>
          <a:xfrm rot="1290546">
            <a:off x="10343054" y="5343149"/>
            <a:ext cx="712858" cy="353943"/>
          </a:xfrm>
          <a:prstGeom prst="rect">
            <a:avLst/>
          </a:prstGeom>
          <a:noFill/>
        </p:spPr>
        <p:txBody>
          <a:bodyPr wrap="square" rtlCol="0">
            <a:spAutoFit/>
          </a:bodyPr>
          <a:lstStyle/>
          <a:p>
            <a:r>
              <a:rPr lang="en-US" sz="1700" dirty="0" smtClean="0">
                <a:solidFill>
                  <a:srgbClr val="FF0000"/>
                </a:solidFill>
                <a:latin typeface="Arial" panose="020B0604020202020204" pitchFamily="34" charset="0"/>
                <a:cs typeface="Arial" panose="020B0604020202020204" pitchFamily="34" charset="0"/>
              </a:rPr>
              <a:t>11</a:t>
            </a:r>
            <a:r>
              <a:rPr lang="en-US" sz="1700" dirty="0" smtClean="0">
                <a:latin typeface="Arial" panose="020B0604020202020204" pitchFamily="34" charset="0"/>
                <a:cs typeface="Arial" panose="020B0604020202020204" pitchFamily="34" charset="0"/>
              </a:rPr>
              <a:t>%</a:t>
            </a:r>
            <a:endParaRPr lang="en-US" sz="1700" dirty="0">
              <a:latin typeface="Arial" panose="020B0604020202020204" pitchFamily="34" charset="0"/>
              <a:cs typeface="Arial" panose="020B0604020202020204" pitchFamily="34" charset="0"/>
            </a:endParaRPr>
          </a:p>
        </p:txBody>
      </p:sp>
      <p:sp>
        <p:nvSpPr>
          <p:cNvPr id="65" name="TextBox 64"/>
          <p:cNvSpPr txBox="1"/>
          <p:nvPr/>
        </p:nvSpPr>
        <p:spPr>
          <a:xfrm rot="1290546">
            <a:off x="9487393" y="4991951"/>
            <a:ext cx="823182" cy="477054"/>
          </a:xfrm>
          <a:prstGeom prst="rect">
            <a:avLst/>
          </a:prstGeom>
          <a:noFill/>
        </p:spPr>
        <p:txBody>
          <a:bodyPr wrap="square" rtlCol="0">
            <a:spAutoFit/>
          </a:bodyPr>
          <a:lstStyle/>
          <a:p>
            <a:r>
              <a:rPr lang="en-US" sz="2500" dirty="0" smtClean="0">
                <a:solidFill>
                  <a:srgbClr val="FF0000"/>
                </a:solidFill>
                <a:latin typeface="Arial" panose="020B0604020202020204" pitchFamily="34" charset="0"/>
                <a:cs typeface="Arial" panose="020B0604020202020204" pitchFamily="34" charset="0"/>
              </a:rPr>
              <a:t>16</a:t>
            </a:r>
            <a:r>
              <a:rPr lang="en-US" sz="2500" dirty="0" smtClean="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p:txBody>
      </p:sp>
      <p:pic>
        <p:nvPicPr>
          <p:cNvPr id="68" name="Picture 67"/>
          <p:cNvPicPr>
            <a:picLocks noChangeAspect="1"/>
          </p:cNvPicPr>
          <p:nvPr/>
        </p:nvPicPr>
        <p:blipFill rotWithShape="1">
          <a:blip r:embed="rId2">
            <a:extLst>
              <a:ext uri="{28A0092B-C50C-407E-A947-70E740481C1C}">
                <a14:useLocalDpi xmlns:a14="http://schemas.microsoft.com/office/drawing/2010/main" val="0"/>
              </a:ext>
            </a:extLst>
          </a:blip>
          <a:srcRect r="9305"/>
          <a:stretch/>
        </p:blipFill>
        <p:spPr>
          <a:xfrm>
            <a:off x="644514" y="5224789"/>
            <a:ext cx="6305550" cy="1535159"/>
          </a:xfrm>
          <a:prstGeom prst="rect">
            <a:avLst/>
          </a:prstGeom>
        </p:spPr>
      </p:pic>
      <p:sp>
        <p:nvSpPr>
          <p:cNvPr id="69" name="TextBox 68"/>
          <p:cNvSpPr txBox="1"/>
          <p:nvPr/>
        </p:nvSpPr>
        <p:spPr>
          <a:xfrm>
            <a:off x="873941" y="4935887"/>
            <a:ext cx="5308607" cy="369332"/>
          </a:xfrm>
          <a:prstGeom prst="rect">
            <a:avLst/>
          </a:prstGeom>
          <a:noFill/>
        </p:spPr>
        <p:txBody>
          <a:bodyPr wrap="square" rtlCol="0">
            <a:spAutoFit/>
          </a:bodyPr>
          <a:lstStyle/>
          <a:p>
            <a:r>
              <a:rPr lang="en-US" dirty="0" smtClean="0"/>
              <a:t>Density for </a:t>
            </a:r>
            <a:r>
              <a:rPr lang="en-US" i="1" dirty="0" smtClean="0"/>
              <a:t>Entry Age</a:t>
            </a:r>
            <a:r>
              <a:rPr lang="en-US" dirty="0" smtClean="0"/>
              <a:t>, divided by </a:t>
            </a:r>
            <a:r>
              <a:rPr lang="en-US" b="1" dirty="0" smtClean="0">
                <a:solidFill>
                  <a:srgbClr val="0070C0"/>
                </a:solidFill>
              </a:rPr>
              <a:t>Lapse</a:t>
            </a:r>
            <a:r>
              <a:rPr lang="en-US" dirty="0" smtClean="0"/>
              <a:t> and </a:t>
            </a:r>
            <a:r>
              <a:rPr lang="en-US" b="1" dirty="0" smtClean="0">
                <a:solidFill>
                  <a:srgbClr val="FF0000"/>
                </a:solidFill>
              </a:rPr>
              <a:t>Surrender</a:t>
            </a:r>
            <a:endParaRPr lang="en-US" b="1" dirty="0">
              <a:solidFill>
                <a:srgbClr val="FF0000"/>
              </a:solidFill>
            </a:endParaRPr>
          </a:p>
        </p:txBody>
      </p:sp>
      <p:grpSp>
        <p:nvGrpSpPr>
          <p:cNvPr id="73" name="Group 72">
            <a:extLst>
              <a:ext uri="{FF2B5EF4-FFF2-40B4-BE49-F238E27FC236}">
                <a16:creationId xmlns:a16="http://schemas.microsoft.com/office/drawing/2014/main" id="{72B44F62-8CAE-4342-9D3F-D85872BFF45E}"/>
              </a:ext>
            </a:extLst>
          </p:cNvPr>
          <p:cNvGrpSpPr/>
          <p:nvPr/>
        </p:nvGrpSpPr>
        <p:grpSpPr>
          <a:xfrm>
            <a:off x="4837262" y="1865341"/>
            <a:ext cx="1329942" cy="549077"/>
            <a:chOff x="6103790" y="5224133"/>
            <a:chExt cx="1329942" cy="549077"/>
          </a:xfrm>
        </p:grpSpPr>
        <p:grpSp>
          <p:nvGrpSpPr>
            <p:cNvPr id="74" name="Group 73">
              <a:extLst>
                <a:ext uri="{FF2B5EF4-FFF2-40B4-BE49-F238E27FC236}">
                  <a16:creationId xmlns:a16="http://schemas.microsoft.com/office/drawing/2014/main" id="{A7B8A468-71CB-2749-874D-C5C99851F16E}"/>
                </a:ext>
              </a:extLst>
            </p:cNvPr>
            <p:cNvGrpSpPr/>
            <p:nvPr/>
          </p:nvGrpSpPr>
          <p:grpSpPr>
            <a:xfrm>
              <a:off x="6103790" y="5224133"/>
              <a:ext cx="548640" cy="549077"/>
              <a:chOff x="6815964" y="4544568"/>
              <a:chExt cx="802117" cy="779299"/>
            </a:xfrm>
          </p:grpSpPr>
          <p:sp>
            <p:nvSpPr>
              <p:cNvPr id="77" name="Donut 76">
                <a:extLst>
                  <a:ext uri="{FF2B5EF4-FFF2-40B4-BE49-F238E27FC236}">
                    <a16:creationId xmlns:a16="http://schemas.microsoft.com/office/drawing/2014/main" id="{D70BEBBB-DB78-D343-A678-94B505DDF094}"/>
                  </a:ext>
                </a:extLst>
              </p:cNvPr>
              <p:cNvSpPr/>
              <p:nvPr/>
            </p:nvSpPr>
            <p:spPr>
              <a:xfrm>
                <a:off x="6815964" y="4545189"/>
                <a:ext cx="802117" cy="778678"/>
              </a:xfrm>
              <a:prstGeom prst="donu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solidFill>
                    <a:schemeClr val="tx1"/>
                  </a:solidFill>
                  <a:latin typeface="Roboto Black" panose="02000000000000000000" pitchFamily="2" charset="0"/>
                  <a:ea typeface="Roboto Black" panose="02000000000000000000" pitchFamily="2" charset="0"/>
                </a:endParaRPr>
              </a:p>
            </p:txBody>
          </p:sp>
          <p:sp>
            <p:nvSpPr>
              <p:cNvPr id="78" name="Block Arc 77">
                <a:extLst>
                  <a:ext uri="{FF2B5EF4-FFF2-40B4-BE49-F238E27FC236}">
                    <a16:creationId xmlns:a16="http://schemas.microsoft.com/office/drawing/2014/main" id="{0DCF91EC-71A1-464E-B8D6-D581FE1A9649}"/>
                  </a:ext>
                </a:extLst>
              </p:cNvPr>
              <p:cNvSpPr/>
              <p:nvPr/>
            </p:nvSpPr>
            <p:spPr>
              <a:xfrm>
                <a:off x="6815964" y="4544568"/>
                <a:ext cx="802117" cy="778677"/>
              </a:xfrm>
              <a:prstGeom prst="blockArc">
                <a:avLst>
                  <a:gd name="adj1" fmla="val 16263629"/>
                  <a:gd name="adj2" fmla="val 16903351"/>
                  <a:gd name="adj3" fmla="val 25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tx1"/>
                  </a:solidFill>
                  <a:latin typeface="Roboto Black" panose="02000000000000000000" pitchFamily="2" charset="0"/>
                  <a:ea typeface="Roboto Black" panose="02000000000000000000" pitchFamily="2" charset="0"/>
                </a:endParaRPr>
              </a:p>
            </p:txBody>
          </p:sp>
        </p:grpSp>
        <p:sp>
          <p:nvSpPr>
            <p:cNvPr id="75" name="Text Placeholder 33">
              <a:extLst>
                <a:ext uri="{FF2B5EF4-FFF2-40B4-BE49-F238E27FC236}">
                  <a16:creationId xmlns:a16="http://schemas.microsoft.com/office/drawing/2014/main" id="{FECF29A6-0DFA-3C49-BA8C-9F3B7FD0FAC3}"/>
                </a:ext>
              </a:extLst>
            </p:cNvPr>
            <p:cNvSpPr txBox="1">
              <a:spLocks/>
            </p:cNvSpPr>
            <p:nvPr/>
          </p:nvSpPr>
          <p:spPr>
            <a:xfrm flipH="1">
              <a:off x="6713394" y="5328705"/>
              <a:ext cx="720338" cy="2677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a:solidFill>
                    <a:schemeClr val="accent1"/>
                  </a:solidFill>
                  <a:latin typeface="Roboto Black" panose="02000000000000000000" pitchFamily="2" charset="0"/>
                  <a:ea typeface="Roboto Black" panose="02000000000000000000" pitchFamily="2" charset="0"/>
                  <a:cs typeface="Roboto Black" panose="02000000000000000000" pitchFamily="2" charset="0"/>
                </a:rPr>
                <a:t>3</a:t>
              </a:r>
              <a:r>
                <a:rPr lang="en-AU" sz="1200" b="1" dirty="0" smtClean="0">
                  <a:solidFill>
                    <a:schemeClr val="accent1"/>
                  </a:solidFill>
                  <a:latin typeface="Roboto Black" panose="02000000000000000000" pitchFamily="2" charset="0"/>
                  <a:ea typeface="Roboto Black" panose="02000000000000000000" pitchFamily="2" charset="0"/>
                  <a:cs typeface="Roboto Black" panose="02000000000000000000" pitchFamily="2" charset="0"/>
                </a:rPr>
                <a:t>.4%</a:t>
              </a:r>
              <a:endParaRPr lang="en-AU" sz="1200" b="1" dirty="0">
                <a:solidFill>
                  <a:schemeClr val="accent1"/>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76" name="Text Placeholder 32">
              <a:extLst>
                <a:ext uri="{FF2B5EF4-FFF2-40B4-BE49-F238E27FC236}">
                  <a16:creationId xmlns:a16="http://schemas.microsoft.com/office/drawing/2014/main" id="{1ECCF9F7-7C67-B642-A703-33BD2FDD0B56}"/>
                </a:ext>
              </a:extLst>
            </p:cNvPr>
            <p:cNvSpPr txBox="1">
              <a:spLocks/>
            </p:cNvSpPr>
            <p:nvPr/>
          </p:nvSpPr>
          <p:spPr>
            <a:xfrm flipH="1">
              <a:off x="6713394" y="5534022"/>
              <a:ext cx="601805" cy="16701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Roboto Black" panose="02000000000000000000" pitchFamily="2" charset="0"/>
                  <a:ea typeface="Roboto Black" panose="02000000000000000000" pitchFamily="2" charset="0"/>
                  <a:cs typeface="Open Sans" panose="020B0606030504020204" pitchFamily="34" charset="0"/>
                </a:rPr>
                <a:t>Channel 1</a:t>
              </a:r>
              <a:endParaRPr lang="en-US" sz="1000" b="1" dirty="0">
                <a:latin typeface="Roboto Black" panose="02000000000000000000" pitchFamily="2" charset="0"/>
                <a:ea typeface="Roboto Black" panose="02000000000000000000" pitchFamily="2" charset="0"/>
                <a:cs typeface="Open Sans" panose="020B0606030504020204" pitchFamily="34" charset="0"/>
              </a:endParaRPr>
            </a:p>
          </p:txBody>
        </p:sp>
      </p:grpSp>
      <p:grpSp>
        <p:nvGrpSpPr>
          <p:cNvPr id="79" name="Group 78">
            <a:extLst>
              <a:ext uri="{FF2B5EF4-FFF2-40B4-BE49-F238E27FC236}">
                <a16:creationId xmlns:a16="http://schemas.microsoft.com/office/drawing/2014/main" id="{62F28FF9-5C5B-3D44-B2E7-1F0995D46302}"/>
              </a:ext>
            </a:extLst>
          </p:cNvPr>
          <p:cNvGrpSpPr/>
          <p:nvPr/>
        </p:nvGrpSpPr>
        <p:grpSpPr>
          <a:xfrm>
            <a:off x="5932945" y="1864902"/>
            <a:ext cx="1439701" cy="549078"/>
            <a:chOff x="7247098" y="5223694"/>
            <a:chExt cx="1439701" cy="549078"/>
          </a:xfrm>
        </p:grpSpPr>
        <p:grpSp>
          <p:nvGrpSpPr>
            <p:cNvPr id="80" name="Group 79">
              <a:extLst>
                <a:ext uri="{FF2B5EF4-FFF2-40B4-BE49-F238E27FC236}">
                  <a16:creationId xmlns:a16="http://schemas.microsoft.com/office/drawing/2014/main" id="{DEF7E766-9C63-8841-B46E-322B8B5D2D55}"/>
                </a:ext>
              </a:extLst>
            </p:cNvPr>
            <p:cNvGrpSpPr/>
            <p:nvPr/>
          </p:nvGrpSpPr>
          <p:grpSpPr>
            <a:xfrm>
              <a:off x="7247098" y="5223694"/>
              <a:ext cx="548640" cy="549078"/>
              <a:chOff x="6815964" y="4544567"/>
              <a:chExt cx="802117" cy="779300"/>
            </a:xfrm>
          </p:grpSpPr>
          <p:sp>
            <p:nvSpPr>
              <p:cNvPr id="83" name="Donut 82">
                <a:extLst>
                  <a:ext uri="{FF2B5EF4-FFF2-40B4-BE49-F238E27FC236}">
                    <a16:creationId xmlns:a16="http://schemas.microsoft.com/office/drawing/2014/main" id="{521C9872-067A-C14F-AA80-C9D1B4DFF64D}"/>
                  </a:ext>
                </a:extLst>
              </p:cNvPr>
              <p:cNvSpPr/>
              <p:nvPr/>
            </p:nvSpPr>
            <p:spPr>
              <a:xfrm>
                <a:off x="6815964" y="4545189"/>
                <a:ext cx="802117" cy="778678"/>
              </a:xfrm>
              <a:prstGeom prst="donut">
                <a:avLst>
                  <a:gd name="adj" fmla="val 0"/>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solidFill>
                    <a:schemeClr val="tx1"/>
                  </a:solidFill>
                  <a:latin typeface="Roboto Black" panose="02000000000000000000" pitchFamily="2" charset="0"/>
                  <a:ea typeface="Roboto Black" panose="02000000000000000000" pitchFamily="2" charset="0"/>
                </a:endParaRPr>
              </a:p>
            </p:txBody>
          </p:sp>
          <p:sp>
            <p:nvSpPr>
              <p:cNvPr id="84" name="Block Arc 83">
                <a:extLst>
                  <a:ext uri="{FF2B5EF4-FFF2-40B4-BE49-F238E27FC236}">
                    <a16:creationId xmlns:a16="http://schemas.microsoft.com/office/drawing/2014/main" id="{98E60EC1-BAE8-2644-BB91-6C31936B2068}"/>
                  </a:ext>
                </a:extLst>
              </p:cNvPr>
              <p:cNvSpPr/>
              <p:nvPr/>
            </p:nvSpPr>
            <p:spPr>
              <a:xfrm>
                <a:off x="6815964" y="4544567"/>
                <a:ext cx="802117" cy="778678"/>
              </a:xfrm>
              <a:prstGeom prst="blockArc">
                <a:avLst>
                  <a:gd name="adj1" fmla="val 16263629"/>
                  <a:gd name="adj2" fmla="val 2461435"/>
                  <a:gd name="adj3" fmla="val 27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accent3"/>
                  </a:solidFill>
                  <a:latin typeface="Roboto Black" panose="02000000000000000000" pitchFamily="2" charset="0"/>
                  <a:ea typeface="Roboto Black" panose="02000000000000000000" pitchFamily="2" charset="0"/>
                </a:endParaRPr>
              </a:p>
            </p:txBody>
          </p:sp>
        </p:grpSp>
        <p:sp>
          <p:nvSpPr>
            <p:cNvPr id="81" name="Text Placeholder 33">
              <a:extLst>
                <a:ext uri="{FF2B5EF4-FFF2-40B4-BE49-F238E27FC236}">
                  <a16:creationId xmlns:a16="http://schemas.microsoft.com/office/drawing/2014/main" id="{3EC03077-AB96-CA47-86E8-418A685EC5FA}"/>
                </a:ext>
              </a:extLst>
            </p:cNvPr>
            <p:cNvSpPr txBox="1">
              <a:spLocks/>
            </p:cNvSpPr>
            <p:nvPr/>
          </p:nvSpPr>
          <p:spPr>
            <a:xfrm flipH="1">
              <a:off x="7868345" y="5328706"/>
              <a:ext cx="818454" cy="267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smtClean="0">
                  <a:solidFill>
                    <a:schemeClr val="accent4"/>
                  </a:solidFill>
                  <a:latin typeface="Roboto Black" panose="02000000000000000000" pitchFamily="2" charset="0"/>
                  <a:ea typeface="Roboto Black" panose="02000000000000000000" pitchFamily="2" charset="0"/>
                  <a:cs typeface="Roboto Black" panose="02000000000000000000" pitchFamily="2" charset="0"/>
                </a:rPr>
                <a:t>34.2%</a:t>
              </a:r>
              <a:endParaRPr lang="en-AU" sz="1200" b="1" dirty="0">
                <a:solidFill>
                  <a:schemeClr val="accent4"/>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82" name="Text Placeholder 32">
              <a:extLst>
                <a:ext uri="{FF2B5EF4-FFF2-40B4-BE49-F238E27FC236}">
                  <a16:creationId xmlns:a16="http://schemas.microsoft.com/office/drawing/2014/main" id="{F2AFB0BC-6EF8-0B4F-8CF7-CA51C590A544}"/>
                </a:ext>
              </a:extLst>
            </p:cNvPr>
            <p:cNvSpPr txBox="1">
              <a:spLocks/>
            </p:cNvSpPr>
            <p:nvPr/>
          </p:nvSpPr>
          <p:spPr>
            <a:xfrm flipH="1">
              <a:off x="7868345" y="5534022"/>
              <a:ext cx="818453" cy="16701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a:latin typeface="Roboto Black" panose="02000000000000000000" pitchFamily="2" charset="0"/>
                  <a:ea typeface="Roboto Black" panose="02000000000000000000" pitchFamily="2" charset="0"/>
                  <a:cs typeface="Open Sans" panose="020B0606030504020204" pitchFamily="34" charset="0"/>
                </a:rPr>
                <a:t>Channel </a:t>
              </a:r>
              <a:r>
                <a:rPr lang="en-US" sz="1000" b="1" dirty="0" smtClean="0">
                  <a:latin typeface="Roboto Black" panose="02000000000000000000" pitchFamily="2" charset="0"/>
                  <a:ea typeface="Roboto Black" panose="02000000000000000000" pitchFamily="2" charset="0"/>
                  <a:cs typeface="Open Sans" panose="020B0606030504020204" pitchFamily="34" charset="0"/>
                </a:rPr>
                <a:t>2</a:t>
              </a:r>
              <a:endParaRPr lang="en-US" sz="1000" b="1" dirty="0">
                <a:latin typeface="Roboto Black" panose="02000000000000000000" pitchFamily="2" charset="0"/>
                <a:ea typeface="Roboto Black" panose="02000000000000000000" pitchFamily="2" charset="0"/>
                <a:cs typeface="Open Sans" panose="020B0606030504020204" pitchFamily="34" charset="0"/>
              </a:endParaRPr>
            </a:p>
          </p:txBody>
        </p:sp>
      </p:grpSp>
      <p:grpSp>
        <p:nvGrpSpPr>
          <p:cNvPr id="85" name="Group 84">
            <a:extLst>
              <a:ext uri="{FF2B5EF4-FFF2-40B4-BE49-F238E27FC236}">
                <a16:creationId xmlns:a16="http://schemas.microsoft.com/office/drawing/2014/main" id="{62F28FF9-5C5B-3D44-B2E7-1F0995D46302}"/>
              </a:ext>
            </a:extLst>
          </p:cNvPr>
          <p:cNvGrpSpPr/>
          <p:nvPr/>
        </p:nvGrpSpPr>
        <p:grpSpPr>
          <a:xfrm>
            <a:off x="7161954" y="1865779"/>
            <a:ext cx="1439701" cy="549078"/>
            <a:chOff x="7247098" y="5223694"/>
            <a:chExt cx="1439701" cy="549078"/>
          </a:xfrm>
        </p:grpSpPr>
        <p:grpSp>
          <p:nvGrpSpPr>
            <p:cNvPr id="86" name="Group 85">
              <a:extLst>
                <a:ext uri="{FF2B5EF4-FFF2-40B4-BE49-F238E27FC236}">
                  <a16:creationId xmlns:a16="http://schemas.microsoft.com/office/drawing/2014/main" id="{DEF7E766-9C63-8841-B46E-322B8B5D2D55}"/>
                </a:ext>
              </a:extLst>
            </p:cNvPr>
            <p:cNvGrpSpPr/>
            <p:nvPr/>
          </p:nvGrpSpPr>
          <p:grpSpPr>
            <a:xfrm>
              <a:off x="7247098" y="5223694"/>
              <a:ext cx="548640" cy="549078"/>
              <a:chOff x="6815964" y="4544567"/>
              <a:chExt cx="802117" cy="779300"/>
            </a:xfrm>
          </p:grpSpPr>
          <p:sp>
            <p:nvSpPr>
              <p:cNvPr id="89" name="Donut 88">
                <a:extLst>
                  <a:ext uri="{FF2B5EF4-FFF2-40B4-BE49-F238E27FC236}">
                    <a16:creationId xmlns:a16="http://schemas.microsoft.com/office/drawing/2014/main" id="{521C9872-067A-C14F-AA80-C9D1B4DFF64D}"/>
                  </a:ext>
                </a:extLst>
              </p:cNvPr>
              <p:cNvSpPr/>
              <p:nvPr/>
            </p:nvSpPr>
            <p:spPr>
              <a:xfrm>
                <a:off x="6815964" y="4545189"/>
                <a:ext cx="802117" cy="778678"/>
              </a:xfrm>
              <a:prstGeom prst="donu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solidFill>
                    <a:schemeClr val="tx1"/>
                  </a:solidFill>
                  <a:latin typeface="Roboto Black" panose="02000000000000000000" pitchFamily="2" charset="0"/>
                  <a:ea typeface="Roboto Black" panose="02000000000000000000" pitchFamily="2" charset="0"/>
                </a:endParaRPr>
              </a:p>
            </p:txBody>
          </p:sp>
          <p:sp>
            <p:nvSpPr>
              <p:cNvPr id="90" name="Block Arc 89">
                <a:extLst>
                  <a:ext uri="{FF2B5EF4-FFF2-40B4-BE49-F238E27FC236}">
                    <a16:creationId xmlns:a16="http://schemas.microsoft.com/office/drawing/2014/main" id="{98E60EC1-BAE8-2644-BB91-6C31936B2068}"/>
                  </a:ext>
                </a:extLst>
              </p:cNvPr>
              <p:cNvSpPr/>
              <p:nvPr/>
            </p:nvSpPr>
            <p:spPr>
              <a:xfrm>
                <a:off x="6815964" y="4544567"/>
                <a:ext cx="802117" cy="778678"/>
              </a:xfrm>
              <a:prstGeom prst="blockArc">
                <a:avLst>
                  <a:gd name="adj1" fmla="val 16263629"/>
                  <a:gd name="adj2" fmla="val 9936357"/>
                  <a:gd name="adj3" fmla="val 247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a:solidFill>
                    <a:schemeClr val="accent6"/>
                  </a:solidFill>
                  <a:latin typeface="Roboto Black" panose="02000000000000000000" pitchFamily="2" charset="0"/>
                  <a:ea typeface="Roboto Black" panose="02000000000000000000" pitchFamily="2" charset="0"/>
                </a:endParaRPr>
              </a:p>
            </p:txBody>
          </p:sp>
        </p:grpSp>
        <p:sp>
          <p:nvSpPr>
            <p:cNvPr id="87" name="Text Placeholder 33">
              <a:extLst>
                <a:ext uri="{FF2B5EF4-FFF2-40B4-BE49-F238E27FC236}">
                  <a16:creationId xmlns:a16="http://schemas.microsoft.com/office/drawing/2014/main" id="{3EC03077-AB96-CA47-86E8-418A685EC5FA}"/>
                </a:ext>
              </a:extLst>
            </p:cNvPr>
            <p:cNvSpPr txBox="1">
              <a:spLocks/>
            </p:cNvSpPr>
            <p:nvPr/>
          </p:nvSpPr>
          <p:spPr>
            <a:xfrm flipH="1">
              <a:off x="7868345" y="5328706"/>
              <a:ext cx="818454" cy="267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smtClean="0">
                  <a:solidFill>
                    <a:schemeClr val="accent4"/>
                  </a:solidFill>
                  <a:latin typeface="Roboto Black" panose="02000000000000000000" pitchFamily="2" charset="0"/>
                  <a:ea typeface="Roboto Black" panose="02000000000000000000" pitchFamily="2" charset="0"/>
                  <a:cs typeface="Roboto Black" panose="02000000000000000000" pitchFamily="2" charset="0"/>
                </a:rPr>
                <a:t>62.1%</a:t>
              </a:r>
              <a:endParaRPr lang="en-AU" sz="1200" b="1" dirty="0">
                <a:solidFill>
                  <a:schemeClr val="accent4"/>
                </a:solidFill>
                <a:latin typeface="Roboto Black" panose="02000000000000000000" pitchFamily="2" charset="0"/>
                <a:ea typeface="Roboto Black" panose="02000000000000000000" pitchFamily="2" charset="0"/>
                <a:cs typeface="Roboto Black" panose="02000000000000000000" pitchFamily="2" charset="0"/>
              </a:endParaRPr>
            </a:p>
          </p:txBody>
        </p:sp>
        <p:sp>
          <p:nvSpPr>
            <p:cNvPr id="88" name="Text Placeholder 32">
              <a:extLst>
                <a:ext uri="{FF2B5EF4-FFF2-40B4-BE49-F238E27FC236}">
                  <a16:creationId xmlns:a16="http://schemas.microsoft.com/office/drawing/2014/main" id="{F2AFB0BC-6EF8-0B4F-8CF7-CA51C590A544}"/>
                </a:ext>
              </a:extLst>
            </p:cNvPr>
            <p:cNvSpPr txBox="1">
              <a:spLocks/>
            </p:cNvSpPr>
            <p:nvPr/>
          </p:nvSpPr>
          <p:spPr>
            <a:xfrm flipH="1">
              <a:off x="7868345" y="5534022"/>
              <a:ext cx="818453" cy="16701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a:latin typeface="Roboto Black" panose="02000000000000000000" pitchFamily="2" charset="0"/>
                  <a:ea typeface="Roboto Black" panose="02000000000000000000" pitchFamily="2" charset="0"/>
                  <a:cs typeface="Open Sans" panose="020B0606030504020204" pitchFamily="34" charset="0"/>
                </a:rPr>
                <a:t>Channel </a:t>
              </a:r>
              <a:r>
                <a:rPr lang="en-US" sz="1000" b="1" dirty="0" smtClean="0">
                  <a:latin typeface="Roboto Black" panose="02000000000000000000" pitchFamily="2" charset="0"/>
                  <a:ea typeface="Roboto Black" panose="02000000000000000000" pitchFamily="2" charset="0"/>
                  <a:cs typeface="Open Sans" panose="020B0606030504020204" pitchFamily="34" charset="0"/>
                </a:rPr>
                <a:t>3</a:t>
              </a:r>
              <a:endParaRPr lang="en-US" sz="1000" b="1" dirty="0">
                <a:latin typeface="Roboto Black" panose="02000000000000000000" pitchFamily="2" charset="0"/>
                <a:ea typeface="Roboto Black" panose="02000000000000000000" pitchFamily="2" charset="0"/>
                <a:cs typeface="Open Sans" panose="020B0606030504020204" pitchFamily="34" charset="0"/>
              </a:endParaRPr>
            </a:p>
          </p:txBody>
        </p:sp>
      </p:grpSp>
      <p:sp>
        <p:nvSpPr>
          <p:cNvPr id="91" name="TextBox 90"/>
          <p:cNvSpPr txBox="1"/>
          <p:nvPr/>
        </p:nvSpPr>
        <p:spPr>
          <a:xfrm>
            <a:off x="5585206" y="2400732"/>
            <a:ext cx="1629239" cy="400110"/>
          </a:xfrm>
          <a:prstGeom prst="rect">
            <a:avLst/>
          </a:prstGeom>
          <a:noFill/>
        </p:spPr>
        <p:txBody>
          <a:bodyPr wrap="square" rtlCol="0">
            <a:spAutoFit/>
          </a:bodyPr>
          <a:lstStyle/>
          <a:p>
            <a:r>
              <a:rPr lang="en-US" sz="2000" dirty="0" smtClean="0"/>
              <a:t>Channel Code</a:t>
            </a:r>
            <a:endParaRPr lang="en-US" sz="2000" dirty="0"/>
          </a:p>
        </p:txBody>
      </p:sp>
    </p:spTree>
    <p:extLst>
      <p:ext uri="{BB962C8B-B14F-4D97-AF65-F5344CB8AC3E}">
        <p14:creationId xmlns:p14="http://schemas.microsoft.com/office/powerpoint/2010/main" val="21247370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ppt_y</p:attrName>
                                        </p:attrNameLst>
                                      </p:cBhvr>
                                      <p:tavLst>
                                        <p:tav tm="0">
                                          <p:val>
                                            <p:strVal val="#ppt_y+#ppt_h*1.125000"/>
                                          </p:val>
                                        </p:tav>
                                        <p:tav tm="100000">
                                          <p:val>
                                            <p:strVal val="#ppt_y"/>
                                          </p:val>
                                        </p:tav>
                                      </p:tavLst>
                                    </p:anim>
                                    <p:animEffect transition="in" filter="wipe(up)">
                                      <p:cBhvr>
                                        <p:cTn id="13" dur="500"/>
                                        <p:tgtEl>
                                          <p:spTgt spid="1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par>
                          <p:cTn id="27" fill="hold">
                            <p:stCondLst>
                              <p:cond delay="2500"/>
                            </p:stCondLst>
                            <p:childTnLst>
                              <p:par>
                                <p:cTn id="28" presetID="47" presetClass="entr" presetSubtype="0"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300"/>
                                        <p:tgtEl>
                                          <p:spTgt spid="60"/>
                                        </p:tgtEl>
                                      </p:cBhvr>
                                    </p:animEffect>
                                    <p:anim calcmode="lin" valueType="num">
                                      <p:cBhvr>
                                        <p:cTn id="31" dur="300" fill="hold"/>
                                        <p:tgtEl>
                                          <p:spTgt spid="60"/>
                                        </p:tgtEl>
                                        <p:attrNameLst>
                                          <p:attrName>ppt_x</p:attrName>
                                        </p:attrNameLst>
                                      </p:cBhvr>
                                      <p:tavLst>
                                        <p:tav tm="0">
                                          <p:val>
                                            <p:strVal val="#ppt_x"/>
                                          </p:val>
                                        </p:tav>
                                        <p:tav tm="100000">
                                          <p:val>
                                            <p:strVal val="#ppt_x"/>
                                          </p:val>
                                        </p:tav>
                                      </p:tavLst>
                                    </p:anim>
                                    <p:anim calcmode="lin" valueType="num">
                                      <p:cBhvr>
                                        <p:cTn id="32" dur="300" fill="hold"/>
                                        <p:tgtEl>
                                          <p:spTgt spid="60"/>
                                        </p:tgtEl>
                                        <p:attrNameLst>
                                          <p:attrName>ppt_y</p:attrName>
                                        </p:attrNameLst>
                                      </p:cBhvr>
                                      <p:tavLst>
                                        <p:tav tm="0">
                                          <p:val>
                                            <p:strVal val="#ppt_y-.1"/>
                                          </p:val>
                                        </p:tav>
                                        <p:tav tm="100000">
                                          <p:val>
                                            <p:strVal val="#ppt_y"/>
                                          </p:val>
                                        </p:tav>
                                      </p:tavLst>
                                    </p:anim>
                                  </p:childTnLst>
                                </p:cTn>
                              </p:par>
                            </p:childTnLst>
                          </p:cTn>
                        </p:par>
                        <p:par>
                          <p:cTn id="33" fill="hold">
                            <p:stCondLst>
                              <p:cond delay="2800"/>
                            </p:stCondLst>
                            <p:childTnLst>
                              <p:par>
                                <p:cTn id="34" presetID="47" presetClass="entr" presetSubtype="0"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200"/>
                                        <p:tgtEl>
                                          <p:spTgt spid="61"/>
                                        </p:tgtEl>
                                      </p:cBhvr>
                                    </p:animEffect>
                                    <p:anim calcmode="lin" valueType="num">
                                      <p:cBhvr>
                                        <p:cTn id="37" dur="200" fill="hold"/>
                                        <p:tgtEl>
                                          <p:spTgt spid="61"/>
                                        </p:tgtEl>
                                        <p:attrNameLst>
                                          <p:attrName>ppt_x</p:attrName>
                                        </p:attrNameLst>
                                      </p:cBhvr>
                                      <p:tavLst>
                                        <p:tav tm="0">
                                          <p:val>
                                            <p:strVal val="#ppt_x"/>
                                          </p:val>
                                        </p:tav>
                                        <p:tav tm="100000">
                                          <p:val>
                                            <p:strVal val="#ppt_x"/>
                                          </p:val>
                                        </p:tav>
                                      </p:tavLst>
                                    </p:anim>
                                    <p:anim calcmode="lin" valueType="num">
                                      <p:cBhvr>
                                        <p:cTn id="38" dur="200" fill="hold"/>
                                        <p:tgtEl>
                                          <p:spTgt spid="61"/>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300"/>
                                        <p:tgtEl>
                                          <p:spTgt spid="62"/>
                                        </p:tgtEl>
                                      </p:cBhvr>
                                    </p:animEffect>
                                    <p:anim calcmode="lin" valueType="num">
                                      <p:cBhvr>
                                        <p:cTn id="43" dur="300" fill="hold"/>
                                        <p:tgtEl>
                                          <p:spTgt spid="62"/>
                                        </p:tgtEl>
                                        <p:attrNameLst>
                                          <p:attrName>ppt_x</p:attrName>
                                        </p:attrNameLst>
                                      </p:cBhvr>
                                      <p:tavLst>
                                        <p:tav tm="0">
                                          <p:val>
                                            <p:strVal val="#ppt_x"/>
                                          </p:val>
                                        </p:tav>
                                        <p:tav tm="100000">
                                          <p:val>
                                            <p:strVal val="#ppt_x"/>
                                          </p:val>
                                        </p:tav>
                                      </p:tavLst>
                                    </p:anim>
                                    <p:anim calcmode="lin" valueType="num">
                                      <p:cBhvr>
                                        <p:cTn id="44" dur="300" fill="hold"/>
                                        <p:tgtEl>
                                          <p:spTgt spid="62"/>
                                        </p:tgtEl>
                                        <p:attrNameLst>
                                          <p:attrName>ppt_y</p:attrName>
                                        </p:attrNameLst>
                                      </p:cBhvr>
                                      <p:tavLst>
                                        <p:tav tm="0">
                                          <p:val>
                                            <p:strVal val="#ppt_y-.1"/>
                                          </p:val>
                                        </p:tav>
                                        <p:tav tm="100000">
                                          <p:val>
                                            <p:strVal val="#ppt_y"/>
                                          </p:val>
                                        </p:tav>
                                      </p:tavLst>
                                    </p:anim>
                                  </p:childTnLst>
                                </p:cTn>
                              </p:par>
                            </p:childTnLst>
                          </p:cTn>
                        </p:par>
                        <p:par>
                          <p:cTn id="45" fill="hold">
                            <p:stCondLst>
                              <p:cond delay="3300"/>
                            </p:stCondLst>
                            <p:childTnLst>
                              <p:par>
                                <p:cTn id="46" presetID="9" presetClass="entr" presetSubtype="0"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dissolve">
                                      <p:cBhvr>
                                        <p:cTn id="48" dur="300"/>
                                        <p:tgtEl>
                                          <p:spTgt spid="63"/>
                                        </p:tgtEl>
                                      </p:cBhvr>
                                    </p:animEffect>
                                  </p:childTnLst>
                                </p:cTn>
                              </p:par>
                            </p:childTnLst>
                          </p:cTn>
                        </p:par>
                        <p:par>
                          <p:cTn id="49" fill="hold">
                            <p:stCondLst>
                              <p:cond delay="3600"/>
                            </p:stCondLst>
                            <p:childTnLst>
                              <p:par>
                                <p:cTn id="50" presetID="9" presetClass="entr" presetSubtype="0" fill="hold" grpId="0" nodeType="after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400"/>
                                        <p:tgtEl>
                                          <p:spTgt spid="65"/>
                                        </p:tgtEl>
                                      </p:cBhvr>
                                    </p:animEffect>
                                  </p:childTnLst>
                                </p:cTn>
                              </p:par>
                            </p:childTnLst>
                          </p:cTn>
                        </p:par>
                        <p:par>
                          <p:cTn id="53" fill="hold">
                            <p:stCondLst>
                              <p:cond delay="4000"/>
                            </p:stCondLst>
                            <p:childTnLst>
                              <p:par>
                                <p:cTn id="54" presetID="9" presetClass="entr" presetSubtype="0"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dissolve">
                                      <p:cBhvr>
                                        <p:cTn id="56" dur="400"/>
                                        <p:tgtEl>
                                          <p:spTgt spid="64"/>
                                        </p:tgtEl>
                                      </p:cBhvr>
                                    </p:animEffect>
                                  </p:childTnLst>
                                </p:cTn>
                              </p:par>
                            </p:childTnLst>
                          </p:cTn>
                        </p:par>
                        <p:par>
                          <p:cTn id="57" fill="hold">
                            <p:stCondLst>
                              <p:cond delay="4400"/>
                            </p:stCondLst>
                            <p:childTnLst>
                              <p:par>
                                <p:cTn id="58" presetID="37" presetClass="entr" presetSubtype="0" fill="hold" nodeType="after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300"/>
                                        <p:tgtEl>
                                          <p:spTgt spid="68"/>
                                        </p:tgtEl>
                                      </p:cBhvr>
                                    </p:animEffect>
                                    <p:anim calcmode="lin" valueType="num">
                                      <p:cBhvr>
                                        <p:cTn id="61" dur="300" fill="hold"/>
                                        <p:tgtEl>
                                          <p:spTgt spid="68"/>
                                        </p:tgtEl>
                                        <p:attrNameLst>
                                          <p:attrName>ppt_x</p:attrName>
                                        </p:attrNameLst>
                                      </p:cBhvr>
                                      <p:tavLst>
                                        <p:tav tm="0">
                                          <p:val>
                                            <p:strVal val="#ppt_x"/>
                                          </p:val>
                                        </p:tav>
                                        <p:tav tm="100000">
                                          <p:val>
                                            <p:strVal val="#ppt_x"/>
                                          </p:val>
                                        </p:tav>
                                      </p:tavLst>
                                    </p:anim>
                                    <p:anim calcmode="lin" valueType="num">
                                      <p:cBhvr>
                                        <p:cTn id="62" dur="270" decel="100000" fill="hold"/>
                                        <p:tgtEl>
                                          <p:spTgt spid="68"/>
                                        </p:tgtEl>
                                        <p:attrNameLst>
                                          <p:attrName>ppt_y</p:attrName>
                                        </p:attrNameLst>
                                      </p:cBhvr>
                                      <p:tavLst>
                                        <p:tav tm="0">
                                          <p:val>
                                            <p:strVal val="#ppt_y+1"/>
                                          </p:val>
                                        </p:tav>
                                        <p:tav tm="100000">
                                          <p:val>
                                            <p:strVal val="#ppt_y-.03"/>
                                          </p:val>
                                        </p:tav>
                                      </p:tavLst>
                                    </p:anim>
                                    <p:anim calcmode="lin" valueType="num">
                                      <p:cBhvr>
                                        <p:cTn id="63" dur="30" accel="100000" fill="hold">
                                          <p:stCondLst>
                                            <p:cond delay="270"/>
                                          </p:stCondLst>
                                        </p:cTn>
                                        <p:tgtEl>
                                          <p:spTgt spid="68"/>
                                        </p:tgtEl>
                                        <p:attrNameLst>
                                          <p:attrName>ppt_y</p:attrName>
                                        </p:attrNameLst>
                                      </p:cBhvr>
                                      <p:tavLst>
                                        <p:tav tm="0">
                                          <p:val>
                                            <p:strVal val="#ppt_y-.03"/>
                                          </p:val>
                                        </p:tav>
                                        <p:tav tm="100000">
                                          <p:val>
                                            <p:strVal val="#ppt_y"/>
                                          </p:val>
                                        </p:tav>
                                      </p:tavLst>
                                    </p:anim>
                                  </p:childTnLst>
                                </p:cTn>
                              </p:par>
                            </p:childTnLst>
                          </p:cTn>
                        </p:par>
                        <p:par>
                          <p:cTn id="64" fill="hold">
                            <p:stCondLst>
                              <p:cond delay="4700"/>
                            </p:stCondLst>
                            <p:childTnLst>
                              <p:par>
                                <p:cTn id="65" presetID="37" presetClass="entr" presetSubtype="0"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300"/>
                                        <p:tgtEl>
                                          <p:spTgt spid="69"/>
                                        </p:tgtEl>
                                      </p:cBhvr>
                                    </p:animEffect>
                                    <p:anim calcmode="lin" valueType="num">
                                      <p:cBhvr>
                                        <p:cTn id="68" dur="300" fill="hold"/>
                                        <p:tgtEl>
                                          <p:spTgt spid="69"/>
                                        </p:tgtEl>
                                        <p:attrNameLst>
                                          <p:attrName>ppt_x</p:attrName>
                                        </p:attrNameLst>
                                      </p:cBhvr>
                                      <p:tavLst>
                                        <p:tav tm="0">
                                          <p:val>
                                            <p:strVal val="#ppt_x"/>
                                          </p:val>
                                        </p:tav>
                                        <p:tav tm="100000">
                                          <p:val>
                                            <p:strVal val="#ppt_x"/>
                                          </p:val>
                                        </p:tav>
                                      </p:tavLst>
                                    </p:anim>
                                    <p:anim calcmode="lin" valueType="num">
                                      <p:cBhvr>
                                        <p:cTn id="69" dur="270" decel="100000" fill="hold"/>
                                        <p:tgtEl>
                                          <p:spTgt spid="69"/>
                                        </p:tgtEl>
                                        <p:attrNameLst>
                                          <p:attrName>ppt_y</p:attrName>
                                        </p:attrNameLst>
                                      </p:cBhvr>
                                      <p:tavLst>
                                        <p:tav tm="0">
                                          <p:val>
                                            <p:strVal val="#ppt_y+1"/>
                                          </p:val>
                                        </p:tav>
                                        <p:tav tm="100000">
                                          <p:val>
                                            <p:strVal val="#ppt_y-.03"/>
                                          </p:val>
                                        </p:tav>
                                      </p:tavLst>
                                    </p:anim>
                                    <p:anim calcmode="lin" valueType="num">
                                      <p:cBhvr>
                                        <p:cTn id="70" dur="30" accel="100000" fill="hold">
                                          <p:stCondLst>
                                            <p:cond delay="270"/>
                                          </p:stCondLst>
                                        </p:cTn>
                                        <p:tgtEl>
                                          <p:spTgt spid="69"/>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300"/>
                                        <p:tgtEl>
                                          <p:spTgt spid="73"/>
                                        </p:tgtEl>
                                      </p:cBhvr>
                                    </p:animEffect>
                                    <p:anim calcmode="lin" valueType="num">
                                      <p:cBhvr>
                                        <p:cTn id="74" dur="300" fill="hold"/>
                                        <p:tgtEl>
                                          <p:spTgt spid="73"/>
                                        </p:tgtEl>
                                        <p:attrNameLst>
                                          <p:attrName>ppt_x</p:attrName>
                                        </p:attrNameLst>
                                      </p:cBhvr>
                                      <p:tavLst>
                                        <p:tav tm="0">
                                          <p:val>
                                            <p:strVal val="#ppt_x"/>
                                          </p:val>
                                        </p:tav>
                                        <p:tav tm="100000">
                                          <p:val>
                                            <p:strVal val="#ppt_x"/>
                                          </p:val>
                                        </p:tav>
                                      </p:tavLst>
                                    </p:anim>
                                    <p:anim calcmode="lin" valueType="num">
                                      <p:cBhvr>
                                        <p:cTn id="75" dur="270" decel="100000" fill="hold"/>
                                        <p:tgtEl>
                                          <p:spTgt spid="73"/>
                                        </p:tgtEl>
                                        <p:attrNameLst>
                                          <p:attrName>ppt_y</p:attrName>
                                        </p:attrNameLst>
                                      </p:cBhvr>
                                      <p:tavLst>
                                        <p:tav tm="0">
                                          <p:val>
                                            <p:strVal val="#ppt_y+1"/>
                                          </p:val>
                                        </p:tav>
                                        <p:tav tm="100000">
                                          <p:val>
                                            <p:strVal val="#ppt_y-.03"/>
                                          </p:val>
                                        </p:tav>
                                      </p:tavLst>
                                    </p:anim>
                                    <p:anim calcmode="lin" valueType="num">
                                      <p:cBhvr>
                                        <p:cTn id="76" dur="30" accel="100000" fill="hold">
                                          <p:stCondLst>
                                            <p:cond delay="270"/>
                                          </p:stCondLst>
                                        </p:cTn>
                                        <p:tgtEl>
                                          <p:spTgt spid="73"/>
                                        </p:tgtEl>
                                        <p:attrNameLst>
                                          <p:attrName>ppt_y</p:attrName>
                                        </p:attrNameLst>
                                      </p:cBhvr>
                                      <p:tavLst>
                                        <p:tav tm="0">
                                          <p:val>
                                            <p:strVal val="#ppt_y-.03"/>
                                          </p:val>
                                        </p:tav>
                                        <p:tav tm="100000">
                                          <p:val>
                                            <p:strVal val="#ppt_y"/>
                                          </p:val>
                                        </p:tav>
                                      </p:tavLst>
                                    </p:anim>
                                  </p:childTnLst>
                                </p:cTn>
                              </p:par>
                              <p:par>
                                <p:cTn id="77" presetID="37" presetClass="entr" presetSubtype="0" fill="hold" nodeType="with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300"/>
                                        <p:tgtEl>
                                          <p:spTgt spid="79"/>
                                        </p:tgtEl>
                                      </p:cBhvr>
                                    </p:animEffect>
                                    <p:anim calcmode="lin" valueType="num">
                                      <p:cBhvr>
                                        <p:cTn id="80" dur="300" fill="hold"/>
                                        <p:tgtEl>
                                          <p:spTgt spid="79"/>
                                        </p:tgtEl>
                                        <p:attrNameLst>
                                          <p:attrName>ppt_x</p:attrName>
                                        </p:attrNameLst>
                                      </p:cBhvr>
                                      <p:tavLst>
                                        <p:tav tm="0">
                                          <p:val>
                                            <p:strVal val="#ppt_x"/>
                                          </p:val>
                                        </p:tav>
                                        <p:tav tm="100000">
                                          <p:val>
                                            <p:strVal val="#ppt_x"/>
                                          </p:val>
                                        </p:tav>
                                      </p:tavLst>
                                    </p:anim>
                                    <p:anim calcmode="lin" valueType="num">
                                      <p:cBhvr>
                                        <p:cTn id="81" dur="270" decel="100000" fill="hold"/>
                                        <p:tgtEl>
                                          <p:spTgt spid="79"/>
                                        </p:tgtEl>
                                        <p:attrNameLst>
                                          <p:attrName>ppt_y</p:attrName>
                                        </p:attrNameLst>
                                      </p:cBhvr>
                                      <p:tavLst>
                                        <p:tav tm="0">
                                          <p:val>
                                            <p:strVal val="#ppt_y+1"/>
                                          </p:val>
                                        </p:tav>
                                        <p:tav tm="100000">
                                          <p:val>
                                            <p:strVal val="#ppt_y-.03"/>
                                          </p:val>
                                        </p:tav>
                                      </p:tavLst>
                                    </p:anim>
                                    <p:anim calcmode="lin" valueType="num">
                                      <p:cBhvr>
                                        <p:cTn id="82" dur="30" accel="100000" fill="hold">
                                          <p:stCondLst>
                                            <p:cond delay="270"/>
                                          </p:stCondLst>
                                        </p:cTn>
                                        <p:tgtEl>
                                          <p:spTgt spid="79"/>
                                        </p:tgtEl>
                                        <p:attrNameLst>
                                          <p:attrName>ppt_y</p:attrName>
                                        </p:attrNameLst>
                                      </p:cBhvr>
                                      <p:tavLst>
                                        <p:tav tm="0">
                                          <p:val>
                                            <p:strVal val="#ppt_y-.03"/>
                                          </p:val>
                                        </p:tav>
                                        <p:tav tm="100000">
                                          <p:val>
                                            <p:strVal val="#ppt_y"/>
                                          </p:val>
                                        </p:tav>
                                      </p:tavLst>
                                    </p:anim>
                                  </p:childTnLst>
                                </p:cTn>
                              </p:par>
                              <p:par>
                                <p:cTn id="83" presetID="37" presetClass="entr" presetSubtype="0"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fade">
                                      <p:cBhvr>
                                        <p:cTn id="85" dur="300"/>
                                        <p:tgtEl>
                                          <p:spTgt spid="85"/>
                                        </p:tgtEl>
                                      </p:cBhvr>
                                    </p:animEffect>
                                    <p:anim calcmode="lin" valueType="num">
                                      <p:cBhvr>
                                        <p:cTn id="86" dur="300" fill="hold"/>
                                        <p:tgtEl>
                                          <p:spTgt spid="85"/>
                                        </p:tgtEl>
                                        <p:attrNameLst>
                                          <p:attrName>ppt_x</p:attrName>
                                        </p:attrNameLst>
                                      </p:cBhvr>
                                      <p:tavLst>
                                        <p:tav tm="0">
                                          <p:val>
                                            <p:strVal val="#ppt_x"/>
                                          </p:val>
                                        </p:tav>
                                        <p:tav tm="100000">
                                          <p:val>
                                            <p:strVal val="#ppt_x"/>
                                          </p:val>
                                        </p:tav>
                                      </p:tavLst>
                                    </p:anim>
                                    <p:anim calcmode="lin" valueType="num">
                                      <p:cBhvr>
                                        <p:cTn id="87" dur="270" decel="100000" fill="hold"/>
                                        <p:tgtEl>
                                          <p:spTgt spid="85"/>
                                        </p:tgtEl>
                                        <p:attrNameLst>
                                          <p:attrName>ppt_y</p:attrName>
                                        </p:attrNameLst>
                                      </p:cBhvr>
                                      <p:tavLst>
                                        <p:tav tm="0">
                                          <p:val>
                                            <p:strVal val="#ppt_y+1"/>
                                          </p:val>
                                        </p:tav>
                                        <p:tav tm="100000">
                                          <p:val>
                                            <p:strVal val="#ppt_y-.03"/>
                                          </p:val>
                                        </p:tav>
                                      </p:tavLst>
                                    </p:anim>
                                    <p:anim calcmode="lin" valueType="num">
                                      <p:cBhvr>
                                        <p:cTn id="88" dur="30" accel="100000" fill="hold">
                                          <p:stCondLst>
                                            <p:cond delay="270"/>
                                          </p:stCondLst>
                                        </p:cTn>
                                        <p:tgtEl>
                                          <p:spTgt spid="85"/>
                                        </p:tgtEl>
                                        <p:attrNameLst>
                                          <p:attrName>ppt_y</p:attrName>
                                        </p:attrNameLst>
                                      </p:cBhvr>
                                      <p:tavLst>
                                        <p:tav tm="0">
                                          <p:val>
                                            <p:strVal val="#ppt_y-.03"/>
                                          </p:val>
                                        </p:tav>
                                        <p:tav tm="100000">
                                          <p:val>
                                            <p:strVal val="#ppt_y"/>
                                          </p:val>
                                        </p:tav>
                                      </p:tavLst>
                                    </p:anim>
                                  </p:childTnLst>
                                </p:cTn>
                              </p:par>
                              <p:par>
                                <p:cTn id="89" presetID="37"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300"/>
                                        <p:tgtEl>
                                          <p:spTgt spid="91"/>
                                        </p:tgtEl>
                                      </p:cBhvr>
                                    </p:animEffect>
                                    <p:anim calcmode="lin" valueType="num">
                                      <p:cBhvr>
                                        <p:cTn id="92" dur="300" fill="hold"/>
                                        <p:tgtEl>
                                          <p:spTgt spid="91"/>
                                        </p:tgtEl>
                                        <p:attrNameLst>
                                          <p:attrName>ppt_x</p:attrName>
                                        </p:attrNameLst>
                                      </p:cBhvr>
                                      <p:tavLst>
                                        <p:tav tm="0">
                                          <p:val>
                                            <p:strVal val="#ppt_x"/>
                                          </p:val>
                                        </p:tav>
                                        <p:tav tm="100000">
                                          <p:val>
                                            <p:strVal val="#ppt_x"/>
                                          </p:val>
                                        </p:tav>
                                      </p:tavLst>
                                    </p:anim>
                                    <p:anim calcmode="lin" valueType="num">
                                      <p:cBhvr>
                                        <p:cTn id="93" dur="270" decel="100000" fill="hold"/>
                                        <p:tgtEl>
                                          <p:spTgt spid="91"/>
                                        </p:tgtEl>
                                        <p:attrNameLst>
                                          <p:attrName>ppt_y</p:attrName>
                                        </p:attrNameLst>
                                      </p:cBhvr>
                                      <p:tavLst>
                                        <p:tav tm="0">
                                          <p:val>
                                            <p:strVal val="#ppt_y+1"/>
                                          </p:val>
                                        </p:tav>
                                        <p:tav tm="100000">
                                          <p:val>
                                            <p:strVal val="#ppt_y-.03"/>
                                          </p:val>
                                        </p:tav>
                                      </p:tavLst>
                                    </p:anim>
                                    <p:anim calcmode="lin" valueType="num">
                                      <p:cBhvr>
                                        <p:cTn id="94" dur="30" accel="100000" fill="hold">
                                          <p:stCondLst>
                                            <p:cond delay="270"/>
                                          </p:stCondLst>
                                        </p:cTn>
                                        <p:tgtEl>
                                          <p:spTgt spid="9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60" grpId="0"/>
      <p:bldP spid="61" grpId="0"/>
      <p:bldP spid="62" grpId="0"/>
      <p:bldP spid="63" grpId="0"/>
      <p:bldP spid="64" grpId="0"/>
      <p:bldP spid="65" grpId="0"/>
      <p:bldP spid="69" grpId="0"/>
      <p:bldP spid="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48F1C-1226-9A4A-8CDC-606A191CCE2E}"/>
              </a:ext>
            </a:extLst>
          </p:cNvPr>
          <p:cNvSpPr txBox="1"/>
          <p:nvPr/>
        </p:nvSpPr>
        <p:spPr>
          <a:xfrm>
            <a:off x="1172415" y="2600983"/>
            <a:ext cx="9392316" cy="1200329"/>
          </a:xfrm>
          <a:prstGeom prst="rect">
            <a:avLst/>
          </a:prstGeom>
          <a:noFill/>
        </p:spPr>
        <p:txBody>
          <a:bodyPr wrap="none" rtlCol="0">
            <a:spAutoFit/>
          </a:bodyPr>
          <a:lstStyle/>
          <a:p>
            <a:pPr lvl="1" algn="ctr"/>
            <a:r>
              <a:rPr lang="en-US" sz="7200" b="1" kern="0" spc="1000" dirty="0" smtClean="0">
                <a:solidFill>
                  <a:schemeClr val="bg1"/>
                </a:solidFill>
                <a:latin typeface="Source Sans Pro" panose="020B0503030403020204" pitchFamily="34" charset="0"/>
              </a:rPr>
              <a:t>DATA WRANGLING</a:t>
            </a:r>
            <a:endParaRPr lang="en-US" sz="7200" b="1" kern="0" spc="1000" dirty="0">
              <a:solidFill>
                <a:schemeClr val="bg1"/>
              </a:solidFill>
              <a:latin typeface="Source Sans Pro" panose="020B0503030403020204" pitchFamily="34" charset="0"/>
            </a:endParaRPr>
          </a:p>
        </p:txBody>
      </p:sp>
      <p:sp>
        <p:nvSpPr>
          <p:cNvPr id="4" name="TextBox 3">
            <a:extLst>
              <a:ext uri="{FF2B5EF4-FFF2-40B4-BE49-F238E27FC236}">
                <a16:creationId xmlns:a16="http://schemas.microsoft.com/office/drawing/2014/main" id="{D51F3B9B-101B-E744-A784-94C17534BADB}"/>
              </a:ext>
            </a:extLst>
          </p:cNvPr>
          <p:cNvSpPr txBox="1"/>
          <p:nvPr/>
        </p:nvSpPr>
        <p:spPr>
          <a:xfrm>
            <a:off x="1343624" y="2444017"/>
            <a:ext cx="9221107" cy="313932"/>
          </a:xfrm>
          <a:prstGeom prst="rect">
            <a:avLst/>
          </a:prstGeom>
          <a:noFill/>
        </p:spPr>
        <p:txBody>
          <a:bodyPr wrap="square" rtlCol="0">
            <a:spAutoFit/>
          </a:bodyPr>
          <a:lstStyle/>
          <a:p>
            <a:pPr algn="ctr">
              <a:lnSpc>
                <a:spcPct val="90000"/>
              </a:lnSpc>
            </a:pP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the process of </a:t>
            </a:r>
            <a:r>
              <a:rPr lang="en-US" sz="1600" b="1" dirty="0">
                <a:latin typeface="Source Sans Pro" panose="020B0503030403020204" pitchFamily="34" charset="0"/>
                <a:ea typeface="Roboto" panose="02000000000000000000" pitchFamily="2" charset="0"/>
                <a:cs typeface="Roboto" panose="02000000000000000000" pitchFamily="2" charset="0"/>
                <a:sym typeface="Open Sans" charset="0"/>
              </a:rPr>
              <a:t>cleaning</a:t>
            </a: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and unifying messy and complex data sets for </a:t>
            </a:r>
            <a:r>
              <a:rPr lang="en-US" sz="1600" b="1" dirty="0">
                <a:latin typeface="Source Sans Pro" panose="020B0503030403020204" pitchFamily="34" charset="0"/>
                <a:ea typeface="Roboto" panose="02000000000000000000" pitchFamily="2" charset="0"/>
                <a:cs typeface="Roboto" panose="02000000000000000000" pitchFamily="2" charset="0"/>
                <a:sym typeface="Open Sans" charset="0"/>
              </a:rPr>
              <a:t>easy access</a:t>
            </a: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and </a:t>
            </a:r>
            <a:r>
              <a:rPr lang="en-US" sz="1600" b="1" dirty="0">
                <a:latin typeface="Source Sans Pro" panose="020B0503030403020204" pitchFamily="34" charset="0"/>
                <a:ea typeface="Roboto" panose="02000000000000000000" pitchFamily="2" charset="0"/>
                <a:cs typeface="Roboto" panose="02000000000000000000" pitchFamily="2" charset="0"/>
                <a:sym typeface="Open Sans" charset="0"/>
              </a:rPr>
              <a:t>analysis</a:t>
            </a:r>
            <a:endParaRPr lang="en-US" sz="1600" b="1" dirty="0">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64317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Data </a:t>
            </a:r>
            <a:r>
              <a:rPr lang="en-US" dirty="0" smtClean="0">
                <a:gradFill>
                  <a:gsLst>
                    <a:gs pos="0">
                      <a:schemeClr val="accent5">
                        <a:lumMod val="67000"/>
                      </a:schemeClr>
                    </a:gs>
                    <a:gs pos="48000">
                      <a:schemeClr val="accent3"/>
                    </a:gs>
                    <a:gs pos="100000">
                      <a:schemeClr val="accent6"/>
                    </a:gs>
                  </a:gsLst>
                  <a:path path="circle">
                    <a:fillToRect l="100000" t="100000"/>
                  </a:path>
                </a:gradFill>
              </a:rPr>
              <a:t>Cleansing</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Data </a:t>
            </a:r>
            <a:r>
              <a:rPr lang="en-US" dirty="0" smtClean="0">
                <a:solidFill>
                  <a:schemeClr val="accent4"/>
                </a:solidFill>
                <a:ea typeface="Roboto Light" panose="02000000000000000000" pitchFamily="2" charset="0"/>
                <a:cs typeface="Roboto Light" panose="02000000000000000000" pitchFamily="2" charset="0"/>
              </a:rPr>
              <a:t>Wrangling </a:t>
            </a:r>
            <a:r>
              <a:rPr lang="en-US" dirty="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A236DAA8-F838-2047-8706-368D5ED0E7D4}"/>
              </a:ext>
            </a:extLst>
          </p:cNvPr>
          <p:cNvSpPr txBox="1"/>
          <p:nvPr/>
        </p:nvSpPr>
        <p:spPr>
          <a:xfrm>
            <a:off x="757091" y="2630221"/>
            <a:ext cx="4385333" cy="954107"/>
          </a:xfrm>
          <a:prstGeom prst="rect">
            <a:avLst/>
          </a:prstGeom>
          <a:noFill/>
        </p:spPr>
        <p:txBody>
          <a:bodyPr wrap="square" rtlCol="0">
            <a:spAutoFit/>
          </a:bodyPr>
          <a:lstStyle/>
          <a:p>
            <a:r>
              <a:rPr lang="en-US" sz="2800" dirty="0" smtClean="0">
                <a:latin typeface="Roboto" panose="02000000000000000000" pitchFamily="2" charset="0"/>
                <a:ea typeface="Roboto" panose="02000000000000000000" pitchFamily="2" charset="0"/>
              </a:rPr>
              <a:t>We do data cleaning and it’s Boring</a:t>
            </a:r>
            <a:endParaRPr lang="en-US" sz="2800" dirty="0">
              <a:latin typeface="Roboto" panose="02000000000000000000" pitchFamily="2" charset="0"/>
              <a:ea typeface="Roboto" panose="02000000000000000000" pitchFamily="2" charset="0"/>
            </a:endParaRPr>
          </a:p>
        </p:txBody>
      </p:sp>
      <p:sp>
        <p:nvSpPr>
          <p:cNvPr id="18" name="Rectangle 17">
            <a:extLst>
              <a:ext uri="{FF2B5EF4-FFF2-40B4-BE49-F238E27FC236}">
                <a16:creationId xmlns:a16="http://schemas.microsoft.com/office/drawing/2014/main" id="{36EE4D40-0233-3442-96E9-882A1F616A61}"/>
              </a:ext>
            </a:extLst>
          </p:cNvPr>
          <p:cNvSpPr/>
          <p:nvPr/>
        </p:nvSpPr>
        <p:spPr>
          <a:xfrm>
            <a:off x="757091" y="3681267"/>
            <a:ext cx="3070881" cy="1169551"/>
          </a:xfrm>
          <a:prstGeom prst="rect">
            <a:avLst/>
          </a:prstGeom>
        </p:spPr>
        <p:txBody>
          <a:bodyPr wrap="square">
            <a:spAutoFit/>
          </a:bodyPr>
          <a:lstStyle/>
          <a:p>
            <a:r>
              <a:rPr lang="en-US" sz="1400" dirty="0" smtClean="0">
                <a:latin typeface="Source Sans Pro Light" panose="020B0403030403020204" pitchFamily="34" charset="0"/>
              </a:rPr>
              <a:t>The </a:t>
            </a:r>
            <a:r>
              <a:rPr lang="en-US" sz="1400" dirty="0">
                <a:latin typeface="Source Sans Pro Light" panose="020B0403030403020204" pitchFamily="34" charset="0"/>
              </a:rPr>
              <a:t>process of transforming and mapping data from one raw data form into another format with the intent of making it more appropriate and valuable for a variety of downstream purposes such as analytics. </a:t>
            </a:r>
          </a:p>
        </p:txBody>
      </p:sp>
      <p:grpSp>
        <p:nvGrpSpPr>
          <p:cNvPr id="50" name="Group 49"/>
          <p:cNvGrpSpPr/>
          <p:nvPr/>
        </p:nvGrpSpPr>
        <p:grpSpPr>
          <a:xfrm>
            <a:off x="4156082" y="1601399"/>
            <a:ext cx="3315024" cy="3643196"/>
            <a:chOff x="7138142" y="1037574"/>
            <a:chExt cx="4277472" cy="4700921"/>
          </a:xfrm>
        </p:grpSpPr>
        <p:grpSp>
          <p:nvGrpSpPr>
            <p:cNvPr id="5" name="Group 4">
              <a:extLst>
                <a:ext uri="{FF2B5EF4-FFF2-40B4-BE49-F238E27FC236}">
                  <a16:creationId xmlns:a16="http://schemas.microsoft.com/office/drawing/2014/main" id="{81938FD5-E2DD-DE45-8905-C0C336890AA2}"/>
                </a:ext>
              </a:extLst>
            </p:cNvPr>
            <p:cNvGrpSpPr/>
            <p:nvPr/>
          </p:nvGrpSpPr>
          <p:grpSpPr>
            <a:xfrm flipH="1">
              <a:off x="7138142" y="1424305"/>
              <a:ext cx="4277472" cy="4314190"/>
              <a:chOff x="1799478" y="3437216"/>
              <a:chExt cx="5843870" cy="5894034"/>
            </a:xfrm>
            <a:effectLst>
              <a:reflection blurRad="6350" stA="50000" endA="300" endPos="24000" dir="5400000" sy="-100000" algn="bl" rotWithShape="0"/>
            </a:effectLst>
          </p:grpSpPr>
          <p:sp>
            <p:nvSpPr>
              <p:cNvPr id="6" name="Line 85">
                <a:extLst>
                  <a:ext uri="{FF2B5EF4-FFF2-40B4-BE49-F238E27FC236}">
                    <a16:creationId xmlns:a16="http://schemas.microsoft.com/office/drawing/2014/main" id="{20C58E74-B528-FF42-95D2-F0ABBC05CE80}"/>
                  </a:ext>
                </a:extLst>
              </p:cNvPr>
              <p:cNvSpPr>
                <a:spLocks noChangeShapeType="1"/>
              </p:cNvSpPr>
              <p:nvPr/>
            </p:nvSpPr>
            <p:spPr bwMode="auto">
              <a:xfrm>
                <a:off x="5527581" y="877193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7" name="Line 86">
                <a:extLst>
                  <a:ext uri="{FF2B5EF4-FFF2-40B4-BE49-F238E27FC236}">
                    <a16:creationId xmlns:a16="http://schemas.microsoft.com/office/drawing/2014/main" id="{2BDECB52-7A7F-7243-BF5C-CF0F99CF7B70}"/>
                  </a:ext>
                </a:extLst>
              </p:cNvPr>
              <p:cNvSpPr>
                <a:spLocks noChangeShapeType="1"/>
              </p:cNvSpPr>
              <p:nvPr/>
            </p:nvSpPr>
            <p:spPr bwMode="auto">
              <a:xfrm>
                <a:off x="5527581" y="877193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 name="Freeform 218">
                <a:extLst>
                  <a:ext uri="{FF2B5EF4-FFF2-40B4-BE49-F238E27FC236}">
                    <a16:creationId xmlns:a16="http://schemas.microsoft.com/office/drawing/2014/main" id="{828C95A6-F892-CF4A-ACBA-6CD91B03C0E2}"/>
                  </a:ext>
                </a:extLst>
              </p:cNvPr>
              <p:cNvSpPr>
                <a:spLocks/>
              </p:cNvSpPr>
              <p:nvPr/>
            </p:nvSpPr>
            <p:spPr bwMode="auto">
              <a:xfrm>
                <a:off x="1799478" y="3757395"/>
                <a:ext cx="5445375" cy="5573855"/>
              </a:xfrm>
              <a:custGeom>
                <a:avLst/>
                <a:gdLst>
                  <a:gd name="T0" fmla="*/ 515 w 515"/>
                  <a:gd name="T1" fmla="*/ 246 h 520"/>
                  <a:gd name="T2" fmla="*/ 501 w 515"/>
                  <a:gd name="T3" fmla="*/ 237 h 520"/>
                  <a:gd name="T4" fmla="*/ 499 w 515"/>
                  <a:gd name="T5" fmla="*/ 235 h 520"/>
                  <a:gd name="T6" fmla="*/ 490 w 515"/>
                  <a:gd name="T7" fmla="*/ 223 h 520"/>
                  <a:gd name="T8" fmla="*/ 489 w 515"/>
                  <a:gd name="T9" fmla="*/ 222 h 520"/>
                  <a:gd name="T10" fmla="*/ 486 w 515"/>
                  <a:gd name="T11" fmla="*/ 221 h 520"/>
                  <a:gd name="T12" fmla="*/ 480 w 515"/>
                  <a:gd name="T13" fmla="*/ 218 h 520"/>
                  <a:gd name="T14" fmla="*/ 462 w 515"/>
                  <a:gd name="T15" fmla="*/ 212 h 520"/>
                  <a:gd name="T16" fmla="*/ 379 w 515"/>
                  <a:gd name="T17" fmla="*/ 190 h 520"/>
                  <a:gd name="T18" fmla="*/ 367 w 515"/>
                  <a:gd name="T19" fmla="*/ 169 h 520"/>
                  <a:gd name="T20" fmla="*/ 365 w 515"/>
                  <a:gd name="T21" fmla="*/ 164 h 520"/>
                  <a:gd name="T22" fmla="*/ 363 w 515"/>
                  <a:gd name="T23" fmla="*/ 138 h 520"/>
                  <a:gd name="T24" fmla="*/ 355 w 515"/>
                  <a:gd name="T25" fmla="*/ 109 h 520"/>
                  <a:gd name="T26" fmla="*/ 356 w 515"/>
                  <a:gd name="T27" fmla="*/ 101 h 520"/>
                  <a:gd name="T28" fmla="*/ 350 w 515"/>
                  <a:gd name="T29" fmla="*/ 83 h 520"/>
                  <a:gd name="T30" fmla="*/ 338 w 515"/>
                  <a:gd name="T31" fmla="*/ 58 h 520"/>
                  <a:gd name="T32" fmla="*/ 335 w 515"/>
                  <a:gd name="T33" fmla="*/ 46 h 520"/>
                  <a:gd name="T34" fmla="*/ 334 w 515"/>
                  <a:gd name="T35" fmla="*/ 40 h 520"/>
                  <a:gd name="T36" fmla="*/ 330 w 515"/>
                  <a:gd name="T37" fmla="*/ 33 h 520"/>
                  <a:gd name="T38" fmla="*/ 325 w 515"/>
                  <a:gd name="T39" fmla="*/ 26 h 520"/>
                  <a:gd name="T40" fmla="*/ 318 w 515"/>
                  <a:gd name="T41" fmla="*/ 21 h 520"/>
                  <a:gd name="T42" fmla="*/ 311 w 515"/>
                  <a:gd name="T43" fmla="*/ 14 h 520"/>
                  <a:gd name="T44" fmla="*/ 306 w 515"/>
                  <a:gd name="T45" fmla="*/ 8 h 520"/>
                  <a:gd name="T46" fmla="*/ 303 w 515"/>
                  <a:gd name="T47" fmla="*/ 4 h 520"/>
                  <a:gd name="T48" fmla="*/ 258 w 515"/>
                  <a:gd name="T49" fmla="*/ 0 h 520"/>
                  <a:gd name="T50" fmla="*/ 0 w 515"/>
                  <a:gd name="T51" fmla="*/ 260 h 520"/>
                  <a:gd name="T52" fmla="*/ 258 w 515"/>
                  <a:gd name="T53" fmla="*/ 520 h 520"/>
                  <a:gd name="T54" fmla="*/ 515 w 515"/>
                  <a:gd name="T55" fmla="*/ 260 h 520"/>
                  <a:gd name="T56" fmla="*/ 515 w 515"/>
                  <a:gd name="T57" fmla="*/ 246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5" h="520">
                    <a:moveTo>
                      <a:pt x="515" y="246"/>
                    </a:moveTo>
                    <a:cubicBezTo>
                      <a:pt x="509" y="245"/>
                      <a:pt x="504" y="243"/>
                      <a:pt x="501" y="237"/>
                    </a:cubicBezTo>
                    <a:cubicBezTo>
                      <a:pt x="501" y="236"/>
                      <a:pt x="500" y="236"/>
                      <a:pt x="499" y="235"/>
                    </a:cubicBezTo>
                    <a:cubicBezTo>
                      <a:pt x="495" y="232"/>
                      <a:pt x="492" y="227"/>
                      <a:pt x="490" y="223"/>
                    </a:cubicBezTo>
                    <a:cubicBezTo>
                      <a:pt x="489" y="222"/>
                      <a:pt x="489" y="222"/>
                      <a:pt x="489" y="222"/>
                    </a:cubicBezTo>
                    <a:cubicBezTo>
                      <a:pt x="487" y="221"/>
                      <a:pt x="488" y="222"/>
                      <a:pt x="486" y="221"/>
                    </a:cubicBezTo>
                    <a:cubicBezTo>
                      <a:pt x="480" y="218"/>
                      <a:pt x="481" y="218"/>
                      <a:pt x="480" y="218"/>
                    </a:cubicBezTo>
                    <a:cubicBezTo>
                      <a:pt x="473" y="219"/>
                      <a:pt x="466" y="217"/>
                      <a:pt x="462" y="212"/>
                    </a:cubicBezTo>
                    <a:cubicBezTo>
                      <a:pt x="434" y="206"/>
                      <a:pt x="406" y="199"/>
                      <a:pt x="379" y="190"/>
                    </a:cubicBezTo>
                    <a:cubicBezTo>
                      <a:pt x="368" y="187"/>
                      <a:pt x="365" y="177"/>
                      <a:pt x="367" y="169"/>
                    </a:cubicBezTo>
                    <a:cubicBezTo>
                      <a:pt x="366" y="168"/>
                      <a:pt x="365" y="166"/>
                      <a:pt x="365" y="164"/>
                    </a:cubicBezTo>
                    <a:cubicBezTo>
                      <a:pt x="364" y="154"/>
                      <a:pt x="367" y="147"/>
                      <a:pt x="363" y="138"/>
                    </a:cubicBezTo>
                    <a:cubicBezTo>
                      <a:pt x="359" y="128"/>
                      <a:pt x="356" y="120"/>
                      <a:pt x="355" y="109"/>
                    </a:cubicBezTo>
                    <a:cubicBezTo>
                      <a:pt x="355" y="106"/>
                      <a:pt x="355" y="104"/>
                      <a:pt x="356" y="101"/>
                    </a:cubicBezTo>
                    <a:cubicBezTo>
                      <a:pt x="354" y="95"/>
                      <a:pt x="352" y="89"/>
                      <a:pt x="350" y="83"/>
                    </a:cubicBezTo>
                    <a:cubicBezTo>
                      <a:pt x="339" y="81"/>
                      <a:pt x="334" y="68"/>
                      <a:pt x="338" y="58"/>
                    </a:cubicBezTo>
                    <a:cubicBezTo>
                      <a:pt x="336" y="54"/>
                      <a:pt x="335" y="50"/>
                      <a:pt x="335" y="46"/>
                    </a:cubicBezTo>
                    <a:cubicBezTo>
                      <a:pt x="335" y="44"/>
                      <a:pt x="334" y="42"/>
                      <a:pt x="334" y="40"/>
                    </a:cubicBezTo>
                    <a:cubicBezTo>
                      <a:pt x="332" y="37"/>
                      <a:pt x="331" y="35"/>
                      <a:pt x="330" y="33"/>
                    </a:cubicBezTo>
                    <a:cubicBezTo>
                      <a:pt x="328" y="31"/>
                      <a:pt x="326" y="28"/>
                      <a:pt x="325" y="26"/>
                    </a:cubicBezTo>
                    <a:cubicBezTo>
                      <a:pt x="323" y="24"/>
                      <a:pt x="320" y="22"/>
                      <a:pt x="318" y="21"/>
                    </a:cubicBezTo>
                    <a:cubicBezTo>
                      <a:pt x="315" y="19"/>
                      <a:pt x="312" y="17"/>
                      <a:pt x="311" y="14"/>
                    </a:cubicBezTo>
                    <a:cubicBezTo>
                      <a:pt x="309" y="12"/>
                      <a:pt x="307" y="10"/>
                      <a:pt x="306" y="8"/>
                    </a:cubicBezTo>
                    <a:cubicBezTo>
                      <a:pt x="305" y="7"/>
                      <a:pt x="304" y="6"/>
                      <a:pt x="303" y="4"/>
                    </a:cubicBezTo>
                    <a:cubicBezTo>
                      <a:pt x="288" y="2"/>
                      <a:pt x="273" y="0"/>
                      <a:pt x="258" y="0"/>
                    </a:cubicBezTo>
                    <a:cubicBezTo>
                      <a:pt x="115" y="0"/>
                      <a:pt x="0" y="117"/>
                      <a:pt x="0" y="260"/>
                    </a:cubicBezTo>
                    <a:cubicBezTo>
                      <a:pt x="0" y="403"/>
                      <a:pt x="115" y="520"/>
                      <a:pt x="258" y="520"/>
                    </a:cubicBezTo>
                    <a:cubicBezTo>
                      <a:pt x="400" y="520"/>
                      <a:pt x="515" y="403"/>
                      <a:pt x="515" y="260"/>
                    </a:cubicBezTo>
                    <a:cubicBezTo>
                      <a:pt x="515" y="255"/>
                      <a:pt x="515" y="250"/>
                      <a:pt x="515" y="246"/>
                    </a:cubicBezTo>
                    <a:close/>
                  </a:path>
                </a:pathLst>
              </a:custGeom>
              <a:solidFill>
                <a:schemeClr val="tx1">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AU"/>
              </a:p>
            </p:txBody>
          </p:sp>
          <p:sp>
            <p:nvSpPr>
              <p:cNvPr id="9" name="Freeform 219">
                <a:extLst>
                  <a:ext uri="{FF2B5EF4-FFF2-40B4-BE49-F238E27FC236}">
                    <a16:creationId xmlns:a16="http://schemas.microsoft.com/office/drawing/2014/main" id="{5B262B85-18F4-9C43-8E4A-EAC482E02F09}"/>
                  </a:ext>
                </a:extLst>
              </p:cNvPr>
              <p:cNvSpPr>
                <a:spLocks/>
              </p:cNvSpPr>
              <p:nvPr/>
            </p:nvSpPr>
            <p:spPr bwMode="auto">
              <a:xfrm>
                <a:off x="2876975" y="3437216"/>
                <a:ext cx="4759694" cy="4252546"/>
              </a:xfrm>
              <a:custGeom>
                <a:avLst/>
                <a:gdLst>
                  <a:gd name="T0" fmla="*/ 295 w 450"/>
                  <a:gd name="T1" fmla="*/ 207 h 397"/>
                  <a:gd name="T2" fmla="*/ 137 w 450"/>
                  <a:gd name="T3" fmla="*/ 47 h 397"/>
                  <a:gd name="T4" fmla="*/ 8 w 450"/>
                  <a:gd name="T5" fmla="*/ 375 h 397"/>
                  <a:gd name="T6" fmla="*/ 370 w 450"/>
                  <a:gd name="T7" fmla="*/ 332 h 397"/>
                  <a:gd name="T8" fmla="*/ 295 w 450"/>
                  <a:gd name="T9" fmla="*/ 207 h 397"/>
                </a:gdLst>
                <a:ahLst/>
                <a:cxnLst>
                  <a:cxn ang="0">
                    <a:pos x="T0" y="T1"/>
                  </a:cxn>
                  <a:cxn ang="0">
                    <a:pos x="T2" y="T3"/>
                  </a:cxn>
                  <a:cxn ang="0">
                    <a:pos x="T4" y="T5"/>
                  </a:cxn>
                  <a:cxn ang="0">
                    <a:pos x="T6" y="T7"/>
                  </a:cxn>
                  <a:cxn ang="0">
                    <a:pos x="T8" y="T9"/>
                  </a:cxn>
                </a:cxnLst>
                <a:rect l="0" t="0" r="r" b="b"/>
                <a:pathLst>
                  <a:path w="450" h="397">
                    <a:moveTo>
                      <a:pt x="295" y="207"/>
                    </a:moveTo>
                    <a:cubicBezTo>
                      <a:pt x="287" y="72"/>
                      <a:pt x="217" y="0"/>
                      <a:pt x="137" y="47"/>
                    </a:cubicBezTo>
                    <a:cubicBezTo>
                      <a:pt x="58" y="93"/>
                      <a:pt x="0" y="240"/>
                      <a:pt x="8" y="375"/>
                    </a:cubicBezTo>
                    <a:cubicBezTo>
                      <a:pt x="129" y="397"/>
                      <a:pt x="290" y="379"/>
                      <a:pt x="370" y="332"/>
                    </a:cubicBezTo>
                    <a:cubicBezTo>
                      <a:pt x="450" y="285"/>
                      <a:pt x="416" y="229"/>
                      <a:pt x="295" y="207"/>
                    </a:cubicBezTo>
                    <a:close/>
                  </a:path>
                </a:pathLst>
              </a:custGeom>
              <a:gradFill>
                <a:gsLst>
                  <a:gs pos="0">
                    <a:schemeClr val="tx2">
                      <a:lumMod val="60000"/>
                      <a:lumOff val="40000"/>
                    </a:schemeClr>
                  </a:gs>
                  <a:gs pos="100000">
                    <a:schemeClr val="tx2"/>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0" name="Freeform 232">
                <a:extLst>
                  <a:ext uri="{FF2B5EF4-FFF2-40B4-BE49-F238E27FC236}">
                    <a16:creationId xmlns:a16="http://schemas.microsoft.com/office/drawing/2014/main" id="{372800EA-BEAD-424C-964F-2EAF004AE935}"/>
                  </a:ext>
                </a:extLst>
              </p:cNvPr>
              <p:cNvSpPr>
                <a:spLocks/>
              </p:cNvSpPr>
              <p:nvPr/>
            </p:nvSpPr>
            <p:spPr bwMode="auto">
              <a:xfrm>
                <a:off x="3215364" y="4100125"/>
                <a:ext cx="3744529" cy="3364156"/>
              </a:xfrm>
              <a:custGeom>
                <a:avLst/>
                <a:gdLst>
                  <a:gd name="T0" fmla="*/ 240 w 354"/>
                  <a:gd name="T1" fmla="*/ 159 h 314"/>
                  <a:gd name="T2" fmla="*/ 108 w 354"/>
                  <a:gd name="T3" fmla="*/ 37 h 314"/>
                  <a:gd name="T4" fmla="*/ 6 w 354"/>
                  <a:gd name="T5" fmla="*/ 296 h 314"/>
                  <a:gd name="T6" fmla="*/ 291 w 354"/>
                  <a:gd name="T7" fmla="*/ 261 h 314"/>
                  <a:gd name="T8" fmla="*/ 240 w 354"/>
                  <a:gd name="T9" fmla="*/ 159 h 314"/>
                </a:gdLst>
                <a:ahLst/>
                <a:cxnLst>
                  <a:cxn ang="0">
                    <a:pos x="T0" y="T1"/>
                  </a:cxn>
                  <a:cxn ang="0">
                    <a:pos x="T2" y="T3"/>
                  </a:cxn>
                  <a:cxn ang="0">
                    <a:pos x="T4" y="T5"/>
                  </a:cxn>
                  <a:cxn ang="0">
                    <a:pos x="T6" y="T7"/>
                  </a:cxn>
                  <a:cxn ang="0">
                    <a:pos x="T8" y="T9"/>
                  </a:cxn>
                </a:cxnLst>
                <a:rect l="0" t="0" r="r" b="b"/>
                <a:pathLst>
                  <a:path w="354" h="314">
                    <a:moveTo>
                      <a:pt x="240" y="159"/>
                    </a:moveTo>
                    <a:cubicBezTo>
                      <a:pt x="234" y="53"/>
                      <a:pt x="171" y="0"/>
                      <a:pt x="108" y="37"/>
                    </a:cubicBezTo>
                    <a:cubicBezTo>
                      <a:pt x="46" y="73"/>
                      <a:pt x="0" y="190"/>
                      <a:pt x="6" y="296"/>
                    </a:cubicBezTo>
                    <a:cubicBezTo>
                      <a:pt x="101" y="314"/>
                      <a:pt x="228" y="298"/>
                      <a:pt x="291" y="261"/>
                    </a:cubicBezTo>
                    <a:cubicBezTo>
                      <a:pt x="354" y="224"/>
                      <a:pt x="335" y="176"/>
                      <a:pt x="240" y="159"/>
                    </a:cubicBezTo>
                    <a:close/>
                  </a:path>
                </a:pathLst>
              </a:custGeom>
              <a:gradFill>
                <a:gsLst>
                  <a:gs pos="0">
                    <a:schemeClr val="accent4">
                      <a:lumMod val="60000"/>
                      <a:lumOff val="40000"/>
                    </a:schemeClr>
                  </a:gs>
                  <a:gs pos="100000">
                    <a:schemeClr val="accent4"/>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1" name="Freeform 233">
                <a:extLst>
                  <a:ext uri="{FF2B5EF4-FFF2-40B4-BE49-F238E27FC236}">
                    <a16:creationId xmlns:a16="http://schemas.microsoft.com/office/drawing/2014/main" id="{B7A28E4F-CA8E-9D41-AA93-1DA167FA8EC4}"/>
                  </a:ext>
                </a:extLst>
              </p:cNvPr>
              <p:cNvSpPr>
                <a:spLocks/>
              </p:cNvSpPr>
              <p:nvPr/>
            </p:nvSpPr>
            <p:spPr bwMode="auto">
              <a:xfrm>
                <a:off x="3560429" y="4767545"/>
                <a:ext cx="2738271" cy="2466746"/>
              </a:xfrm>
              <a:custGeom>
                <a:avLst/>
                <a:gdLst>
                  <a:gd name="T0" fmla="*/ 177 w 259"/>
                  <a:gd name="T1" fmla="*/ 116 h 230"/>
                  <a:gd name="T2" fmla="*/ 79 w 259"/>
                  <a:gd name="T3" fmla="*/ 27 h 230"/>
                  <a:gd name="T4" fmla="*/ 4 w 259"/>
                  <a:gd name="T5" fmla="*/ 217 h 230"/>
                  <a:gd name="T6" fmla="*/ 213 w 259"/>
                  <a:gd name="T7" fmla="*/ 192 h 230"/>
                  <a:gd name="T8" fmla="*/ 177 w 259"/>
                  <a:gd name="T9" fmla="*/ 116 h 230"/>
                </a:gdLst>
                <a:ahLst/>
                <a:cxnLst>
                  <a:cxn ang="0">
                    <a:pos x="T0" y="T1"/>
                  </a:cxn>
                  <a:cxn ang="0">
                    <a:pos x="T2" y="T3"/>
                  </a:cxn>
                  <a:cxn ang="0">
                    <a:pos x="T4" y="T5"/>
                  </a:cxn>
                  <a:cxn ang="0">
                    <a:pos x="T6" y="T7"/>
                  </a:cxn>
                  <a:cxn ang="0">
                    <a:pos x="T8" y="T9"/>
                  </a:cxn>
                </a:cxnLst>
                <a:rect l="0" t="0" r="r" b="b"/>
                <a:pathLst>
                  <a:path w="259" h="230">
                    <a:moveTo>
                      <a:pt x="177" y="116"/>
                    </a:moveTo>
                    <a:cubicBezTo>
                      <a:pt x="174" y="38"/>
                      <a:pt x="125" y="0"/>
                      <a:pt x="79" y="27"/>
                    </a:cubicBezTo>
                    <a:cubicBezTo>
                      <a:pt x="33" y="54"/>
                      <a:pt x="0" y="139"/>
                      <a:pt x="4" y="217"/>
                    </a:cubicBezTo>
                    <a:cubicBezTo>
                      <a:pt x="73" y="230"/>
                      <a:pt x="167" y="219"/>
                      <a:pt x="213" y="192"/>
                    </a:cubicBezTo>
                    <a:cubicBezTo>
                      <a:pt x="259" y="165"/>
                      <a:pt x="247" y="129"/>
                      <a:pt x="177" y="116"/>
                    </a:cubicBezTo>
                    <a:close/>
                  </a:path>
                </a:pathLst>
              </a:custGeom>
              <a:gradFill>
                <a:gsLst>
                  <a:gs pos="0">
                    <a:schemeClr val="accent3">
                      <a:lumMod val="60000"/>
                      <a:lumOff val="40000"/>
                    </a:schemeClr>
                  </a:gs>
                  <a:gs pos="100000">
                    <a:schemeClr val="accent3"/>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2" name="Freeform 234">
                <a:extLst>
                  <a:ext uri="{FF2B5EF4-FFF2-40B4-BE49-F238E27FC236}">
                    <a16:creationId xmlns:a16="http://schemas.microsoft.com/office/drawing/2014/main" id="{CA4B7423-D191-724C-975E-05C2C6CE0708}"/>
                  </a:ext>
                </a:extLst>
              </p:cNvPr>
              <p:cNvSpPr>
                <a:spLocks/>
              </p:cNvSpPr>
              <p:nvPr/>
            </p:nvSpPr>
            <p:spPr bwMode="auto">
              <a:xfrm>
                <a:off x="3892140" y="5421436"/>
                <a:ext cx="1736464" cy="1551299"/>
              </a:xfrm>
              <a:custGeom>
                <a:avLst/>
                <a:gdLst>
                  <a:gd name="T0" fmla="*/ 114 w 164"/>
                  <a:gd name="T1" fmla="*/ 72 h 145"/>
                  <a:gd name="T2" fmla="*/ 50 w 164"/>
                  <a:gd name="T3" fmla="*/ 17 h 145"/>
                  <a:gd name="T4" fmla="*/ 3 w 164"/>
                  <a:gd name="T5" fmla="*/ 137 h 145"/>
                  <a:gd name="T6" fmla="*/ 135 w 164"/>
                  <a:gd name="T7" fmla="*/ 121 h 145"/>
                  <a:gd name="T8" fmla="*/ 114 w 164"/>
                  <a:gd name="T9" fmla="*/ 72 h 145"/>
                </a:gdLst>
                <a:ahLst/>
                <a:cxnLst>
                  <a:cxn ang="0">
                    <a:pos x="T0" y="T1"/>
                  </a:cxn>
                  <a:cxn ang="0">
                    <a:pos x="T2" y="T3"/>
                  </a:cxn>
                  <a:cxn ang="0">
                    <a:pos x="T4" y="T5"/>
                  </a:cxn>
                  <a:cxn ang="0">
                    <a:pos x="T6" y="T7"/>
                  </a:cxn>
                  <a:cxn ang="0">
                    <a:pos x="T8" y="T9"/>
                  </a:cxn>
                </a:cxnLst>
                <a:rect l="0" t="0" r="r" b="b"/>
                <a:pathLst>
                  <a:path w="164" h="145">
                    <a:moveTo>
                      <a:pt x="114" y="72"/>
                    </a:moveTo>
                    <a:cubicBezTo>
                      <a:pt x="111" y="23"/>
                      <a:pt x="79" y="0"/>
                      <a:pt x="50" y="17"/>
                    </a:cubicBezTo>
                    <a:cubicBezTo>
                      <a:pt x="21" y="34"/>
                      <a:pt x="0" y="88"/>
                      <a:pt x="3" y="137"/>
                    </a:cubicBezTo>
                    <a:cubicBezTo>
                      <a:pt x="47" y="145"/>
                      <a:pt x="105" y="138"/>
                      <a:pt x="135" y="121"/>
                    </a:cubicBezTo>
                    <a:cubicBezTo>
                      <a:pt x="164" y="104"/>
                      <a:pt x="158" y="80"/>
                      <a:pt x="114" y="72"/>
                    </a:cubicBezTo>
                    <a:close/>
                  </a:path>
                </a:pathLst>
              </a:custGeom>
              <a:gradFill>
                <a:gsLst>
                  <a:gs pos="0">
                    <a:schemeClr val="accent2">
                      <a:lumMod val="60000"/>
                      <a:lumOff val="40000"/>
                    </a:schemeClr>
                  </a:gs>
                  <a:gs pos="100000">
                    <a:schemeClr val="accent2"/>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3" name="Freeform 235">
                <a:extLst>
                  <a:ext uri="{FF2B5EF4-FFF2-40B4-BE49-F238E27FC236}">
                    <a16:creationId xmlns:a16="http://schemas.microsoft.com/office/drawing/2014/main" id="{2D1DCEDD-B1CE-AE47-9A31-492B8A872D6F}"/>
                  </a:ext>
                </a:extLst>
              </p:cNvPr>
              <p:cNvSpPr>
                <a:spLocks/>
              </p:cNvSpPr>
              <p:nvPr/>
            </p:nvSpPr>
            <p:spPr bwMode="auto">
              <a:xfrm>
                <a:off x="2968252" y="5655935"/>
                <a:ext cx="4675096" cy="2033827"/>
              </a:xfrm>
              <a:custGeom>
                <a:avLst/>
                <a:gdLst>
                  <a:gd name="T0" fmla="*/ 362 w 442"/>
                  <a:gd name="T1" fmla="*/ 125 h 190"/>
                  <a:gd name="T2" fmla="*/ 0 w 442"/>
                  <a:gd name="T3" fmla="*/ 168 h 190"/>
                  <a:gd name="T4" fmla="*/ 287 w 442"/>
                  <a:gd name="T5" fmla="*/ 0 h 190"/>
                  <a:gd name="T6" fmla="*/ 362 w 442"/>
                  <a:gd name="T7" fmla="*/ 125 h 190"/>
                </a:gdLst>
                <a:ahLst/>
                <a:cxnLst>
                  <a:cxn ang="0">
                    <a:pos x="T0" y="T1"/>
                  </a:cxn>
                  <a:cxn ang="0">
                    <a:pos x="T2" y="T3"/>
                  </a:cxn>
                  <a:cxn ang="0">
                    <a:pos x="T4" y="T5"/>
                  </a:cxn>
                  <a:cxn ang="0">
                    <a:pos x="T6" y="T7"/>
                  </a:cxn>
                </a:cxnLst>
                <a:rect l="0" t="0" r="r" b="b"/>
                <a:pathLst>
                  <a:path w="442" h="190">
                    <a:moveTo>
                      <a:pt x="362" y="125"/>
                    </a:moveTo>
                    <a:cubicBezTo>
                      <a:pt x="282" y="172"/>
                      <a:pt x="121" y="190"/>
                      <a:pt x="0" y="168"/>
                    </a:cubicBezTo>
                    <a:cubicBezTo>
                      <a:pt x="287" y="0"/>
                      <a:pt x="287" y="0"/>
                      <a:pt x="287" y="0"/>
                    </a:cubicBezTo>
                    <a:cubicBezTo>
                      <a:pt x="408" y="22"/>
                      <a:pt x="442" y="78"/>
                      <a:pt x="362" y="125"/>
                    </a:cubicBezTo>
                  </a:path>
                </a:pathLst>
              </a:custGeom>
              <a:gradFill>
                <a:gsLst>
                  <a:gs pos="0">
                    <a:schemeClr val="tx2">
                      <a:lumMod val="60000"/>
                      <a:lumOff val="40000"/>
                    </a:schemeClr>
                  </a:gs>
                  <a:gs pos="100000">
                    <a:schemeClr val="tx2"/>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4" name="Freeform 236">
                <a:extLst>
                  <a:ext uri="{FF2B5EF4-FFF2-40B4-BE49-F238E27FC236}">
                    <a16:creationId xmlns:a16="http://schemas.microsoft.com/office/drawing/2014/main" id="{A708B774-2C7D-D741-B5D2-457C61D7AC70}"/>
                  </a:ext>
                </a:extLst>
              </p:cNvPr>
              <p:cNvSpPr>
                <a:spLocks/>
              </p:cNvSpPr>
              <p:nvPr/>
            </p:nvSpPr>
            <p:spPr bwMode="auto">
              <a:xfrm>
                <a:off x="3271021" y="5804748"/>
                <a:ext cx="3682195" cy="1657277"/>
              </a:xfrm>
              <a:custGeom>
                <a:avLst/>
                <a:gdLst>
                  <a:gd name="T0" fmla="*/ 285 w 348"/>
                  <a:gd name="T1" fmla="*/ 102 h 154"/>
                  <a:gd name="T2" fmla="*/ 0 w 348"/>
                  <a:gd name="T3" fmla="*/ 136 h 154"/>
                  <a:gd name="T4" fmla="*/ 234 w 348"/>
                  <a:gd name="T5" fmla="*/ 0 h 154"/>
                  <a:gd name="T6" fmla="*/ 285 w 348"/>
                  <a:gd name="T7" fmla="*/ 102 h 154"/>
                </a:gdLst>
                <a:ahLst/>
                <a:cxnLst>
                  <a:cxn ang="0">
                    <a:pos x="T0" y="T1"/>
                  </a:cxn>
                  <a:cxn ang="0">
                    <a:pos x="T2" y="T3"/>
                  </a:cxn>
                  <a:cxn ang="0">
                    <a:pos x="T4" y="T5"/>
                  </a:cxn>
                  <a:cxn ang="0">
                    <a:pos x="T6" y="T7"/>
                  </a:cxn>
                </a:cxnLst>
                <a:rect l="0" t="0" r="r" b="b"/>
                <a:pathLst>
                  <a:path w="348" h="154">
                    <a:moveTo>
                      <a:pt x="285" y="102"/>
                    </a:moveTo>
                    <a:cubicBezTo>
                      <a:pt x="222" y="139"/>
                      <a:pt x="95" y="154"/>
                      <a:pt x="0" y="136"/>
                    </a:cubicBezTo>
                    <a:cubicBezTo>
                      <a:pt x="234" y="0"/>
                      <a:pt x="234" y="0"/>
                      <a:pt x="234" y="0"/>
                    </a:cubicBezTo>
                    <a:cubicBezTo>
                      <a:pt x="329" y="17"/>
                      <a:pt x="348" y="65"/>
                      <a:pt x="285" y="102"/>
                    </a:cubicBezTo>
                  </a:path>
                </a:pathLst>
              </a:custGeom>
              <a:gradFill>
                <a:gsLst>
                  <a:gs pos="0">
                    <a:schemeClr val="accent4">
                      <a:lumMod val="60000"/>
                      <a:lumOff val="40000"/>
                    </a:schemeClr>
                  </a:gs>
                  <a:gs pos="100000">
                    <a:schemeClr val="accent4"/>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5" name="Freeform 237">
                <a:extLst>
                  <a:ext uri="{FF2B5EF4-FFF2-40B4-BE49-F238E27FC236}">
                    <a16:creationId xmlns:a16="http://schemas.microsoft.com/office/drawing/2014/main" id="{A50A5E3F-6C05-294E-B904-65476118B3D1}"/>
                  </a:ext>
                </a:extLst>
              </p:cNvPr>
              <p:cNvSpPr>
                <a:spLocks/>
              </p:cNvSpPr>
              <p:nvPr/>
            </p:nvSpPr>
            <p:spPr bwMode="auto">
              <a:xfrm>
                <a:off x="3596049" y="5989646"/>
                <a:ext cx="2698200" cy="1231120"/>
              </a:xfrm>
              <a:custGeom>
                <a:avLst/>
                <a:gdLst>
                  <a:gd name="T0" fmla="*/ 209 w 255"/>
                  <a:gd name="T1" fmla="*/ 77 h 115"/>
                  <a:gd name="T2" fmla="*/ 0 w 255"/>
                  <a:gd name="T3" fmla="*/ 102 h 115"/>
                  <a:gd name="T4" fmla="*/ 173 w 255"/>
                  <a:gd name="T5" fmla="*/ 0 h 115"/>
                  <a:gd name="T6" fmla="*/ 209 w 255"/>
                  <a:gd name="T7" fmla="*/ 77 h 115"/>
                </a:gdLst>
                <a:ahLst/>
                <a:cxnLst>
                  <a:cxn ang="0">
                    <a:pos x="T0" y="T1"/>
                  </a:cxn>
                  <a:cxn ang="0">
                    <a:pos x="T2" y="T3"/>
                  </a:cxn>
                  <a:cxn ang="0">
                    <a:pos x="T4" y="T5"/>
                  </a:cxn>
                  <a:cxn ang="0">
                    <a:pos x="T6" y="T7"/>
                  </a:cxn>
                </a:cxnLst>
                <a:rect l="0" t="0" r="r" b="b"/>
                <a:pathLst>
                  <a:path w="255" h="115">
                    <a:moveTo>
                      <a:pt x="209" y="77"/>
                    </a:moveTo>
                    <a:cubicBezTo>
                      <a:pt x="163" y="104"/>
                      <a:pt x="69" y="115"/>
                      <a:pt x="0" y="102"/>
                    </a:cubicBezTo>
                    <a:cubicBezTo>
                      <a:pt x="173" y="0"/>
                      <a:pt x="173" y="0"/>
                      <a:pt x="173" y="0"/>
                    </a:cubicBezTo>
                    <a:cubicBezTo>
                      <a:pt x="243" y="13"/>
                      <a:pt x="255" y="50"/>
                      <a:pt x="209" y="77"/>
                    </a:cubicBezTo>
                  </a:path>
                </a:pathLst>
              </a:custGeom>
              <a:gradFill>
                <a:gsLst>
                  <a:gs pos="0">
                    <a:schemeClr val="accent3">
                      <a:lumMod val="60000"/>
                      <a:lumOff val="40000"/>
                    </a:schemeClr>
                  </a:gs>
                  <a:gs pos="100000">
                    <a:schemeClr val="accent3"/>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sp>
            <p:nvSpPr>
              <p:cNvPr id="16" name="Freeform 238">
                <a:extLst>
                  <a:ext uri="{FF2B5EF4-FFF2-40B4-BE49-F238E27FC236}">
                    <a16:creationId xmlns:a16="http://schemas.microsoft.com/office/drawing/2014/main" id="{DFA217C6-EFD2-A545-B646-44CE5121B410}"/>
                  </a:ext>
                </a:extLst>
              </p:cNvPr>
              <p:cNvSpPr>
                <a:spLocks/>
              </p:cNvSpPr>
              <p:nvPr/>
            </p:nvSpPr>
            <p:spPr bwMode="auto">
              <a:xfrm>
                <a:off x="3916631" y="6185811"/>
                <a:ext cx="1705297" cy="780161"/>
              </a:xfrm>
              <a:custGeom>
                <a:avLst/>
                <a:gdLst>
                  <a:gd name="T0" fmla="*/ 132 w 161"/>
                  <a:gd name="T1" fmla="*/ 49 h 73"/>
                  <a:gd name="T2" fmla="*/ 0 w 161"/>
                  <a:gd name="T3" fmla="*/ 65 h 73"/>
                  <a:gd name="T4" fmla="*/ 111 w 161"/>
                  <a:gd name="T5" fmla="*/ 0 h 73"/>
                  <a:gd name="T6" fmla="*/ 132 w 161"/>
                  <a:gd name="T7" fmla="*/ 49 h 73"/>
                </a:gdLst>
                <a:ahLst/>
                <a:cxnLst>
                  <a:cxn ang="0">
                    <a:pos x="T0" y="T1"/>
                  </a:cxn>
                  <a:cxn ang="0">
                    <a:pos x="T2" y="T3"/>
                  </a:cxn>
                  <a:cxn ang="0">
                    <a:pos x="T4" y="T5"/>
                  </a:cxn>
                  <a:cxn ang="0">
                    <a:pos x="T6" y="T7"/>
                  </a:cxn>
                </a:cxnLst>
                <a:rect l="0" t="0" r="r" b="b"/>
                <a:pathLst>
                  <a:path w="161" h="73">
                    <a:moveTo>
                      <a:pt x="132" y="49"/>
                    </a:moveTo>
                    <a:cubicBezTo>
                      <a:pt x="102" y="66"/>
                      <a:pt x="44" y="73"/>
                      <a:pt x="0" y="65"/>
                    </a:cubicBezTo>
                    <a:cubicBezTo>
                      <a:pt x="111" y="0"/>
                      <a:pt x="111" y="0"/>
                      <a:pt x="111" y="0"/>
                    </a:cubicBezTo>
                    <a:cubicBezTo>
                      <a:pt x="155" y="8"/>
                      <a:pt x="161" y="32"/>
                      <a:pt x="132" y="49"/>
                    </a:cubicBezTo>
                  </a:path>
                </a:pathLst>
              </a:custGeom>
              <a:gradFill>
                <a:gsLst>
                  <a:gs pos="0">
                    <a:schemeClr val="accent2">
                      <a:lumMod val="60000"/>
                      <a:lumOff val="40000"/>
                    </a:schemeClr>
                  </a:gs>
                  <a:gs pos="100000">
                    <a:schemeClr val="accent2"/>
                  </a:gs>
                </a:gsLst>
                <a:lin ang="5400000" scaled="1"/>
              </a:gradFill>
              <a:ln>
                <a:noFill/>
              </a:ln>
              <a:extLst/>
            </p:spPr>
            <p:txBody>
              <a:bodyPr vert="horz" wrap="square" lIns="91440" tIns="45720" rIns="91440" bIns="45720" numCol="1" anchor="t" anchorCtr="0" compatLnSpc="1">
                <a:prstTxWarp prst="textNoShape">
                  <a:avLst/>
                </a:prstTxWarp>
              </a:bodyPr>
              <a:lstStyle/>
              <a:p>
                <a:endParaRPr lang="en-AU"/>
              </a:p>
            </p:txBody>
          </p:sp>
        </p:grpSp>
        <p:sp>
          <p:nvSpPr>
            <p:cNvPr id="48" name="TextBox 47"/>
            <p:cNvSpPr txBox="1"/>
            <p:nvPr/>
          </p:nvSpPr>
          <p:spPr>
            <a:xfrm rot="1844625">
              <a:off x="8580271" y="3010343"/>
              <a:ext cx="1551330" cy="714840"/>
            </a:xfrm>
            <a:prstGeom prst="rect">
              <a:avLst/>
            </a:prstGeom>
            <a:noFill/>
          </p:spPr>
          <p:txBody>
            <a:bodyPr wrap="square" rtlCol="0">
              <a:spAutoFit/>
            </a:bodyPr>
            <a:lstStyle/>
            <a:p>
              <a:r>
                <a:rPr lang="en-US" sz="3000" b="1" dirty="0" smtClean="0">
                  <a:solidFill>
                    <a:schemeClr val="bg1"/>
                  </a:solidFill>
                  <a:latin typeface="Arial" panose="020B0604020202020204" pitchFamily="34" charset="0"/>
                  <a:cs typeface="Arial" panose="020B0604020202020204" pitchFamily="34" charset="0"/>
                </a:rPr>
                <a:t>75%</a:t>
              </a:r>
              <a:endParaRPr lang="en-US" sz="3000" b="1" dirty="0">
                <a:solidFill>
                  <a:schemeClr val="bg1"/>
                </a:solidFill>
                <a:latin typeface="Arial" panose="020B0604020202020204" pitchFamily="34" charset="0"/>
                <a:cs typeface="Arial" panose="020B0604020202020204" pitchFamily="34" charset="0"/>
              </a:endParaRPr>
            </a:p>
          </p:txBody>
        </p:sp>
        <p:sp>
          <p:nvSpPr>
            <p:cNvPr id="49" name="TextBox 48"/>
            <p:cNvSpPr txBox="1"/>
            <p:nvPr/>
          </p:nvSpPr>
          <p:spPr>
            <a:xfrm>
              <a:off x="7801299" y="1037574"/>
              <a:ext cx="3388189" cy="615557"/>
            </a:xfrm>
            <a:prstGeom prst="rect">
              <a:avLst/>
            </a:prstGeom>
            <a:noFill/>
          </p:spPr>
          <p:txBody>
            <a:bodyPr wrap="square" rtlCol="0">
              <a:spAutoFit/>
            </a:bodyPr>
            <a:lstStyle/>
            <a:p>
              <a:r>
                <a:rPr lang="en-US" sz="2500" dirty="0" smtClean="0">
                  <a:solidFill>
                    <a:schemeClr val="accent5"/>
                  </a:solidFill>
                </a:rPr>
                <a:t>Time </a:t>
              </a:r>
              <a:r>
                <a:rPr lang="en-US" sz="2500" dirty="0" smtClean="0">
                  <a:solidFill>
                    <a:schemeClr val="tx2"/>
                  </a:solidFill>
                </a:rPr>
                <a:t>Consumption</a:t>
              </a:r>
              <a:endParaRPr lang="en-US" sz="2500" dirty="0">
                <a:solidFill>
                  <a:schemeClr val="tx2"/>
                </a:solidFill>
              </a:endParaRPr>
            </a:p>
          </p:txBody>
        </p:sp>
      </p:grpSp>
      <p:grpSp>
        <p:nvGrpSpPr>
          <p:cNvPr id="51" name="Group 50">
            <a:extLst>
              <a:ext uri="{FF2B5EF4-FFF2-40B4-BE49-F238E27FC236}">
                <a16:creationId xmlns:a16="http://schemas.microsoft.com/office/drawing/2014/main" id="{17C4F310-A98C-C84A-9C7E-2548D161653C}"/>
              </a:ext>
            </a:extLst>
          </p:cNvPr>
          <p:cNvGrpSpPr/>
          <p:nvPr/>
        </p:nvGrpSpPr>
        <p:grpSpPr>
          <a:xfrm>
            <a:off x="7966256" y="1523907"/>
            <a:ext cx="3919622" cy="846131"/>
            <a:chOff x="8574388" y="2085391"/>
            <a:chExt cx="3919622" cy="846131"/>
          </a:xfrm>
        </p:grpSpPr>
        <p:sp>
          <p:nvSpPr>
            <p:cNvPr id="52" name="Text Placeholder 32">
              <a:extLst>
                <a:ext uri="{FF2B5EF4-FFF2-40B4-BE49-F238E27FC236}">
                  <a16:creationId xmlns:a16="http://schemas.microsoft.com/office/drawing/2014/main" id="{C90E5574-1041-694D-9BAC-DF9CCB7C9EEA}"/>
                </a:ext>
              </a:extLst>
            </p:cNvPr>
            <p:cNvSpPr txBox="1">
              <a:spLocks/>
            </p:cNvSpPr>
            <p:nvPr/>
          </p:nvSpPr>
          <p:spPr>
            <a:xfrm>
              <a:off x="9217539" y="2439320"/>
              <a:ext cx="3276471" cy="49220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Categorical data cleansing and mistype repair, if any</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Dropped features which have more than 20% missing value</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Filled missing value with its median or mode</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Fixed the feature’s names</a:t>
              </a:r>
            </a:p>
            <a:p>
              <a:pPr>
                <a:lnSpc>
                  <a:spcPct val="100000"/>
                </a:lnSpc>
                <a:spcBef>
                  <a:spcPts val="0"/>
                </a:spcBef>
                <a:buFont typeface="+mj-lt"/>
                <a:buAutoNum type="arabicPeriod"/>
              </a:pPr>
              <a:r>
                <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did some pivoting to better understanding in data contained.</a:t>
              </a:r>
            </a:p>
            <a:p>
              <a:pPr>
                <a:lnSpc>
                  <a:spcPct val="100000"/>
                </a:lnSpc>
                <a:spcBef>
                  <a:spcPts val="0"/>
                </a:spcBef>
                <a:buFont typeface="+mj-lt"/>
                <a:buAutoNum type="arabicPeriod"/>
              </a:pPr>
              <a:endPar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00000"/>
                </a:lnSpc>
                <a:spcBef>
                  <a:spcPts val="0"/>
                </a:spcBef>
                <a:buFont typeface="+mj-lt"/>
                <a:buAutoNum type="arabicPeriod"/>
              </a:pP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54" name="Text Placeholder 33">
              <a:extLst>
                <a:ext uri="{FF2B5EF4-FFF2-40B4-BE49-F238E27FC236}">
                  <a16:creationId xmlns:a16="http://schemas.microsoft.com/office/drawing/2014/main" id="{CB0386AE-8CD2-EF40-9A6B-0436DCE91E11}"/>
                </a:ext>
              </a:extLst>
            </p:cNvPr>
            <p:cNvSpPr txBox="1">
              <a:spLocks/>
            </p:cNvSpPr>
            <p:nvPr/>
          </p:nvSpPr>
          <p:spPr>
            <a:xfrm>
              <a:off x="9207905" y="2085391"/>
              <a:ext cx="2297689" cy="2869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800" b="1" dirty="0" smtClean="0">
                  <a:latin typeface="Roboto Black" panose="02000000000000000000" pitchFamily="2" charset="0"/>
                  <a:ea typeface="Roboto Black" panose="02000000000000000000" pitchFamily="2" charset="0"/>
                  <a:cs typeface="Roboto Black" panose="02000000000000000000" pitchFamily="2" charset="0"/>
                </a:rPr>
                <a:t>Cleansing Data</a:t>
              </a:r>
              <a:endParaRPr lang="en-AU" sz="1800" b="1" dirty="0">
                <a:latin typeface="Roboto Black" panose="02000000000000000000" pitchFamily="2" charset="0"/>
                <a:ea typeface="Roboto Black" panose="02000000000000000000" pitchFamily="2" charset="0"/>
                <a:cs typeface="Roboto Black" panose="02000000000000000000" pitchFamily="2" charset="0"/>
              </a:endParaRPr>
            </a:p>
          </p:txBody>
        </p:sp>
        <p:grpSp>
          <p:nvGrpSpPr>
            <p:cNvPr id="55" name="Group 54">
              <a:extLst>
                <a:ext uri="{FF2B5EF4-FFF2-40B4-BE49-F238E27FC236}">
                  <a16:creationId xmlns:a16="http://schemas.microsoft.com/office/drawing/2014/main" id="{AC003869-9E7E-A54F-917B-8E7DBAAA0C03}"/>
                </a:ext>
              </a:extLst>
            </p:cNvPr>
            <p:cNvGrpSpPr/>
            <p:nvPr/>
          </p:nvGrpSpPr>
          <p:grpSpPr>
            <a:xfrm>
              <a:off x="8574388" y="2267478"/>
              <a:ext cx="471493" cy="471491"/>
              <a:chOff x="1237829" y="1727275"/>
              <a:chExt cx="699076" cy="699074"/>
            </a:xfrm>
          </p:grpSpPr>
          <p:sp>
            <p:nvSpPr>
              <p:cNvPr id="56" name="Oval 55">
                <a:extLst>
                  <a:ext uri="{FF2B5EF4-FFF2-40B4-BE49-F238E27FC236}">
                    <a16:creationId xmlns:a16="http://schemas.microsoft.com/office/drawing/2014/main" id="{99AF6597-CC26-EE4E-BC65-71DAB8D46B30}"/>
                  </a:ext>
                </a:extLst>
              </p:cNvPr>
              <p:cNvSpPr/>
              <p:nvPr/>
            </p:nvSpPr>
            <p:spPr>
              <a:xfrm>
                <a:off x="1237829" y="1727275"/>
                <a:ext cx="699076" cy="699074"/>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sz="2400" dirty="0">
                  <a:solidFill>
                    <a:schemeClr val="bg1"/>
                  </a:solidFill>
                  <a:latin typeface="FontAwesome" pitchFamily="2" charset="0"/>
                </a:endParaRPr>
              </a:p>
            </p:txBody>
          </p:sp>
          <p:sp>
            <p:nvSpPr>
              <p:cNvPr id="57" name="Shape 2540">
                <a:extLst>
                  <a:ext uri="{FF2B5EF4-FFF2-40B4-BE49-F238E27FC236}">
                    <a16:creationId xmlns:a16="http://schemas.microsoft.com/office/drawing/2014/main" id="{0123F409-25EC-F64C-AA22-AB762B4ABC0E}"/>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grpSp>
        <p:nvGrpSpPr>
          <p:cNvPr id="72" name="Group 71">
            <a:extLst>
              <a:ext uri="{FF2B5EF4-FFF2-40B4-BE49-F238E27FC236}">
                <a16:creationId xmlns:a16="http://schemas.microsoft.com/office/drawing/2014/main" id="{17C4F310-A98C-C84A-9C7E-2548D161653C}"/>
              </a:ext>
            </a:extLst>
          </p:cNvPr>
          <p:cNvGrpSpPr/>
          <p:nvPr/>
        </p:nvGrpSpPr>
        <p:grpSpPr>
          <a:xfrm>
            <a:off x="7966256" y="3299785"/>
            <a:ext cx="3919622" cy="846131"/>
            <a:chOff x="8574388" y="2085391"/>
            <a:chExt cx="3919622" cy="846131"/>
          </a:xfrm>
        </p:grpSpPr>
        <p:sp>
          <p:nvSpPr>
            <p:cNvPr id="73" name="Text Placeholder 32">
              <a:extLst>
                <a:ext uri="{FF2B5EF4-FFF2-40B4-BE49-F238E27FC236}">
                  <a16:creationId xmlns:a16="http://schemas.microsoft.com/office/drawing/2014/main" id="{C90E5574-1041-694D-9BAC-DF9CCB7C9EEA}"/>
                </a:ext>
              </a:extLst>
            </p:cNvPr>
            <p:cNvSpPr txBox="1">
              <a:spLocks/>
            </p:cNvSpPr>
            <p:nvPr/>
          </p:nvSpPr>
          <p:spPr>
            <a:xfrm>
              <a:off x="9217539" y="2439320"/>
              <a:ext cx="3276471" cy="49220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Convert into date string into </a:t>
              </a:r>
              <a:r>
                <a:rPr lang="en-US" sz="1200" dirty="0" err="1"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datetime</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type</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only get the years only</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Some of feature with same median, Quantile 75</a:t>
              </a:r>
              <a:r>
                <a:rPr lang="en-US" sz="1200" baseline="300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and/or mean, will dropped also.</a:t>
              </a:r>
            </a:p>
          </p:txBody>
        </p:sp>
        <p:sp>
          <p:nvSpPr>
            <p:cNvPr id="74" name="Text Placeholder 33">
              <a:extLst>
                <a:ext uri="{FF2B5EF4-FFF2-40B4-BE49-F238E27FC236}">
                  <a16:creationId xmlns:a16="http://schemas.microsoft.com/office/drawing/2014/main" id="{CB0386AE-8CD2-EF40-9A6B-0436DCE91E11}"/>
                </a:ext>
              </a:extLst>
            </p:cNvPr>
            <p:cNvSpPr txBox="1">
              <a:spLocks/>
            </p:cNvSpPr>
            <p:nvPr/>
          </p:nvSpPr>
          <p:spPr>
            <a:xfrm>
              <a:off x="9207905" y="2085391"/>
              <a:ext cx="2725452" cy="2869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800" b="1" dirty="0" smtClean="0">
                  <a:latin typeface="Roboto Black" panose="02000000000000000000" pitchFamily="2" charset="0"/>
                  <a:ea typeface="Roboto Black" panose="02000000000000000000" pitchFamily="2" charset="0"/>
                  <a:cs typeface="Roboto Black" panose="02000000000000000000" pitchFamily="2" charset="0"/>
                </a:rPr>
                <a:t>Dealing with Date data type</a:t>
              </a:r>
              <a:endParaRPr lang="en-AU" sz="1800" b="1" dirty="0">
                <a:latin typeface="Roboto Black" panose="02000000000000000000" pitchFamily="2" charset="0"/>
                <a:ea typeface="Roboto Black" panose="02000000000000000000" pitchFamily="2" charset="0"/>
                <a:cs typeface="Roboto Black" panose="02000000000000000000" pitchFamily="2" charset="0"/>
              </a:endParaRPr>
            </a:p>
          </p:txBody>
        </p:sp>
        <p:grpSp>
          <p:nvGrpSpPr>
            <p:cNvPr id="75" name="Group 74">
              <a:extLst>
                <a:ext uri="{FF2B5EF4-FFF2-40B4-BE49-F238E27FC236}">
                  <a16:creationId xmlns:a16="http://schemas.microsoft.com/office/drawing/2014/main" id="{AC003869-9E7E-A54F-917B-8E7DBAAA0C03}"/>
                </a:ext>
              </a:extLst>
            </p:cNvPr>
            <p:cNvGrpSpPr/>
            <p:nvPr/>
          </p:nvGrpSpPr>
          <p:grpSpPr>
            <a:xfrm>
              <a:off x="8574388" y="2267478"/>
              <a:ext cx="471493" cy="471491"/>
              <a:chOff x="1237829" y="1727275"/>
              <a:chExt cx="699076" cy="699074"/>
            </a:xfrm>
          </p:grpSpPr>
          <p:sp>
            <p:nvSpPr>
              <p:cNvPr id="76" name="Oval 75">
                <a:extLst>
                  <a:ext uri="{FF2B5EF4-FFF2-40B4-BE49-F238E27FC236}">
                    <a16:creationId xmlns:a16="http://schemas.microsoft.com/office/drawing/2014/main" id="{99AF6597-CC26-EE4E-BC65-71DAB8D46B30}"/>
                  </a:ext>
                </a:extLst>
              </p:cNvPr>
              <p:cNvSpPr/>
              <p:nvPr/>
            </p:nvSpPr>
            <p:spPr>
              <a:xfrm>
                <a:off x="1237829" y="1727275"/>
                <a:ext cx="699076" cy="699074"/>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sz="2400" dirty="0">
                  <a:solidFill>
                    <a:schemeClr val="bg1"/>
                  </a:solidFill>
                  <a:latin typeface="FontAwesome" pitchFamily="2" charset="0"/>
                </a:endParaRPr>
              </a:p>
            </p:txBody>
          </p:sp>
          <p:sp>
            <p:nvSpPr>
              <p:cNvPr id="77" name="Shape 2540">
                <a:extLst>
                  <a:ext uri="{FF2B5EF4-FFF2-40B4-BE49-F238E27FC236}">
                    <a16:creationId xmlns:a16="http://schemas.microsoft.com/office/drawing/2014/main" id="{0123F409-25EC-F64C-AA22-AB762B4ABC0E}"/>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grpSp>
        <p:nvGrpSpPr>
          <p:cNvPr id="78" name="Group 77">
            <a:extLst>
              <a:ext uri="{FF2B5EF4-FFF2-40B4-BE49-F238E27FC236}">
                <a16:creationId xmlns:a16="http://schemas.microsoft.com/office/drawing/2014/main" id="{17C4F310-A98C-C84A-9C7E-2548D161653C}"/>
              </a:ext>
            </a:extLst>
          </p:cNvPr>
          <p:cNvGrpSpPr/>
          <p:nvPr/>
        </p:nvGrpSpPr>
        <p:grpSpPr>
          <a:xfrm>
            <a:off x="7966256" y="4573849"/>
            <a:ext cx="3919622" cy="846131"/>
            <a:chOff x="8574388" y="2085391"/>
            <a:chExt cx="3919622" cy="846131"/>
          </a:xfrm>
        </p:grpSpPr>
        <p:sp>
          <p:nvSpPr>
            <p:cNvPr id="79" name="Text Placeholder 32">
              <a:extLst>
                <a:ext uri="{FF2B5EF4-FFF2-40B4-BE49-F238E27FC236}">
                  <a16:creationId xmlns:a16="http://schemas.microsoft.com/office/drawing/2014/main" id="{C90E5574-1041-694D-9BAC-DF9CCB7C9EEA}"/>
                </a:ext>
              </a:extLst>
            </p:cNvPr>
            <p:cNvSpPr txBox="1">
              <a:spLocks/>
            </p:cNvSpPr>
            <p:nvPr/>
          </p:nvSpPr>
          <p:spPr>
            <a:xfrm>
              <a:off x="9217539" y="2439320"/>
              <a:ext cx="3276471" cy="49220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got some </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irrelevant </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features which show in data</a:t>
              </a:r>
            </a:p>
            <a:p>
              <a:pPr>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decided to drop all of them</a:t>
              </a:r>
            </a:p>
          </p:txBody>
        </p:sp>
        <p:sp>
          <p:nvSpPr>
            <p:cNvPr id="80" name="Text Placeholder 33">
              <a:extLst>
                <a:ext uri="{FF2B5EF4-FFF2-40B4-BE49-F238E27FC236}">
                  <a16:creationId xmlns:a16="http://schemas.microsoft.com/office/drawing/2014/main" id="{CB0386AE-8CD2-EF40-9A6B-0436DCE91E11}"/>
                </a:ext>
              </a:extLst>
            </p:cNvPr>
            <p:cNvSpPr txBox="1">
              <a:spLocks/>
            </p:cNvSpPr>
            <p:nvPr/>
          </p:nvSpPr>
          <p:spPr>
            <a:xfrm>
              <a:off x="9207905" y="2085391"/>
              <a:ext cx="2725452" cy="2869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Bef>
                  <a:spcPts val="0"/>
                </a:spcBef>
                <a:buNone/>
              </a:pPr>
              <a:r>
                <a:rPr lang="en-AU" sz="1800" b="1" dirty="0" smtClean="0">
                  <a:latin typeface="Roboto Black" panose="02000000000000000000" pitchFamily="2" charset="0"/>
                  <a:ea typeface="Roboto Black" panose="02000000000000000000" pitchFamily="2" charset="0"/>
                  <a:cs typeface="Roboto Black" panose="02000000000000000000" pitchFamily="2" charset="0"/>
                </a:rPr>
                <a:t>Possible </a:t>
              </a:r>
              <a:r>
                <a:rPr lang="en-AU" sz="1800" b="1" dirty="0" smtClean="0">
                  <a:latin typeface="Roboto Black" panose="02000000000000000000" pitchFamily="2" charset="0"/>
                  <a:ea typeface="Roboto Black" panose="02000000000000000000" pitchFamily="2" charset="0"/>
                  <a:cs typeface="Roboto Black" panose="02000000000000000000" pitchFamily="2" charset="0"/>
                </a:rPr>
                <a:t>Irrelevant Features</a:t>
              </a:r>
              <a:endParaRPr lang="en-AU" sz="1800" b="1" dirty="0">
                <a:latin typeface="Roboto Black" panose="02000000000000000000" pitchFamily="2" charset="0"/>
                <a:ea typeface="Roboto Black" panose="02000000000000000000" pitchFamily="2" charset="0"/>
                <a:cs typeface="Roboto Black" panose="02000000000000000000" pitchFamily="2" charset="0"/>
              </a:endParaRPr>
            </a:p>
          </p:txBody>
        </p:sp>
        <p:grpSp>
          <p:nvGrpSpPr>
            <p:cNvPr id="81" name="Group 80">
              <a:extLst>
                <a:ext uri="{FF2B5EF4-FFF2-40B4-BE49-F238E27FC236}">
                  <a16:creationId xmlns:a16="http://schemas.microsoft.com/office/drawing/2014/main" id="{AC003869-9E7E-A54F-917B-8E7DBAAA0C03}"/>
                </a:ext>
              </a:extLst>
            </p:cNvPr>
            <p:cNvGrpSpPr/>
            <p:nvPr/>
          </p:nvGrpSpPr>
          <p:grpSpPr>
            <a:xfrm>
              <a:off x="8574388" y="2267478"/>
              <a:ext cx="471493" cy="471491"/>
              <a:chOff x="1237829" y="1727275"/>
              <a:chExt cx="699076" cy="699074"/>
            </a:xfrm>
          </p:grpSpPr>
          <p:sp>
            <p:nvSpPr>
              <p:cNvPr id="82" name="Oval 81">
                <a:extLst>
                  <a:ext uri="{FF2B5EF4-FFF2-40B4-BE49-F238E27FC236}">
                    <a16:creationId xmlns:a16="http://schemas.microsoft.com/office/drawing/2014/main" id="{99AF6597-CC26-EE4E-BC65-71DAB8D46B30}"/>
                  </a:ext>
                </a:extLst>
              </p:cNvPr>
              <p:cNvSpPr/>
              <p:nvPr/>
            </p:nvSpPr>
            <p:spPr>
              <a:xfrm>
                <a:off x="1237829" y="1727275"/>
                <a:ext cx="699076" cy="699074"/>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sz="2400" dirty="0">
                  <a:solidFill>
                    <a:schemeClr val="bg1"/>
                  </a:solidFill>
                  <a:latin typeface="FontAwesome" pitchFamily="2" charset="0"/>
                </a:endParaRPr>
              </a:p>
            </p:txBody>
          </p:sp>
          <p:sp>
            <p:nvSpPr>
              <p:cNvPr id="83" name="Shape 2540">
                <a:extLst>
                  <a:ext uri="{FF2B5EF4-FFF2-40B4-BE49-F238E27FC236}">
                    <a16:creationId xmlns:a16="http://schemas.microsoft.com/office/drawing/2014/main" id="{0123F409-25EC-F64C-AA22-AB762B4ABC0E}"/>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spTree>
    <p:extLst>
      <p:ext uri="{BB962C8B-B14F-4D97-AF65-F5344CB8AC3E}">
        <p14:creationId xmlns:p14="http://schemas.microsoft.com/office/powerpoint/2010/main" val="21122033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fill="hold"/>
                                        <p:tgtEl>
                                          <p:spTgt spid="51"/>
                                        </p:tgtEl>
                                        <p:attrNameLst>
                                          <p:attrName>ppt_x</p:attrName>
                                        </p:attrNameLst>
                                      </p:cBhvr>
                                      <p:tavLst>
                                        <p:tav tm="0">
                                          <p:val>
                                            <p:strVal val="#ppt_x"/>
                                          </p:val>
                                        </p:tav>
                                        <p:tav tm="100000">
                                          <p:val>
                                            <p:strVal val="#ppt_x"/>
                                          </p:val>
                                        </p:tav>
                                      </p:tavLst>
                                    </p:anim>
                                    <p:anim calcmode="lin" valueType="num">
                                      <p:cBhvr additive="base">
                                        <p:cTn id="16" dur="500" fill="hold"/>
                                        <p:tgtEl>
                                          <p:spTgt spid="5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additive="base">
                                        <p:cTn id="20" dur="500" fill="hold"/>
                                        <p:tgtEl>
                                          <p:spTgt spid="72"/>
                                        </p:tgtEl>
                                        <p:attrNameLst>
                                          <p:attrName>ppt_x</p:attrName>
                                        </p:attrNameLst>
                                      </p:cBhvr>
                                      <p:tavLst>
                                        <p:tav tm="0">
                                          <p:val>
                                            <p:strVal val="#ppt_x"/>
                                          </p:val>
                                        </p:tav>
                                        <p:tav tm="100000">
                                          <p:val>
                                            <p:strVal val="#ppt_x"/>
                                          </p:val>
                                        </p:tav>
                                      </p:tavLst>
                                    </p:anim>
                                    <p:anim calcmode="lin" valueType="num">
                                      <p:cBhvr additive="base">
                                        <p:cTn id="21" dur="500" fill="hold"/>
                                        <p:tgtEl>
                                          <p:spTgt spid="7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6" presetClass="entr" presetSubtype="0"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down)">
                                      <p:cBhvr>
                                        <p:cTn id="30" dur="261">
                                          <p:stCondLst>
                                            <p:cond delay="0"/>
                                          </p:stCondLst>
                                        </p:cTn>
                                        <p:tgtEl>
                                          <p:spTgt spid="50"/>
                                        </p:tgtEl>
                                      </p:cBhvr>
                                    </p:animEffect>
                                    <p:anim calcmode="lin" valueType="num">
                                      <p:cBhvr>
                                        <p:cTn id="31" dur="820"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32" dur="299"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33" dur="299" tmFilter="0, 0; 0.125,0.2665; 0.25,0.4; 0.375,0.465; 0.5,0.5;  0.625,0.535; 0.75,0.6; 0.875,0.7335; 1,1">
                                          <p:stCondLst>
                                            <p:cond delay="299"/>
                                          </p:stCondLst>
                                        </p:cTn>
                                        <p:tgtEl>
                                          <p:spTgt spid="50"/>
                                        </p:tgtEl>
                                        <p:attrNameLst>
                                          <p:attrName>ppt_y</p:attrName>
                                        </p:attrNameLst>
                                      </p:cBhvr>
                                      <p:tavLst>
                                        <p:tav tm="0" fmla="#ppt_y-sin(pi*$)/9">
                                          <p:val>
                                            <p:fltVal val="0"/>
                                          </p:val>
                                        </p:tav>
                                        <p:tav tm="100000">
                                          <p:val>
                                            <p:fltVal val="1"/>
                                          </p:val>
                                        </p:tav>
                                      </p:tavLst>
                                    </p:anim>
                                    <p:anim calcmode="lin" valueType="num">
                                      <p:cBhvr>
                                        <p:cTn id="34" dur="149" tmFilter="0, 0; 0.125,0.2665; 0.25,0.4; 0.375,0.465; 0.5,0.5;  0.625,0.535; 0.75,0.6; 0.875,0.7335; 1,1">
                                          <p:stCondLst>
                                            <p:cond delay="596"/>
                                          </p:stCondLst>
                                        </p:cTn>
                                        <p:tgtEl>
                                          <p:spTgt spid="50"/>
                                        </p:tgtEl>
                                        <p:attrNameLst>
                                          <p:attrName>ppt_y</p:attrName>
                                        </p:attrNameLst>
                                      </p:cBhvr>
                                      <p:tavLst>
                                        <p:tav tm="0" fmla="#ppt_y-sin(pi*$)/27">
                                          <p:val>
                                            <p:fltVal val="0"/>
                                          </p:val>
                                        </p:tav>
                                        <p:tav tm="100000">
                                          <p:val>
                                            <p:fltVal val="1"/>
                                          </p:val>
                                        </p:tav>
                                      </p:tavLst>
                                    </p:anim>
                                    <p:anim calcmode="lin" valueType="num">
                                      <p:cBhvr>
                                        <p:cTn id="35" dur="74" tmFilter="0, 0; 0.125,0.2665; 0.25,0.4; 0.375,0.465; 0.5,0.5;  0.625,0.535; 0.75,0.6; 0.875,0.7335; 1,1">
                                          <p:stCondLst>
                                            <p:cond delay="745"/>
                                          </p:stCondLst>
                                        </p:cTn>
                                        <p:tgtEl>
                                          <p:spTgt spid="50"/>
                                        </p:tgtEl>
                                        <p:attrNameLst>
                                          <p:attrName>ppt_y</p:attrName>
                                        </p:attrNameLst>
                                      </p:cBhvr>
                                      <p:tavLst>
                                        <p:tav tm="0" fmla="#ppt_y-sin(pi*$)/81">
                                          <p:val>
                                            <p:fltVal val="0"/>
                                          </p:val>
                                        </p:tav>
                                        <p:tav tm="100000">
                                          <p:val>
                                            <p:fltVal val="1"/>
                                          </p:val>
                                        </p:tav>
                                      </p:tavLst>
                                    </p:anim>
                                    <p:animScale>
                                      <p:cBhvr>
                                        <p:cTn id="36" dur="12">
                                          <p:stCondLst>
                                            <p:cond delay="292"/>
                                          </p:stCondLst>
                                        </p:cTn>
                                        <p:tgtEl>
                                          <p:spTgt spid="50"/>
                                        </p:tgtEl>
                                      </p:cBhvr>
                                      <p:to x="100000" y="60000"/>
                                    </p:animScale>
                                    <p:animScale>
                                      <p:cBhvr>
                                        <p:cTn id="37" dur="75" decel="50000">
                                          <p:stCondLst>
                                            <p:cond delay="304"/>
                                          </p:stCondLst>
                                        </p:cTn>
                                        <p:tgtEl>
                                          <p:spTgt spid="50"/>
                                        </p:tgtEl>
                                      </p:cBhvr>
                                      <p:to x="100000" y="100000"/>
                                    </p:animScale>
                                    <p:animScale>
                                      <p:cBhvr>
                                        <p:cTn id="38" dur="12">
                                          <p:stCondLst>
                                            <p:cond delay="590"/>
                                          </p:stCondLst>
                                        </p:cTn>
                                        <p:tgtEl>
                                          <p:spTgt spid="50"/>
                                        </p:tgtEl>
                                      </p:cBhvr>
                                      <p:to x="100000" y="80000"/>
                                    </p:animScale>
                                    <p:animScale>
                                      <p:cBhvr>
                                        <p:cTn id="39" dur="75" decel="50000">
                                          <p:stCondLst>
                                            <p:cond delay="602"/>
                                          </p:stCondLst>
                                        </p:cTn>
                                        <p:tgtEl>
                                          <p:spTgt spid="50"/>
                                        </p:tgtEl>
                                      </p:cBhvr>
                                      <p:to x="100000" y="100000"/>
                                    </p:animScale>
                                    <p:animScale>
                                      <p:cBhvr>
                                        <p:cTn id="40" dur="12">
                                          <p:stCondLst>
                                            <p:cond delay="739"/>
                                          </p:stCondLst>
                                        </p:cTn>
                                        <p:tgtEl>
                                          <p:spTgt spid="50"/>
                                        </p:tgtEl>
                                      </p:cBhvr>
                                      <p:to x="100000" y="90000"/>
                                    </p:animScale>
                                    <p:animScale>
                                      <p:cBhvr>
                                        <p:cTn id="41" dur="75" decel="50000">
                                          <p:stCondLst>
                                            <p:cond delay="751"/>
                                          </p:stCondLst>
                                        </p:cTn>
                                        <p:tgtEl>
                                          <p:spTgt spid="50"/>
                                        </p:tgtEl>
                                      </p:cBhvr>
                                      <p:to x="100000" y="100000"/>
                                    </p:animScale>
                                    <p:animScale>
                                      <p:cBhvr>
                                        <p:cTn id="42" dur="12">
                                          <p:stCondLst>
                                            <p:cond delay="814"/>
                                          </p:stCondLst>
                                        </p:cTn>
                                        <p:tgtEl>
                                          <p:spTgt spid="50"/>
                                        </p:tgtEl>
                                      </p:cBhvr>
                                      <p:to x="100000" y="95000"/>
                                    </p:animScale>
                                    <p:animScale>
                                      <p:cBhvr>
                                        <p:cTn id="43" dur="75" decel="50000">
                                          <p:stCondLst>
                                            <p:cond delay="825"/>
                                          </p:stCondLst>
                                        </p:cTn>
                                        <p:tgtEl>
                                          <p:spTgt spid="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48F1C-1226-9A4A-8CDC-606A191CCE2E}"/>
              </a:ext>
            </a:extLst>
          </p:cNvPr>
          <p:cNvSpPr txBox="1"/>
          <p:nvPr/>
        </p:nvSpPr>
        <p:spPr>
          <a:xfrm>
            <a:off x="238789" y="2769184"/>
            <a:ext cx="11339964" cy="1200329"/>
          </a:xfrm>
          <a:prstGeom prst="rect">
            <a:avLst/>
          </a:prstGeom>
          <a:noFill/>
        </p:spPr>
        <p:txBody>
          <a:bodyPr wrap="none" rtlCol="0">
            <a:spAutoFit/>
          </a:bodyPr>
          <a:lstStyle/>
          <a:p>
            <a:pPr lvl="1" algn="ctr"/>
            <a:r>
              <a:rPr lang="en-US" sz="7200" b="1" kern="0" spc="300" dirty="0" smtClean="0">
                <a:solidFill>
                  <a:schemeClr val="bg1"/>
                </a:solidFill>
                <a:latin typeface="Source Sans Pro" panose="020B0503030403020204" pitchFamily="34" charset="0"/>
              </a:rPr>
              <a:t>FEATURE ENGINEERING</a:t>
            </a:r>
            <a:endParaRPr lang="en-US" sz="7200" b="1" kern="0" spc="300" dirty="0">
              <a:solidFill>
                <a:schemeClr val="bg1"/>
              </a:solidFill>
              <a:latin typeface="Source Sans Pro" panose="020B0503030403020204" pitchFamily="34" charset="0"/>
            </a:endParaRPr>
          </a:p>
        </p:txBody>
      </p:sp>
      <p:sp>
        <p:nvSpPr>
          <p:cNvPr id="4" name="TextBox 3">
            <a:extLst>
              <a:ext uri="{FF2B5EF4-FFF2-40B4-BE49-F238E27FC236}">
                <a16:creationId xmlns:a16="http://schemas.microsoft.com/office/drawing/2014/main" id="{D51F3B9B-101B-E744-A784-94C17534BADB}"/>
              </a:ext>
            </a:extLst>
          </p:cNvPr>
          <p:cNvSpPr txBox="1"/>
          <p:nvPr/>
        </p:nvSpPr>
        <p:spPr>
          <a:xfrm>
            <a:off x="1219699" y="2578272"/>
            <a:ext cx="9666016" cy="313932"/>
          </a:xfrm>
          <a:prstGeom prst="rect">
            <a:avLst/>
          </a:prstGeom>
          <a:noFill/>
        </p:spPr>
        <p:txBody>
          <a:bodyPr wrap="square" rtlCol="0">
            <a:spAutoFit/>
          </a:bodyPr>
          <a:lstStyle/>
          <a:p>
            <a:pPr algn="ctr">
              <a:lnSpc>
                <a:spcPct val="90000"/>
              </a:lnSpc>
            </a:pP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the process of using </a:t>
            </a:r>
            <a:r>
              <a:rPr lang="en-US" sz="1600" b="1" dirty="0">
                <a:solidFill>
                  <a:schemeClr val="tx2"/>
                </a:solidFill>
                <a:latin typeface="Source Sans Pro" panose="020B0503030403020204" pitchFamily="34" charset="0"/>
                <a:ea typeface="Roboto" panose="02000000000000000000" pitchFamily="2" charset="0"/>
                <a:cs typeface="Roboto" panose="02000000000000000000" pitchFamily="2" charset="0"/>
                <a:sym typeface="Open Sans" charset="0"/>
              </a:rPr>
              <a:t>domain knowledge </a:t>
            </a: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of the data to create features that make </a:t>
            </a:r>
            <a:r>
              <a:rPr lang="en-US" sz="1600" b="1" dirty="0" smtClean="0">
                <a:solidFill>
                  <a:schemeClr val="tx2"/>
                </a:solidFill>
                <a:latin typeface="Source Sans Pro" panose="020B0503030403020204" pitchFamily="34" charset="0"/>
                <a:ea typeface="Roboto" panose="02000000000000000000" pitchFamily="2" charset="0"/>
                <a:cs typeface="Roboto" panose="02000000000000000000" pitchFamily="2" charset="0"/>
                <a:sym typeface="Open Sans" charset="0"/>
              </a:rPr>
              <a:t>ML algorithms </a:t>
            </a:r>
            <a:r>
              <a:rPr lang="en-US" sz="1600" b="1"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work</a:t>
            </a:r>
            <a:endParaRPr lang="en-US" sz="1600" b="1" dirty="0">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37758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Feature </a:t>
            </a:r>
            <a:r>
              <a:rPr lang="en-US" dirty="0" smtClean="0">
                <a:gradFill>
                  <a:gsLst>
                    <a:gs pos="0">
                      <a:schemeClr val="accent5">
                        <a:lumMod val="67000"/>
                      </a:schemeClr>
                    </a:gs>
                    <a:gs pos="48000">
                      <a:schemeClr val="accent3"/>
                    </a:gs>
                    <a:gs pos="100000">
                      <a:schemeClr val="accent6"/>
                    </a:gs>
                  </a:gsLst>
                  <a:path path="circle">
                    <a:fillToRect l="100000" t="100000"/>
                  </a:path>
                </a:gradFill>
              </a:rPr>
              <a:t>Mapping</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b="1" dirty="0" smtClean="0">
                <a:solidFill>
                  <a:schemeClr val="accent4"/>
                </a:solidFill>
                <a:ea typeface="Roboto Light" panose="02000000000000000000" pitchFamily="2" charset="0"/>
                <a:cs typeface="Roboto Light" panose="02000000000000000000" pitchFamily="2" charset="0"/>
              </a:rPr>
              <a:t>Feature</a:t>
            </a:r>
            <a:r>
              <a:rPr lang="en-US" dirty="0" smtClean="0">
                <a:solidFill>
                  <a:schemeClr val="accent4"/>
                </a:solidFill>
                <a:ea typeface="Roboto Light" panose="02000000000000000000" pitchFamily="2" charset="0"/>
                <a:cs typeface="Roboto Light" panose="02000000000000000000" pitchFamily="2" charset="0"/>
              </a:rPr>
              <a:t> </a:t>
            </a:r>
            <a:r>
              <a:rPr lang="en-US" dirty="0" smtClean="0">
                <a:ea typeface="Roboto Light" panose="02000000000000000000" pitchFamily="2" charset="0"/>
                <a:cs typeface="Roboto Light" panose="02000000000000000000" pitchFamily="2" charset="0"/>
              </a:rPr>
              <a:t>Engineering</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Freeform 20">
            <a:extLst>
              <a:ext uri="{FF2B5EF4-FFF2-40B4-BE49-F238E27FC236}">
                <a16:creationId xmlns:a16="http://schemas.microsoft.com/office/drawing/2014/main" id="{D6A0C45A-AC12-F947-9D7C-FE717258DE39}"/>
              </a:ext>
            </a:extLst>
          </p:cNvPr>
          <p:cNvSpPr>
            <a:spLocks/>
          </p:cNvSpPr>
          <p:nvPr/>
        </p:nvSpPr>
        <p:spPr bwMode="auto">
          <a:xfrm>
            <a:off x="8838803" y="2559695"/>
            <a:ext cx="483638" cy="55198"/>
          </a:xfrm>
          <a:custGeom>
            <a:avLst/>
            <a:gdLst>
              <a:gd name="T0" fmla="*/ 1470 w 1470"/>
              <a:gd name="T1" fmla="*/ 168 h 168"/>
              <a:gd name="T2" fmla="*/ 1360 w 1470"/>
              <a:gd name="T3" fmla="*/ 158 h 168"/>
              <a:gd name="T4" fmla="*/ 1251 w 1470"/>
              <a:gd name="T5" fmla="*/ 147 h 168"/>
              <a:gd name="T6" fmla="*/ 1145 w 1470"/>
              <a:gd name="T7" fmla="*/ 137 h 168"/>
              <a:gd name="T8" fmla="*/ 1041 w 1470"/>
              <a:gd name="T9" fmla="*/ 126 h 168"/>
              <a:gd name="T10" fmla="*/ 940 w 1470"/>
              <a:gd name="T11" fmla="*/ 115 h 168"/>
              <a:gd name="T12" fmla="*/ 840 w 1470"/>
              <a:gd name="T13" fmla="*/ 104 h 168"/>
              <a:gd name="T14" fmla="*/ 744 w 1470"/>
              <a:gd name="T15" fmla="*/ 94 h 168"/>
              <a:gd name="T16" fmla="*/ 651 w 1470"/>
              <a:gd name="T17" fmla="*/ 83 h 168"/>
              <a:gd name="T18" fmla="*/ 560 w 1470"/>
              <a:gd name="T19" fmla="*/ 72 h 168"/>
              <a:gd name="T20" fmla="*/ 471 w 1470"/>
              <a:gd name="T21" fmla="*/ 61 h 168"/>
              <a:gd name="T22" fmla="*/ 386 w 1470"/>
              <a:gd name="T23" fmla="*/ 51 h 168"/>
              <a:gd name="T24" fmla="*/ 303 w 1470"/>
              <a:gd name="T25" fmla="*/ 40 h 168"/>
              <a:gd name="T26" fmla="*/ 222 w 1470"/>
              <a:gd name="T27" fmla="*/ 31 h 168"/>
              <a:gd name="T28" fmla="*/ 146 w 1470"/>
              <a:gd name="T29" fmla="*/ 20 h 168"/>
              <a:gd name="T30" fmla="*/ 72 w 1470"/>
              <a:gd name="T31" fmla="*/ 10 h 168"/>
              <a:gd name="T32" fmla="*/ 0 w 1470"/>
              <a:gd name="T33" fmla="*/ 0 h 168"/>
              <a:gd name="T34" fmla="*/ 72 w 1470"/>
              <a:gd name="T35" fmla="*/ 10 h 168"/>
              <a:gd name="T36" fmla="*/ 146 w 1470"/>
              <a:gd name="T37" fmla="*/ 20 h 168"/>
              <a:gd name="T38" fmla="*/ 222 w 1470"/>
              <a:gd name="T39" fmla="*/ 30 h 168"/>
              <a:gd name="T40" fmla="*/ 303 w 1470"/>
              <a:gd name="T41" fmla="*/ 40 h 168"/>
              <a:gd name="T42" fmla="*/ 386 w 1470"/>
              <a:gd name="T43" fmla="*/ 51 h 168"/>
              <a:gd name="T44" fmla="*/ 472 w 1470"/>
              <a:gd name="T45" fmla="*/ 61 h 168"/>
              <a:gd name="T46" fmla="*/ 560 w 1470"/>
              <a:gd name="T47" fmla="*/ 72 h 168"/>
              <a:gd name="T48" fmla="*/ 651 w 1470"/>
              <a:gd name="T49" fmla="*/ 83 h 168"/>
              <a:gd name="T50" fmla="*/ 744 w 1470"/>
              <a:gd name="T51" fmla="*/ 94 h 168"/>
              <a:gd name="T52" fmla="*/ 840 w 1470"/>
              <a:gd name="T53" fmla="*/ 104 h 168"/>
              <a:gd name="T54" fmla="*/ 940 w 1470"/>
              <a:gd name="T55" fmla="*/ 115 h 168"/>
              <a:gd name="T56" fmla="*/ 1041 w 1470"/>
              <a:gd name="T57" fmla="*/ 125 h 168"/>
              <a:gd name="T58" fmla="*/ 1145 w 1470"/>
              <a:gd name="T59" fmla="*/ 137 h 168"/>
              <a:gd name="T60" fmla="*/ 1251 w 1470"/>
              <a:gd name="T61" fmla="*/ 147 h 168"/>
              <a:gd name="T62" fmla="*/ 1360 w 1470"/>
              <a:gd name="T63" fmla="*/ 158 h 168"/>
              <a:gd name="T64" fmla="*/ 1470 w 1470"/>
              <a:gd name="T65" fmla="*/ 167 h 168"/>
              <a:gd name="T66" fmla="*/ 1470 w 1470"/>
              <a:gd name="T6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70" h="168">
                <a:moveTo>
                  <a:pt x="1470" y="168"/>
                </a:moveTo>
                <a:lnTo>
                  <a:pt x="1360" y="158"/>
                </a:lnTo>
                <a:lnTo>
                  <a:pt x="1251" y="147"/>
                </a:lnTo>
                <a:lnTo>
                  <a:pt x="1145" y="137"/>
                </a:lnTo>
                <a:lnTo>
                  <a:pt x="1041" y="126"/>
                </a:lnTo>
                <a:lnTo>
                  <a:pt x="940" y="115"/>
                </a:lnTo>
                <a:lnTo>
                  <a:pt x="840" y="104"/>
                </a:lnTo>
                <a:lnTo>
                  <a:pt x="744" y="94"/>
                </a:lnTo>
                <a:lnTo>
                  <a:pt x="651" y="83"/>
                </a:lnTo>
                <a:lnTo>
                  <a:pt x="560" y="72"/>
                </a:lnTo>
                <a:lnTo>
                  <a:pt x="471" y="61"/>
                </a:lnTo>
                <a:lnTo>
                  <a:pt x="386" y="51"/>
                </a:lnTo>
                <a:lnTo>
                  <a:pt x="303" y="40"/>
                </a:lnTo>
                <a:lnTo>
                  <a:pt x="222" y="31"/>
                </a:lnTo>
                <a:lnTo>
                  <a:pt x="146" y="20"/>
                </a:lnTo>
                <a:lnTo>
                  <a:pt x="72" y="10"/>
                </a:lnTo>
                <a:lnTo>
                  <a:pt x="0" y="0"/>
                </a:lnTo>
                <a:lnTo>
                  <a:pt x="72" y="10"/>
                </a:lnTo>
                <a:lnTo>
                  <a:pt x="146" y="20"/>
                </a:lnTo>
                <a:lnTo>
                  <a:pt x="222" y="30"/>
                </a:lnTo>
                <a:lnTo>
                  <a:pt x="303" y="40"/>
                </a:lnTo>
                <a:lnTo>
                  <a:pt x="386" y="51"/>
                </a:lnTo>
                <a:lnTo>
                  <a:pt x="472" y="61"/>
                </a:lnTo>
                <a:lnTo>
                  <a:pt x="560" y="72"/>
                </a:lnTo>
                <a:lnTo>
                  <a:pt x="651" y="83"/>
                </a:lnTo>
                <a:lnTo>
                  <a:pt x="744" y="94"/>
                </a:lnTo>
                <a:lnTo>
                  <a:pt x="840" y="104"/>
                </a:lnTo>
                <a:lnTo>
                  <a:pt x="940" y="115"/>
                </a:lnTo>
                <a:lnTo>
                  <a:pt x="1041" y="125"/>
                </a:lnTo>
                <a:lnTo>
                  <a:pt x="1145" y="137"/>
                </a:lnTo>
                <a:lnTo>
                  <a:pt x="1251" y="147"/>
                </a:lnTo>
                <a:lnTo>
                  <a:pt x="1360" y="158"/>
                </a:lnTo>
                <a:lnTo>
                  <a:pt x="1470" y="167"/>
                </a:lnTo>
                <a:lnTo>
                  <a:pt x="1470" y="168"/>
                </a:lnTo>
                <a:close/>
              </a:path>
            </a:pathLst>
          </a:custGeom>
          <a:solidFill>
            <a:srgbClr val="5C4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8">
            <a:extLst>
              <a:ext uri="{FF2B5EF4-FFF2-40B4-BE49-F238E27FC236}">
                <a16:creationId xmlns:a16="http://schemas.microsoft.com/office/drawing/2014/main" id="{4ECBD677-0AFD-924F-A095-F24661864F61}"/>
              </a:ext>
            </a:extLst>
          </p:cNvPr>
          <p:cNvGrpSpPr/>
          <p:nvPr/>
        </p:nvGrpSpPr>
        <p:grpSpPr>
          <a:xfrm>
            <a:off x="947509" y="2039505"/>
            <a:ext cx="2198178" cy="461665"/>
            <a:chOff x="2194602" y="2085522"/>
            <a:chExt cx="2198178" cy="461665"/>
          </a:xfrm>
        </p:grpSpPr>
        <p:sp>
          <p:nvSpPr>
            <p:cNvPr id="30" name="Rectangle 29">
              <a:extLst>
                <a:ext uri="{FF2B5EF4-FFF2-40B4-BE49-F238E27FC236}">
                  <a16:creationId xmlns:a16="http://schemas.microsoft.com/office/drawing/2014/main" id="{4EA96409-8FBF-3C4E-88FE-22D6C4D956C4}"/>
                </a:ext>
              </a:extLst>
            </p:cNvPr>
            <p:cNvSpPr/>
            <p:nvPr/>
          </p:nvSpPr>
          <p:spPr>
            <a:xfrm>
              <a:off x="2540742" y="2085522"/>
              <a:ext cx="1852038" cy="461665"/>
            </a:xfrm>
            <a:prstGeom prst="rect">
              <a:avLst/>
            </a:prstGeom>
          </p:spPr>
          <p:txBody>
            <a:bodyPr wrap="square">
              <a:spAutoFit/>
            </a:bodyPr>
            <a:lstStyle/>
            <a:p>
              <a:r>
                <a:rPr lang="en-US" sz="1200" dirty="0" smtClean="0">
                  <a:latin typeface="Source Sans Pro Light" panose="020B0403030403020204" pitchFamily="34" charset="0"/>
                </a:rPr>
                <a:t>Mapping the Target : “LA” to 0 and “SU”  to 1</a:t>
              </a:r>
              <a:endParaRPr lang="en-US" sz="12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1" name="Shape 2778">
              <a:extLst>
                <a:ext uri="{FF2B5EF4-FFF2-40B4-BE49-F238E27FC236}">
                  <a16:creationId xmlns:a16="http://schemas.microsoft.com/office/drawing/2014/main" id="{CB9CB07F-026B-0D42-A9E7-EC251D0BDBC1}"/>
                </a:ext>
              </a:extLst>
            </p:cNvPr>
            <p:cNvSpPr/>
            <p:nvPr/>
          </p:nvSpPr>
          <p:spPr>
            <a:xfrm>
              <a:off x="2194602" y="21651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32" name="Group 31">
            <a:extLst>
              <a:ext uri="{FF2B5EF4-FFF2-40B4-BE49-F238E27FC236}">
                <a16:creationId xmlns:a16="http://schemas.microsoft.com/office/drawing/2014/main" id="{84DDAE98-0D55-5B4F-9CC7-B702CA00C642}"/>
              </a:ext>
            </a:extLst>
          </p:cNvPr>
          <p:cNvGrpSpPr/>
          <p:nvPr/>
        </p:nvGrpSpPr>
        <p:grpSpPr>
          <a:xfrm>
            <a:off x="936492" y="3968975"/>
            <a:ext cx="2199302" cy="461665"/>
            <a:chOff x="4129724" y="2082552"/>
            <a:chExt cx="2199302" cy="461665"/>
          </a:xfrm>
        </p:grpSpPr>
        <p:sp>
          <p:nvSpPr>
            <p:cNvPr id="33" name="Rectangle 32">
              <a:extLst>
                <a:ext uri="{FF2B5EF4-FFF2-40B4-BE49-F238E27FC236}">
                  <a16:creationId xmlns:a16="http://schemas.microsoft.com/office/drawing/2014/main" id="{1DD7981E-7E2D-B84A-ACE4-4297072375E6}"/>
                </a:ext>
              </a:extLst>
            </p:cNvPr>
            <p:cNvSpPr/>
            <p:nvPr/>
          </p:nvSpPr>
          <p:spPr>
            <a:xfrm>
              <a:off x="4477137" y="2082552"/>
              <a:ext cx="1851889" cy="461665"/>
            </a:xfrm>
            <a:prstGeom prst="rect">
              <a:avLst/>
            </a:prstGeom>
          </p:spPr>
          <p:txBody>
            <a:bodyPr wrap="square">
              <a:spAutoFit/>
            </a:bodyPr>
            <a:lstStyle/>
            <a:p>
              <a:r>
                <a:rPr lang="en-US" sz="1200" dirty="0" smtClean="0">
                  <a:latin typeface="Source Sans Pro Light" panose="020B0403030403020204" pitchFamily="34" charset="0"/>
                </a:rPr>
                <a:t>Mapping years as date type into interval group</a:t>
              </a:r>
              <a:endParaRPr lang="en-US" sz="12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4" name="Shape 2748">
              <a:extLst>
                <a:ext uri="{FF2B5EF4-FFF2-40B4-BE49-F238E27FC236}">
                  <a16:creationId xmlns:a16="http://schemas.microsoft.com/office/drawing/2014/main" id="{0F5258BB-48BA-2846-A226-DA6C901E6018}"/>
                </a:ext>
              </a:extLst>
            </p:cNvPr>
            <p:cNvSpPr/>
            <p:nvPr/>
          </p:nvSpPr>
          <p:spPr>
            <a:xfrm>
              <a:off x="4129724" y="21431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35" name="Group 34">
            <a:extLst>
              <a:ext uri="{FF2B5EF4-FFF2-40B4-BE49-F238E27FC236}">
                <a16:creationId xmlns:a16="http://schemas.microsoft.com/office/drawing/2014/main" id="{CE2E7297-11E4-0B4E-8474-937BCD153D7F}"/>
              </a:ext>
            </a:extLst>
          </p:cNvPr>
          <p:cNvGrpSpPr/>
          <p:nvPr/>
        </p:nvGrpSpPr>
        <p:grpSpPr>
          <a:xfrm>
            <a:off x="947509" y="2705180"/>
            <a:ext cx="2126143" cy="1015663"/>
            <a:chOff x="6064846" y="1787277"/>
            <a:chExt cx="2126143" cy="1015663"/>
          </a:xfrm>
        </p:grpSpPr>
        <p:sp>
          <p:nvSpPr>
            <p:cNvPr id="36" name="Rectangle 35">
              <a:extLst>
                <a:ext uri="{FF2B5EF4-FFF2-40B4-BE49-F238E27FC236}">
                  <a16:creationId xmlns:a16="http://schemas.microsoft.com/office/drawing/2014/main" id="{E513C4FB-956F-9F49-A65C-030E1511412D}"/>
                </a:ext>
              </a:extLst>
            </p:cNvPr>
            <p:cNvSpPr/>
            <p:nvPr/>
          </p:nvSpPr>
          <p:spPr>
            <a:xfrm>
              <a:off x="6413532" y="1787277"/>
              <a:ext cx="1777457" cy="1015663"/>
            </a:xfrm>
            <a:prstGeom prst="rect">
              <a:avLst/>
            </a:prstGeom>
          </p:spPr>
          <p:txBody>
            <a:bodyPr wrap="square">
              <a:spAutoFit/>
            </a:bodyPr>
            <a:lstStyle/>
            <a:p>
              <a:r>
                <a:rPr lang="en-US" sz="1200" dirty="0" smtClean="0">
                  <a:latin typeface="Source Sans Pro Light" panose="020B0403030403020204" pitchFamily="34" charset="0"/>
                </a:rPr>
                <a:t>Mapping all categorical features, and for categorical which have more than 8 items, will be simplify in group</a:t>
              </a:r>
              <a:endParaRPr lang="en-US" sz="12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37" name="Shape 2774">
              <a:extLst>
                <a:ext uri="{FF2B5EF4-FFF2-40B4-BE49-F238E27FC236}">
                  <a16:creationId xmlns:a16="http://schemas.microsoft.com/office/drawing/2014/main" id="{7CDB3B88-D316-F641-A8F7-C4AFED26632E}"/>
                </a:ext>
              </a:extLst>
            </p:cNvPr>
            <p:cNvSpPr/>
            <p:nvPr/>
          </p:nvSpPr>
          <p:spPr>
            <a:xfrm>
              <a:off x="6064846" y="21628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38" name="Group 37">
            <a:extLst>
              <a:ext uri="{FF2B5EF4-FFF2-40B4-BE49-F238E27FC236}">
                <a16:creationId xmlns:a16="http://schemas.microsoft.com/office/drawing/2014/main" id="{8982012F-7EAA-A448-863B-B4C015C320BD}"/>
              </a:ext>
            </a:extLst>
          </p:cNvPr>
          <p:cNvGrpSpPr/>
          <p:nvPr/>
        </p:nvGrpSpPr>
        <p:grpSpPr>
          <a:xfrm>
            <a:off x="947509" y="4809894"/>
            <a:ext cx="2199302" cy="830997"/>
            <a:chOff x="8002514" y="2015877"/>
            <a:chExt cx="2199302" cy="830997"/>
          </a:xfrm>
        </p:grpSpPr>
        <p:sp>
          <p:nvSpPr>
            <p:cNvPr id="39" name="Rectangle 38">
              <a:extLst>
                <a:ext uri="{FF2B5EF4-FFF2-40B4-BE49-F238E27FC236}">
                  <a16:creationId xmlns:a16="http://schemas.microsoft.com/office/drawing/2014/main" id="{2EC881D6-CCE0-A545-96C7-7F14DB0560BB}"/>
                </a:ext>
              </a:extLst>
            </p:cNvPr>
            <p:cNvSpPr/>
            <p:nvPr/>
          </p:nvSpPr>
          <p:spPr>
            <a:xfrm>
              <a:off x="8349927" y="2015877"/>
              <a:ext cx="1851889" cy="830997"/>
            </a:xfrm>
            <a:prstGeom prst="rect">
              <a:avLst/>
            </a:prstGeom>
          </p:spPr>
          <p:txBody>
            <a:bodyPr wrap="square">
              <a:spAutoFit/>
            </a:bodyPr>
            <a:lstStyle/>
            <a:p>
              <a:r>
                <a:rPr lang="en-US" sz="1200" dirty="0" smtClean="0">
                  <a:latin typeface="Source Sans Pro Light" panose="020B0403030403020204" pitchFamily="34" charset="0"/>
                </a:rPr>
                <a:t>Mapping Discrete data type into several numeric group, and continuous data into interval group</a:t>
              </a:r>
              <a:endParaRPr lang="en-US" sz="1200" dirty="0">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40" name="Shape 2784">
              <a:extLst>
                <a:ext uri="{FF2B5EF4-FFF2-40B4-BE49-F238E27FC236}">
                  <a16:creationId xmlns:a16="http://schemas.microsoft.com/office/drawing/2014/main" id="{D49F6DA6-FC88-F545-AF18-A573C585234F}"/>
                </a:ext>
              </a:extLst>
            </p:cNvPr>
            <p:cNvSpPr/>
            <p:nvPr/>
          </p:nvSpPr>
          <p:spPr>
            <a:xfrm>
              <a:off x="8002514" y="21682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sp>
        <p:nvSpPr>
          <p:cNvPr id="41" name="Rectangle 40">
            <a:extLst>
              <a:ext uri="{FF2B5EF4-FFF2-40B4-BE49-F238E27FC236}">
                <a16:creationId xmlns:a16="http://schemas.microsoft.com/office/drawing/2014/main" id="{647EEF19-C40E-1C4F-A74D-CEA2BB56C33A}"/>
              </a:ext>
            </a:extLst>
          </p:cNvPr>
          <p:cNvSpPr/>
          <p:nvPr/>
        </p:nvSpPr>
        <p:spPr>
          <a:xfrm>
            <a:off x="3402840" y="2405158"/>
            <a:ext cx="3523334" cy="3434273"/>
          </a:xfrm>
          <a:prstGeom prst="rect">
            <a:avLst/>
          </a:prstGeom>
        </p:spPr>
        <p:txBody>
          <a:bodyPr wrap="square">
            <a:spAutoFit/>
          </a:bodyPr>
          <a:lstStyle/>
          <a:p>
            <a:pPr>
              <a:lnSpc>
                <a:spcPct val="120000"/>
              </a:lnSpc>
            </a:pPr>
            <a:r>
              <a:rPr lang="en-US" sz="1400" dirty="0">
                <a:latin typeface="Source Sans Pro Light" panose="020B0403030403020204" pitchFamily="34" charset="0"/>
              </a:rPr>
              <a:t>Another of the common feature engineering methods is bringing the data into a given </a:t>
            </a:r>
            <a:r>
              <a:rPr lang="en-US" sz="1400" dirty="0" smtClean="0">
                <a:latin typeface="Source Sans Pro Light" panose="020B0403030403020204" pitchFamily="34" charset="0"/>
              </a:rPr>
              <a:t>interval or simply map to numeric. </a:t>
            </a:r>
            <a:r>
              <a:rPr lang="en-US" sz="1400" dirty="0">
                <a:latin typeface="Source Sans Pro Light" panose="020B0403030403020204" pitchFamily="34" charset="0"/>
              </a:rPr>
              <a:t>Why would we do it? </a:t>
            </a:r>
            <a:endParaRPr lang="en-US" sz="1400" dirty="0" smtClean="0">
              <a:latin typeface="Source Sans Pro Light" panose="020B0403030403020204" pitchFamily="34" charset="0"/>
            </a:endParaRPr>
          </a:p>
          <a:p>
            <a:pPr marL="228600" indent="-228600">
              <a:lnSpc>
                <a:spcPct val="120000"/>
              </a:lnSpc>
              <a:buAutoNum type="arabicPeriod"/>
            </a:pPr>
            <a:r>
              <a:rPr lang="en-US" sz="1400" dirty="0" smtClean="0">
                <a:latin typeface="Source Sans Pro Light" panose="020B0403030403020204" pitchFamily="34" charset="0"/>
              </a:rPr>
              <a:t>Trivial </a:t>
            </a:r>
            <a:r>
              <a:rPr lang="en-US" sz="1400" dirty="0">
                <a:latin typeface="Source Sans Pro Light" panose="020B0403030403020204" pitchFamily="34" charset="0"/>
              </a:rPr>
              <a:t>as computations on a bounded range of numbers prevent some numerical inaccuracies and limit the computational power required. </a:t>
            </a:r>
            <a:endParaRPr lang="en-US" sz="1400" dirty="0" smtClean="0">
              <a:latin typeface="Source Sans Pro Light" panose="020B0403030403020204" pitchFamily="34" charset="0"/>
            </a:endParaRPr>
          </a:p>
          <a:p>
            <a:pPr marL="228600" indent="-228600">
              <a:lnSpc>
                <a:spcPct val="120000"/>
              </a:lnSpc>
              <a:buAutoNum type="arabicPeriod"/>
            </a:pPr>
            <a:r>
              <a:rPr lang="en-US" sz="1400" dirty="0" smtClean="0">
                <a:latin typeface="Source Sans Pro Light" panose="020B0403030403020204" pitchFamily="34" charset="0"/>
              </a:rPr>
              <a:t>Some </a:t>
            </a:r>
            <a:r>
              <a:rPr lang="en-US" sz="1400" dirty="0">
                <a:latin typeface="Source Sans Pro Light" panose="020B0403030403020204" pitchFamily="34" charset="0"/>
              </a:rPr>
              <a:t>machine learning algorithms can handle that data better when it is normalized. There are several approaches to </a:t>
            </a:r>
            <a:r>
              <a:rPr lang="en-US" sz="1400" b="1" dirty="0" smtClean="0">
                <a:solidFill>
                  <a:schemeClr val="accent3"/>
                </a:solidFill>
                <a:latin typeface="Source Sans Pro Light" panose="020B0403030403020204" pitchFamily="34" charset="0"/>
              </a:rPr>
              <a:t>scaling </a:t>
            </a:r>
            <a:r>
              <a:rPr lang="en-US" sz="1400" dirty="0">
                <a:latin typeface="Source Sans Pro Light" panose="020B0403030403020204" pitchFamily="34" charset="0"/>
              </a:rPr>
              <a:t>of the data</a:t>
            </a:r>
            <a:r>
              <a:rPr lang="en-US" sz="1400" dirty="0" smtClean="0">
                <a:latin typeface="Source Sans Pro Light" panose="020B0403030403020204" pitchFamily="34" charset="0"/>
              </a:rPr>
              <a:t>. In this working, we didn’t.</a:t>
            </a:r>
          </a:p>
          <a:p>
            <a:pPr marL="228600" indent="-228600">
              <a:lnSpc>
                <a:spcPct val="120000"/>
              </a:lnSpc>
              <a:buAutoNum type="arabicPeriod"/>
            </a:pPr>
            <a:r>
              <a:rPr lang="en-US" sz="1400" dirty="0" smtClean="0">
                <a:latin typeface="Source Sans Pro Light" panose="020B0403030403020204" pitchFamily="34" charset="0"/>
              </a:rPr>
              <a:t>Another way by using basic statistics </a:t>
            </a:r>
            <a:r>
              <a:rPr lang="en-US" sz="1400" b="1" dirty="0" smtClean="0">
                <a:solidFill>
                  <a:schemeClr val="accent3"/>
                </a:solidFill>
                <a:latin typeface="Source Sans Pro Light" panose="020B0403030403020204" pitchFamily="34" charset="0"/>
              </a:rPr>
              <a:t>transformation</a:t>
            </a:r>
            <a:r>
              <a:rPr lang="en-US" sz="1400" dirty="0" smtClean="0">
                <a:latin typeface="Source Sans Pro Light" panose="020B0403030403020204" pitchFamily="34" charset="0"/>
              </a:rPr>
              <a:t> methods, e.g. square root, logarithm, etc.</a:t>
            </a:r>
            <a:endParaRPr lang="en-US" sz="1400" dirty="0">
              <a:latin typeface="Source Sans Pro Light" panose="020B0403030403020204" pitchFamily="34" charset="0"/>
            </a:endParaRPr>
          </a:p>
        </p:txBody>
      </p:sp>
      <p:sp>
        <p:nvSpPr>
          <p:cNvPr id="43" name="Text Placeholder 32">
            <a:extLst>
              <a:ext uri="{FF2B5EF4-FFF2-40B4-BE49-F238E27FC236}">
                <a16:creationId xmlns:a16="http://schemas.microsoft.com/office/drawing/2014/main" id="{5B47DB14-44CB-7343-8D69-10F9A6226F8F}"/>
              </a:ext>
            </a:extLst>
          </p:cNvPr>
          <p:cNvSpPr txBox="1">
            <a:spLocks/>
          </p:cNvSpPr>
          <p:nvPr/>
        </p:nvSpPr>
        <p:spPr>
          <a:xfrm>
            <a:off x="3523623" y="2059950"/>
            <a:ext cx="2930563" cy="51094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en-US" sz="1800" b="1" dirty="0" smtClean="0">
                <a:solidFill>
                  <a:schemeClr val="accent2"/>
                </a:solidFill>
                <a:latin typeface="Roboto Black" panose="02000000000000000000" pitchFamily="2" charset="0"/>
                <a:ea typeface="Roboto Black" panose="02000000000000000000" pitchFamily="2" charset="0"/>
                <a:cs typeface="Roboto Black" panose="02000000000000000000" pitchFamily="2" charset="0"/>
              </a:rPr>
              <a:t>Process to Feature Engineering</a:t>
            </a:r>
            <a:endParaRPr lang="en-US" sz="1800" b="1" dirty="0">
              <a:solidFill>
                <a:schemeClr val="accent2"/>
              </a:solidFill>
              <a:latin typeface="Roboto Black" panose="02000000000000000000" pitchFamily="2" charset="0"/>
              <a:ea typeface="Roboto Black" panose="02000000000000000000" pitchFamily="2" charset="0"/>
              <a:cs typeface="Roboto Black" panose="02000000000000000000" pitchFamily="2" charset="0"/>
            </a:endParaRPr>
          </a:p>
        </p:txBody>
      </p:sp>
      <p:grpSp>
        <p:nvGrpSpPr>
          <p:cNvPr id="52" name="Group 51"/>
          <p:cNvGrpSpPr/>
          <p:nvPr/>
        </p:nvGrpSpPr>
        <p:grpSpPr>
          <a:xfrm>
            <a:off x="8529325" y="5356567"/>
            <a:ext cx="1891025" cy="1128343"/>
            <a:chOff x="8529325" y="5356567"/>
            <a:chExt cx="1891025" cy="1128343"/>
          </a:xfrm>
        </p:grpSpPr>
        <p:grpSp>
          <p:nvGrpSpPr>
            <p:cNvPr id="6" name="Group 5">
              <a:extLst>
                <a:ext uri="{FF2B5EF4-FFF2-40B4-BE49-F238E27FC236}">
                  <a16:creationId xmlns:a16="http://schemas.microsoft.com/office/drawing/2014/main" id="{EF81F6A8-1B8D-D842-9006-1A5D3E550D33}"/>
                </a:ext>
              </a:extLst>
            </p:cNvPr>
            <p:cNvGrpSpPr/>
            <p:nvPr/>
          </p:nvGrpSpPr>
          <p:grpSpPr>
            <a:xfrm>
              <a:off x="8529325" y="5356567"/>
              <a:ext cx="996551" cy="1128343"/>
              <a:chOff x="9933560" y="5178965"/>
              <a:chExt cx="725457" cy="821397"/>
            </a:xfrm>
          </p:grpSpPr>
          <p:sp>
            <p:nvSpPr>
              <p:cNvPr id="7" name="Freeform 9">
                <a:extLst>
                  <a:ext uri="{FF2B5EF4-FFF2-40B4-BE49-F238E27FC236}">
                    <a16:creationId xmlns:a16="http://schemas.microsoft.com/office/drawing/2014/main" id="{78499761-9902-EA45-820F-3950DA7F81AD}"/>
                  </a:ext>
                </a:extLst>
              </p:cNvPr>
              <p:cNvSpPr>
                <a:spLocks/>
              </p:cNvSpPr>
              <p:nvPr/>
            </p:nvSpPr>
            <p:spPr bwMode="auto">
              <a:xfrm>
                <a:off x="9933560" y="5178965"/>
                <a:ext cx="725457" cy="145881"/>
              </a:xfrm>
              <a:custGeom>
                <a:avLst/>
                <a:gdLst>
                  <a:gd name="T0" fmla="*/ 2202 w 2207"/>
                  <a:gd name="T1" fmla="*/ 225 h 445"/>
                  <a:gd name="T2" fmla="*/ 2158 w 2207"/>
                  <a:gd name="T3" fmla="*/ 243 h 445"/>
                  <a:gd name="T4" fmla="*/ 2074 w 2207"/>
                  <a:gd name="T5" fmla="*/ 274 h 445"/>
                  <a:gd name="T6" fmla="*/ 1956 w 2207"/>
                  <a:gd name="T7" fmla="*/ 313 h 445"/>
                  <a:gd name="T8" fmla="*/ 1846 w 2207"/>
                  <a:gd name="T9" fmla="*/ 345 h 445"/>
                  <a:gd name="T10" fmla="*/ 1764 w 2207"/>
                  <a:gd name="T11" fmla="*/ 365 h 445"/>
                  <a:gd name="T12" fmla="*/ 1676 w 2207"/>
                  <a:gd name="T13" fmla="*/ 384 h 445"/>
                  <a:gd name="T14" fmla="*/ 1582 w 2207"/>
                  <a:gd name="T15" fmla="*/ 402 h 445"/>
                  <a:gd name="T16" fmla="*/ 1484 w 2207"/>
                  <a:gd name="T17" fmla="*/ 418 h 445"/>
                  <a:gd name="T18" fmla="*/ 1380 w 2207"/>
                  <a:gd name="T19" fmla="*/ 431 h 445"/>
                  <a:gd name="T20" fmla="*/ 1272 w 2207"/>
                  <a:gd name="T21" fmla="*/ 440 h 445"/>
                  <a:gd name="T22" fmla="*/ 1161 w 2207"/>
                  <a:gd name="T23" fmla="*/ 444 h 445"/>
                  <a:gd name="T24" fmla="*/ 1047 w 2207"/>
                  <a:gd name="T25" fmla="*/ 444 h 445"/>
                  <a:gd name="T26" fmla="*/ 936 w 2207"/>
                  <a:gd name="T27" fmla="*/ 440 h 445"/>
                  <a:gd name="T28" fmla="*/ 828 w 2207"/>
                  <a:gd name="T29" fmla="*/ 431 h 445"/>
                  <a:gd name="T30" fmla="*/ 724 w 2207"/>
                  <a:gd name="T31" fmla="*/ 418 h 445"/>
                  <a:gd name="T32" fmla="*/ 625 w 2207"/>
                  <a:gd name="T33" fmla="*/ 402 h 445"/>
                  <a:gd name="T34" fmla="*/ 532 w 2207"/>
                  <a:gd name="T35" fmla="*/ 384 h 445"/>
                  <a:gd name="T36" fmla="*/ 444 w 2207"/>
                  <a:gd name="T37" fmla="*/ 365 h 445"/>
                  <a:gd name="T38" fmla="*/ 362 w 2207"/>
                  <a:gd name="T39" fmla="*/ 345 h 445"/>
                  <a:gd name="T40" fmla="*/ 252 w 2207"/>
                  <a:gd name="T41" fmla="*/ 313 h 445"/>
                  <a:gd name="T42" fmla="*/ 134 w 2207"/>
                  <a:gd name="T43" fmla="*/ 274 h 445"/>
                  <a:gd name="T44" fmla="*/ 50 w 2207"/>
                  <a:gd name="T45" fmla="*/ 243 h 445"/>
                  <a:gd name="T46" fmla="*/ 6 w 2207"/>
                  <a:gd name="T47" fmla="*/ 225 h 445"/>
                  <a:gd name="T48" fmla="*/ 6 w 2207"/>
                  <a:gd name="T49" fmla="*/ 220 h 445"/>
                  <a:gd name="T50" fmla="*/ 50 w 2207"/>
                  <a:gd name="T51" fmla="*/ 202 h 445"/>
                  <a:gd name="T52" fmla="*/ 134 w 2207"/>
                  <a:gd name="T53" fmla="*/ 171 h 445"/>
                  <a:gd name="T54" fmla="*/ 252 w 2207"/>
                  <a:gd name="T55" fmla="*/ 132 h 445"/>
                  <a:gd name="T56" fmla="*/ 362 w 2207"/>
                  <a:gd name="T57" fmla="*/ 101 h 445"/>
                  <a:gd name="T58" fmla="*/ 444 w 2207"/>
                  <a:gd name="T59" fmla="*/ 81 h 445"/>
                  <a:gd name="T60" fmla="*/ 532 w 2207"/>
                  <a:gd name="T61" fmla="*/ 61 h 445"/>
                  <a:gd name="T62" fmla="*/ 625 w 2207"/>
                  <a:gd name="T63" fmla="*/ 43 h 445"/>
                  <a:gd name="T64" fmla="*/ 724 w 2207"/>
                  <a:gd name="T65" fmla="*/ 27 h 445"/>
                  <a:gd name="T66" fmla="*/ 828 w 2207"/>
                  <a:gd name="T67" fmla="*/ 15 h 445"/>
                  <a:gd name="T68" fmla="*/ 936 w 2207"/>
                  <a:gd name="T69" fmla="*/ 5 h 445"/>
                  <a:gd name="T70" fmla="*/ 1047 w 2207"/>
                  <a:gd name="T71" fmla="*/ 0 h 445"/>
                  <a:gd name="T72" fmla="*/ 1161 w 2207"/>
                  <a:gd name="T73" fmla="*/ 0 h 445"/>
                  <a:gd name="T74" fmla="*/ 1272 w 2207"/>
                  <a:gd name="T75" fmla="*/ 5 h 445"/>
                  <a:gd name="T76" fmla="*/ 1380 w 2207"/>
                  <a:gd name="T77" fmla="*/ 15 h 445"/>
                  <a:gd name="T78" fmla="*/ 1484 w 2207"/>
                  <a:gd name="T79" fmla="*/ 27 h 445"/>
                  <a:gd name="T80" fmla="*/ 1582 w 2207"/>
                  <a:gd name="T81" fmla="*/ 43 h 445"/>
                  <a:gd name="T82" fmla="*/ 1676 w 2207"/>
                  <a:gd name="T83" fmla="*/ 61 h 445"/>
                  <a:gd name="T84" fmla="*/ 1764 w 2207"/>
                  <a:gd name="T85" fmla="*/ 81 h 445"/>
                  <a:gd name="T86" fmla="*/ 1846 w 2207"/>
                  <a:gd name="T87" fmla="*/ 101 h 445"/>
                  <a:gd name="T88" fmla="*/ 1956 w 2207"/>
                  <a:gd name="T89" fmla="*/ 132 h 445"/>
                  <a:gd name="T90" fmla="*/ 2074 w 2207"/>
                  <a:gd name="T91" fmla="*/ 171 h 445"/>
                  <a:gd name="T92" fmla="*/ 2158 w 2207"/>
                  <a:gd name="T93" fmla="*/ 202 h 445"/>
                  <a:gd name="T94" fmla="*/ 2202 w 2207"/>
                  <a:gd name="T95" fmla="*/ 22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07" h="445">
                    <a:moveTo>
                      <a:pt x="2207" y="222"/>
                    </a:moveTo>
                    <a:lnTo>
                      <a:pt x="2202" y="225"/>
                    </a:lnTo>
                    <a:lnTo>
                      <a:pt x="2185" y="233"/>
                    </a:lnTo>
                    <a:lnTo>
                      <a:pt x="2158" y="243"/>
                    </a:lnTo>
                    <a:lnTo>
                      <a:pt x="2120" y="258"/>
                    </a:lnTo>
                    <a:lnTo>
                      <a:pt x="2074" y="274"/>
                    </a:lnTo>
                    <a:lnTo>
                      <a:pt x="2019" y="293"/>
                    </a:lnTo>
                    <a:lnTo>
                      <a:pt x="1956" y="313"/>
                    </a:lnTo>
                    <a:lnTo>
                      <a:pt x="1885" y="334"/>
                    </a:lnTo>
                    <a:lnTo>
                      <a:pt x="1846" y="345"/>
                    </a:lnTo>
                    <a:lnTo>
                      <a:pt x="1806" y="354"/>
                    </a:lnTo>
                    <a:lnTo>
                      <a:pt x="1764" y="365"/>
                    </a:lnTo>
                    <a:lnTo>
                      <a:pt x="1721" y="375"/>
                    </a:lnTo>
                    <a:lnTo>
                      <a:pt x="1676" y="384"/>
                    </a:lnTo>
                    <a:lnTo>
                      <a:pt x="1630" y="394"/>
                    </a:lnTo>
                    <a:lnTo>
                      <a:pt x="1582" y="402"/>
                    </a:lnTo>
                    <a:lnTo>
                      <a:pt x="1534" y="411"/>
                    </a:lnTo>
                    <a:lnTo>
                      <a:pt x="1484" y="418"/>
                    </a:lnTo>
                    <a:lnTo>
                      <a:pt x="1432" y="424"/>
                    </a:lnTo>
                    <a:lnTo>
                      <a:pt x="1380" y="431"/>
                    </a:lnTo>
                    <a:lnTo>
                      <a:pt x="1326" y="436"/>
                    </a:lnTo>
                    <a:lnTo>
                      <a:pt x="1272" y="440"/>
                    </a:lnTo>
                    <a:lnTo>
                      <a:pt x="1217" y="443"/>
                    </a:lnTo>
                    <a:lnTo>
                      <a:pt x="1161" y="444"/>
                    </a:lnTo>
                    <a:lnTo>
                      <a:pt x="1103" y="445"/>
                    </a:lnTo>
                    <a:lnTo>
                      <a:pt x="1047" y="444"/>
                    </a:lnTo>
                    <a:lnTo>
                      <a:pt x="991" y="443"/>
                    </a:lnTo>
                    <a:lnTo>
                      <a:pt x="936" y="440"/>
                    </a:lnTo>
                    <a:lnTo>
                      <a:pt x="881" y="436"/>
                    </a:lnTo>
                    <a:lnTo>
                      <a:pt x="828" y="431"/>
                    </a:lnTo>
                    <a:lnTo>
                      <a:pt x="776" y="424"/>
                    </a:lnTo>
                    <a:lnTo>
                      <a:pt x="724" y="418"/>
                    </a:lnTo>
                    <a:lnTo>
                      <a:pt x="674" y="411"/>
                    </a:lnTo>
                    <a:lnTo>
                      <a:pt x="625" y="402"/>
                    </a:lnTo>
                    <a:lnTo>
                      <a:pt x="578" y="394"/>
                    </a:lnTo>
                    <a:lnTo>
                      <a:pt x="532" y="384"/>
                    </a:lnTo>
                    <a:lnTo>
                      <a:pt x="487" y="375"/>
                    </a:lnTo>
                    <a:lnTo>
                      <a:pt x="444" y="365"/>
                    </a:lnTo>
                    <a:lnTo>
                      <a:pt x="402" y="354"/>
                    </a:lnTo>
                    <a:lnTo>
                      <a:pt x="362" y="345"/>
                    </a:lnTo>
                    <a:lnTo>
                      <a:pt x="323" y="334"/>
                    </a:lnTo>
                    <a:lnTo>
                      <a:pt x="252" y="313"/>
                    </a:lnTo>
                    <a:lnTo>
                      <a:pt x="188" y="293"/>
                    </a:lnTo>
                    <a:lnTo>
                      <a:pt x="134" y="274"/>
                    </a:lnTo>
                    <a:lnTo>
                      <a:pt x="87" y="258"/>
                    </a:lnTo>
                    <a:lnTo>
                      <a:pt x="50" y="243"/>
                    </a:lnTo>
                    <a:lnTo>
                      <a:pt x="23" y="233"/>
                    </a:lnTo>
                    <a:lnTo>
                      <a:pt x="6" y="225"/>
                    </a:lnTo>
                    <a:lnTo>
                      <a:pt x="0" y="222"/>
                    </a:lnTo>
                    <a:lnTo>
                      <a:pt x="6" y="220"/>
                    </a:lnTo>
                    <a:lnTo>
                      <a:pt x="23" y="213"/>
                    </a:lnTo>
                    <a:lnTo>
                      <a:pt x="50" y="202"/>
                    </a:lnTo>
                    <a:lnTo>
                      <a:pt x="87" y="188"/>
                    </a:lnTo>
                    <a:lnTo>
                      <a:pt x="134" y="171"/>
                    </a:lnTo>
                    <a:lnTo>
                      <a:pt x="188" y="152"/>
                    </a:lnTo>
                    <a:lnTo>
                      <a:pt x="252" y="132"/>
                    </a:lnTo>
                    <a:lnTo>
                      <a:pt x="323" y="111"/>
                    </a:lnTo>
                    <a:lnTo>
                      <a:pt x="362" y="101"/>
                    </a:lnTo>
                    <a:lnTo>
                      <a:pt x="402" y="90"/>
                    </a:lnTo>
                    <a:lnTo>
                      <a:pt x="444" y="81"/>
                    </a:lnTo>
                    <a:lnTo>
                      <a:pt x="487" y="70"/>
                    </a:lnTo>
                    <a:lnTo>
                      <a:pt x="532" y="61"/>
                    </a:lnTo>
                    <a:lnTo>
                      <a:pt x="578" y="51"/>
                    </a:lnTo>
                    <a:lnTo>
                      <a:pt x="625" y="43"/>
                    </a:lnTo>
                    <a:lnTo>
                      <a:pt x="674" y="35"/>
                    </a:lnTo>
                    <a:lnTo>
                      <a:pt x="724" y="27"/>
                    </a:lnTo>
                    <a:lnTo>
                      <a:pt x="776" y="20"/>
                    </a:lnTo>
                    <a:lnTo>
                      <a:pt x="828" y="15"/>
                    </a:lnTo>
                    <a:lnTo>
                      <a:pt x="881" y="9"/>
                    </a:lnTo>
                    <a:lnTo>
                      <a:pt x="936" y="5"/>
                    </a:lnTo>
                    <a:lnTo>
                      <a:pt x="991" y="2"/>
                    </a:lnTo>
                    <a:lnTo>
                      <a:pt x="1047" y="0"/>
                    </a:lnTo>
                    <a:lnTo>
                      <a:pt x="1103" y="0"/>
                    </a:lnTo>
                    <a:lnTo>
                      <a:pt x="1161" y="0"/>
                    </a:lnTo>
                    <a:lnTo>
                      <a:pt x="1217" y="2"/>
                    </a:lnTo>
                    <a:lnTo>
                      <a:pt x="1272" y="5"/>
                    </a:lnTo>
                    <a:lnTo>
                      <a:pt x="1326" y="9"/>
                    </a:lnTo>
                    <a:lnTo>
                      <a:pt x="1380" y="15"/>
                    </a:lnTo>
                    <a:lnTo>
                      <a:pt x="1432" y="20"/>
                    </a:lnTo>
                    <a:lnTo>
                      <a:pt x="1484" y="27"/>
                    </a:lnTo>
                    <a:lnTo>
                      <a:pt x="1534" y="35"/>
                    </a:lnTo>
                    <a:lnTo>
                      <a:pt x="1582" y="43"/>
                    </a:lnTo>
                    <a:lnTo>
                      <a:pt x="1630" y="51"/>
                    </a:lnTo>
                    <a:lnTo>
                      <a:pt x="1676" y="61"/>
                    </a:lnTo>
                    <a:lnTo>
                      <a:pt x="1721" y="70"/>
                    </a:lnTo>
                    <a:lnTo>
                      <a:pt x="1764" y="81"/>
                    </a:lnTo>
                    <a:lnTo>
                      <a:pt x="1806" y="90"/>
                    </a:lnTo>
                    <a:lnTo>
                      <a:pt x="1846" y="101"/>
                    </a:lnTo>
                    <a:lnTo>
                      <a:pt x="1885" y="111"/>
                    </a:lnTo>
                    <a:lnTo>
                      <a:pt x="1956" y="132"/>
                    </a:lnTo>
                    <a:lnTo>
                      <a:pt x="2019" y="152"/>
                    </a:lnTo>
                    <a:lnTo>
                      <a:pt x="2074" y="171"/>
                    </a:lnTo>
                    <a:lnTo>
                      <a:pt x="2120" y="188"/>
                    </a:lnTo>
                    <a:lnTo>
                      <a:pt x="2158" y="202"/>
                    </a:lnTo>
                    <a:lnTo>
                      <a:pt x="2185" y="213"/>
                    </a:lnTo>
                    <a:lnTo>
                      <a:pt x="2202" y="220"/>
                    </a:lnTo>
                    <a:lnTo>
                      <a:pt x="2207" y="222"/>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0">
                <a:extLst>
                  <a:ext uri="{FF2B5EF4-FFF2-40B4-BE49-F238E27FC236}">
                    <a16:creationId xmlns:a16="http://schemas.microsoft.com/office/drawing/2014/main" id="{C079D86F-59F3-044F-AEB1-19A2D7BE93D3}"/>
                  </a:ext>
                </a:extLst>
              </p:cNvPr>
              <p:cNvSpPr>
                <a:spLocks/>
              </p:cNvSpPr>
              <p:nvPr/>
            </p:nvSpPr>
            <p:spPr bwMode="auto">
              <a:xfrm>
                <a:off x="9933560" y="5251247"/>
                <a:ext cx="725457" cy="747800"/>
              </a:xfrm>
              <a:custGeom>
                <a:avLst/>
                <a:gdLst>
                  <a:gd name="T0" fmla="*/ 1103 w 2207"/>
                  <a:gd name="T1" fmla="*/ 223 h 2275"/>
                  <a:gd name="T2" fmla="*/ 1047 w 2207"/>
                  <a:gd name="T3" fmla="*/ 222 h 2275"/>
                  <a:gd name="T4" fmla="*/ 991 w 2207"/>
                  <a:gd name="T5" fmla="*/ 221 h 2275"/>
                  <a:gd name="T6" fmla="*/ 936 w 2207"/>
                  <a:gd name="T7" fmla="*/ 218 h 2275"/>
                  <a:gd name="T8" fmla="*/ 881 w 2207"/>
                  <a:gd name="T9" fmla="*/ 214 h 2275"/>
                  <a:gd name="T10" fmla="*/ 828 w 2207"/>
                  <a:gd name="T11" fmla="*/ 209 h 2275"/>
                  <a:gd name="T12" fmla="*/ 776 w 2207"/>
                  <a:gd name="T13" fmla="*/ 202 h 2275"/>
                  <a:gd name="T14" fmla="*/ 724 w 2207"/>
                  <a:gd name="T15" fmla="*/ 196 h 2275"/>
                  <a:gd name="T16" fmla="*/ 674 w 2207"/>
                  <a:gd name="T17" fmla="*/ 189 h 2275"/>
                  <a:gd name="T18" fmla="*/ 625 w 2207"/>
                  <a:gd name="T19" fmla="*/ 180 h 2275"/>
                  <a:gd name="T20" fmla="*/ 578 w 2207"/>
                  <a:gd name="T21" fmla="*/ 172 h 2275"/>
                  <a:gd name="T22" fmla="*/ 532 w 2207"/>
                  <a:gd name="T23" fmla="*/ 162 h 2275"/>
                  <a:gd name="T24" fmla="*/ 487 w 2207"/>
                  <a:gd name="T25" fmla="*/ 153 h 2275"/>
                  <a:gd name="T26" fmla="*/ 444 w 2207"/>
                  <a:gd name="T27" fmla="*/ 143 h 2275"/>
                  <a:gd name="T28" fmla="*/ 402 w 2207"/>
                  <a:gd name="T29" fmla="*/ 132 h 2275"/>
                  <a:gd name="T30" fmla="*/ 362 w 2207"/>
                  <a:gd name="T31" fmla="*/ 123 h 2275"/>
                  <a:gd name="T32" fmla="*/ 323 w 2207"/>
                  <a:gd name="T33" fmla="*/ 112 h 2275"/>
                  <a:gd name="T34" fmla="*/ 252 w 2207"/>
                  <a:gd name="T35" fmla="*/ 91 h 2275"/>
                  <a:gd name="T36" fmla="*/ 188 w 2207"/>
                  <a:gd name="T37" fmla="*/ 71 h 2275"/>
                  <a:gd name="T38" fmla="*/ 134 w 2207"/>
                  <a:gd name="T39" fmla="*/ 52 h 2275"/>
                  <a:gd name="T40" fmla="*/ 87 w 2207"/>
                  <a:gd name="T41" fmla="*/ 36 h 2275"/>
                  <a:gd name="T42" fmla="*/ 50 w 2207"/>
                  <a:gd name="T43" fmla="*/ 21 h 2275"/>
                  <a:gd name="T44" fmla="*/ 23 w 2207"/>
                  <a:gd name="T45" fmla="*/ 11 h 2275"/>
                  <a:gd name="T46" fmla="*/ 6 w 2207"/>
                  <a:gd name="T47" fmla="*/ 3 h 2275"/>
                  <a:gd name="T48" fmla="*/ 0 w 2207"/>
                  <a:gd name="T49" fmla="*/ 0 h 2275"/>
                  <a:gd name="T50" fmla="*/ 1103 w 2207"/>
                  <a:gd name="T51" fmla="*/ 2275 h 2275"/>
                  <a:gd name="T52" fmla="*/ 2207 w 2207"/>
                  <a:gd name="T53" fmla="*/ 0 h 2275"/>
                  <a:gd name="T54" fmla="*/ 2202 w 2207"/>
                  <a:gd name="T55" fmla="*/ 3 h 2275"/>
                  <a:gd name="T56" fmla="*/ 2185 w 2207"/>
                  <a:gd name="T57" fmla="*/ 11 h 2275"/>
                  <a:gd name="T58" fmla="*/ 2158 w 2207"/>
                  <a:gd name="T59" fmla="*/ 21 h 2275"/>
                  <a:gd name="T60" fmla="*/ 2120 w 2207"/>
                  <a:gd name="T61" fmla="*/ 36 h 2275"/>
                  <a:gd name="T62" fmla="*/ 2074 w 2207"/>
                  <a:gd name="T63" fmla="*/ 52 h 2275"/>
                  <a:gd name="T64" fmla="*/ 2019 w 2207"/>
                  <a:gd name="T65" fmla="*/ 71 h 2275"/>
                  <a:gd name="T66" fmla="*/ 1956 w 2207"/>
                  <a:gd name="T67" fmla="*/ 91 h 2275"/>
                  <a:gd name="T68" fmla="*/ 1885 w 2207"/>
                  <a:gd name="T69" fmla="*/ 112 h 2275"/>
                  <a:gd name="T70" fmla="*/ 1846 w 2207"/>
                  <a:gd name="T71" fmla="*/ 123 h 2275"/>
                  <a:gd name="T72" fmla="*/ 1806 w 2207"/>
                  <a:gd name="T73" fmla="*/ 132 h 2275"/>
                  <a:gd name="T74" fmla="*/ 1764 w 2207"/>
                  <a:gd name="T75" fmla="*/ 143 h 2275"/>
                  <a:gd name="T76" fmla="*/ 1721 w 2207"/>
                  <a:gd name="T77" fmla="*/ 153 h 2275"/>
                  <a:gd name="T78" fmla="*/ 1676 w 2207"/>
                  <a:gd name="T79" fmla="*/ 162 h 2275"/>
                  <a:gd name="T80" fmla="*/ 1630 w 2207"/>
                  <a:gd name="T81" fmla="*/ 172 h 2275"/>
                  <a:gd name="T82" fmla="*/ 1582 w 2207"/>
                  <a:gd name="T83" fmla="*/ 180 h 2275"/>
                  <a:gd name="T84" fmla="*/ 1534 w 2207"/>
                  <a:gd name="T85" fmla="*/ 189 h 2275"/>
                  <a:gd name="T86" fmla="*/ 1484 w 2207"/>
                  <a:gd name="T87" fmla="*/ 196 h 2275"/>
                  <a:gd name="T88" fmla="*/ 1432 w 2207"/>
                  <a:gd name="T89" fmla="*/ 202 h 2275"/>
                  <a:gd name="T90" fmla="*/ 1380 w 2207"/>
                  <a:gd name="T91" fmla="*/ 209 h 2275"/>
                  <a:gd name="T92" fmla="*/ 1326 w 2207"/>
                  <a:gd name="T93" fmla="*/ 214 h 2275"/>
                  <a:gd name="T94" fmla="*/ 1272 w 2207"/>
                  <a:gd name="T95" fmla="*/ 218 h 2275"/>
                  <a:gd name="T96" fmla="*/ 1217 w 2207"/>
                  <a:gd name="T97" fmla="*/ 221 h 2275"/>
                  <a:gd name="T98" fmla="*/ 1161 w 2207"/>
                  <a:gd name="T99" fmla="*/ 222 h 2275"/>
                  <a:gd name="T100" fmla="*/ 1103 w 2207"/>
                  <a:gd name="T101" fmla="*/ 223 h 2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07" h="2275">
                    <a:moveTo>
                      <a:pt x="1103" y="223"/>
                    </a:moveTo>
                    <a:lnTo>
                      <a:pt x="1047" y="222"/>
                    </a:lnTo>
                    <a:lnTo>
                      <a:pt x="991" y="221"/>
                    </a:lnTo>
                    <a:lnTo>
                      <a:pt x="936" y="218"/>
                    </a:lnTo>
                    <a:lnTo>
                      <a:pt x="881" y="214"/>
                    </a:lnTo>
                    <a:lnTo>
                      <a:pt x="828" y="209"/>
                    </a:lnTo>
                    <a:lnTo>
                      <a:pt x="776" y="202"/>
                    </a:lnTo>
                    <a:lnTo>
                      <a:pt x="724" y="196"/>
                    </a:lnTo>
                    <a:lnTo>
                      <a:pt x="674" y="189"/>
                    </a:lnTo>
                    <a:lnTo>
                      <a:pt x="625" y="180"/>
                    </a:lnTo>
                    <a:lnTo>
                      <a:pt x="578" y="172"/>
                    </a:lnTo>
                    <a:lnTo>
                      <a:pt x="532" y="162"/>
                    </a:lnTo>
                    <a:lnTo>
                      <a:pt x="487" y="153"/>
                    </a:lnTo>
                    <a:lnTo>
                      <a:pt x="444" y="143"/>
                    </a:lnTo>
                    <a:lnTo>
                      <a:pt x="402" y="132"/>
                    </a:lnTo>
                    <a:lnTo>
                      <a:pt x="362" y="123"/>
                    </a:lnTo>
                    <a:lnTo>
                      <a:pt x="323" y="112"/>
                    </a:lnTo>
                    <a:lnTo>
                      <a:pt x="252" y="91"/>
                    </a:lnTo>
                    <a:lnTo>
                      <a:pt x="188" y="71"/>
                    </a:lnTo>
                    <a:lnTo>
                      <a:pt x="134" y="52"/>
                    </a:lnTo>
                    <a:lnTo>
                      <a:pt x="87" y="36"/>
                    </a:lnTo>
                    <a:lnTo>
                      <a:pt x="50" y="21"/>
                    </a:lnTo>
                    <a:lnTo>
                      <a:pt x="23" y="11"/>
                    </a:lnTo>
                    <a:lnTo>
                      <a:pt x="6" y="3"/>
                    </a:lnTo>
                    <a:lnTo>
                      <a:pt x="0" y="0"/>
                    </a:lnTo>
                    <a:lnTo>
                      <a:pt x="1103" y="2275"/>
                    </a:lnTo>
                    <a:lnTo>
                      <a:pt x="2207" y="0"/>
                    </a:lnTo>
                    <a:lnTo>
                      <a:pt x="2202" y="3"/>
                    </a:lnTo>
                    <a:lnTo>
                      <a:pt x="2185" y="11"/>
                    </a:lnTo>
                    <a:lnTo>
                      <a:pt x="2158" y="21"/>
                    </a:lnTo>
                    <a:lnTo>
                      <a:pt x="2120" y="36"/>
                    </a:lnTo>
                    <a:lnTo>
                      <a:pt x="2074" y="52"/>
                    </a:lnTo>
                    <a:lnTo>
                      <a:pt x="2019" y="71"/>
                    </a:lnTo>
                    <a:lnTo>
                      <a:pt x="1956" y="91"/>
                    </a:lnTo>
                    <a:lnTo>
                      <a:pt x="1885" y="112"/>
                    </a:lnTo>
                    <a:lnTo>
                      <a:pt x="1846" y="123"/>
                    </a:lnTo>
                    <a:lnTo>
                      <a:pt x="1806" y="132"/>
                    </a:lnTo>
                    <a:lnTo>
                      <a:pt x="1764" y="143"/>
                    </a:lnTo>
                    <a:lnTo>
                      <a:pt x="1721" y="153"/>
                    </a:lnTo>
                    <a:lnTo>
                      <a:pt x="1676" y="162"/>
                    </a:lnTo>
                    <a:lnTo>
                      <a:pt x="1630" y="172"/>
                    </a:lnTo>
                    <a:lnTo>
                      <a:pt x="1582" y="180"/>
                    </a:lnTo>
                    <a:lnTo>
                      <a:pt x="1534" y="189"/>
                    </a:lnTo>
                    <a:lnTo>
                      <a:pt x="1484" y="196"/>
                    </a:lnTo>
                    <a:lnTo>
                      <a:pt x="1432" y="202"/>
                    </a:lnTo>
                    <a:lnTo>
                      <a:pt x="1380" y="209"/>
                    </a:lnTo>
                    <a:lnTo>
                      <a:pt x="1326" y="214"/>
                    </a:lnTo>
                    <a:lnTo>
                      <a:pt x="1272" y="218"/>
                    </a:lnTo>
                    <a:lnTo>
                      <a:pt x="1217" y="221"/>
                    </a:lnTo>
                    <a:lnTo>
                      <a:pt x="1161" y="222"/>
                    </a:lnTo>
                    <a:lnTo>
                      <a:pt x="1103" y="223"/>
                    </a:lnTo>
                    <a:close/>
                  </a:path>
                </a:pathLst>
              </a:custGeom>
              <a:gradFill>
                <a:gsLst>
                  <a:gs pos="0">
                    <a:schemeClr val="accent5"/>
                  </a:gs>
                  <a:gs pos="100000">
                    <a:schemeClr val="accent5">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26">
                <a:extLst>
                  <a:ext uri="{FF2B5EF4-FFF2-40B4-BE49-F238E27FC236}">
                    <a16:creationId xmlns:a16="http://schemas.microsoft.com/office/drawing/2014/main" id="{AB499251-F357-4246-A90C-E891F632CE75}"/>
                  </a:ext>
                </a:extLst>
              </p:cNvPr>
              <p:cNvSpPr>
                <a:spLocks noChangeArrowheads="1"/>
              </p:cNvSpPr>
              <p:nvPr/>
            </p:nvSpPr>
            <p:spPr bwMode="auto">
              <a:xfrm>
                <a:off x="10296288" y="5999048"/>
                <a:ext cx="1314" cy="1314"/>
              </a:xfrm>
              <a:prstGeom prst="rect">
                <a:avLst/>
              </a:prstGeom>
              <a:solidFill>
                <a:srgbClr val="F9FC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7">
                <a:extLst>
                  <a:ext uri="{FF2B5EF4-FFF2-40B4-BE49-F238E27FC236}">
                    <a16:creationId xmlns:a16="http://schemas.microsoft.com/office/drawing/2014/main" id="{3C7F20F2-F0F4-CA4C-9CFD-39E08EFD304D}"/>
                  </a:ext>
                </a:extLst>
              </p:cNvPr>
              <p:cNvSpPr>
                <a:spLocks/>
              </p:cNvSpPr>
              <p:nvPr/>
            </p:nvSpPr>
            <p:spPr bwMode="auto">
              <a:xfrm>
                <a:off x="10296288" y="5997733"/>
                <a:ext cx="0" cy="1314"/>
              </a:xfrm>
              <a:custGeom>
                <a:avLst/>
                <a:gdLst>
                  <a:gd name="T0" fmla="*/ 1 w 1"/>
                  <a:gd name="T1" fmla="*/ 2 h 2"/>
                  <a:gd name="T2" fmla="*/ 1 w 1"/>
                  <a:gd name="T3" fmla="*/ 2 h 2"/>
                  <a:gd name="T4" fmla="*/ 0 w 1"/>
                  <a:gd name="T5" fmla="*/ 0 h 2"/>
                  <a:gd name="T6" fmla="*/ 1 w 1"/>
                  <a:gd name="T7" fmla="*/ 1 h 2"/>
                  <a:gd name="T8" fmla="*/ 1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0" y="0"/>
                    </a:lnTo>
                    <a:lnTo>
                      <a:pt x="1" y="1"/>
                    </a:lnTo>
                    <a:lnTo>
                      <a:pt x="1" y="2"/>
                    </a:lnTo>
                    <a:lnTo>
                      <a:pt x="1" y="2"/>
                    </a:lnTo>
                    <a:close/>
                  </a:path>
                </a:pathLst>
              </a:custGeom>
              <a:solidFill>
                <a:srgbClr val="80D0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9">
                <a:extLst>
                  <a:ext uri="{FF2B5EF4-FFF2-40B4-BE49-F238E27FC236}">
                    <a16:creationId xmlns:a16="http://schemas.microsoft.com/office/drawing/2014/main" id="{BDD065C4-31BC-5349-B2D5-C2CA157F1563}"/>
                  </a:ext>
                </a:extLst>
              </p:cNvPr>
              <p:cNvSpPr>
                <a:spLocks/>
              </p:cNvSpPr>
              <p:nvPr/>
            </p:nvSpPr>
            <p:spPr bwMode="auto">
              <a:xfrm>
                <a:off x="9984815" y="5270961"/>
                <a:ext cx="311474" cy="728086"/>
              </a:xfrm>
              <a:custGeom>
                <a:avLst/>
                <a:gdLst>
                  <a:gd name="T0" fmla="*/ 947 w 947"/>
                  <a:gd name="T1" fmla="*/ 2214 h 2214"/>
                  <a:gd name="T2" fmla="*/ 946 w 947"/>
                  <a:gd name="T3" fmla="*/ 2213 h 2214"/>
                  <a:gd name="T4" fmla="*/ 0 w 947"/>
                  <a:gd name="T5" fmla="*/ 0 h 2214"/>
                  <a:gd name="T6" fmla="*/ 8 w 947"/>
                  <a:gd name="T7" fmla="*/ 3 h 2214"/>
                  <a:gd name="T8" fmla="*/ 17 w 947"/>
                  <a:gd name="T9" fmla="*/ 6 h 2214"/>
                  <a:gd name="T10" fmla="*/ 27 w 947"/>
                  <a:gd name="T11" fmla="*/ 9 h 2214"/>
                  <a:gd name="T12" fmla="*/ 36 w 947"/>
                  <a:gd name="T13" fmla="*/ 12 h 2214"/>
                  <a:gd name="T14" fmla="*/ 68 w 947"/>
                  <a:gd name="T15" fmla="*/ 22 h 2214"/>
                  <a:gd name="T16" fmla="*/ 100 w 947"/>
                  <a:gd name="T17" fmla="*/ 32 h 2214"/>
                  <a:gd name="T18" fmla="*/ 136 w 947"/>
                  <a:gd name="T19" fmla="*/ 43 h 2214"/>
                  <a:gd name="T20" fmla="*/ 172 w 947"/>
                  <a:gd name="T21" fmla="*/ 53 h 2214"/>
                  <a:gd name="T22" fmla="*/ 211 w 947"/>
                  <a:gd name="T23" fmla="*/ 64 h 2214"/>
                  <a:gd name="T24" fmla="*/ 251 w 947"/>
                  <a:gd name="T25" fmla="*/ 74 h 2214"/>
                  <a:gd name="T26" fmla="*/ 294 w 947"/>
                  <a:gd name="T27" fmla="*/ 85 h 2214"/>
                  <a:gd name="T28" fmla="*/ 337 w 947"/>
                  <a:gd name="T29" fmla="*/ 94 h 2214"/>
                  <a:gd name="T30" fmla="*/ 947 w 947"/>
                  <a:gd name="T31" fmla="*/ 2214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7" h="2214">
                    <a:moveTo>
                      <a:pt x="947" y="2214"/>
                    </a:moveTo>
                    <a:lnTo>
                      <a:pt x="946" y="2213"/>
                    </a:lnTo>
                    <a:lnTo>
                      <a:pt x="0" y="0"/>
                    </a:lnTo>
                    <a:lnTo>
                      <a:pt x="8" y="3"/>
                    </a:lnTo>
                    <a:lnTo>
                      <a:pt x="17" y="6"/>
                    </a:lnTo>
                    <a:lnTo>
                      <a:pt x="27" y="9"/>
                    </a:lnTo>
                    <a:lnTo>
                      <a:pt x="36" y="12"/>
                    </a:lnTo>
                    <a:lnTo>
                      <a:pt x="68" y="22"/>
                    </a:lnTo>
                    <a:lnTo>
                      <a:pt x="100" y="32"/>
                    </a:lnTo>
                    <a:lnTo>
                      <a:pt x="136" y="43"/>
                    </a:lnTo>
                    <a:lnTo>
                      <a:pt x="172" y="53"/>
                    </a:lnTo>
                    <a:lnTo>
                      <a:pt x="211" y="64"/>
                    </a:lnTo>
                    <a:lnTo>
                      <a:pt x="251" y="74"/>
                    </a:lnTo>
                    <a:lnTo>
                      <a:pt x="294" y="85"/>
                    </a:lnTo>
                    <a:lnTo>
                      <a:pt x="337" y="94"/>
                    </a:lnTo>
                    <a:lnTo>
                      <a:pt x="947" y="2214"/>
                    </a:lnTo>
                    <a:close/>
                  </a:path>
                </a:pathLst>
              </a:custGeom>
              <a:solidFill>
                <a:schemeClr val="bg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0">
                <a:extLst>
                  <a:ext uri="{FF2B5EF4-FFF2-40B4-BE49-F238E27FC236}">
                    <a16:creationId xmlns:a16="http://schemas.microsoft.com/office/drawing/2014/main" id="{F3358207-C30A-0246-8056-E82178E7C303}"/>
                  </a:ext>
                </a:extLst>
              </p:cNvPr>
              <p:cNvSpPr>
                <a:spLocks noEditPoints="1"/>
              </p:cNvSpPr>
              <p:nvPr/>
            </p:nvSpPr>
            <p:spPr bwMode="auto">
              <a:xfrm>
                <a:off x="10296288" y="5251247"/>
                <a:ext cx="362729" cy="747800"/>
              </a:xfrm>
              <a:custGeom>
                <a:avLst/>
                <a:gdLst>
                  <a:gd name="T0" fmla="*/ 0 w 1104"/>
                  <a:gd name="T1" fmla="*/ 2275 h 2275"/>
                  <a:gd name="T2" fmla="*/ 0 w 1104"/>
                  <a:gd name="T3" fmla="*/ 2275 h 2275"/>
                  <a:gd name="T4" fmla="*/ 0 w 1104"/>
                  <a:gd name="T5" fmla="*/ 2275 h 2275"/>
                  <a:gd name="T6" fmla="*/ 0 w 1104"/>
                  <a:gd name="T7" fmla="*/ 2275 h 2275"/>
                  <a:gd name="T8" fmla="*/ 1001 w 1104"/>
                  <a:gd name="T9" fmla="*/ 214 h 2275"/>
                  <a:gd name="T10" fmla="*/ 1104 w 1104"/>
                  <a:gd name="T11" fmla="*/ 0 h 2275"/>
                  <a:gd name="T12" fmla="*/ 1104 w 1104"/>
                  <a:gd name="T13" fmla="*/ 0 h 2275"/>
                  <a:gd name="T14" fmla="*/ 1104 w 1104"/>
                  <a:gd name="T15" fmla="*/ 0 h 2275"/>
                  <a:gd name="T16" fmla="*/ 1001 w 1104"/>
                  <a:gd name="T17" fmla="*/ 214 h 2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2275">
                    <a:moveTo>
                      <a:pt x="0" y="2275"/>
                    </a:moveTo>
                    <a:lnTo>
                      <a:pt x="0" y="2275"/>
                    </a:lnTo>
                    <a:lnTo>
                      <a:pt x="0" y="2275"/>
                    </a:lnTo>
                    <a:lnTo>
                      <a:pt x="0" y="2275"/>
                    </a:lnTo>
                    <a:close/>
                    <a:moveTo>
                      <a:pt x="1001" y="214"/>
                    </a:moveTo>
                    <a:lnTo>
                      <a:pt x="1104" y="0"/>
                    </a:lnTo>
                    <a:lnTo>
                      <a:pt x="1104" y="0"/>
                    </a:lnTo>
                    <a:lnTo>
                      <a:pt x="1104" y="0"/>
                    </a:lnTo>
                    <a:lnTo>
                      <a:pt x="1001" y="214"/>
                    </a:lnTo>
                    <a:close/>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1">
                <a:extLst>
                  <a:ext uri="{FF2B5EF4-FFF2-40B4-BE49-F238E27FC236}">
                    <a16:creationId xmlns:a16="http://schemas.microsoft.com/office/drawing/2014/main" id="{ADAE9301-69CB-9847-ACE3-DBE9112F4997}"/>
                  </a:ext>
                </a:extLst>
              </p:cNvPr>
              <p:cNvSpPr>
                <a:spLocks/>
              </p:cNvSpPr>
              <p:nvPr/>
            </p:nvSpPr>
            <p:spPr bwMode="auto">
              <a:xfrm>
                <a:off x="10492110" y="5257819"/>
                <a:ext cx="151137" cy="45999"/>
              </a:xfrm>
              <a:custGeom>
                <a:avLst/>
                <a:gdLst>
                  <a:gd name="T0" fmla="*/ 0 w 459"/>
                  <a:gd name="T1" fmla="*/ 137 h 137"/>
                  <a:gd name="T2" fmla="*/ 0 w 459"/>
                  <a:gd name="T3" fmla="*/ 137 h 137"/>
                  <a:gd name="T4" fmla="*/ 80 w 459"/>
                  <a:gd name="T5" fmla="*/ 118 h 137"/>
                  <a:gd name="T6" fmla="*/ 153 w 459"/>
                  <a:gd name="T7" fmla="*/ 100 h 137"/>
                  <a:gd name="T8" fmla="*/ 221 w 459"/>
                  <a:gd name="T9" fmla="*/ 81 h 137"/>
                  <a:gd name="T10" fmla="*/ 282 w 459"/>
                  <a:gd name="T11" fmla="*/ 62 h 137"/>
                  <a:gd name="T12" fmla="*/ 338 w 459"/>
                  <a:gd name="T13" fmla="*/ 44 h 137"/>
                  <a:gd name="T14" fmla="*/ 386 w 459"/>
                  <a:gd name="T15" fmla="*/ 27 h 137"/>
                  <a:gd name="T16" fmla="*/ 427 w 459"/>
                  <a:gd name="T17" fmla="*/ 13 h 137"/>
                  <a:gd name="T18" fmla="*/ 459 w 459"/>
                  <a:gd name="T19" fmla="*/ 0 h 137"/>
                  <a:gd name="T20" fmla="*/ 427 w 459"/>
                  <a:gd name="T21" fmla="*/ 13 h 137"/>
                  <a:gd name="T22" fmla="*/ 386 w 459"/>
                  <a:gd name="T23" fmla="*/ 27 h 137"/>
                  <a:gd name="T24" fmla="*/ 338 w 459"/>
                  <a:gd name="T25" fmla="*/ 44 h 137"/>
                  <a:gd name="T26" fmla="*/ 282 w 459"/>
                  <a:gd name="T27" fmla="*/ 63 h 137"/>
                  <a:gd name="T28" fmla="*/ 221 w 459"/>
                  <a:gd name="T29" fmla="*/ 81 h 137"/>
                  <a:gd name="T30" fmla="*/ 153 w 459"/>
                  <a:gd name="T31" fmla="*/ 101 h 137"/>
                  <a:gd name="T32" fmla="*/ 80 w 459"/>
                  <a:gd name="T33" fmla="*/ 118 h 137"/>
                  <a:gd name="T34" fmla="*/ 0 w 459"/>
                  <a:gd name="T3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9" h="137">
                    <a:moveTo>
                      <a:pt x="0" y="137"/>
                    </a:moveTo>
                    <a:lnTo>
                      <a:pt x="0" y="137"/>
                    </a:lnTo>
                    <a:lnTo>
                      <a:pt x="80" y="118"/>
                    </a:lnTo>
                    <a:lnTo>
                      <a:pt x="153" y="100"/>
                    </a:lnTo>
                    <a:lnTo>
                      <a:pt x="221" y="81"/>
                    </a:lnTo>
                    <a:lnTo>
                      <a:pt x="282" y="62"/>
                    </a:lnTo>
                    <a:lnTo>
                      <a:pt x="338" y="44"/>
                    </a:lnTo>
                    <a:lnTo>
                      <a:pt x="386" y="27"/>
                    </a:lnTo>
                    <a:lnTo>
                      <a:pt x="427" y="13"/>
                    </a:lnTo>
                    <a:lnTo>
                      <a:pt x="459" y="0"/>
                    </a:lnTo>
                    <a:lnTo>
                      <a:pt x="427" y="13"/>
                    </a:lnTo>
                    <a:lnTo>
                      <a:pt x="386" y="27"/>
                    </a:lnTo>
                    <a:lnTo>
                      <a:pt x="338" y="44"/>
                    </a:lnTo>
                    <a:lnTo>
                      <a:pt x="282" y="63"/>
                    </a:lnTo>
                    <a:lnTo>
                      <a:pt x="221" y="81"/>
                    </a:lnTo>
                    <a:lnTo>
                      <a:pt x="153" y="101"/>
                    </a:lnTo>
                    <a:lnTo>
                      <a:pt x="80" y="118"/>
                    </a:lnTo>
                    <a:lnTo>
                      <a:pt x="0" y="137"/>
                    </a:lnTo>
                    <a:close/>
                  </a:path>
                </a:pathLst>
              </a:custGeom>
              <a:solidFill>
                <a:srgbClr val="288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2">
                <a:extLst>
                  <a:ext uri="{FF2B5EF4-FFF2-40B4-BE49-F238E27FC236}">
                    <a16:creationId xmlns:a16="http://schemas.microsoft.com/office/drawing/2014/main" id="{0AC61031-6AE8-0A4E-AF14-2BE7823D2D0D}"/>
                  </a:ext>
                </a:extLst>
              </p:cNvPr>
              <p:cNvSpPr>
                <a:spLocks/>
              </p:cNvSpPr>
              <p:nvPr/>
            </p:nvSpPr>
            <p:spPr bwMode="auto">
              <a:xfrm>
                <a:off x="10296288" y="5251247"/>
                <a:ext cx="362729" cy="747800"/>
              </a:xfrm>
              <a:custGeom>
                <a:avLst/>
                <a:gdLst>
                  <a:gd name="T0" fmla="*/ 0 w 1104"/>
                  <a:gd name="T1" fmla="*/ 2275 h 2275"/>
                  <a:gd name="T2" fmla="*/ 0 w 1104"/>
                  <a:gd name="T3" fmla="*/ 2275 h 2275"/>
                  <a:gd name="T4" fmla="*/ 598 w 1104"/>
                  <a:gd name="T5" fmla="*/ 157 h 2275"/>
                  <a:gd name="T6" fmla="*/ 678 w 1104"/>
                  <a:gd name="T7" fmla="*/ 138 h 2275"/>
                  <a:gd name="T8" fmla="*/ 751 w 1104"/>
                  <a:gd name="T9" fmla="*/ 121 h 2275"/>
                  <a:gd name="T10" fmla="*/ 819 w 1104"/>
                  <a:gd name="T11" fmla="*/ 101 h 2275"/>
                  <a:gd name="T12" fmla="*/ 880 w 1104"/>
                  <a:gd name="T13" fmla="*/ 83 h 2275"/>
                  <a:gd name="T14" fmla="*/ 936 w 1104"/>
                  <a:gd name="T15" fmla="*/ 64 h 2275"/>
                  <a:gd name="T16" fmla="*/ 984 w 1104"/>
                  <a:gd name="T17" fmla="*/ 47 h 2275"/>
                  <a:gd name="T18" fmla="*/ 1025 w 1104"/>
                  <a:gd name="T19" fmla="*/ 33 h 2275"/>
                  <a:gd name="T20" fmla="*/ 1057 w 1104"/>
                  <a:gd name="T21" fmla="*/ 20 h 2275"/>
                  <a:gd name="T22" fmla="*/ 1077 w 1104"/>
                  <a:gd name="T23" fmla="*/ 12 h 2275"/>
                  <a:gd name="T24" fmla="*/ 1092 w 1104"/>
                  <a:gd name="T25" fmla="*/ 6 h 2275"/>
                  <a:gd name="T26" fmla="*/ 1101 w 1104"/>
                  <a:gd name="T27" fmla="*/ 2 h 2275"/>
                  <a:gd name="T28" fmla="*/ 1104 w 1104"/>
                  <a:gd name="T29" fmla="*/ 0 h 2275"/>
                  <a:gd name="T30" fmla="*/ 1001 w 1104"/>
                  <a:gd name="T31" fmla="*/ 214 h 2275"/>
                  <a:gd name="T32" fmla="*/ 0 w 1104"/>
                  <a:gd name="T33" fmla="*/ 2275 h 2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4" h="2275">
                    <a:moveTo>
                      <a:pt x="0" y="2275"/>
                    </a:moveTo>
                    <a:lnTo>
                      <a:pt x="0" y="2275"/>
                    </a:lnTo>
                    <a:lnTo>
                      <a:pt x="598" y="157"/>
                    </a:lnTo>
                    <a:lnTo>
                      <a:pt x="678" y="138"/>
                    </a:lnTo>
                    <a:lnTo>
                      <a:pt x="751" y="121"/>
                    </a:lnTo>
                    <a:lnTo>
                      <a:pt x="819" y="101"/>
                    </a:lnTo>
                    <a:lnTo>
                      <a:pt x="880" y="83"/>
                    </a:lnTo>
                    <a:lnTo>
                      <a:pt x="936" y="64"/>
                    </a:lnTo>
                    <a:lnTo>
                      <a:pt x="984" y="47"/>
                    </a:lnTo>
                    <a:lnTo>
                      <a:pt x="1025" y="33"/>
                    </a:lnTo>
                    <a:lnTo>
                      <a:pt x="1057" y="20"/>
                    </a:lnTo>
                    <a:lnTo>
                      <a:pt x="1077" y="12"/>
                    </a:lnTo>
                    <a:lnTo>
                      <a:pt x="1092" y="6"/>
                    </a:lnTo>
                    <a:lnTo>
                      <a:pt x="1101" y="2"/>
                    </a:lnTo>
                    <a:lnTo>
                      <a:pt x="1104" y="0"/>
                    </a:lnTo>
                    <a:lnTo>
                      <a:pt x="1001" y="214"/>
                    </a:lnTo>
                    <a:lnTo>
                      <a:pt x="0" y="2275"/>
                    </a:lnTo>
                    <a:close/>
                  </a:path>
                </a:pathLst>
              </a:custGeom>
              <a:solidFill>
                <a:schemeClr val="tx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7" name="TextBox 46"/>
            <p:cNvSpPr txBox="1"/>
            <p:nvPr/>
          </p:nvSpPr>
          <p:spPr>
            <a:xfrm>
              <a:off x="9308379" y="5715015"/>
              <a:ext cx="1111971" cy="646331"/>
            </a:xfrm>
            <a:prstGeom prst="rect">
              <a:avLst/>
            </a:prstGeom>
            <a:noFill/>
          </p:spPr>
          <p:txBody>
            <a:bodyPr wrap="square" rtlCol="0">
              <a:spAutoFit/>
            </a:bodyPr>
            <a:lstStyle/>
            <a:p>
              <a:r>
                <a:rPr lang="en-US" b="1" dirty="0" smtClean="0">
                  <a:solidFill>
                    <a:schemeClr val="tx2"/>
                  </a:solidFill>
                </a:rPr>
                <a:t>Interval Mapping</a:t>
              </a:r>
              <a:endParaRPr lang="en-US" b="1" dirty="0">
                <a:solidFill>
                  <a:schemeClr val="tx2"/>
                </a:solidFill>
              </a:endParaRPr>
            </a:p>
          </p:txBody>
        </p:sp>
      </p:grpSp>
      <p:grpSp>
        <p:nvGrpSpPr>
          <p:cNvPr id="51" name="Group 50"/>
          <p:cNvGrpSpPr/>
          <p:nvPr/>
        </p:nvGrpSpPr>
        <p:grpSpPr>
          <a:xfrm>
            <a:off x="7922728" y="4047690"/>
            <a:ext cx="2207941" cy="1339570"/>
            <a:chOff x="7922728" y="4047690"/>
            <a:chExt cx="2207941" cy="1339570"/>
          </a:xfrm>
        </p:grpSpPr>
        <p:grpSp>
          <p:nvGrpSpPr>
            <p:cNvPr id="15" name="Group 14">
              <a:extLst>
                <a:ext uri="{FF2B5EF4-FFF2-40B4-BE49-F238E27FC236}">
                  <a16:creationId xmlns:a16="http://schemas.microsoft.com/office/drawing/2014/main" id="{6923BE25-A8D7-EB4C-9FEC-66F19A13AAC5}"/>
                </a:ext>
              </a:extLst>
            </p:cNvPr>
            <p:cNvGrpSpPr/>
            <p:nvPr/>
          </p:nvGrpSpPr>
          <p:grpSpPr>
            <a:xfrm>
              <a:off x="7922728" y="4047690"/>
              <a:ext cx="2207941" cy="1339570"/>
              <a:chOff x="9491977" y="4226145"/>
              <a:chExt cx="1607309" cy="975163"/>
            </a:xfrm>
          </p:grpSpPr>
          <p:sp>
            <p:nvSpPr>
              <p:cNvPr id="16" name="Freeform 15">
                <a:extLst>
                  <a:ext uri="{FF2B5EF4-FFF2-40B4-BE49-F238E27FC236}">
                    <a16:creationId xmlns:a16="http://schemas.microsoft.com/office/drawing/2014/main" id="{C08E279E-30AD-9C4C-BA74-86EE2DC4BED5}"/>
                  </a:ext>
                </a:extLst>
              </p:cNvPr>
              <p:cNvSpPr>
                <a:spLocks/>
              </p:cNvSpPr>
              <p:nvPr/>
            </p:nvSpPr>
            <p:spPr bwMode="auto">
              <a:xfrm>
                <a:off x="9491977" y="4343112"/>
                <a:ext cx="1607308" cy="858196"/>
              </a:xfrm>
              <a:custGeom>
                <a:avLst/>
                <a:gdLst>
                  <a:gd name="T0" fmla="*/ 2321 w 4893"/>
                  <a:gd name="T1" fmla="*/ 353 h 2612"/>
                  <a:gd name="T2" fmla="*/ 2075 w 4893"/>
                  <a:gd name="T3" fmla="*/ 346 h 2612"/>
                  <a:gd name="T4" fmla="*/ 1835 w 4893"/>
                  <a:gd name="T5" fmla="*/ 331 h 2612"/>
                  <a:gd name="T6" fmla="*/ 1605 w 4893"/>
                  <a:gd name="T7" fmla="*/ 311 h 2612"/>
                  <a:gd name="T8" fmla="*/ 1386 w 4893"/>
                  <a:gd name="T9" fmla="*/ 286 h 2612"/>
                  <a:gd name="T10" fmla="*/ 1178 w 4893"/>
                  <a:gd name="T11" fmla="*/ 258 h 2612"/>
                  <a:gd name="T12" fmla="*/ 982 w 4893"/>
                  <a:gd name="T13" fmla="*/ 226 h 2612"/>
                  <a:gd name="T14" fmla="*/ 801 w 4893"/>
                  <a:gd name="T15" fmla="*/ 194 h 2612"/>
                  <a:gd name="T16" fmla="*/ 636 w 4893"/>
                  <a:gd name="T17" fmla="*/ 160 h 2612"/>
                  <a:gd name="T18" fmla="*/ 486 w 4893"/>
                  <a:gd name="T19" fmla="*/ 128 h 2612"/>
                  <a:gd name="T20" fmla="*/ 295 w 4893"/>
                  <a:gd name="T21" fmla="*/ 82 h 2612"/>
                  <a:gd name="T22" fmla="*/ 110 w 4893"/>
                  <a:gd name="T23" fmla="*/ 32 h 2612"/>
                  <a:gd name="T24" fmla="*/ 13 w 4893"/>
                  <a:gd name="T25" fmla="*/ 3 h 2612"/>
                  <a:gd name="T26" fmla="*/ 1104 w 4893"/>
                  <a:gd name="T27" fmla="*/ 2274 h 2612"/>
                  <a:gd name="T28" fmla="*/ 1131 w 4893"/>
                  <a:gd name="T29" fmla="*/ 2289 h 2612"/>
                  <a:gd name="T30" fmla="*/ 1210 w 4893"/>
                  <a:gd name="T31" fmla="*/ 2327 h 2612"/>
                  <a:gd name="T32" fmla="*/ 1333 w 4893"/>
                  <a:gd name="T33" fmla="*/ 2381 h 2612"/>
                  <a:gd name="T34" fmla="*/ 1411 w 4893"/>
                  <a:gd name="T35" fmla="*/ 2412 h 2612"/>
                  <a:gd name="T36" fmla="*/ 1498 w 4893"/>
                  <a:gd name="T37" fmla="*/ 2444 h 2612"/>
                  <a:gd name="T38" fmla="*/ 1593 w 4893"/>
                  <a:gd name="T39" fmla="*/ 2475 h 2612"/>
                  <a:gd name="T40" fmla="*/ 1696 w 4893"/>
                  <a:gd name="T41" fmla="*/ 2505 h 2612"/>
                  <a:gd name="T42" fmla="*/ 1807 w 4893"/>
                  <a:gd name="T43" fmla="*/ 2534 h 2612"/>
                  <a:gd name="T44" fmla="*/ 1924 w 4893"/>
                  <a:gd name="T45" fmla="*/ 2560 h 2612"/>
                  <a:gd name="T46" fmla="*/ 2047 w 4893"/>
                  <a:gd name="T47" fmla="*/ 2581 h 2612"/>
                  <a:gd name="T48" fmla="*/ 2176 w 4893"/>
                  <a:gd name="T49" fmla="*/ 2597 h 2612"/>
                  <a:gd name="T50" fmla="*/ 2309 w 4893"/>
                  <a:gd name="T51" fmla="*/ 2608 h 2612"/>
                  <a:gd name="T52" fmla="*/ 2446 w 4893"/>
                  <a:gd name="T53" fmla="*/ 2612 h 2612"/>
                  <a:gd name="T54" fmla="*/ 2584 w 4893"/>
                  <a:gd name="T55" fmla="*/ 2608 h 2612"/>
                  <a:gd name="T56" fmla="*/ 2718 w 4893"/>
                  <a:gd name="T57" fmla="*/ 2597 h 2612"/>
                  <a:gd name="T58" fmla="*/ 2846 w 4893"/>
                  <a:gd name="T59" fmla="*/ 2581 h 2612"/>
                  <a:gd name="T60" fmla="*/ 2969 w 4893"/>
                  <a:gd name="T61" fmla="*/ 2560 h 2612"/>
                  <a:gd name="T62" fmla="*/ 3086 w 4893"/>
                  <a:gd name="T63" fmla="*/ 2534 h 2612"/>
                  <a:gd name="T64" fmla="*/ 3197 w 4893"/>
                  <a:gd name="T65" fmla="*/ 2505 h 2612"/>
                  <a:gd name="T66" fmla="*/ 3301 w 4893"/>
                  <a:gd name="T67" fmla="*/ 2475 h 2612"/>
                  <a:gd name="T68" fmla="*/ 3396 w 4893"/>
                  <a:gd name="T69" fmla="*/ 2444 h 2612"/>
                  <a:gd name="T70" fmla="*/ 3483 w 4893"/>
                  <a:gd name="T71" fmla="*/ 2412 h 2612"/>
                  <a:gd name="T72" fmla="*/ 3561 w 4893"/>
                  <a:gd name="T73" fmla="*/ 2381 h 2612"/>
                  <a:gd name="T74" fmla="*/ 3684 w 4893"/>
                  <a:gd name="T75" fmla="*/ 2327 h 2612"/>
                  <a:gd name="T76" fmla="*/ 3762 w 4893"/>
                  <a:gd name="T77" fmla="*/ 2289 h 2612"/>
                  <a:gd name="T78" fmla="*/ 3789 w 4893"/>
                  <a:gd name="T79" fmla="*/ 2274 h 2612"/>
                  <a:gd name="T80" fmla="*/ 4880 w 4893"/>
                  <a:gd name="T81" fmla="*/ 3 h 2612"/>
                  <a:gd name="T82" fmla="*/ 4783 w 4893"/>
                  <a:gd name="T83" fmla="*/ 32 h 2612"/>
                  <a:gd name="T84" fmla="*/ 4599 w 4893"/>
                  <a:gd name="T85" fmla="*/ 82 h 2612"/>
                  <a:gd name="T86" fmla="*/ 4407 w 4893"/>
                  <a:gd name="T87" fmla="*/ 128 h 2612"/>
                  <a:gd name="T88" fmla="*/ 4258 w 4893"/>
                  <a:gd name="T89" fmla="*/ 160 h 2612"/>
                  <a:gd name="T90" fmla="*/ 4092 w 4893"/>
                  <a:gd name="T91" fmla="*/ 194 h 2612"/>
                  <a:gd name="T92" fmla="*/ 3910 w 4893"/>
                  <a:gd name="T93" fmla="*/ 226 h 2612"/>
                  <a:gd name="T94" fmla="*/ 3716 w 4893"/>
                  <a:gd name="T95" fmla="*/ 258 h 2612"/>
                  <a:gd name="T96" fmla="*/ 3507 w 4893"/>
                  <a:gd name="T97" fmla="*/ 286 h 2612"/>
                  <a:gd name="T98" fmla="*/ 3288 w 4893"/>
                  <a:gd name="T99" fmla="*/ 311 h 2612"/>
                  <a:gd name="T100" fmla="*/ 3058 w 4893"/>
                  <a:gd name="T101" fmla="*/ 331 h 2612"/>
                  <a:gd name="T102" fmla="*/ 2819 w 4893"/>
                  <a:gd name="T103" fmla="*/ 346 h 2612"/>
                  <a:gd name="T104" fmla="*/ 2573 w 4893"/>
                  <a:gd name="T105" fmla="*/ 353 h 2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93" h="2612">
                    <a:moveTo>
                      <a:pt x="2446" y="354"/>
                    </a:moveTo>
                    <a:lnTo>
                      <a:pt x="2321" y="353"/>
                    </a:lnTo>
                    <a:lnTo>
                      <a:pt x="2196" y="350"/>
                    </a:lnTo>
                    <a:lnTo>
                      <a:pt x="2075" y="346"/>
                    </a:lnTo>
                    <a:lnTo>
                      <a:pt x="1953" y="339"/>
                    </a:lnTo>
                    <a:lnTo>
                      <a:pt x="1835" y="331"/>
                    </a:lnTo>
                    <a:lnTo>
                      <a:pt x="1720" y="322"/>
                    </a:lnTo>
                    <a:lnTo>
                      <a:pt x="1605" y="311"/>
                    </a:lnTo>
                    <a:lnTo>
                      <a:pt x="1494" y="298"/>
                    </a:lnTo>
                    <a:lnTo>
                      <a:pt x="1386" y="286"/>
                    </a:lnTo>
                    <a:lnTo>
                      <a:pt x="1281" y="272"/>
                    </a:lnTo>
                    <a:lnTo>
                      <a:pt x="1178" y="258"/>
                    </a:lnTo>
                    <a:lnTo>
                      <a:pt x="1079" y="242"/>
                    </a:lnTo>
                    <a:lnTo>
                      <a:pt x="982" y="226"/>
                    </a:lnTo>
                    <a:lnTo>
                      <a:pt x="890" y="209"/>
                    </a:lnTo>
                    <a:lnTo>
                      <a:pt x="801" y="194"/>
                    </a:lnTo>
                    <a:lnTo>
                      <a:pt x="716" y="177"/>
                    </a:lnTo>
                    <a:lnTo>
                      <a:pt x="636" y="160"/>
                    </a:lnTo>
                    <a:lnTo>
                      <a:pt x="559" y="143"/>
                    </a:lnTo>
                    <a:lnTo>
                      <a:pt x="486" y="128"/>
                    </a:lnTo>
                    <a:lnTo>
                      <a:pt x="418" y="112"/>
                    </a:lnTo>
                    <a:lnTo>
                      <a:pt x="295" y="82"/>
                    </a:lnTo>
                    <a:lnTo>
                      <a:pt x="193" y="56"/>
                    </a:lnTo>
                    <a:lnTo>
                      <a:pt x="110" y="32"/>
                    </a:lnTo>
                    <a:lnTo>
                      <a:pt x="50" y="15"/>
                    </a:lnTo>
                    <a:lnTo>
                      <a:pt x="13" y="3"/>
                    </a:lnTo>
                    <a:lnTo>
                      <a:pt x="0" y="0"/>
                    </a:lnTo>
                    <a:lnTo>
                      <a:pt x="1104" y="2274"/>
                    </a:lnTo>
                    <a:lnTo>
                      <a:pt x="1111" y="2278"/>
                    </a:lnTo>
                    <a:lnTo>
                      <a:pt x="1131" y="2289"/>
                    </a:lnTo>
                    <a:lnTo>
                      <a:pt x="1165" y="2305"/>
                    </a:lnTo>
                    <a:lnTo>
                      <a:pt x="1210" y="2327"/>
                    </a:lnTo>
                    <a:lnTo>
                      <a:pt x="1266" y="2352"/>
                    </a:lnTo>
                    <a:lnTo>
                      <a:pt x="1333" y="2381"/>
                    </a:lnTo>
                    <a:lnTo>
                      <a:pt x="1371" y="2396"/>
                    </a:lnTo>
                    <a:lnTo>
                      <a:pt x="1411" y="2412"/>
                    </a:lnTo>
                    <a:lnTo>
                      <a:pt x="1453" y="2427"/>
                    </a:lnTo>
                    <a:lnTo>
                      <a:pt x="1498" y="2444"/>
                    </a:lnTo>
                    <a:lnTo>
                      <a:pt x="1544" y="2459"/>
                    </a:lnTo>
                    <a:lnTo>
                      <a:pt x="1593" y="2475"/>
                    </a:lnTo>
                    <a:lnTo>
                      <a:pt x="1643" y="2490"/>
                    </a:lnTo>
                    <a:lnTo>
                      <a:pt x="1696" y="2505"/>
                    </a:lnTo>
                    <a:lnTo>
                      <a:pt x="1750" y="2520"/>
                    </a:lnTo>
                    <a:lnTo>
                      <a:pt x="1807" y="2534"/>
                    </a:lnTo>
                    <a:lnTo>
                      <a:pt x="1864" y="2547"/>
                    </a:lnTo>
                    <a:lnTo>
                      <a:pt x="1924" y="2560"/>
                    </a:lnTo>
                    <a:lnTo>
                      <a:pt x="1985" y="2570"/>
                    </a:lnTo>
                    <a:lnTo>
                      <a:pt x="2047" y="2581"/>
                    </a:lnTo>
                    <a:lnTo>
                      <a:pt x="2111" y="2590"/>
                    </a:lnTo>
                    <a:lnTo>
                      <a:pt x="2176" y="2597"/>
                    </a:lnTo>
                    <a:lnTo>
                      <a:pt x="2242" y="2604"/>
                    </a:lnTo>
                    <a:lnTo>
                      <a:pt x="2309" y="2608"/>
                    </a:lnTo>
                    <a:lnTo>
                      <a:pt x="2377" y="2611"/>
                    </a:lnTo>
                    <a:lnTo>
                      <a:pt x="2446" y="2612"/>
                    </a:lnTo>
                    <a:lnTo>
                      <a:pt x="2516" y="2611"/>
                    </a:lnTo>
                    <a:lnTo>
                      <a:pt x="2584" y="2608"/>
                    </a:lnTo>
                    <a:lnTo>
                      <a:pt x="2652" y="2604"/>
                    </a:lnTo>
                    <a:lnTo>
                      <a:pt x="2718" y="2597"/>
                    </a:lnTo>
                    <a:lnTo>
                      <a:pt x="2783" y="2590"/>
                    </a:lnTo>
                    <a:lnTo>
                      <a:pt x="2846" y="2581"/>
                    </a:lnTo>
                    <a:lnTo>
                      <a:pt x="2908" y="2570"/>
                    </a:lnTo>
                    <a:lnTo>
                      <a:pt x="2969" y="2560"/>
                    </a:lnTo>
                    <a:lnTo>
                      <a:pt x="3029" y="2547"/>
                    </a:lnTo>
                    <a:lnTo>
                      <a:pt x="3086" y="2534"/>
                    </a:lnTo>
                    <a:lnTo>
                      <a:pt x="3143" y="2520"/>
                    </a:lnTo>
                    <a:lnTo>
                      <a:pt x="3197" y="2505"/>
                    </a:lnTo>
                    <a:lnTo>
                      <a:pt x="3250" y="2490"/>
                    </a:lnTo>
                    <a:lnTo>
                      <a:pt x="3301" y="2475"/>
                    </a:lnTo>
                    <a:lnTo>
                      <a:pt x="3349" y="2459"/>
                    </a:lnTo>
                    <a:lnTo>
                      <a:pt x="3396" y="2444"/>
                    </a:lnTo>
                    <a:lnTo>
                      <a:pt x="3440" y="2427"/>
                    </a:lnTo>
                    <a:lnTo>
                      <a:pt x="3483" y="2412"/>
                    </a:lnTo>
                    <a:lnTo>
                      <a:pt x="3523" y="2396"/>
                    </a:lnTo>
                    <a:lnTo>
                      <a:pt x="3561" y="2381"/>
                    </a:lnTo>
                    <a:lnTo>
                      <a:pt x="3628" y="2352"/>
                    </a:lnTo>
                    <a:lnTo>
                      <a:pt x="3684" y="2327"/>
                    </a:lnTo>
                    <a:lnTo>
                      <a:pt x="3729" y="2305"/>
                    </a:lnTo>
                    <a:lnTo>
                      <a:pt x="3762" y="2289"/>
                    </a:lnTo>
                    <a:lnTo>
                      <a:pt x="3783" y="2278"/>
                    </a:lnTo>
                    <a:lnTo>
                      <a:pt x="3789" y="2274"/>
                    </a:lnTo>
                    <a:lnTo>
                      <a:pt x="4893" y="0"/>
                    </a:lnTo>
                    <a:lnTo>
                      <a:pt x="4880" y="3"/>
                    </a:lnTo>
                    <a:lnTo>
                      <a:pt x="4844" y="15"/>
                    </a:lnTo>
                    <a:lnTo>
                      <a:pt x="4783" y="32"/>
                    </a:lnTo>
                    <a:lnTo>
                      <a:pt x="4701" y="56"/>
                    </a:lnTo>
                    <a:lnTo>
                      <a:pt x="4599" y="82"/>
                    </a:lnTo>
                    <a:lnTo>
                      <a:pt x="4476" y="112"/>
                    </a:lnTo>
                    <a:lnTo>
                      <a:pt x="4407" y="128"/>
                    </a:lnTo>
                    <a:lnTo>
                      <a:pt x="4335" y="143"/>
                    </a:lnTo>
                    <a:lnTo>
                      <a:pt x="4258" y="160"/>
                    </a:lnTo>
                    <a:lnTo>
                      <a:pt x="4176" y="177"/>
                    </a:lnTo>
                    <a:lnTo>
                      <a:pt x="4092" y="194"/>
                    </a:lnTo>
                    <a:lnTo>
                      <a:pt x="4003" y="209"/>
                    </a:lnTo>
                    <a:lnTo>
                      <a:pt x="3910" y="226"/>
                    </a:lnTo>
                    <a:lnTo>
                      <a:pt x="3814" y="242"/>
                    </a:lnTo>
                    <a:lnTo>
                      <a:pt x="3716" y="258"/>
                    </a:lnTo>
                    <a:lnTo>
                      <a:pt x="3613" y="272"/>
                    </a:lnTo>
                    <a:lnTo>
                      <a:pt x="3507" y="286"/>
                    </a:lnTo>
                    <a:lnTo>
                      <a:pt x="3399" y="298"/>
                    </a:lnTo>
                    <a:lnTo>
                      <a:pt x="3288" y="311"/>
                    </a:lnTo>
                    <a:lnTo>
                      <a:pt x="3174" y="322"/>
                    </a:lnTo>
                    <a:lnTo>
                      <a:pt x="3058" y="331"/>
                    </a:lnTo>
                    <a:lnTo>
                      <a:pt x="2940" y="339"/>
                    </a:lnTo>
                    <a:lnTo>
                      <a:pt x="2819" y="346"/>
                    </a:lnTo>
                    <a:lnTo>
                      <a:pt x="2697" y="350"/>
                    </a:lnTo>
                    <a:lnTo>
                      <a:pt x="2573" y="353"/>
                    </a:lnTo>
                    <a:lnTo>
                      <a:pt x="2446" y="354"/>
                    </a:lnTo>
                    <a:close/>
                  </a:path>
                </a:pathLst>
              </a:custGeom>
              <a:gradFill>
                <a:gsLst>
                  <a:gs pos="0">
                    <a:schemeClr val="accent4"/>
                  </a:gs>
                  <a:gs pos="100000">
                    <a:schemeClr val="accent4">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32496D5D-D74A-2249-8181-A369A2FDE0EB}"/>
                  </a:ext>
                </a:extLst>
              </p:cNvPr>
              <p:cNvSpPr>
                <a:spLocks/>
              </p:cNvSpPr>
              <p:nvPr/>
            </p:nvSpPr>
            <p:spPr bwMode="auto">
              <a:xfrm>
                <a:off x="9491977" y="4226145"/>
                <a:ext cx="1607308" cy="232620"/>
              </a:xfrm>
              <a:custGeom>
                <a:avLst/>
                <a:gdLst>
                  <a:gd name="T0" fmla="*/ 4880 w 4893"/>
                  <a:gd name="T1" fmla="*/ 358 h 709"/>
                  <a:gd name="T2" fmla="*/ 4783 w 4893"/>
                  <a:gd name="T3" fmla="*/ 387 h 709"/>
                  <a:gd name="T4" fmla="*/ 4599 w 4893"/>
                  <a:gd name="T5" fmla="*/ 437 h 709"/>
                  <a:gd name="T6" fmla="*/ 4407 w 4893"/>
                  <a:gd name="T7" fmla="*/ 483 h 709"/>
                  <a:gd name="T8" fmla="*/ 4258 w 4893"/>
                  <a:gd name="T9" fmla="*/ 515 h 709"/>
                  <a:gd name="T10" fmla="*/ 4092 w 4893"/>
                  <a:gd name="T11" fmla="*/ 549 h 709"/>
                  <a:gd name="T12" fmla="*/ 3910 w 4893"/>
                  <a:gd name="T13" fmla="*/ 581 h 709"/>
                  <a:gd name="T14" fmla="*/ 3716 w 4893"/>
                  <a:gd name="T15" fmla="*/ 613 h 709"/>
                  <a:gd name="T16" fmla="*/ 3507 w 4893"/>
                  <a:gd name="T17" fmla="*/ 641 h 709"/>
                  <a:gd name="T18" fmla="*/ 3288 w 4893"/>
                  <a:gd name="T19" fmla="*/ 666 h 709"/>
                  <a:gd name="T20" fmla="*/ 3058 w 4893"/>
                  <a:gd name="T21" fmla="*/ 686 h 709"/>
                  <a:gd name="T22" fmla="*/ 2819 w 4893"/>
                  <a:gd name="T23" fmla="*/ 701 h 709"/>
                  <a:gd name="T24" fmla="*/ 2573 w 4893"/>
                  <a:gd name="T25" fmla="*/ 708 h 709"/>
                  <a:gd name="T26" fmla="*/ 2321 w 4893"/>
                  <a:gd name="T27" fmla="*/ 708 h 709"/>
                  <a:gd name="T28" fmla="*/ 2075 w 4893"/>
                  <a:gd name="T29" fmla="*/ 701 h 709"/>
                  <a:gd name="T30" fmla="*/ 1835 w 4893"/>
                  <a:gd name="T31" fmla="*/ 686 h 709"/>
                  <a:gd name="T32" fmla="*/ 1605 w 4893"/>
                  <a:gd name="T33" fmla="*/ 666 h 709"/>
                  <a:gd name="T34" fmla="*/ 1386 w 4893"/>
                  <a:gd name="T35" fmla="*/ 641 h 709"/>
                  <a:gd name="T36" fmla="*/ 1178 w 4893"/>
                  <a:gd name="T37" fmla="*/ 613 h 709"/>
                  <a:gd name="T38" fmla="*/ 982 w 4893"/>
                  <a:gd name="T39" fmla="*/ 581 h 709"/>
                  <a:gd name="T40" fmla="*/ 801 w 4893"/>
                  <a:gd name="T41" fmla="*/ 549 h 709"/>
                  <a:gd name="T42" fmla="*/ 636 w 4893"/>
                  <a:gd name="T43" fmla="*/ 515 h 709"/>
                  <a:gd name="T44" fmla="*/ 486 w 4893"/>
                  <a:gd name="T45" fmla="*/ 483 h 709"/>
                  <a:gd name="T46" fmla="*/ 295 w 4893"/>
                  <a:gd name="T47" fmla="*/ 437 h 709"/>
                  <a:gd name="T48" fmla="*/ 110 w 4893"/>
                  <a:gd name="T49" fmla="*/ 387 h 709"/>
                  <a:gd name="T50" fmla="*/ 13 w 4893"/>
                  <a:gd name="T51" fmla="*/ 358 h 709"/>
                  <a:gd name="T52" fmla="*/ 13 w 4893"/>
                  <a:gd name="T53" fmla="*/ 351 h 709"/>
                  <a:gd name="T54" fmla="*/ 110 w 4893"/>
                  <a:gd name="T55" fmla="*/ 321 h 709"/>
                  <a:gd name="T56" fmla="*/ 295 w 4893"/>
                  <a:gd name="T57" fmla="*/ 272 h 709"/>
                  <a:gd name="T58" fmla="*/ 486 w 4893"/>
                  <a:gd name="T59" fmla="*/ 227 h 709"/>
                  <a:gd name="T60" fmla="*/ 636 w 4893"/>
                  <a:gd name="T61" fmla="*/ 194 h 709"/>
                  <a:gd name="T62" fmla="*/ 801 w 4893"/>
                  <a:gd name="T63" fmla="*/ 161 h 709"/>
                  <a:gd name="T64" fmla="*/ 982 w 4893"/>
                  <a:gd name="T65" fmla="*/ 128 h 709"/>
                  <a:gd name="T66" fmla="*/ 1178 w 4893"/>
                  <a:gd name="T67" fmla="*/ 97 h 709"/>
                  <a:gd name="T68" fmla="*/ 1386 w 4893"/>
                  <a:gd name="T69" fmla="*/ 69 h 709"/>
                  <a:gd name="T70" fmla="*/ 1605 w 4893"/>
                  <a:gd name="T71" fmla="*/ 44 h 709"/>
                  <a:gd name="T72" fmla="*/ 1835 w 4893"/>
                  <a:gd name="T73" fmla="*/ 23 h 709"/>
                  <a:gd name="T74" fmla="*/ 2075 w 4893"/>
                  <a:gd name="T75" fmla="*/ 9 h 709"/>
                  <a:gd name="T76" fmla="*/ 2321 w 4893"/>
                  <a:gd name="T77" fmla="*/ 1 h 709"/>
                  <a:gd name="T78" fmla="*/ 2573 w 4893"/>
                  <a:gd name="T79" fmla="*/ 1 h 709"/>
                  <a:gd name="T80" fmla="*/ 2819 w 4893"/>
                  <a:gd name="T81" fmla="*/ 9 h 709"/>
                  <a:gd name="T82" fmla="*/ 3058 w 4893"/>
                  <a:gd name="T83" fmla="*/ 23 h 709"/>
                  <a:gd name="T84" fmla="*/ 3288 w 4893"/>
                  <a:gd name="T85" fmla="*/ 44 h 709"/>
                  <a:gd name="T86" fmla="*/ 3507 w 4893"/>
                  <a:gd name="T87" fmla="*/ 69 h 709"/>
                  <a:gd name="T88" fmla="*/ 3716 w 4893"/>
                  <a:gd name="T89" fmla="*/ 97 h 709"/>
                  <a:gd name="T90" fmla="*/ 3910 w 4893"/>
                  <a:gd name="T91" fmla="*/ 128 h 709"/>
                  <a:gd name="T92" fmla="*/ 4092 w 4893"/>
                  <a:gd name="T93" fmla="*/ 161 h 709"/>
                  <a:gd name="T94" fmla="*/ 4258 w 4893"/>
                  <a:gd name="T95" fmla="*/ 194 h 709"/>
                  <a:gd name="T96" fmla="*/ 4407 w 4893"/>
                  <a:gd name="T97" fmla="*/ 227 h 709"/>
                  <a:gd name="T98" fmla="*/ 4599 w 4893"/>
                  <a:gd name="T99" fmla="*/ 272 h 709"/>
                  <a:gd name="T100" fmla="*/ 4783 w 4893"/>
                  <a:gd name="T101" fmla="*/ 321 h 709"/>
                  <a:gd name="T102" fmla="*/ 4880 w 4893"/>
                  <a:gd name="T103" fmla="*/ 35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93" h="709">
                    <a:moveTo>
                      <a:pt x="4893" y="355"/>
                    </a:moveTo>
                    <a:lnTo>
                      <a:pt x="4880" y="358"/>
                    </a:lnTo>
                    <a:lnTo>
                      <a:pt x="4844" y="370"/>
                    </a:lnTo>
                    <a:lnTo>
                      <a:pt x="4783" y="387"/>
                    </a:lnTo>
                    <a:lnTo>
                      <a:pt x="4701" y="411"/>
                    </a:lnTo>
                    <a:lnTo>
                      <a:pt x="4599" y="437"/>
                    </a:lnTo>
                    <a:lnTo>
                      <a:pt x="4476" y="467"/>
                    </a:lnTo>
                    <a:lnTo>
                      <a:pt x="4407" y="483"/>
                    </a:lnTo>
                    <a:lnTo>
                      <a:pt x="4335" y="498"/>
                    </a:lnTo>
                    <a:lnTo>
                      <a:pt x="4258" y="515"/>
                    </a:lnTo>
                    <a:lnTo>
                      <a:pt x="4176" y="532"/>
                    </a:lnTo>
                    <a:lnTo>
                      <a:pt x="4092" y="549"/>
                    </a:lnTo>
                    <a:lnTo>
                      <a:pt x="4003" y="564"/>
                    </a:lnTo>
                    <a:lnTo>
                      <a:pt x="3910" y="581"/>
                    </a:lnTo>
                    <a:lnTo>
                      <a:pt x="3814" y="597"/>
                    </a:lnTo>
                    <a:lnTo>
                      <a:pt x="3716" y="613"/>
                    </a:lnTo>
                    <a:lnTo>
                      <a:pt x="3613" y="627"/>
                    </a:lnTo>
                    <a:lnTo>
                      <a:pt x="3507" y="641"/>
                    </a:lnTo>
                    <a:lnTo>
                      <a:pt x="3399" y="653"/>
                    </a:lnTo>
                    <a:lnTo>
                      <a:pt x="3288" y="666"/>
                    </a:lnTo>
                    <a:lnTo>
                      <a:pt x="3174" y="677"/>
                    </a:lnTo>
                    <a:lnTo>
                      <a:pt x="3058" y="686"/>
                    </a:lnTo>
                    <a:lnTo>
                      <a:pt x="2940" y="694"/>
                    </a:lnTo>
                    <a:lnTo>
                      <a:pt x="2819" y="701"/>
                    </a:lnTo>
                    <a:lnTo>
                      <a:pt x="2697" y="705"/>
                    </a:lnTo>
                    <a:lnTo>
                      <a:pt x="2573" y="708"/>
                    </a:lnTo>
                    <a:lnTo>
                      <a:pt x="2446" y="709"/>
                    </a:lnTo>
                    <a:lnTo>
                      <a:pt x="2321" y="708"/>
                    </a:lnTo>
                    <a:lnTo>
                      <a:pt x="2196" y="705"/>
                    </a:lnTo>
                    <a:lnTo>
                      <a:pt x="2075" y="701"/>
                    </a:lnTo>
                    <a:lnTo>
                      <a:pt x="1953" y="694"/>
                    </a:lnTo>
                    <a:lnTo>
                      <a:pt x="1835" y="686"/>
                    </a:lnTo>
                    <a:lnTo>
                      <a:pt x="1720" y="677"/>
                    </a:lnTo>
                    <a:lnTo>
                      <a:pt x="1605" y="666"/>
                    </a:lnTo>
                    <a:lnTo>
                      <a:pt x="1494" y="653"/>
                    </a:lnTo>
                    <a:lnTo>
                      <a:pt x="1386" y="641"/>
                    </a:lnTo>
                    <a:lnTo>
                      <a:pt x="1281" y="627"/>
                    </a:lnTo>
                    <a:lnTo>
                      <a:pt x="1178" y="613"/>
                    </a:lnTo>
                    <a:lnTo>
                      <a:pt x="1079" y="597"/>
                    </a:lnTo>
                    <a:lnTo>
                      <a:pt x="982" y="581"/>
                    </a:lnTo>
                    <a:lnTo>
                      <a:pt x="890" y="564"/>
                    </a:lnTo>
                    <a:lnTo>
                      <a:pt x="801" y="549"/>
                    </a:lnTo>
                    <a:lnTo>
                      <a:pt x="716" y="532"/>
                    </a:lnTo>
                    <a:lnTo>
                      <a:pt x="636" y="515"/>
                    </a:lnTo>
                    <a:lnTo>
                      <a:pt x="559" y="498"/>
                    </a:lnTo>
                    <a:lnTo>
                      <a:pt x="486" y="483"/>
                    </a:lnTo>
                    <a:lnTo>
                      <a:pt x="418" y="467"/>
                    </a:lnTo>
                    <a:lnTo>
                      <a:pt x="295" y="437"/>
                    </a:lnTo>
                    <a:lnTo>
                      <a:pt x="193" y="411"/>
                    </a:lnTo>
                    <a:lnTo>
                      <a:pt x="110" y="387"/>
                    </a:lnTo>
                    <a:lnTo>
                      <a:pt x="50" y="370"/>
                    </a:lnTo>
                    <a:lnTo>
                      <a:pt x="13" y="358"/>
                    </a:lnTo>
                    <a:lnTo>
                      <a:pt x="0" y="355"/>
                    </a:lnTo>
                    <a:lnTo>
                      <a:pt x="13" y="351"/>
                    </a:lnTo>
                    <a:lnTo>
                      <a:pt x="50" y="339"/>
                    </a:lnTo>
                    <a:lnTo>
                      <a:pt x="110" y="321"/>
                    </a:lnTo>
                    <a:lnTo>
                      <a:pt x="193" y="299"/>
                    </a:lnTo>
                    <a:lnTo>
                      <a:pt x="295" y="272"/>
                    </a:lnTo>
                    <a:lnTo>
                      <a:pt x="418" y="243"/>
                    </a:lnTo>
                    <a:lnTo>
                      <a:pt x="486" y="227"/>
                    </a:lnTo>
                    <a:lnTo>
                      <a:pt x="559" y="210"/>
                    </a:lnTo>
                    <a:lnTo>
                      <a:pt x="636" y="194"/>
                    </a:lnTo>
                    <a:lnTo>
                      <a:pt x="716" y="177"/>
                    </a:lnTo>
                    <a:lnTo>
                      <a:pt x="801" y="161"/>
                    </a:lnTo>
                    <a:lnTo>
                      <a:pt x="890" y="144"/>
                    </a:lnTo>
                    <a:lnTo>
                      <a:pt x="982" y="128"/>
                    </a:lnTo>
                    <a:lnTo>
                      <a:pt x="1079" y="112"/>
                    </a:lnTo>
                    <a:lnTo>
                      <a:pt x="1178" y="97"/>
                    </a:lnTo>
                    <a:lnTo>
                      <a:pt x="1281" y="83"/>
                    </a:lnTo>
                    <a:lnTo>
                      <a:pt x="1386" y="69"/>
                    </a:lnTo>
                    <a:lnTo>
                      <a:pt x="1494" y="55"/>
                    </a:lnTo>
                    <a:lnTo>
                      <a:pt x="1605" y="44"/>
                    </a:lnTo>
                    <a:lnTo>
                      <a:pt x="1720" y="32"/>
                    </a:lnTo>
                    <a:lnTo>
                      <a:pt x="1835" y="23"/>
                    </a:lnTo>
                    <a:lnTo>
                      <a:pt x="1953" y="16"/>
                    </a:lnTo>
                    <a:lnTo>
                      <a:pt x="2075" y="9"/>
                    </a:lnTo>
                    <a:lnTo>
                      <a:pt x="2196" y="4"/>
                    </a:lnTo>
                    <a:lnTo>
                      <a:pt x="2321" y="1"/>
                    </a:lnTo>
                    <a:lnTo>
                      <a:pt x="2446" y="0"/>
                    </a:lnTo>
                    <a:lnTo>
                      <a:pt x="2573" y="1"/>
                    </a:lnTo>
                    <a:lnTo>
                      <a:pt x="2697" y="4"/>
                    </a:lnTo>
                    <a:lnTo>
                      <a:pt x="2819" y="9"/>
                    </a:lnTo>
                    <a:lnTo>
                      <a:pt x="2940" y="16"/>
                    </a:lnTo>
                    <a:lnTo>
                      <a:pt x="3058" y="23"/>
                    </a:lnTo>
                    <a:lnTo>
                      <a:pt x="3174" y="32"/>
                    </a:lnTo>
                    <a:lnTo>
                      <a:pt x="3288" y="44"/>
                    </a:lnTo>
                    <a:lnTo>
                      <a:pt x="3399" y="55"/>
                    </a:lnTo>
                    <a:lnTo>
                      <a:pt x="3507" y="69"/>
                    </a:lnTo>
                    <a:lnTo>
                      <a:pt x="3613" y="83"/>
                    </a:lnTo>
                    <a:lnTo>
                      <a:pt x="3716" y="97"/>
                    </a:lnTo>
                    <a:lnTo>
                      <a:pt x="3814" y="112"/>
                    </a:lnTo>
                    <a:lnTo>
                      <a:pt x="3910" y="128"/>
                    </a:lnTo>
                    <a:lnTo>
                      <a:pt x="4003" y="144"/>
                    </a:lnTo>
                    <a:lnTo>
                      <a:pt x="4092" y="161"/>
                    </a:lnTo>
                    <a:lnTo>
                      <a:pt x="4176" y="177"/>
                    </a:lnTo>
                    <a:lnTo>
                      <a:pt x="4258" y="194"/>
                    </a:lnTo>
                    <a:lnTo>
                      <a:pt x="4335" y="210"/>
                    </a:lnTo>
                    <a:lnTo>
                      <a:pt x="4407" y="227"/>
                    </a:lnTo>
                    <a:lnTo>
                      <a:pt x="4476" y="243"/>
                    </a:lnTo>
                    <a:lnTo>
                      <a:pt x="4599" y="272"/>
                    </a:lnTo>
                    <a:lnTo>
                      <a:pt x="4701" y="299"/>
                    </a:lnTo>
                    <a:lnTo>
                      <a:pt x="4783" y="321"/>
                    </a:lnTo>
                    <a:lnTo>
                      <a:pt x="4844" y="339"/>
                    </a:lnTo>
                    <a:lnTo>
                      <a:pt x="4880" y="351"/>
                    </a:lnTo>
                    <a:lnTo>
                      <a:pt x="4893" y="355"/>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4">
                <a:extLst>
                  <a:ext uri="{FF2B5EF4-FFF2-40B4-BE49-F238E27FC236}">
                    <a16:creationId xmlns:a16="http://schemas.microsoft.com/office/drawing/2014/main" id="{F83779DF-2CD0-984E-81E8-6887B1F8163E}"/>
                  </a:ext>
                </a:extLst>
              </p:cNvPr>
              <p:cNvSpPr>
                <a:spLocks/>
              </p:cNvSpPr>
              <p:nvPr/>
            </p:nvSpPr>
            <p:spPr bwMode="auto">
              <a:xfrm>
                <a:off x="9599744" y="4372025"/>
                <a:ext cx="457353" cy="796426"/>
              </a:xfrm>
              <a:custGeom>
                <a:avLst/>
                <a:gdLst>
                  <a:gd name="T0" fmla="*/ 1392 w 1392"/>
                  <a:gd name="T1" fmla="*/ 2422 h 2422"/>
                  <a:gd name="T2" fmla="*/ 1330 w 1392"/>
                  <a:gd name="T3" fmla="*/ 2404 h 2422"/>
                  <a:gd name="T4" fmla="*/ 1270 w 1392"/>
                  <a:gd name="T5" fmla="*/ 2386 h 2422"/>
                  <a:gd name="T6" fmla="*/ 1214 w 1392"/>
                  <a:gd name="T7" fmla="*/ 2368 h 2422"/>
                  <a:gd name="T8" fmla="*/ 1160 w 1392"/>
                  <a:gd name="T9" fmla="*/ 2349 h 2422"/>
                  <a:gd name="T10" fmla="*/ 1109 w 1392"/>
                  <a:gd name="T11" fmla="*/ 2330 h 2422"/>
                  <a:gd name="T12" fmla="*/ 1061 w 1392"/>
                  <a:gd name="T13" fmla="*/ 2313 h 2422"/>
                  <a:gd name="T14" fmla="*/ 1017 w 1392"/>
                  <a:gd name="T15" fmla="*/ 2295 h 2422"/>
                  <a:gd name="T16" fmla="*/ 975 w 1392"/>
                  <a:gd name="T17" fmla="*/ 2278 h 2422"/>
                  <a:gd name="T18" fmla="*/ 0 w 1392"/>
                  <a:gd name="T19" fmla="*/ 0 h 2422"/>
                  <a:gd name="T20" fmla="*/ 44 w 1392"/>
                  <a:gd name="T21" fmla="*/ 11 h 2422"/>
                  <a:gd name="T22" fmla="*/ 91 w 1392"/>
                  <a:gd name="T23" fmla="*/ 22 h 2422"/>
                  <a:gd name="T24" fmla="*/ 140 w 1392"/>
                  <a:gd name="T25" fmla="*/ 34 h 2422"/>
                  <a:gd name="T26" fmla="*/ 190 w 1392"/>
                  <a:gd name="T27" fmla="*/ 45 h 2422"/>
                  <a:gd name="T28" fmla="*/ 245 w 1392"/>
                  <a:gd name="T29" fmla="*/ 57 h 2422"/>
                  <a:gd name="T30" fmla="*/ 300 w 1392"/>
                  <a:gd name="T31" fmla="*/ 68 h 2422"/>
                  <a:gd name="T32" fmla="*/ 358 w 1392"/>
                  <a:gd name="T33" fmla="*/ 81 h 2422"/>
                  <a:gd name="T34" fmla="*/ 419 w 1392"/>
                  <a:gd name="T35" fmla="*/ 92 h 2422"/>
                  <a:gd name="T36" fmla="*/ 455 w 1392"/>
                  <a:gd name="T37" fmla="*/ 100 h 2422"/>
                  <a:gd name="T38" fmla="*/ 494 w 1392"/>
                  <a:gd name="T39" fmla="*/ 107 h 2422"/>
                  <a:gd name="T40" fmla="*/ 533 w 1392"/>
                  <a:gd name="T41" fmla="*/ 114 h 2422"/>
                  <a:gd name="T42" fmla="*/ 573 w 1392"/>
                  <a:gd name="T43" fmla="*/ 122 h 2422"/>
                  <a:gd name="T44" fmla="*/ 612 w 1392"/>
                  <a:gd name="T45" fmla="*/ 129 h 2422"/>
                  <a:gd name="T46" fmla="*/ 653 w 1392"/>
                  <a:gd name="T47" fmla="*/ 136 h 2422"/>
                  <a:gd name="T48" fmla="*/ 695 w 1392"/>
                  <a:gd name="T49" fmla="*/ 143 h 2422"/>
                  <a:gd name="T50" fmla="*/ 738 w 1392"/>
                  <a:gd name="T51" fmla="*/ 150 h 2422"/>
                  <a:gd name="T52" fmla="*/ 1392 w 1392"/>
                  <a:gd name="T53" fmla="*/ 2422 h 2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2" h="2422">
                    <a:moveTo>
                      <a:pt x="1392" y="2422"/>
                    </a:moveTo>
                    <a:lnTo>
                      <a:pt x="1330" y="2404"/>
                    </a:lnTo>
                    <a:lnTo>
                      <a:pt x="1270" y="2386"/>
                    </a:lnTo>
                    <a:lnTo>
                      <a:pt x="1214" y="2368"/>
                    </a:lnTo>
                    <a:lnTo>
                      <a:pt x="1160" y="2349"/>
                    </a:lnTo>
                    <a:lnTo>
                      <a:pt x="1109" y="2330"/>
                    </a:lnTo>
                    <a:lnTo>
                      <a:pt x="1061" y="2313"/>
                    </a:lnTo>
                    <a:lnTo>
                      <a:pt x="1017" y="2295"/>
                    </a:lnTo>
                    <a:lnTo>
                      <a:pt x="975" y="2278"/>
                    </a:lnTo>
                    <a:lnTo>
                      <a:pt x="0" y="0"/>
                    </a:lnTo>
                    <a:lnTo>
                      <a:pt x="44" y="11"/>
                    </a:lnTo>
                    <a:lnTo>
                      <a:pt x="91" y="22"/>
                    </a:lnTo>
                    <a:lnTo>
                      <a:pt x="140" y="34"/>
                    </a:lnTo>
                    <a:lnTo>
                      <a:pt x="190" y="45"/>
                    </a:lnTo>
                    <a:lnTo>
                      <a:pt x="245" y="57"/>
                    </a:lnTo>
                    <a:lnTo>
                      <a:pt x="300" y="68"/>
                    </a:lnTo>
                    <a:lnTo>
                      <a:pt x="358" y="81"/>
                    </a:lnTo>
                    <a:lnTo>
                      <a:pt x="419" y="92"/>
                    </a:lnTo>
                    <a:lnTo>
                      <a:pt x="455" y="100"/>
                    </a:lnTo>
                    <a:lnTo>
                      <a:pt x="494" y="107"/>
                    </a:lnTo>
                    <a:lnTo>
                      <a:pt x="533" y="114"/>
                    </a:lnTo>
                    <a:lnTo>
                      <a:pt x="573" y="122"/>
                    </a:lnTo>
                    <a:lnTo>
                      <a:pt x="612" y="129"/>
                    </a:lnTo>
                    <a:lnTo>
                      <a:pt x="653" y="136"/>
                    </a:lnTo>
                    <a:lnTo>
                      <a:pt x="695" y="143"/>
                    </a:lnTo>
                    <a:lnTo>
                      <a:pt x="738" y="150"/>
                    </a:lnTo>
                    <a:lnTo>
                      <a:pt x="1392" y="2422"/>
                    </a:lnTo>
                    <a:close/>
                  </a:path>
                </a:pathLst>
              </a:custGeom>
              <a:solidFill>
                <a:schemeClr val="bg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4">
                <a:extLst>
                  <a:ext uri="{FF2B5EF4-FFF2-40B4-BE49-F238E27FC236}">
                    <a16:creationId xmlns:a16="http://schemas.microsoft.com/office/drawing/2014/main" id="{A6137651-66D0-404A-81FF-F4AE3CF6B05A}"/>
                  </a:ext>
                </a:extLst>
              </p:cNvPr>
              <p:cNvSpPr>
                <a:spLocks/>
              </p:cNvSpPr>
              <p:nvPr/>
            </p:nvSpPr>
            <p:spPr bwMode="auto">
              <a:xfrm>
                <a:off x="10530222" y="4343112"/>
                <a:ext cx="569064" cy="826654"/>
              </a:xfrm>
              <a:custGeom>
                <a:avLst/>
                <a:gdLst>
                  <a:gd name="T0" fmla="*/ 0 w 1733"/>
                  <a:gd name="T1" fmla="*/ 2516 h 2516"/>
                  <a:gd name="T2" fmla="*/ 641 w 1733"/>
                  <a:gd name="T3" fmla="*/ 244 h 2516"/>
                  <a:gd name="T4" fmla="*/ 715 w 1733"/>
                  <a:gd name="T5" fmla="*/ 233 h 2516"/>
                  <a:gd name="T6" fmla="*/ 788 w 1733"/>
                  <a:gd name="T7" fmla="*/ 220 h 2516"/>
                  <a:gd name="T8" fmla="*/ 858 w 1733"/>
                  <a:gd name="T9" fmla="*/ 207 h 2516"/>
                  <a:gd name="T10" fmla="*/ 926 w 1733"/>
                  <a:gd name="T11" fmla="*/ 195 h 2516"/>
                  <a:gd name="T12" fmla="*/ 992 w 1733"/>
                  <a:gd name="T13" fmla="*/ 181 h 2516"/>
                  <a:gd name="T14" fmla="*/ 1056 w 1733"/>
                  <a:gd name="T15" fmla="*/ 169 h 2516"/>
                  <a:gd name="T16" fmla="*/ 1118 w 1733"/>
                  <a:gd name="T17" fmla="*/ 156 h 2516"/>
                  <a:gd name="T18" fmla="*/ 1177 w 1733"/>
                  <a:gd name="T19" fmla="*/ 143 h 2516"/>
                  <a:gd name="T20" fmla="*/ 1298 w 1733"/>
                  <a:gd name="T21" fmla="*/ 116 h 2516"/>
                  <a:gd name="T22" fmla="*/ 1406 w 1733"/>
                  <a:gd name="T23" fmla="*/ 90 h 2516"/>
                  <a:gd name="T24" fmla="*/ 1500 w 1733"/>
                  <a:gd name="T25" fmla="*/ 66 h 2516"/>
                  <a:gd name="T26" fmla="*/ 1579 w 1733"/>
                  <a:gd name="T27" fmla="*/ 45 h 2516"/>
                  <a:gd name="T28" fmla="*/ 1643 w 1733"/>
                  <a:gd name="T29" fmla="*/ 27 h 2516"/>
                  <a:gd name="T30" fmla="*/ 1690 w 1733"/>
                  <a:gd name="T31" fmla="*/ 14 h 2516"/>
                  <a:gd name="T32" fmla="*/ 1720 w 1733"/>
                  <a:gd name="T33" fmla="*/ 4 h 2516"/>
                  <a:gd name="T34" fmla="*/ 1733 w 1733"/>
                  <a:gd name="T35" fmla="*/ 0 h 2516"/>
                  <a:gd name="T36" fmla="*/ 629 w 1733"/>
                  <a:gd name="T37" fmla="*/ 2274 h 2516"/>
                  <a:gd name="T38" fmla="*/ 622 w 1733"/>
                  <a:gd name="T39" fmla="*/ 2278 h 2516"/>
                  <a:gd name="T40" fmla="*/ 600 w 1733"/>
                  <a:gd name="T41" fmla="*/ 2290 h 2516"/>
                  <a:gd name="T42" fmla="*/ 563 w 1733"/>
                  <a:gd name="T43" fmla="*/ 2308 h 2516"/>
                  <a:gd name="T44" fmla="*/ 514 w 1733"/>
                  <a:gd name="T45" fmla="*/ 2331 h 2516"/>
                  <a:gd name="T46" fmla="*/ 452 w 1733"/>
                  <a:gd name="T47" fmla="*/ 2359 h 2516"/>
                  <a:gd name="T48" fmla="*/ 379 w 1733"/>
                  <a:gd name="T49" fmla="*/ 2389 h 2516"/>
                  <a:gd name="T50" fmla="*/ 339 w 1733"/>
                  <a:gd name="T51" fmla="*/ 2406 h 2516"/>
                  <a:gd name="T52" fmla="*/ 295 w 1733"/>
                  <a:gd name="T53" fmla="*/ 2422 h 2516"/>
                  <a:gd name="T54" fmla="*/ 249 w 1733"/>
                  <a:gd name="T55" fmla="*/ 2438 h 2516"/>
                  <a:gd name="T56" fmla="*/ 201 w 1733"/>
                  <a:gd name="T57" fmla="*/ 2455 h 2516"/>
                  <a:gd name="T58" fmla="*/ 178 w 1733"/>
                  <a:gd name="T59" fmla="*/ 2462 h 2516"/>
                  <a:gd name="T60" fmla="*/ 154 w 1733"/>
                  <a:gd name="T61" fmla="*/ 2471 h 2516"/>
                  <a:gd name="T62" fmla="*/ 129 w 1733"/>
                  <a:gd name="T63" fmla="*/ 2478 h 2516"/>
                  <a:gd name="T64" fmla="*/ 104 w 1733"/>
                  <a:gd name="T65" fmla="*/ 2486 h 2516"/>
                  <a:gd name="T66" fmla="*/ 78 w 1733"/>
                  <a:gd name="T67" fmla="*/ 2494 h 2516"/>
                  <a:gd name="T68" fmla="*/ 53 w 1733"/>
                  <a:gd name="T69" fmla="*/ 2501 h 2516"/>
                  <a:gd name="T70" fmla="*/ 27 w 1733"/>
                  <a:gd name="T71" fmla="*/ 2508 h 2516"/>
                  <a:gd name="T72" fmla="*/ 0 w 1733"/>
                  <a:gd name="T73" fmla="*/ 2516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33" h="2516">
                    <a:moveTo>
                      <a:pt x="0" y="2516"/>
                    </a:moveTo>
                    <a:lnTo>
                      <a:pt x="641" y="244"/>
                    </a:lnTo>
                    <a:lnTo>
                      <a:pt x="715" y="233"/>
                    </a:lnTo>
                    <a:lnTo>
                      <a:pt x="788" y="220"/>
                    </a:lnTo>
                    <a:lnTo>
                      <a:pt x="858" y="207"/>
                    </a:lnTo>
                    <a:lnTo>
                      <a:pt x="926" y="195"/>
                    </a:lnTo>
                    <a:lnTo>
                      <a:pt x="992" y="181"/>
                    </a:lnTo>
                    <a:lnTo>
                      <a:pt x="1056" y="169"/>
                    </a:lnTo>
                    <a:lnTo>
                      <a:pt x="1118" y="156"/>
                    </a:lnTo>
                    <a:lnTo>
                      <a:pt x="1177" y="143"/>
                    </a:lnTo>
                    <a:lnTo>
                      <a:pt x="1298" y="116"/>
                    </a:lnTo>
                    <a:lnTo>
                      <a:pt x="1406" y="90"/>
                    </a:lnTo>
                    <a:lnTo>
                      <a:pt x="1500" y="66"/>
                    </a:lnTo>
                    <a:lnTo>
                      <a:pt x="1579" y="45"/>
                    </a:lnTo>
                    <a:lnTo>
                      <a:pt x="1643" y="27"/>
                    </a:lnTo>
                    <a:lnTo>
                      <a:pt x="1690" y="14"/>
                    </a:lnTo>
                    <a:lnTo>
                      <a:pt x="1720" y="4"/>
                    </a:lnTo>
                    <a:lnTo>
                      <a:pt x="1733" y="0"/>
                    </a:lnTo>
                    <a:lnTo>
                      <a:pt x="629" y="2274"/>
                    </a:lnTo>
                    <a:lnTo>
                      <a:pt x="622" y="2278"/>
                    </a:lnTo>
                    <a:lnTo>
                      <a:pt x="600" y="2290"/>
                    </a:lnTo>
                    <a:lnTo>
                      <a:pt x="563" y="2308"/>
                    </a:lnTo>
                    <a:lnTo>
                      <a:pt x="514" y="2331"/>
                    </a:lnTo>
                    <a:lnTo>
                      <a:pt x="452" y="2359"/>
                    </a:lnTo>
                    <a:lnTo>
                      <a:pt x="379" y="2389"/>
                    </a:lnTo>
                    <a:lnTo>
                      <a:pt x="339" y="2406"/>
                    </a:lnTo>
                    <a:lnTo>
                      <a:pt x="295" y="2422"/>
                    </a:lnTo>
                    <a:lnTo>
                      <a:pt x="249" y="2438"/>
                    </a:lnTo>
                    <a:lnTo>
                      <a:pt x="201" y="2455"/>
                    </a:lnTo>
                    <a:lnTo>
                      <a:pt x="178" y="2462"/>
                    </a:lnTo>
                    <a:lnTo>
                      <a:pt x="154" y="2471"/>
                    </a:lnTo>
                    <a:lnTo>
                      <a:pt x="129" y="2478"/>
                    </a:lnTo>
                    <a:lnTo>
                      <a:pt x="104" y="2486"/>
                    </a:lnTo>
                    <a:lnTo>
                      <a:pt x="78" y="2494"/>
                    </a:lnTo>
                    <a:lnTo>
                      <a:pt x="53" y="2501"/>
                    </a:lnTo>
                    <a:lnTo>
                      <a:pt x="27" y="2508"/>
                    </a:lnTo>
                    <a:lnTo>
                      <a:pt x="0" y="2516"/>
                    </a:lnTo>
                    <a:close/>
                  </a:path>
                </a:pathLst>
              </a:custGeom>
              <a:solidFill>
                <a:schemeClr val="tx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5">
                <a:extLst>
                  <a:ext uri="{FF2B5EF4-FFF2-40B4-BE49-F238E27FC236}">
                    <a16:creationId xmlns:a16="http://schemas.microsoft.com/office/drawing/2014/main" id="{B0E08F7F-3C40-7947-95AD-CFEAD3B17B0D}"/>
                  </a:ext>
                </a:extLst>
              </p:cNvPr>
              <p:cNvSpPr>
                <a:spLocks/>
              </p:cNvSpPr>
              <p:nvPr/>
            </p:nvSpPr>
            <p:spPr bwMode="auto">
              <a:xfrm>
                <a:off x="10740499" y="4390424"/>
                <a:ext cx="176107" cy="32856"/>
              </a:xfrm>
              <a:custGeom>
                <a:avLst/>
                <a:gdLst>
                  <a:gd name="T0" fmla="*/ 0 w 536"/>
                  <a:gd name="T1" fmla="*/ 101 h 101"/>
                  <a:gd name="T2" fmla="*/ 0 w 536"/>
                  <a:gd name="T3" fmla="*/ 101 h 101"/>
                  <a:gd name="T4" fmla="*/ 74 w 536"/>
                  <a:gd name="T5" fmla="*/ 90 h 101"/>
                  <a:gd name="T6" fmla="*/ 147 w 536"/>
                  <a:gd name="T7" fmla="*/ 77 h 101"/>
                  <a:gd name="T8" fmla="*/ 217 w 536"/>
                  <a:gd name="T9" fmla="*/ 64 h 101"/>
                  <a:gd name="T10" fmla="*/ 285 w 536"/>
                  <a:gd name="T11" fmla="*/ 52 h 101"/>
                  <a:gd name="T12" fmla="*/ 351 w 536"/>
                  <a:gd name="T13" fmla="*/ 38 h 101"/>
                  <a:gd name="T14" fmla="*/ 415 w 536"/>
                  <a:gd name="T15" fmla="*/ 26 h 101"/>
                  <a:gd name="T16" fmla="*/ 477 w 536"/>
                  <a:gd name="T17" fmla="*/ 13 h 101"/>
                  <a:gd name="T18" fmla="*/ 536 w 536"/>
                  <a:gd name="T19" fmla="*/ 0 h 101"/>
                  <a:gd name="T20" fmla="*/ 477 w 536"/>
                  <a:gd name="T21" fmla="*/ 13 h 101"/>
                  <a:gd name="T22" fmla="*/ 415 w 536"/>
                  <a:gd name="T23" fmla="*/ 26 h 101"/>
                  <a:gd name="T24" fmla="*/ 351 w 536"/>
                  <a:gd name="T25" fmla="*/ 38 h 101"/>
                  <a:gd name="T26" fmla="*/ 285 w 536"/>
                  <a:gd name="T27" fmla="*/ 52 h 101"/>
                  <a:gd name="T28" fmla="*/ 217 w 536"/>
                  <a:gd name="T29" fmla="*/ 64 h 101"/>
                  <a:gd name="T30" fmla="*/ 147 w 536"/>
                  <a:gd name="T31" fmla="*/ 77 h 101"/>
                  <a:gd name="T32" fmla="*/ 74 w 536"/>
                  <a:gd name="T33" fmla="*/ 90 h 101"/>
                  <a:gd name="T34" fmla="*/ 0 w 536"/>
                  <a:gd name="T35"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6" h="101">
                    <a:moveTo>
                      <a:pt x="0" y="101"/>
                    </a:moveTo>
                    <a:lnTo>
                      <a:pt x="0" y="101"/>
                    </a:lnTo>
                    <a:lnTo>
                      <a:pt x="74" y="90"/>
                    </a:lnTo>
                    <a:lnTo>
                      <a:pt x="147" y="77"/>
                    </a:lnTo>
                    <a:lnTo>
                      <a:pt x="217" y="64"/>
                    </a:lnTo>
                    <a:lnTo>
                      <a:pt x="285" y="52"/>
                    </a:lnTo>
                    <a:lnTo>
                      <a:pt x="351" y="38"/>
                    </a:lnTo>
                    <a:lnTo>
                      <a:pt x="415" y="26"/>
                    </a:lnTo>
                    <a:lnTo>
                      <a:pt x="477" y="13"/>
                    </a:lnTo>
                    <a:lnTo>
                      <a:pt x="536" y="0"/>
                    </a:lnTo>
                    <a:lnTo>
                      <a:pt x="477" y="13"/>
                    </a:lnTo>
                    <a:lnTo>
                      <a:pt x="415" y="26"/>
                    </a:lnTo>
                    <a:lnTo>
                      <a:pt x="351" y="38"/>
                    </a:lnTo>
                    <a:lnTo>
                      <a:pt x="285" y="52"/>
                    </a:lnTo>
                    <a:lnTo>
                      <a:pt x="217" y="64"/>
                    </a:lnTo>
                    <a:lnTo>
                      <a:pt x="147" y="77"/>
                    </a:lnTo>
                    <a:lnTo>
                      <a:pt x="74" y="90"/>
                    </a:lnTo>
                    <a:lnTo>
                      <a:pt x="0" y="101"/>
                    </a:lnTo>
                    <a:close/>
                  </a:path>
                </a:pathLst>
              </a:custGeom>
              <a:solidFill>
                <a:srgbClr val="2663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TextBox 45"/>
            <p:cNvSpPr txBox="1"/>
            <p:nvPr/>
          </p:nvSpPr>
          <p:spPr>
            <a:xfrm>
              <a:off x="8232847" y="4551894"/>
              <a:ext cx="1644578" cy="369332"/>
            </a:xfrm>
            <a:prstGeom prst="rect">
              <a:avLst/>
            </a:prstGeom>
            <a:noFill/>
          </p:spPr>
          <p:txBody>
            <a:bodyPr wrap="square" rtlCol="0">
              <a:spAutoFit/>
            </a:bodyPr>
            <a:lstStyle/>
            <a:p>
              <a:r>
                <a:rPr lang="en-US" dirty="0" smtClean="0">
                  <a:solidFill>
                    <a:schemeClr val="bg1"/>
                  </a:solidFill>
                </a:rPr>
                <a:t>Transformation</a:t>
              </a:r>
              <a:endParaRPr lang="en-US" dirty="0">
                <a:solidFill>
                  <a:schemeClr val="bg1"/>
                </a:solidFill>
              </a:endParaRPr>
            </a:p>
          </p:txBody>
        </p:sp>
      </p:grpSp>
      <p:grpSp>
        <p:nvGrpSpPr>
          <p:cNvPr id="50" name="Group 49"/>
          <p:cNvGrpSpPr/>
          <p:nvPr/>
        </p:nvGrpSpPr>
        <p:grpSpPr>
          <a:xfrm>
            <a:off x="7317937" y="2818249"/>
            <a:ext cx="3419329" cy="1325125"/>
            <a:chOff x="7317937" y="2818249"/>
            <a:chExt cx="3419329" cy="1325125"/>
          </a:xfrm>
        </p:grpSpPr>
        <p:grpSp>
          <p:nvGrpSpPr>
            <p:cNvPr id="21" name="Group 20">
              <a:extLst>
                <a:ext uri="{FF2B5EF4-FFF2-40B4-BE49-F238E27FC236}">
                  <a16:creationId xmlns:a16="http://schemas.microsoft.com/office/drawing/2014/main" id="{D34D717A-F453-9842-80ED-D3DB95688952}"/>
                </a:ext>
              </a:extLst>
            </p:cNvPr>
            <p:cNvGrpSpPr/>
            <p:nvPr/>
          </p:nvGrpSpPr>
          <p:grpSpPr>
            <a:xfrm>
              <a:off x="7317937" y="2818249"/>
              <a:ext cx="3419329" cy="1325125"/>
              <a:chOff x="9051709" y="3331152"/>
              <a:chExt cx="2489160" cy="964648"/>
            </a:xfrm>
          </p:grpSpPr>
          <p:sp>
            <p:nvSpPr>
              <p:cNvPr id="22" name="Freeform 21">
                <a:extLst>
                  <a:ext uri="{FF2B5EF4-FFF2-40B4-BE49-F238E27FC236}">
                    <a16:creationId xmlns:a16="http://schemas.microsoft.com/office/drawing/2014/main" id="{172B8A1E-5B1C-F848-9486-3C4F860425A1}"/>
                  </a:ext>
                </a:extLst>
              </p:cNvPr>
              <p:cNvSpPr>
                <a:spLocks/>
              </p:cNvSpPr>
              <p:nvPr/>
            </p:nvSpPr>
            <p:spPr bwMode="auto">
              <a:xfrm>
                <a:off x="9051709" y="3331152"/>
                <a:ext cx="2489160" cy="205021"/>
              </a:xfrm>
              <a:custGeom>
                <a:avLst/>
                <a:gdLst>
                  <a:gd name="T0" fmla="*/ 7560 w 7579"/>
                  <a:gd name="T1" fmla="*/ 316 h 626"/>
                  <a:gd name="T2" fmla="*/ 7409 w 7579"/>
                  <a:gd name="T3" fmla="*/ 342 h 626"/>
                  <a:gd name="T4" fmla="*/ 7122 w 7579"/>
                  <a:gd name="T5" fmla="*/ 385 h 626"/>
                  <a:gd name="T6" fmla="*/ 6826 w 7579"/>
                  <a:gd name="T7" fmla="*/ 426 h 626"/>
                  <a:gd name="T8" fmla="*/ 6595 w 7579"/>
                  <a:gd name="T9" fmla="*/ 455 h 626"/>
                  <a:gd name="T10" fmla="*/ 6337 w 7579"/>
                  <a:gd name="T11" fmla="*/ 485 h 626"/>
                  <a:gd name="T12" fmla="*/ 6057 w 7579"/>
                  <a:gd name="T13" fmla="*/ 513 h 626"/>
                  <a:gd name="T14" fmla="*/ 5755 w 7579"/>
                  <a:gd name="T15" fmla="*/ 541 h 626"/>
                  <a:gd name="T16" fmla="*/ 5433 w 7579"/>
                  <a:gd name="T17" fmla="*/ 566 h 626"/>
                  <a:gd name="T18" fmla="*/ 5092 w 7579"/>
                  <a:gd name="T19" fmla="*/ 588 h 626"/>
                  <a:gd name="T20" fmla="*/ 4737 w 7579"/>
                  <a:gd name="T21" fmla="*/ 606 h 626"/>
                  <a:gd name="T22" fmla="*/ 4366 w 7579"/>
                  <a:gd name="T23" fmla="*/ 619 h 626"/>
                  <a:gd name="T24" fmla="*/ 3984 w 7579"/>
                  <a:gd name="T25" fmla="*/ 625 h 626"/>
                  <a:gd name="T26" fmla="*/ 3595 w 7579"/>
                  <a:gd name="T27" fmla="*/ 625 h 626"/>
                  <a:gd name="T28" fmla="*/ 3212 w 7579"/>
                  <a:gd name="T29" fmla="*/ 619 h 626"/>
                  <a:gd name="T30" fmla="*/ 2843 w 7579"/>
                  <a:gd name="T31" fmla="*/ 606 h 626"/>
                  <a:gd name="T32" fmla="*/ 2487 w 7579"/>
                  <a:gd name="T33" fmla="*/ 588 h 626"/>
                  <a:gd name="T34" fmla="*/ 2147 w 7579"/>
                  <a:gd name="T35" fmla="*/ 566 h 626"/>
                  <a:gd name="T36" fmla="*/ 1825 w 7579"/>
                  <a:gd name="T37" fmla="*/ 541 h 626"/>
                  <a:gd name="T38" fmla="*/ 1522 w 7579"/>
                  <a:gd name="T39" fmla="*/ 513 h 626"/>
                  <a:gd name="T40" fmla="*/ 1241 w 7579"/>
                  <a:gd name="T41" fmla="*/ 485 h 626"/>
                  <a:gd name="T42" fmla="*/ 985 w 7579"/>
                  <a:gd name="T43" fmla="*/ 455 h 626"/>
                  <a:gd name="T44" fmla="*/ 753 w 7579"/>
                  <a:gd name="T45" fmla="*/ 426 h 626"/>
                  <a:gd name="T46" fmla="*/ 458 w 7579"/>
                  <a:gd name="T47" fmla="*/ 385 h 626"/>
                  <a:gd name="T48" fmla="*/ 171 w 7579"/>
                  <a:gd name="T49" fmla="*/ 342 h 626"/>
                  <a:gd name="T50" fmla="*/ 20 w 7579"/>
                  <a:gd name="T51" fmla="*/ 316 h 626"/>
                  <a:gd name="T52" fmla="*/ 20 w 7579"/>
                  <a:gd name="T53" fmla="*/ 310 h 626"/>
                  <a:gd name="T54" fmla="*/ 171 w 7579"/>
                  <a:gd name="T55" fmla="*/ 284 h 626"/>
                  <a:gd name="T56" fmla="*/ 458 w 7579"/>
                  <a:gd name="T57" fmla="*/ 241 h 626"/>
                  <a:gd name="T58" fmla="*/ 753 w 7579"/>
                  <a:gd name="T59" fmla="*/ 200 h 626"/>
                  <a:gd name="T60" fmla="*/ 985 w 7579"/>
                  <a:gd name="T61" fmla="*/ 170 h 626"/>
                  <a:gd name="T62" fmla="*/ 1241 w 7579"/>
                  <a:gd name="T63" fmla="*/ 141 h 626"/>
                  <a:gd name="T64" fmla="*/ 1522 w 7579"/>
                  <a:gd name="T65" fmla="*/ 113 h 626"/>
                  <a:gd name="T66" fmla="*/ 1825 w 7579"/>
                  <a:gd name="T67" fmla="*/ 84 h 626"/>
                  <a:gd name="T68" fmla="*/ 2147 w 7579"/>
                  <a:gd name="T69" fmla="*/ 59 h 626"/>
                  <a:gd name="T70" fmla="*/ 2487 w 7579"/>
                  <a:gd name="T71" fmla="*/ 37 h 626"/>
                  <a:gd name="T72" fmla="*/ 2843 w 7579"/>
                  <a:gd name="T73" fmla="*/ 20 h 626"/>
                  <a:gd name="T74" fmla="*/ 3212 w 7579"/>
                  <a:gd name="T75" fmla="*/ 7 h 626"/>
                  <a:gd name="T76" fmla="*/ 3595 w 7579"/>
                  <a:gd name="T77" fmla="*/ 1 h 626"/>
                  <a:gd name="T78" fmla="*/ 3984 w 7579"/>
                  <a:gd name="T79" fmla="*/ 1 h 626"/>
                  <a:gd name="T80" fmla="*/ 4366 w 7579"/>
                  <a:gd name="T81" fmla="*/ 7 h 626"/>
                  <a:gd name="T82" fmla="*/ 4737 w 7579"/>
                  <a:gd name="T83" fmla="*/ 20 h 626"/>
                  <a:gd name="T84" fmla="*/ 5092 w 7579"/>
                  <a:gd name="T85" fmla="*/ 37 h 626"/>
                  <a:gd name="T86" fmla="*/ 5433 w 7579"/>
                  <a:gd name="T87" fmla="*/ 59 h 626"/>
                  <a:gd name="T88" fmla="*/ 5755 w 7579"/>
                  <a:gd name="T89" fmla="*/ 84 h 626"/>
                  <a:gd name="T90" fmla="*/ 6057 w 7579"/>
                  <a:gd name="T91" fmla="*/ 113 h 626"/>
                  <a:gd name="T92" fmla="*/ 6337 w 7579"/>
                  <a:gd name="T93" fmla="*/ 141 h 626"/>
                  <a:gd name="T94" fmla="*/ 6595 w 7579"/>
                  <a:gd name="T95" fmla="*/ 170 h 626"/>
                  <a:gd name="T96" fmla="*/ 6826 w 7579"/>
                  <a:gd name="T97" fmla="*/ 200 h 626"/>
                  <a:gd name="T98" fmla="*/ 7122 w 7579"/>
                  <a:gd name="T99" fmla="*/ 241 h 626"/>
                  <a:gd name="T100" fmla="*/ 7409 w 7579"/>
                  <a:gd name="T101" fmla="*/ 284 h 626"/>
                  <a:gd name="T102" fmla="*/ 7560 w 7579"/>
                  <a:gd name="T103" fmla="*/ 31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79" h="626">
                    <a:moveTo>
                      <a:pt x="7579" y="313"/>
                    </a:moveTo>
                    <a:lnTo>
                      <a:pt x="7560" y="316"/>
                    </a:lnTo>
                    <a:lnTo>
                      <a:pt x="7502" y="326"/>
                    </a:lnTo>
                    <a:lnTo>
                      <a:pt x="7409" y="342"/>
                    </a:lnTo>
                    <a:lnTo>
                      <a:pt x="7281" y="362"/>
                    </a:lnTo>
                    <a:lnTo>
                      <a:pt x="7122" y="385"/>
                    </a:lnTo>
                    <a:lnTo>
                      <a:pt x="6932" y="412"/>
                    </a:lnTo>
                    <a:lnTo>
                      <a:pt x="6826" y="426"/>
                    </a:lnTo>
                    <a:lnTo>
                      <a:pt x="6713" y="441"/>
                    </a:lnTo>
                    <a:lnTo>
                      <a:pt x="6595" y="455"/>
                    </a:lnTo>
                    <a:lnTo>
                      <a:pt x="6469" y="470"/>
                    </a:lnTo>
                    <a:lnTo>
                      <a:pt x="6337" y="485"/>
                    </a:lnTo>
                    <a:lnTo>
                      <a:pt x="6200" y="499"/>
                    </a:lnTo>
                    <a:lnTo>
                      <a:pt x="6057" y="513"/>
                    </a:lnTo>
                    <a:lnTo>
                      <a:pt x="5908" y="528"/>
                    </a:lnTo>
                    <a:lnTo>
                      <a:pt x="5755" y="541"/>
                    </a:lnTo>
                    <a:lnTo>
                      <a:pt x="5596" y="554"/>
                    </a:lnTo>
                    <a:lnTo>
                      <a:pt x="5433" y="566"/>
                    </a:lnTo>
                    <a:lnTo>
                      <a:pt x="5265" y="578"/>
                    </a:lnTo>
                    <a:lnTo>
                      <a:pt x="5092" y="588"/>
                    </a:lnTo>
                    <a:lnTo>
                      <a:pt x="4916" y="598"/>
                    </a:lnTo>
                    <a:lnTo>
                      <a:pt x="4737" y="606"/>
                    </a:lnTo>
                    <a:lnTo>
                      <a:pt x="4554" y="612"/>
                    </a:lnTo>
                    <a:lnTo>
                      <a:pt x="4366" y="619"/>
                    </a:lnTo>
                    <a:lnTo>
                      <a:pt x="4177" y="623"/>
                    </a:lnTo>
                    <a:lnTo>
                      <a:pt x="3984" y="625"/>
                    </a:lnTo>
                    <a:lnTo>
                      <a:pt x="3789" y="626"/>
                    </a:lnTo>
                    <a:lnTo>
                      <a:pt x="3595" y="625"/>
                    </a:lnTo>
                    <a:lnTo>
                      <a:pt x="3402" y="623"/>
                    </a:lnTo>
                    <a:lnTo>
                      <a:pt x="3212" y="619"/>
                    </a:lnTo>
                    <a:lnTo>
                      <a:pt x="3026" y="612"/>
                    </a:lnTo>
                    <a:lnTo>
                      <a:pt x="2843" y="606"/>
                    </a:lnTo>
                    <a:lnTo>
                      <a:pt x="2663" y="598"/>
                    </a:lnTo>
                    <a:lnTo>
                      <a:pt x="2487" y="588"/>
                    </a:lnTo>
                    <a:lnTo>
                      <a:pt x="2315" y="578"/>
                    </a:lnTo>
                    <a:lnTo>
                      <a:pt x="2147" y="566"/>
                    </a:lnTo>
                    <a:lnTo>
                      <a:pt x="1984" y="554"/>
                    </a:lnTo>
                    <a:lnTo>
                      <a:pt x="1825" y="541"/>
                    </a:lnTo>
                    <a:lnTo>
                      <a:pt x="1671" y="528"/>
                    </a:lnTo>
                    <a:lnTo>
                      <a:pt x="1522" y="513"/>
                    </a:lnTo>
                    <a:lnTo>
                      <a:pt x="1380" y="499"/>
                    </a:lnTo>
                    <a:lnTo>
                      <a:pt x="1241" y="485"/>
                    </a:lnTo>
                    <a:lnTo>
                      <a:pt x="1111" y="470"/>
                    </a:lnTo>
                    <a:lnTo>
                      <a:pt x="985" y="455"/>
                    </a:lnTo>
                    <a:lnTo>
                      <a:pt x="866" y="441"/>
                    </a:lnTo>
                    <a:lnTo>
                      <a:pt x="753" y="426"/>
                    </a:lnTo>
                    <a:lnTo>
                      <a:pt x="648" y="412"/>
                    </a:lnTo>
                    <a:lnTo>
                      <a:pt x="458" y="385"/>
                    </a:lnTo>
                    <a:lnTo>
                      <a:pt x="298" y="362"/>
                    </a:lnTo>
                    <a:lnTo>
                      <a:pt x="171" y="342"/>
                    </a:lnTo>
                    <a:lnTo>
                      <a:pt x="77" y="326"/>
                    </a:lnTo>
                    <a:lnTo>
                      <a:pt x="20" y="316"/>
                    </a:lnTo>
                    <a:lnTo>
                      <a:pt x="0" y="313"/>
                    </a:lnTo>
                    <a:lnTo>
                      <a:pt x="20" y="310"/>
                    </a:lnTo>
                    <a:lnTo>
                      <a:pt x="77" y="299"/>
                    </a:lnTo>
                    <a:lnTo>
                      <a:pt x="171" y="284"/>
                    </a:lnTo>
                    <a:lnTo>
                      <a:pt x="298" y="264"/>
                    </a:lnTo>
                    <a:lnTo>
                      <a:pt x="458" y="241"/>
                    </a:lnTo>
                    <a:lnTo>
                      <a:pt x="648" y="213"/>
                    </a:lnTo>
                    <a:lnTo>
                      <a:pt x="753" y="200"/>
                    </a:lnTo>
                    <a:lnTo>
                      <a:pt x="866" y="185"/>
                    </a:lnTo>
                    <a:lnTo>
                      <a:pt x="985" y="170"/>
                    </a:lnTo>
                    <a:lnTo>
                      <a:pt x="1111" y="156"/>
                    </a:lnTo>
                    <a:lnTo>
                      <a:pt x="1241" y="141"/>
                    </a:lnTo>
                    <a:lnTo>
                      <a:pt x="1380" y="126"/>
                    </a:lnTo>
                    <a:lnTo>
                      <a:pt x="1522" y="113"/>
                    </a:lnTo>
                    <a:lnTo>
                      <a:pt x="1671" y="98"/>
                    </a:lnTo>
                    <a:lnTo>
                      <a:pt x="1825" y="84"/>
                    </a:lnTo>
                    <a:lnTo>
                      <a:pt x="1984" y="72"/>
                    </a:lnTo>
                    <a:lnTo>
                      <a:pt x="2147" y="59"/>
                    </a:lnTo>
                    <a:lnTo>
                      <a:pt x="2315" y="48"/>
                    </a:lnTo>
                    <a:lnTo>
                      <a:pt x="2487" y="37"/>
                    </a:lnTo>
                    <a:lnTo>
                      <a:pt x="2663" y="28"/>
                    </a:lnTo>
                    <a:lnTo>
                      <a:pt x="2843" y="20"/>
                    </a:lnTo>
                    <a:lnTo>
                      <a:pt x="3026" y="13"/>
                    </a:lnTo>
                    <a:lnTo>
                      <a:pt x="3212" y="7"/>
                    </a:lnTo>
                    <a:lnTo>
                      <a:pt x="3402" y="3"/>
                    </a:lnTo>
                    <a:lnTo>
                      <a:pt x="3595" y="1"/>
                    </a:lnTo>
                    <a:lnTo>
                      <a:pt x="3789" y="0"/>
                    </a:lnTo>
                    <a:lnTo>
                      <a:pt x="3984" y="1"/>
                    </a:lnTo>
                    <a:lnTo>
                      <a:pt x="4177" y="3"/>
                    </a:lnTo>
                    <a:lnTo>
                      <a:pt x="4366" y="7"/>
                    </a:lnTo>
                    <a:lnTo>
                      <a:pt x="4554" y="13"/>
                    </a:lnTo>
                    <a:lnTo>
                      <a:pt x="4737" y="20"/>
                    </a:lnTo>
                    <a:lnTo>
                      <a:pt x="4916" y="28"/>
                    </a:lnTo>
                    <a:lnTo>
                      <a:pt x="5092" y="37"/>
                    </a:lnTo>
                    <a:lnTo>
                      <a:pt x="5265" y="48"/>
                    </a:lnTo>
                    <a:lnTo>
                      <a:pt x="5433" y="59"/>
                    </a:lnTo>
                    <a:lnTo>
                      <a:pt x="5596" y="72"/>
                    </a:lnTo>
                    <a:lnTo>
                      <a:pt x="5755" y="84"/>
                    </a:lnTo>
                    <a:lnTo>
                      <a:pt x="5908" y="98"/>
                    </a:lnTo>
                    <a:lnTo>
                      <a:pt x="6057" y="113"/>
                    </a:lnTo>
                    <a:lnTo>
                      <a:pt x="6200" y="126"/>
                    </a:lnTo>
                    <a:lnTo>
                      <a:pt x="6337" y="141"/>
                    </a:lnTo>
                    <a:lnTo>
                      <a:pt x="6469" y="156"/>
                    </a:lnTo>
                    <a:lnTo>
                      <a:pt x="6595" y="170"/>
                    </a:lnTo>
                    <a:lnTo>
                      <a:pt x="6713" y="185"/>
                    </a:lnTo>
                    <a:lnTo>
                      <a:pt x="6826" y="200"/>
                    </a:lnTo>
                    <a:lnTo>
                      <a:pt x="6932" y="213"/>
                    </a:lnTo>
                    <a:lnTo>
                      <a:pt x="7122" y="241"/>
                    </a:lnTo>
                    <a:lnTo>
                      <a:pt x="7281" y="264"/>
                    </a:lnTo>
                    <a:lnTo>
                      <a:pt x="7409" y="284"/>
                    </a:lnTo>
                    <a:lnTo>
                      <a:pt x="7502" y="299"/>
                    </a:lnTo>
                    <a:lnTo>
                      <a:pt x="7560" y="310"/>
                    </a:lnTo>
                    <a:lnTo>
                      <a:pt x="7579" y="313"/>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a:extLst>
                  <a:ext uri="{FF2B5EF4-FFF2-40B4-BE49-F238E27FC236}">
                    <a16:creationId xmlns:a16="http://schemas.microsoft.com/office/drawing/2014/main" id="{8F12BA49-AB92-864E-BDFF-C36068D6501E}"/>
                  </a:ext>
                </a:extLst>
              </p:cNvPr>
              <p:cNvSpPr>
                <a:spLocks/>
              </p:cNvSpPr>
              <p:nvPr/>
            </p:nvSpPr>
            <p:spPr bwMode="auto">
              <a:xfrm>
                <a:off x="9051709" y="3433662"/>
                <a:ext cx="2489160" cy="862138"/>
              </a:xfrm>
              <a:custGeom>
                <a:avLst/>
                <a:gdLst>
                  <a:gd name="T0" fmla="*/ 3595 w 7579"/>
                  <a:gd name="T1" fmla="*/ 312 h 2622"/>
                  <a:gd name="T2" fmla="*/ 3212 w 7579"/>
                  <a:gd name="T3" fmla="*/ 306 h 2622"/>
                  <a:gd name="T4" fmla="*/ 2843 w 7579"/>
                  <a:gd name="T5" fmla="*/ 293 h 2622"/>
                  <a:gd name="T6" fmla="*/ 2487 w 7579"/>
                  <a:gd name="T7" fmla="*/ 275 h 2622"/>
                  <a:gd name="T8" fmla="*/ 2147 w 7579"/>
                  <a:gd name="T9" fmla="*/ 253 h 2622"/>
                  <a:gd name="T10" fmla="*/ 1825 w 7579"/>
                  <a:gd name="T11" fmla="*/ 228 h 2622"/>
                  <a:gd name="T12" fmla="*/ 1522 w 7579"/>
                  <a:gd name="T13" fmla="*/ 200 h 2622"/>
                  <a:gd name="T14" fmla="*/ 1241 w 7579"/>
                  <a:gd name="T15" fmla="*/ 172 h 2622"/>
                  <a:gd name="T16" fmla="*/ 985 w 7579"/>
                  <a:gd name="T17" fmla="*/ 142 h 2622"/>
                  <a:gd name="T18" fmla="*/ 753 w 7579"/>
                  <a:gd name="T19" fmla="*/ 113 h 2622"/>
                  <a:gd name="T20" fmla="*/ 458 w 7579"/>
                  <a:gd name="T21" fmla="*/ 72 h 2622"/>
                  <a:gd name="T22" fmla="*/ 171 w 7579"/>
                  <a:gd name="T23" fmla="*/ 29 h 2622"/>
                  <a:gd name="T24" fmla="*/ 20 w 7579"/>
                  <a:gd name="T25" fmla="*/ 3 h 2622"/>
                  <a:gd name="T26" fmla="*/ 1104 w 7579"/>
                  <a:gd name="T27" fmla="*/ 2275 h 2622"/>
                  <a:gd name="T28" fmla="*/ 1159 w 7579"/>
                  <a:gd name="T29" fmla="*/ 2289 h 2622"/>
                  <a:gd name="T30" fmla="*/ 1315 w 7579"/>
                  <a:gd name="T31" fmla="*/ 2328 h 2622"/>
                  <a:gd name="T32" fmla="*/ 1563 w 7579"/>
                  <a:gd name="T33" fmla="*/ 2385 h 2622"/>
                  <a:gd name="T34" fmla="*/ 1717 w 7579"/>
                  <a:gd name="T35" fmla="*/ 2416 h 2622"/>
                  <a:gd name="T36" fmla="*/ 1891 w 7579"/>
                  <a:gd name="T37" fmla="*/ 2449 h 2622"/>
                  <a:gd name="T38" fmla="*/ 2081 w 7579"/>
                  <a:gd name="T39" fmla="*/ 2481 h 2622"/>
                  <a:gd name="T40" fmla="*/ 2288 w 7579"/>
                  <a:gd name="T41" fmla="*/ 2512 h 2622"/>
                  <a:gd name="T42" fmla="*/ 2510 w 7579"/>
                  <a:gd name="T43" fmla="*/ 2542 h 2622"/>
                  <a:gd name="T44" fmla="*/ 2744 w 7579"/>
                  <a:gd name="T45" fmla="*/ 2568 h 2622"/>
                  <a:gd name="T46" fmla="*/ 2991 w 7579"/>
                  <a:gd name="T47" fmla="*/ 2590 h 2622"/>
                  <a:gd name="T48" fmla="*/ 3248 w 7579"/>
                  <a:gd name="T49" fmla="*/ 2608 h 2622"/>
                  <a:gd name="T50" fmla="*/ 3515 w 7579"/>
                  <a:gd name="T51" fmla="*/ 2618 h 2622"/>
                  <a:gd name="T52" fmla="*/ 3789 w 7579"/>
                  <a:gd name="T53" fmla="*/ 2622 h 2622"/>
                  <a:gd name="T54" fmla="*/ 4064 w 7579"/>
                  <a:gd name="T55" fmla="*/ 2618 h 2622"/>
                  <a:gd name="T56" fmla="*/ 4331 w 7579"/>
                  <a:gd name="T57" fmla="*/ 2608 h 2622"/>
                  <a:gd name="T58" fmla="*/ 4588 w 7579"/>
                  <a:gd name="T59" fmla="*/ 2590 h 2622"/>
                  <a:gd name="T60" fmla="*/ 4835 w 7579"/>
                  <a:gd name="T61" fmla="*/ 2568 h 2622"/>
                  <a:gd name="T62" fmla="*/ 5070 w 7579"/>
                  <a:gd name="T63" fmla="*/ 2542 h 2622"/>
                  <a:gd name="T64" fmla="*/ 5291 w 7579"/>
                  <a:gd name="T65" fmla="*/ 2512 h 2622"/>
                  <a:gd name="T66" fmla="*/ 5499 w 7579"/>
                  <a:gd name="T67" fmla="*/ 2481 h 2622"/>
                  <a:gd name="T68" fmla="*/ 5689 w 7579"/>
                  <a:gd name="T69" fmla="*/ 2449 h 2622"/>
                  <a:gd name="T70" fmla="*/ 5862 w 7579"/>
                  <a:gd name="T71" fmla="*/ 2416 h 2622"/>
                  <a:gd name="T72" fmla="*/ 6017 w 7579"/>
                  <a:gd name="T73" fmla="*/ 2385 h 2622"/>
                  <a:gd name="T74" fmla="*/ 6264 w 7579"/>
                  <a:gd name="T75" fmla="*/ 2328 h 2622"/>
                  <a:gd name="T76" fmla="*/ 6421 w 7579"/>
                  <a:gd name="T77" fmla="*/ 2289 h 2622"/>
                  <a:gd name="T78" fmla="*/ 6476 w 7579"/>
                  <a:gd name="T79" fmla="*/ 2275 h 2622"/>
                  <a:gd name="T80" fmla="*/ 7560 w 7579"/>
                  <a:gd name="T81" fmla="*/ 3 h 2622"/>
                  <a:gd name="T82" fmla="*/ 7409 w 7579"/>
                  <a:gd name="T83" fmla="*/ 29 h 2622"/>
                  <a:gd name="T84" fmla="*/ 7122 w 7579"/>
                  <a:gd name="T85" fmla="*/ 72 h 2622"/>
                  <a:gd name="T86" fmla="*/ 6826 w 7579"/>
                  <a:gd name="T87" fmla="*/ 113 h 2622"/>
                  <a:gd name="T88" fmla="*/ 6595 w 7579"/>
                  <a:gd name="T89" fmla="*/ 142 h 2622"/>
                  <a:gd name="T90" fmla="*/ 6337 w 7579"/>
                  <a:gd name="T91" fmla="*/ 172 h 2622"/>
                  <a:gd name="T92" fmla="*/ 6057 w 7579"/>
                  <a:gd name="T93" fmla="*/ 200 h 2622"/>
                  <a:gd name="T94" fmla="*/ 5755 w 7579"/>
                  <a:gd name="T95" fmla="*/ 228 h 2622"/>
                  <a:gd name="T96" fmla="*/ 5433 w 7579"/>
                  <a:gd name="T97" fmla="*/ 253 h 2622"/>
                  <a:gd name="T98" fmla="*/ 5092 w 7579"/>
                  <a:gd name="T99" fmla="*/ 275 h 2622"/>
                  <a:gd name="T100" fmla="*/ 4737 w 7579"/>
                  <a:gd name="T101" fmla="*/ 293 h 2622"/>
                  <a:gd name="T102" fmla="*/ 4366 w 7579"/>
                  <a:gd name="T103" fmla="*/ 306 h 2622"/>
                  <a:gd name="T104" fmla="*/ 3984 w 7579"/>
                  <a:gd name="T105" fmla="*/ 312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79" h="2622">
                    <a:moveTo>
                      <a:pt x="3789" y="313"/>
                    </a:moveTo>
                    <a:lnTo>
                      <a:pt x="3595" y="312"/>
                    </a:lnTo>
                    <a:lnTo>
                      <a:pt x="3402" y="310"/>
                    </a:lnTo>
                    <a:lnTo>
                      <a:pt x="3212" y="306"/>
                    </a:lnTo>
                    <a:lnTo>
                      <a:pt x="3026" y="299"/>
                    </a:lnTo>
                    <a:lnTo>
                      <a:pt x="2843" y="293"/>
                    </a:lnTo>
                    <a:lnTo>
                      <a:pt x="2663" y="285"/>
                    </a:lnTo>
                    <a:lnTo>
                      <a:pt x="2487" y="275"/>
                    </a:lnTo>
                    <a:lnTo>
                      <a:pt x="2315" y="265"/>
                    </a:lnTo>
                    <a:lnTo>
                      <a:pt x="2147" y="253"/>
                    </a:lnTo>
                    <a:lnTo>
                      <a:pt x="1984" y="241"/>
                    </a:lnTo>
                    <a:lnTo>
                      <a:pt x="1825" y="228"/>
                    </a:lnTo>
                    <a:lnTo>
                      <a:pt x="1671" y="215"/>
                    </a:lnTo>
                    <a:lnTo>
                      <a:pt x="1522" y="200"/>
                    </a:lnTo>
                    <a:lnTo>
                      <a:pt x="1380" y="186"/>
                    </a:lnTo>
                    <a:lnTo>
                      <a:pt x="1241" y="172"/>
                    </a:lnTo>
                    <a:lnTo>
                      <a:pt x="1111" y="157"/>
                    </a:lnTo>
                    <a:lnTo>
                      <a:pt x="985" y="142"/>
                    </a:lnTo>
                    <a:lnTo>
                      <a:pt x="866" y="128"/>
                    </a:lnTo>
                    <a:lnTo>
                      <a:pt x="753" y="113"/>
                    </a:lnTo>
                    <a:lnTo>
                      <a:pt x="648" y="99"/>
                    </a:lnTo>
                    <a:lnTo>
                      <a:pt x="458" y="72"/>
                    </a:lnTo>
                    <a:lnTo>
                      <a:pt x="298" y="49"/>
                    </a:lnTo>
                    <a:lnTo>
                      <a:pt x="171" y="29"/>
                    </a:lnTo>
                    <a:lnTo>
                      <a:pt x="77" y="13"/>
                    </a:lnTo>
                    <a:lnTo>
                      <a:pt x="20" y="3"/>
                    </a:lnTo>
                    <a:lnTo>
                      <a:pt x="0" y="0"/>
                    </a:lnTo>
                    <a:lnTo>
                      <a:pt x="1104" y="2275"/>
                    </a:lnTo>
                    <a:lnTo>
                      <a:pt x="1118" y="2278"/>
                    </a:lnTo>
                    <a:lnTo>
                      <a:pt x="1159" y="2289"/>
                    </a:lnTo>
                    <a:lnTo>
                      <a:pt x="1225" y="2306"/>
                    </a:lnTo>
                    <a:lnTo>
                      <a:pt x="1315" y="2328"/>
                    </a:lnTo>
                    <a:lnTo>
                      <a:pt x="1428" y="2355"/>
                    </a:lnTo>
                    <a:lnTo>
                      <a:pt x="1563" y="2385"/>
                    </a:lnTo>
                    <a:lnTo>
                      <a:pt x="1637" y="2400"/>
                    </a:lnTo>
                    <a:lnTo>
                      <a:pt x="1717" y="2416"/>
                    </a:lnTo>
                    <a:lnTo>
                      <a:pt x="1802" y="2432"/>
                    </a:lnTo>
                    <a:lnTo>
                      <a:pt x="1891" y="2449"/>
                    </a:lnTo>
                    <a:lnTo>
                      <a:pt x="1984" y="2464"/>
                    </a:lnTo>
                    <a:lnTo>
                      <a:pt x="2081" y="2481"/>
                    </a:lnTo>
                    <a:lnTo>
                      <a:pt x="2183" y="2497"/>
                    </a:lnTo>
                    <a:lnTo>
                      <a:pt x="2288" y="2512"/>
                    </a:lnTo>
                    <a:lnTo>
                      <a:pt x="2398" y="2527"/>
                    </a:lnTo>
                    <a:lnTo>
                      <a:pt x="2510" y="2542"/>
                    </a:lnTo>
                    <a:lnTo>
                      <a:pt x="2625" y="2555"/>
                    </a:lnTo>
                    <a:lnTo>
                      <a:pt x="2744" y="2568"/>
                    </a:lnTo>
                    <a:lnTo>
                      <a:pt x="2867" y="2580"/>
                    </a:lnTo>
                    <a:lnTo>
                      <a:pt x="2991" y="2590"/>
                    </a:lnTo>
                    <a:lnTo>
                      <a:pt x="3118" y="2599"/>
                    </a:lnTo>
                    <a:lnTo>
                      <a:pt x="3248" y="2608"/>
                    </a:lnTo>
                    <a:lnTo>
                      <a:pt x="3381" y="2614"/>
                    </a:lnTo>
                    <a:lnTo>
                      <a:pt x="3515" y="2618"/>
                    </a:lnTo>
                    <a:lnTo>
                      <a:pt x="3651" y="2621"/>
                    </a:lnTo>
                    <a:lnTo>
                      <a:pt x="3789" y="2622"/>
                    </a:lnTo>
                    <a:lnTo>
                      <a:pt x="3928" y="2621"/>
                    </a:lnTo>
                    <a:lnTo>
                      <a:pt x="4064" y="2618"/>
                    </a:lnTo>
                    <a:lnTo>
                      <a:pt x="4199" y="2614"/>
                    </a:lnTo>
                    <a:lnTo>
                      <a:pt x="4331" y="2608"/>
                    </a:lnTo>
                    <a:lnTo>
                      <a:pt x="4461" y="2599"/>
                    </a:lnTo>
                    <a:lnTo>
                      <a:pt x="4588" y="2590"/>
                    </a:lnTo>
                    <a:lnTo>
                      <a:pt x="4713" y="2580"/>
                    </a:lnTo>
                    <a:lnTo>
                      <a:pt x="4835" y="2568"/>
                    </a:lnTo>
                    <a:lnTo>
                      <a:pt x="4954" y="2555"/>
                    </a:lnTo>
                    <a:lnTo>
                      <a:pt x="5070" y="2542"/>
                    </a:lnTo>
                    <a:lnTo>
                      <a:pt x="5182" y="2527"/>
                    </a:lnTo>
                    <a:lnTo>
                      <a:pt x="5291" y="2512"/>
                    </a:lnTo>
                    <a:lnTo>
                      <a:pt x="5397" y="2497"/>
                    </a:lnTo>
                    <a:lnTo>
                      <a:pt x="5499" y="2481"/>
                    </a:lnTo>
                    <a:lnTo>
                      <a:pt x="5596" y="2464"/>
                    </a:lnTo>
                    <a:lnTo>
                      <a:pt x="5689" y="2449"/>
                    </a:lnTo>
                    <a:lnTo>
                      <a:pt x="5778" y="2432"/>
                    </a:lnTo>
                    <a:lnTo>
                      <a:pt x="5862" y="2416"/>
                    </a:lnTo>
                    <a:lnTo>
                      <a:pt x="5942" y="2400"/>
                    </a:lnTo>
                    <a:lnTo>
                      <a:pt x="6017" y="2385"/>
                    </a:lnTo>
                    <a:lnTo>
                      <a:pt x="6151" y="2355"/>
                    </a:lnTo>
                    <a:lnTo>
                      <a:pt x="6264" y="2328"/>
                    </a:lnTo>
                    <a:lnTo>
                      <a:pt x="6354" y="2306"/>
                    </a:lnTo>
                    <a:lnTo>
                      <a:pt x="6421" y="2289"/>
                    </a:lnTo>
                    <a:lnTo>
                      <a:pt x="6461" y="2278"/>
                    </a:lnTo>
                    <a:lnTo>
                      <a:pt x="6476" y="2275"/>
                    </a:lnTo>
                    <a:lnTo>
                      <a:pt x="7579" y="0"/>
                    </a:lnTo>
                    <a:lnTo>
                      <a:pt x="7560" y="3"/>
                    </a:lnTo>
                    <a:lnTo>
                      <a:pt x="7502" y="13"/>
                    </a:lnTo>
                    <a:lnTo>
                      <a:pt x="7409" y="29"/>
                    </a:lnTo>
                    <a:lnTo>
                      <a:pt x="7281" y="49"/>
                    </a:lnTo>
                    <a:lnTo>
                      <a:pt x="7122" y="72"/>
                    </a:lnTo>
                    <a:lnTo>
                      <a:pt x="6932" y="99"/>
                    </a:lnTo>
                    <a:lnTo>
                      <a:pt x="6826" y="113"/>
                    </a:lnTo>
                    <a:lnTo>
                      <a:pt x="6713" y="128"/>
                    </a:lnTo>
                    <a:lnTo>
                      <a:pt x="6595" y="142"/>
                    </a:lnTo>
                    <a:lnTo>
                      <a:pt x="6469" y="157"/>
                    </a:lnTo>
                    <a:lnTo>
                      <a:pt x="6337" y="172"/>
                    </a:lnTo>
                    <a:lnTo>
                      <a:pt x="6200" y="186"/>
                    </a:lnTo>
                    <a:lnTo>
                      <a:pt x="6057" y="200"/>
                    </a:lnTo>
                    <a:lnTo>
                      <a:pt x="5908" y="215"/>
                    </a:lnTo>
                    <a:lnTo>
                      <a:pt x="5755" y="228"/>
                    </a:lnTo>
                    <a:lnTo>
                      <a:pt x="5596" y="241"/>
                    </a:lnTo>
                    <a:lnTo>
                      <a:pt x="5433" y="253"/>
                    </a:lnTo>
                    <a:lnTo>
                      <a:pt x="5265" y="265"/>
                    </a:lnTo>
                    <a:lnTo>
                      <a:pt x="5092" y="275"/>
                    </a:lnTo>
                    <a:lnTo>
                      <a:pt x="4916" y="285"/>
                    </a:lnTo>
                    <a:lnTo>
                      <a:pt x="4737" y="293"/>
                    </a:lnTo>
                    <a:lnTo>
                      <a:pt x="4554" y="299"/>
                    </a:lnTo>
                    <a:lnTo>
                      <a:pt x="4366" y="306"/>
                    </a:lnTo>
                    <a:lnTo>
                      <a:pt x="4177" y="310"/>
                    </a:lnTo>
                    <a:lnTo>
                      <a:pt x="3984" y="312"/>
                    </a:lnTo>
                    <a:lnTo>
                      <a:pt x="3789" y="313"/>
                    </a:lnTo>
                    <a:close/>
                  </a:path>
                </a:pathLst>
              </a:custGeom>
              <a:gradFill>
                <a:gsLst>
                  <a:gs pos="0">
                    <a:schemeClr val="accent3"/>
                  </a:gs>
                  <a:gs pos="100000">
                    <a:schemeClr val="accent3">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a:extLst>
                  <a:ext uri="{FF2B5EF4-FFF2-40B4-BE49-F238E27FC236}">
                    <a16:creationId xmlns:a16="http://schemas.microsoft.com/office/drawing/2014/main" id="{F7467584-0D18-7C4F-AC6F-BDB5B198E5D4}"/>
                  </a:ext>
                </a:extLst>
              </p:cNvPr>
              <p:cNvSpPr>
                <a:spLocks/>
              </p:cNvSpPr>
              <p:nvPr/>
            </p:nvSpPr>
            <p:spPr bwMode="auto">
              <a:xfrm>
                <a:off x="9208102" y="3458632"/>
                <a:ext cx="587463" cy="799055"/>
              </a:xfrm>
              <a:custGeom>
                <a:avLst/>
                <a:gdLst>
                  <a:gd name="T0" fmla="*/ 1786 w 1786"/>
                  <a:gd name="T1" fmla="*/ 2433 h 2433"/>
                  <a:gd name="T2" fmla="*/ 1724 w 1786"/>
                  <a:gd name="T3" fmla="*/ 2425 h 2433"/>
                  <a:gd name="T4" fmla="*/ 1664 w 1786"/>
                  <a:gd name="T5" fmla="*/ 2415 h 2433"/>
                  <a:gd name="T6" fmla="*/ 1606 w 1786"/>
                  <a:gd name="T7" fmla="*/ 2406 h 2433"/>
                  <a:gd name="T8" fmla="*/ 1549 w 1786"/>
                  <a:gd name="T9" fmla="*/ 2397 h 2433"/>
                  <a:gd name="T10" fmla="*/ 1492 w 1786"/>
                  <a:gd name="T11" fmla="*/ 2387 h 2433"/>
                  <a:gd name="T12" fmla="*/ 1438 w 1786"/>
                  <a:gd name="T13" fmla="*/ 2378 h 2433"/>
                  <a:gd name="T14" fmla="*/ 1386 w 1786"/>
                  <a:gd name="T15" fmla="*/ 2368 h 2433"/>
                  <a:gd name="T16" fmla="*/ 1333 w 1786"/>
                  <a:gd name="T17" fmla="*/ 2359 h 2433"/>
                  <a:gd name="T18" fmla="*/ 1284 w 1786"/>
                  <a:gd name="T19" fmla="*/ 2349 h 2433"/>
                  <a:gd name="T20" fmla="*/ 1235 w 1786"/>
                  <a:gd name="T21" fmla="*/ 2340 h 2433"/>
                  <a:gd name="T22" fmla="*/ 1189 w 1786"/>
                  <a:gd name="T23" fmla="*/ 2331 h 2433"/>
                  <a:gd name="T24" fmla="*/ 1143 w 1786"/>
                  <a:gd name="T25" fmla="*/ 2321 h 2433"/>
                  <a:gd name="T26" fmla="*/ 1100 w 1786"/>
                  <a:gd name="T27" fmla="*/ 2313 h 2433"/>
                  <a:gd name="T28" fmla="*/ 1058 w 1786"/>
                  <a:gd name="T29" fmla="*/ 2303 h 2433"/>
                  <a:gd name="T30" fmla="*/ 1017 w 1786"/>
                  <a:gd name="T31" fmla="*/ 2295 h 2433"/>
                  <a:gd name="T32" fmla="*/ 979 w 1786"/>
                  <a:gd name="T33" fmla="*/ 2287 h 2433"/>
                  <a:gd name="T34" fmla="*/ 0 w 1786"/>
                  <a:gd name="T35" fmla="*/ 0 h 2433"/>
                  <a:gd name="T36" fmla="*/ 53 w 1786"/>
                  <a:gd name="T37" fmla="*/ 9 h 2433"/>
                  <a:gd name="T38" fmla="*/ 109 w 1786"/>
                  <a:gd name="T39" fmla="*/ 16 h 2433"/>
                  <a:gd name="T40" fmla="*/ 168 w 1786"/>
                  <a:gd name="T41" fmla="*/ 24 h 2433"/>
                  <a:gd name="T42" fmla="*/ 228 w 1786"/>
                  <a:gd name="T43" fmla="*/ 32 h 2433"/>
                  <a:gd name="T44" fmla="*/ 291 w 1786"/>
                  <a:gd name="T45" fmla="*/ 40 h 2433"/>
                  <a:gd name="T46" fmla="*/ 356 w 1786"/>
                  <a:gd name="T47" fmla="*/ 48 h 2433"/>
                  <a:gd name="T48" fmla="*/ 423 w 1786"/>
                  <a:gd name="T49" fmla="*/ 57 h 2433"/>
                  <a:gd name="T50" fmla="*/ 493 w 1786"/>
                  <a:gd name="T51" fmla="*/ 65 h 2433"/>
                  <a:gd name="T52" fmla="*/ 565 w 1786"/>
                  <a:gd name="T53" fmla="*/ 74 h 2433"/>
                  <a:gd name="T54" fmla="*/ 639 w 1786"/>
                  <a:gd name="T55" fmla="*/ 82 h 2433"/>
                  <a:gd name="T56" fmla="*/ 714 w 1786"/>
                  <a:gd name="T57" fmla="*/ 91 h 2433"/>
                  <a:gd name="T58" fmla="*/ 793 w 1786"/>
                  <a:gd name="T59" fmla="*/ 100 h 2433"/>
                  <a:gd name="T60" fmla="*/ 872 w 1786"/>
                  <a:gd name="T61" fmla="*/ 108 h 2433"/>
                  <a:gd name="T62" fmla="*/ 954 w 1786"/>
                  <a:gd name="T63" fmla="*/ 116 h 2433"/>
                  <a:gd name="T64" fmla="*/ 1038 w 1786"/>
                  <a:gd name="T65" fmla="*/ 125 h 2433"/>
                  <a:gd name="T66" fmla="*/ 1124 w 1786"/>
                  <a:gd name="T67" fmla="*/ 133 h 2433"/>
                  <a:gd name="T68" fmla="*/ 1786 w 1786"/>
                  <a:gd name="T69" fmla="*/ 2433 h 2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6" h="2433">
                    <a:moveTo>
                      <a:pt x="1786" y="2433"/>
                    </a:moveTo>
                    <a:lnTo>
                      <a:pt x="1724" y="2425"/>
                    </a:lnTo>
                    <a:lnTo>
                      <a:pt x="1664" y="2415"/>
                    </a:lnTo>
                    <a:lnTo>
                      <a:pt x="1606" y="2406"/>
                    </a:lnTo>
                    <a:lnTo>
                      <a:pt x="1549" y="2397"/>
                    </a:lnTo>
                    <a:lnTo>
                      <a:pt x="1492" y="2387"/>
                    </a:lnTo>
                    <a:lnTo>
                      <a:pt x="1438" y="2378"/>
                    </a:lnTo>
                    <a:lnTo>
                      <a:pt x="1386" y="2368"/>
                    </a:lnTo>
                    <a:lnTo>
                      <a:pt x="1333" y="2359"/>
                    </a:lnTo>
                    <a:lnTo>
                      <a:pt x="1284" y="2349"/>
                    </a:lnTo>
                    <a:lnTo>
                      <a:pt x="1235" y="2340"/>
                    </a:lnTo>
                    <a:lnTo>
                      <a:pt x="1189" y="2331"/>
                    </a:lnTo>
                    <a:lnTo>
                      <a:pt x="1143" y="2321"/>
                    </a:lnTo>
                    <a:lnTo>
                      <a:pt x="1100" y="2313"/>
                    </a:lnTo>
                    <a:lnTo>
                      <a:pt x="1058" y="2303"/>
                    </a:lnTo>
                    <a:lnTo>
                      <a:pt x="1017" y="2295"/>
                    </a:lnTo>
                    <a:lnTo>
                      <a:pt x="979" y="2287"/>
                    </a:lnTo>
                    <a:lnTo>
                      <a:pt x="0" y="0"/>
                    </a:lnTo>
                    <a:lnTo>
                      <a:pt x="53" y="9"/>
                    </a:lnTo>
                    <a:lnTo>
                      <a:pt x="109" y="16"/>
                    </a:lnTo>
                    <a:lnTo>
                      <a:pt x="168" y="24"/>
                    </a:lnTo>
                    <a:lnTo>
                      <a:pt x="228" y="32"/>
                    </a:lnTo>
                    <a:lnTo>
                      <a:pt x="291" y="40"/>
                    </a:lnTo>
                    <a:lnTo>
                      <a:pt x="356" y="48"/>
                    </a:lnTo>
                    <a:lnTo>
                      <a:pt x="423" y="57"/>
                    </a:lnTo>
                    <a:lnTo>
                      <a:pt x="493" y="65"/>
                    </a:lnTo>
                    <a:lnTo>
                      <a:pt x="565" y="74"/>
                    </a:lnTo>
                    <a:lnTo>
                      <a:pt x="639" y="82"/>
                    </a:lnTo>
                    <a:lnTo>
                      <a:pt x="714" y="91"/>
                    </a:lnTo>
                    <a:lnTo>
                      <a:pt x="793" y="100"/>
                    </a:lnTo>
                    <a:lnTo>
                      <a:pt x="872" y="108"/>
                    </a:lnTo>
                    <a:lnTo>
                      <a:pt x="954" y="116"/>
                    </a:lnTo>
                    <a:lnTo>
                      <a:pt x="1038" y="125"/>
                    </a:lnTo>
                    <a:lnTo>
                      <a:pt x="1124" y="133"/>
                    </a:lnTo>
                    <a:lnTo>
                      <a:pt x="1786" y="2433"/>
                    </a:lnTo>
                    <a:close/>
                  </a:path>
                </a:pathLst>
              </a:custGeom>
              <a:solidFill>
                <a:schemeClr val="bg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5" name="TextBox 44"/>
            <p:cNvSpPr txBox="1"/>
            <p:nvPr/>
          </p:nvSpPr>
          <p:spPr>
            <a:xfrm>
              <a:off x="8303919" y="3278215"/>
              <a:ext cx="1479404" cy="646331"/>
            </a:xfrm>
            <a:prstGeom prst="rect">
              <a:avLst/>
            </a:prstGeom>
            <a:noFill/>
          </p:spPr>
          <p:txBody>
            <a:bodyPr wrap="square" rtlCol="0">
              <a:spAutoFit/>
            </a:bodyPr>
            <a:lstStyle/>
            <a:p>
              <a:r>
                <a:rPr lang="en-US" sz="3600" dirty="0" smtClean="0">
                  <a:solidFill>
                    <a:schemeClr val="bg1"/>
                  </a:solidFill>
                </a:rPr>
                <a:t>Scaling</a:t>
              </a:r>
              <a:endParaRPr lang="en-US" sz="3600" dirty="0">
                <a:solidFill>
                  <a:schemeClr val="bg1"/>
                </a:solidFill>
              </a:endParaRPr>
            </a:p>
          </p:txBody>
        </p:sp>
      </p:grpSp>
      <p:grpSp>
        <p:nvGrpSpPr>
          <p:cNvPr id="49" name="Group 48"/>
          <p:cNvGrpSpPr/>
          <p:nvPr/>
        </p:nvGrpSpPr>
        <p:grpSpPr>
          <a:xfrm>
            <a:off x="6711340" y="1523813"/>
            <a:ext cx="4632522" cy="1399144"/>
            <a:chOff x="6711340" y="1523813"/>
            <a:chExt cx="4632522" cy="1399144"/>
          </a:xfrm>
        </p:grpSpPr>
        <p:grpSp>
          <p:nvGrpSpPr>
            <p:cNvPr id="25" name="Group 24">
              <a:extLst>
                <a:ext uri="{FF2B5EF4-FFF2-40B4-BE49-F238E27FC236}">
                  <a16:creationId xmlns:a16="http://schemas.microsoft.com/office/drawing/2014/main" id="{541413C0-E145-EE48-9918-C3F291A9BE27}"/>
                </a:ext>
              </a:extLst>
            </p:cNvPr>
            <p:cNvGrpSpPr/>
            <p:nvPr/>
          </p:nvGrpSpPr>
          <p:grpSpPr>
            <a:xfrm>
              <a:off x="6711340" y="1523813"/>
              <a:ext cx="4632522" cy="1399144"/>
              <a:chOff x="8610126" y="2388845"/>
              <a:chExt cx="3372325" cy="1018531"/>
            </a:xfrm>
          </p:grpSpPr>
          <p:sp>
            <p:nvSpPr>
              <p:cNvPr id="26" name="Freeform 17">
                <a:extLst>
                  <a:ext uri="{FF2B5EF4-FFF2-40B4-BE49-F238E27FC236}">
                    <a16:creationId xmlns:a16="http://schemas.microsoft.com/office/drawing/2014/main" id="{12C31DA8-0D6B-964F-8253-E321D073945D}"/>
                  </a:ext>
                </a:extLst>
              </p:cNvPr>
              <p:cNvSpPr>
                <a:spLocks/>
              </p:cNvSpPr>
              <p:nvPr/>
            </p:nvSpPr>
            <p:spPr bwMode="auto">
              <a:xfrm>
                <a:off x="8610126" y="2388845"/>
                <a:ext cx="3372325" cy="272047"/>
              </a:xfrm>
              <a:custGeom>
                <a:avLst/>
                <a:gdLst>
                  <a:gd name="T0" fmla="*/ 10238 w 10264"/>
                  <a:gd name="T1" fmla="*/ 418 h 826"/>
                  <a:gd name="T2" fmla="*/ 10034 w 10264"/>
                  <a:gd name="T3" fmla="*/ 451 h 826"/>
                  <a:gd name="T4" fmla="*/ 9644 w 10264"/>
                  <a:gd name="T5" fmla="*/ 509 h 826"/>
                  <a:gd name="T6" fmla="*/ 9244 w 10264"/>
                  <a:gd name="T7" fmla="*/ 562 h 826"/>
                  <a:gd name="T8" fmla="*/ 8931 w 10264"/>
                  <a:gd name="T9" fmla="*/ 600 h 826"/>
                  <a:gd name="T10" fmla="*/ 8582 w 10264"/>
                  <a:gd name="T11" fmla="*/ 639 h 826"/>
                  <a:gd name="T12" fmla="*/ 8202 w 10264"/>
                  <a:gd name="T13" fmla="*/ 677 h 826"/>
                  <a:gd name="T14" fmla="*/ 7792 w 10264"/>
                  <a:gd name="T15" fmla="*/ 713 h 826"/>
                  <a:gd name="T16" fmla="*/ 7357 w 10264"/>
                  <a:gd name="T17" fmla="*/ 747 h 826"/>
                  <a:gd name="T18" fmla="*/ 6896 w 10264"/>
                  <a:gd name="T19" fmla="*/ 775 h 826"/>
                  <a:gd name="T20" fmla="*/ 6414 w 10264"/>
                  <a:gd name="T21" fmla="*/ 799 h 826"/>
                  <a:gd name="T22" fmla="*/ 5914 w 10264"/>
                  <a:gd name="T23" fmla="*/ 816 h 826"/>
                  <a:gd name="T24" fmla="*/ 5395 w 10264"/>
                  <a:gd name="T25" fmla="*/ 824 h 826"/>
                  <a:gd name="T26" fmla="*/ 4868 w 10264"/>
                  <a:gd name="T27" fmla="*/ 824 h 826"/>
                  <a:gd name="T28" fmla="*/ 4350 w 10264"/>
                  <a:gd name="T29" fmla="*/ 816 h 826"/>
                  <a:gd name="T30" fmla="*/ 3850 w 10264"/>
                  <a:gd name="T31" fmla="*/ 799 h 826"/>
                  <a:gd name="T32" fmla="*/ 3367 w 10264"/>
                  <a:gd name="T33" fmla="*/ 775 h 826"/>
                  <a:gd name="T34" fmla="*/ 2907 w 10264"/>
                  <a:gd name="T35" fmla="*/ 747 h 826"/>
                  <a:gd name="T36" fmla="*/ 2470 w 10264"/>
                  <a:gd name="T37" fmla="*/ 713 h 826"/>
                  <a:gd name="T38" fmla="*/ 2061 w 10264"/>
                  <a:gd name="T39" fmla="*/ 677 h 826"/>
                  <a:gd name="T40" fmla="*/ 1681 w 10264"/>
                  <a:gd name="T41" fmla="*/ 639 h 826"/>
                  <a:gd name="T42" fmla="*/ 1333 w 10264"/>
                  <a:gd name="T43" fmla="*/ 600 h 826"/>
                  <a:gd name="T44" fmla="*/ 1019 w 10264"/>
                  <a:gd name="T45" fmla="*/ 562 h 826"/>
                  <a:gd name="T46" fmla="*/ 619 w 10264"/>
                  <a:gd name="T47" fmla="*/ 509 h 826"/>
                  <a:gd name="T48" fmla="*/ 230 w 10264"/>
                  <a:gd name="T49" fmla="*/ 451 h 826"/>
                  <a:gd name="T50" fmla="*/ 26 w 10264"/>
                  <a:gd name="T51" fmla="*/ 418 h 826"/>
                  <a:gd name="T52" fmla="*/ 26 w 10264"/>
                  <a:gd name="T53" fmla="*/ 408 h 826"/>
                  <a:gd name="T54" fmla="*/ 230 w 10264"/>
                  <a:gd name="T55" fmla="*/ 375 h 826"/>
                  <a:gd name="T56" fmla="*/ 619 w 10264"/>
                  <a:gd name="T57" fmla="*/ 317 h 826"/>
                  <a:gd name="T58" fmla="*/ 1019 w 10264"/>
                  <a:gd name="T59" fmla="*/ 264 h 826"/>
                  <a:gd name="T60" fmla="*/ 1333 w 10264"/>
                  <a:gd name="T61" fmla="*/ 226 h 826"/>
                  <a:gd name="T62" fmla="*/ 1681 w 10264"/>
                  <a:gd name="T63" fmla="*/ 187 h 826"/>
                  <a:gd name="T64" fmla="*/ 2061 w 10264"/>
                  <a:gd name="T65" fmla="*/ 149 h 826"/>
                  <a:gd name="T66" fmla="*/ 2470 w 10264"/>
                  <a:gd name="T67" fmla="*/ 113 h 826"/>
                  <a:gd name="T68" fmla="*/ 2907 w 10264"/>
                  <a:gd name="T69" fmla="*/ 80 h 826"/>
                  <a:gd name="T70" fmla="*/ 3367 w 10264"/>
                  <a:gd name="T71" fmla="*/ 50 h 826"/>
                  <a:gd name="T72" fmla="*/ 3850 w 10264"/>
                  <a:gd name="T73" fmla="*/ 27 h 826"/>
                  <a:gd name="T74" fmla="*/ 4350 w 10264"/>
                  <a:gd name="T75" fmla="*/ 10 h 826"/>
                  <a:gd name="T76" fmla="*/ 4868 w 10264"/>
                  <a:gd name="T77" fmla="*/ 1 h 826"/>
                  <a:gd name="T78" fmla="*/ 5395 w 10264"/>
                  <a:gd name="T79" fmla="*/ 1 h 826"/>
                  <a:gd name="T80" fmla="*/ 5914 w 10264"/>
                  <a:gd name="T81" fmla="*/ 10 h 826"/>
                  <a:gd name="T82" fmla="*/ 6414 w 10264"/>
                  <a:gd name="T83" fmla="*/ 27 h 826"/>
                  <a:gd name="T84" fmla="*/ 6896 w 10264"/>
                  <a:gd name="T85" fmla="*/ 50 h 826"/>
                  <a:gd name="T86" fmla="*/ 7357 w 10264"/>
                  <a:gd name="T87" fmla="*/ 80 h 826"/>
                  <a:gd name="T88" fmla="*/ 7792 w 10264"/>
                  <a:gd name="T89" fmla="*/ 113 h 826"/>
                  <a:gd name="T90" fmla="*/ 8202 w 10264"/>
                  <a:gd name="T91" fmla="*/ 149 h 826"/>
                  <a:gd name="T92" fmla="*/ 8582 w 10264"/>
                  <a:gd name="T93" fmla="*/ 187 h 826"/>
                  <a:gd name="T94" fmla="*/ 8931 w 10264"/>
                  <a:gd name="T95" fmla="*/ 226 h 826"/>
                  <a:gd name="T96" fmla="*/ 9244 w 10264"/>
                  <a:gd name="T97" fmla="*/ 264 h 826"/>
                  <a:gd name="T98" fmla="*/ 9644 w 10264"/>
                  <a:gd name="T99" fmla="*/ 317 h 826"/>
                  <a:gd name="T100" fmla="*/ 10034 w 10264"/>
                  <a:gd name="T101" fmla="*/ 375 h 826"/>
                  <a:gd name="T102" fmla="*/ 10238 w 10264"/>
                  <a:gd name="T103" fmla="*/ 408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264" h="826">
                    <a:moveTo>
                      <a:pt x="10264" y="413"/>
                    </a:moveTo>
                    <a:lnTo>
                      <a:pt x="10238" y="418"/>
                    </a:lnTo>
                    <a:lnTo>
                      <a:pt x="10159" y="430"/>
                    </a:lnTo>
                    <a:lnTo>
                      <a:pt x="10034" y="451"/>
                    </a:lnTo>
                    <a:lnTo>
                      <a:pt x="9861" y="478"/>
                    </a:lnTo>
                    <a:lnTo>
                      <a:pt x="9644" y="509"/>
                    </a:lnTo>
                    <a:lnTo>
                      <a:pt x="9387" y="544"/>
                    </a:lnTo>
                    <a:lnTo>
                      <a:pt x="9244" y="562"/>
                    </a:lnTo>
                    <a:lnTo>
                      <a:pt x="9092" y="581"/>
                    </a:lnTo>
                    <a:lnTo>
                      <a:pt x="8931" y="600"/>
                    </a:lnTo>
                    <a:lnTo>
                      <a:pt x="8761" y="619"/>
                    </a:lnTo>
                    <a:lnTo>
                      <a:pt x="8582" y="639"/>
                    </a:lnTo>
                    <a:lnTo>
                      <a:pt x="8397" y="658"/>
                    </a:lnTo>
                    <a:lnTo>
                      <a:pt x="8202" y="677"/>
                    </a:lnTo>
                    <a:lnTo>
                      <a:pt x="8001" y="695"/>
                    </a:lnTo>
                    <a:lnTo>
                      <a:pt x="7792" y="713"/>
                    </a:lnTo>
                    <a:lnTo>
                      <a:pt x="7578" y="730"/>
                    </a:lnTo>
                    <a:lnTo>
                      <a:pt x="7357" y="747"/>
                    </a:lnTo>
                    <a:lnTo>
                      <a:pt x="7130" y="761"/>
                    </a:lnTo>
                    <a:lnTo>
                      <a:pt x="6896" y="775"/>
                    </a:lnTo>
                    <a:lnTo>
                      <a:pt x="6658" y="788"/>
                    </a:lnTo>
                    <a:lnTo>
                      <a:pt x="6414" y="799"/>
                    </a:lnTo>
                    <a:lnTo>
                      <a:pt x="6166" y="809"/>
                    </a:lnTo>
                    <a:lnTo>
                      <a:pt x="5914" y="816"/>
                    </a:lnTo>
                    <a:lnTo>
                      <a:pt x="5656" y="821"/>
                    </a:lnTo>
                    <a:lnTo>
                      <a:pt x="5395" y="824"/>
                    </a:lnTo>
                    <a:lnTo>
                      <a:pt x="5131" y="826"/>
                    </a:lnTo>
                    <a:lnTo>
                      <a:pt x="4868" y="824"/>
                    </a:lnTo>
                    <a:lnTo>
                      <a:pt x="4607" y="821"/>
                    </a:lnTo>
                    <a:lnTo>
                      <a:pt x="4350" y="816"/>
                    </a:lnTo>
                    <a:lnTo>
                      <a:pt x="4098" y="809"/>
                    </a:lnTo>
                    <a:lnTo>
                      <a:pt x="3850" y="799"/>
                    </a:lnTo>
                    <a:lnTo>
                      <a:pt x="3606" y="788"/>
                    </a:lnTo>
                    <a:lnTo>
                      <a:pt x="3367" y="775"/>
                    </a:lnTo>
                    <a:lnTo>
                      <a:pt x="3134" y="761"/>
                    </a:lnTo>
                    <a:lnTo>
                      <a:pt x="2907" y="747"/>
                    </a:lnTo>
                    <a:lnTo>
                      <a:pt x="2685" y="730"/>
                    </a:lnTo>
                    <a:lnTo>
                      <a:pt x="2470" y="713"/>
                    </a:lnTo>
                    <a:lnTo>
                      <a:pt x="2262" y="695"/>
                    </a:lnTo>
                    <a:lnTo>
                      <a:pt x="2061" y="677"/>
                    </a:lnTo>
                    <a:lnTo>
                      <a:pt x="1867" y="658"/>
                    </a:lnTo>
                    <a:lnTo>
                      <a:pt x="1681" y="639"/>
                    </a:lnTo>
                    <a:lnTo>
                      <a:pt x="1503" y="619"/>
                    </a:lnTo>
                    <a:lnTo>
                      <a:pt x="1333" y="600"/>
                    </a:lnTo>
                    <a:lnTo>
                      <a:pt x="1172" y="581"/>
                    </a:lnTo>
                    <a:lnTo>
                      <a:pt x="1019" y="562"/>
                    </a:lnTo>
                    <a:lnTo>
                      <a:pt x="876" y="544"/>
                    </a:lnTo>
                    <a:lnTo>
                      <a:pt x="619" y="509"/>
                    </a:lnTo>
                    <a:lnTo>
                      <a:pt x="403" y="478"/>
                    </a:lnTo>
                    <a:lnTo>
                      <a:pt x="230" y="451"/>
                    </a:lnTo>
                    <a:lnTo>
                      <a:pt x="104" y="430"/>
                    </a:lnTo>
                    <a:lnTo>
                      <a:pt x="26" y="418"/>
                    </a:lnTo>
                    <a:lnTo>
                      <a:pt x="0" y="413"/>
                    </a:lnTo>
                    <a:lnTo>
                      <a:pt x="26" y="408"/>
                    </a:lnTo>
                    <a:lnTo>
                      <a:pt x="104" y="395"/>
                    </a:lnTo>
                    <a:lnTo>
                      <a:pt x="230" y="375"/>
                    </a:lnTo>
                    <a:lnTo>
                      <a:pt x="403" y="349"/>
                    </a:lnTo>
                    <a:lnTo>
                      <a:pt x="619" y="317"/>
                    </a:lnTo>
                    <a:lnTo>
                      <a:pt x="876" y="283"/>
                    </a:lnTo>
                    <a:lnTo>
                      <a:pt x="1019" y="264"/>
                    </a:lnTo>
                    <a:lnTo>
                      <a:pt x="1172" y="245"/>
                    </a:lnTo>
                    <a:lnTo>
                      <a:pt x="1333" y="226"/>
                    </a:lnTo>
                    <a:lnTo>
                      <a:pt x="1503" y="206"/>
                    </a:lnTo>
                    <a:lnTo>
                      <a:pt x="1681" y="187"/>
                    </a:lnTo>
                    <a:lnTo>
                      <a:pt x="1867" y="168"/>
                    </a:lnTo>
                    <a:lnTo>
                      <a:pt x="2061" y="149"/>
                    </a:lnTo>
                    <a:lnTo>
                      <a:pt x="2262" y="131"/>
                    </a:lnTo>
                    <a:lnTo>
                      <a:pt x="2470" y="113"/>
                    </a:lnTo>
                    <a:lnTo>
                      <a:pt x="2685" y="95"/>
                    </a:lnTo>
                    <a:lnTo>
                      <a:pt x="2907" y="80"/>
                    </a:lnTo>
                    <a:lnTo>
                      <a:pt x="3134" y="65"/>
                    </a:lnTo>
                    <a:lnTo>
                      <a:pt x="3367" y="50"/>
                    </a:lnTo>
                    <a:lnTo>
                      <a:pt x="3606" y="38"/>
                    </a:lnTo>
                    <a:lnTo>
                      <a:pt x="3850" y="27"/>
                    </a:lnTo>
                    <a:lnTo>
                      <a:pt x="4098" y="18"/>
                    </a:lnTo>
                    <a:lnTo>
                      <a:pt x="4350" y="10"/>
                    </a:lnTo>
                    <a:lnTo>
                      <a:pt x="4607" y="4"/>
                    </a:lnTo>
                    <a:lnTo>
                      <a:pt x="4868" y="1"/>
                    </a:lnTo>
                    <a:lnTo>
                      <a:pt x="5131" y="0"/>
                    </a:lnTo>
                    <a:lnTo>
                      <a:pt x="5395" y="1"/>
                    </a:lnTo>
                    <a:lnTo>
                      <a:pt x="5656" y="4"/>
                    </a:lnTo>
                    <a:lnTo>
                      <a:pt x="5914" y="10"/>
                    </a:lnTo>
                    <a:lnTo>
                      <a:pt x="6166" y="18"/>
                    </a:lnTo>
                    <a:lnTo>
                      <a:pt x="6414" y="27"/>
                    </a:lnTo>
                    <a:lnTo>
                      <a:pt x="6658" y="38"/>
                    </a:lnTo>
                    <a:lnTo>
                      <a:pt x="6896" y="50"/>
                    </a:lnTo>
                    <a:lnTo>
                      <a:pt x="7130" y="65"/>
                    </a:lnTo>
                    <a:lnTo>
                      <a:pt x="7357" y="80"/>
                    </a:lnTo>
                    <a:lnTo>
                      <a:pt x="7578" y="95"/>
                    </a:lnTo>
                    <a:lnTo>
                      <a:pt x="7792" y="113"/>
                    </a:lnTo>
                    <a:lnTo>
                      <a:pt x="8001" y="131"/>
                    </a:lnTo>
                    <a:lnTo>
                      <a:pt x="8202" y="149"/>
                    </a:lnTo>
                    <a:lnTo>
                      <a:pt x="8397" y="168"/>
                    </a:lnTo>
                    <a:lnTo>
                      <a:pt x="8582" y="187"/>
                    </a:lnTo>
                    <a:lnTo>
                      <a:pt x="8761" y="206"/>
                    </a:lnTo>
                    <a:lnTo>
                      <a:pt x="8931" y="226"/>
                    </a:lnTo>
                    <a:lnTo>
                      <a:pt x="9092" y="245"/>
                    </a:lnTo>
                    <a:lnTo>
                      <a:pt x="9244" y="264"/>
                    </a:lnTo>
                    <a:lnTo>
                      <a:pt x="9387" y="283"/>
                    </a:lnTo>
                    <a:lnTo>
                      <a:pt x="9644" y="317"/>
                    </a:lnTo>
                    <a:lnTo>
                      <a:pt x="9861" y="349"/>
                    </a:lnTo>
                    <a:lnTo>
                      <a:pt x="10034" y="375"/>
                    </a:lnTo>
                    <a:lnTo>
                      <a:pt x="10159" y="395"/>
                    </a:lnTo>
                    <a:lnTo>
                      <a:pt x="10238" y="408"/>
                    </a:lnTo>
                    <a:lnTo>
                      <a:pt x="10264" y="41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5C85EB29-1D70-4E4D-A14F-A5F5BD9A8882}"/>
                  </a:ext>
                </a:extLst>
              </p:cNvPr>
              <p:cNvSpPr>
                <a:spLocks/>
              </p:cNvSpPr>
              <p:nvPr/>
            </p:nvSpPr>
            <p:spPr bwMode="auto">
              <a:xfrm>
                <a:off x="8610126" y="2524211"/>
                <a:ext cx="3372325" cy="883165"/>
              </a:xfrm>
              <a:custGeom>
                <a:avLst/>
                <a:gdLst>
                  <a:gd name="T0" fmla="*/ 4868 w 10264"/>
                  <a:gd name="T1" fmla="*/ 411 h 2687"/>
                  <a:gd name="T2" fmla="*/ 4350 w 10264"/>
                  <a:gd name="T3" fmla="*/ 403 h 2687"/>
                  <a:gd name="T4" fmla="*/ 3850 w 10264"/>
                  <a:gd name="T5" fmla="*/ 386 h 2687"/>
                  <a:gd name="T6" fmla="*/ 3367 w 10264"/>
                  <a:gd name="T7" fmla="*/ 362 h 2687"/>
                  <a:gd name="T8" fmla="*/ 2907 w 10264"/>
                  <a:gd name="T9" fmla="*/ 334 h 2687"/>
                  <a:gd name="T10" fmla="*/ 2470 w 10264"/>
                  <a:gd name="T11" fmla="*/ 300 h 2687"/>
                  <a:gd name="T12" fmla="*/ 2061 w 10264"/>
                  <a:gd name="T13" fmla="*/ 264 h 2687"/>
                  <a:gd name="T14" fmla="*/ 1681 w 10264"/>
                  <a:gd name="T15" fmla="*/ 226 h 2687"/>
                  <a:gd name="T16" fmla="*/ 1333 w 10264"/>
                  <a:gd name="T17" fmla="*/ 187 h 2687"/>
                  <a:gd name="T18" fmla="*/ 1019 w 10264"/>
                  <a:gd name="T19" fmla="*/ 149 h 2687"/>
                  <a:gd name="T20" fmla="*/ 619 w 10264"/>
                  <a:gd name="T21" fmla="*/ 96 h 2687"/>
                  <a:gd name="T22" fmla="*/ 230 w 10264"/>
                  <a:gd name="T23" fmla="*/ 38 h 2687"/>
                  <a:gd name="T24" fmla="*/ 26 w 10264"/>
                  <a:gd name="T25" fmla="*/ 5 h 2687"/>
                  <a:gd name="T26" fmla="*/ 1104 w 10264"/>
                  <a:gd name="T27" fmla="*/ 2275 h 2687"/>
                  <a:gd name="T28" fmla="*/ 1185 w 10264"/>
                  <a:gd name="T29" fmla="*/ 2292 h 2687"/>
                  <a:gd name="T30" fmla="*/ 1420 w 10264"/>
                  <a:gd name="T31" fmla="*/ 2338 h 2687"/>
                  <a:gd name="T32" fmla="*/ 1792 w 10264"/>
                  <a:gd name="T33" fmla="*/ 2405 h 2687"/>
                  <a:gd name="T34" fmla="*/ 2023 w 10264"/>
                  <a:gd name="T35" fmla="*/ 2442 h 2687"/>
                  <a:gd name="T36" fmla="*/ 2283 w 10264"/>
                  <a:gd name="T37" fmla="*/ 2481 h 2687"/>
                  <a:gd name="T38" fmla="*/ 2569 w 10264"/>
                  <a:gd name="T39" fmla="*/ 2520 h 2687"/>
                  <a:gd name="T40" fmla="*/ 2880 w 10264"/>
                  <a:gd name="T41" fmla="*/ 2556 h 2687"/>
                  <a:gd name="T42" fmla="*/ 3212 w 10264"/>
                  <a:gd name="T43" fmla="*/ 2592 h 2687"/>
                  <a:gd name="T44" fmla="*/ 3564 w 10264"/>
                  <a:gd name="T45" fmla="*/ 2623 h 2687"/>
                  <a:gd name="T46" fmla="*/ 3933 w 10264"/>
                  <a:gd name="T47" fmla="*/ 2650 h 2687"/>
                  <a:gd name="T48" fmla="*/ 4320 w 10264"/>
                  <a:gd name="T49" fmla="*/ 2669 h 2687"/>
                  <a:gd name="T50" fmla="*/ 4720 w 10264"/>
                  <a:gd name="T51" fmla="*/ 2683 h 2687"/>
                  <a:gd name="T52" fmla="*/ 5131 w 10264"/>
                  <a:gd name="T53" fmla="*/ 2687 h 2687"/>
                  <a:gd name="T54" fmla="*/ 5544 w 10264"/>
                  <a:gd name="T55" fmla="*/ 2683 h 2687"/>
                  <a:gd name="T56" fmla="*/ 5944 w 10264"/>
                  <a:gd name="T57" fmla="*/ 2669 h 2687"/>
                  <a:gd name="T58" fmla="*/ 6329 w 10264"/>
                  <a:gd name="T59" fmla="*/ 2650 h 2687"/>
                  <a:gd name="T60" fmla="*/ 6700 w 10264"/>
                  <a:gd name="T61" fmla="*/ 2623 h 2687"/>
                  <a:gd name="T62" fmla="*/ 7052 w 10264"/>
                  <a:gd name="T63" fmla="*/ 2592 h 2687"/>
                  <a:gd name="T64" fmla="*/ 7384 w 10264"/>
                  <a:gd name="T65" fmla="*/ 2556 h 2687"/>
                  <a:gd name="T66" fmla="*/ 7694 w 10264"/>
                  <a:gd name="T67" fmla="*/ 2520 h 2687"/>
                  <a:gd name="T68" fmla="*/ 7980 w 10264"/>
                  <a:gd name="T69" fmla="*/ 2481 h 2687"/>
                  <a:gd name="T70" fmla="*/ 8241 w 10264"/>
                  <a:gd name="T71" fmla="*/ 2442 h 2687"/>
                  <a:gd name="T72" fmla="*/ 8472 w 10264"/>
                  <a:gd name="T73" fmla="*/ 2405 h 2687"/>
                  <a:gd name="T74" fmla="*/ 8844 w 10264"/>
                  <a:gd name="T75" fmla="*/ 2338 h 2687"/>
                  <a:gd name="T76" fmla="*/ 9079 w 10264"/>
                  <a:gd name="T77" fmla="*/ 2292 h 2687"/>
                  <a:gd name="T78" fmla="*/ 9160 w 10264"/>
                  <a:gd name="T79" fmla="*/ 2275 h 2687"/>
                  <a:gd name="T80" fmla="*/ 10238 w 10264"/>
                  <a:gd name="T81" fmla="*/ 5 h 2687"/>
                  <a:gd name="T82" fmla="*/ 10034 w 10264"/>
                  <a:gd name="T83" fmla="*/ 38 h 2687"/>
                  <a:gd name="T84" fmla="*/ 9644 w 10264"/>
                  <a:gd name="T85" fmla="*/ 96 h 2687"/>
                  <a:gd name="T86" fmla="*/ 9244 w 10264"/>
                  <a:gd name="T87" fmla="*/ 149 h 2687"/>
                  <a:gd name="T88" fmla="*/ 8931 w 10264"/>
                  <a:gd name="T89" fmla="*/ 187 h 2687"/>
                  <a:gd name="T90" fmla="*/ 8582 w 10264"/>
                  <a:gd name="T91" fmla="*/ 226 h 2687"/>
                  <a:gd name="T92" fmla="*/ 8202 w 10264"/>
                  <a:gd name="T93" fmla="*/ 264 h 2687"/>
                  <a:gd name="T94" fmla="*/ 7792 w 10264"/>
                  <a:gd name="T95" fmla="*/ 300 h 2687"/>
                  <a:gd name="T96" fmla="*/ 7357 w 10264"/>
                  <a:gd name="T97" fmla="*/ 334 h 2687"/>
                  <a:gd name="T98" fmla="*/ 6896 w 10264"/>
                  <a:gd name="T99" fmla="*/ 362 h 2687"/>
                  <a:gd name="T100" fmla="*/ 6414 w 10264"/>
                  <a:gd name="T101" fmla="*/ 386 h 2687"/>
                  <a:gd name="T102" fmla="*/ 5914 w 10264"/>
                  <a:gd name="T103" fmla="*/ 403 h 2687"/>
                  <a:gd name="T104" fmla="*/ 5395 w 10264"/>
                  <a:gd name="T105" fmla="*/ 411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64" h="2687">
                    <a:moveTo>
                      <a:pt x="5131" y="413"/>
                    </a:moveTo>
                    <a:lnTo>
                      <a:pt x="4868" y="411"/>
                    </a:lnTo>
                    <a:lnTo>
                      <a:pt x="4607" y="408"/>
                    </a:lnTo>
                    <a:lnTo>
                      <a:pt x="4350" y="403"/>
                    </a:lnTo>
                    <a:lnTo>
                      <a:pt x="4098" y="396"/>
                    </a:lnTo>
                    <a:lnTo>
                      <a:pt x="3850" y="386"/>
                    </a:lnTo>
                    <a:lnTo>
                      <a:pt x="3606" y="375"/>
                    </a:lnTo>
                    <a:lnTo>
                      <a:pt x="3367" y="362"/>
                    </a:lnTo>
                    <a:lnTo>
                      <a:pt x="3134" y="348"/>
                    </a:lnTo>
                    <a:lnTo>
                      <a:pt x="2907" y="334"/>
                    </a:lnTo>
                    <a:lnTo>
                      <a:pt x="2685" y="317"/>
                    </a:lnTo>
                    <a:lnTo>
                      <a:pt x="2470" y="300"/>
                    </a:lnTo>
                    <a:lnTo>
                      <a:pt x="2262" y="282"/>
                    </a:lnTo>
                    <a:lnTo>
                      <a:pt x="2061" y="264"/>
                    </a:lnTo>
                    <a:lnTo>
                      <a:pt x="1867" y="245"/>
                    </a:lnTo>
                    <a:lnTo>
                      <a:pt x="1681" y="226"/>
                    </a:lnTo>
                    <a:lnTo>
                      <a:pt x="1503" y="206"/>
                    </a:lnTo>
                    <a:lnTo>
                      <a:pt x="1333" y="187"/>
                    </a:lnTo>
                    <a:lnTo>
                      <a:pt x="1172" y="168"/>
                    </a:lnTo>
                    <a:lnTo>
                      <a:pt x="1019" y="149"/>
                    </a:lnTo>
                    <a:lnTo>
                      <a:pt x="876" y="131"/>
                    </a:lnTo>
                    <a:lnTo>
                      <a:pt x="619" y="96"/>
                    </a:lnTo>
                    <a:lnTo>
                      <a:pt x="403" y="65"/>
                    </a:lnTo>
                    <a:lnTo>
                      <a:pt x="230" y="38"/>
                    </a:lnTo>
                    <a:lnTo>
                      <a:pt x="104" y="17"/>
                    </a:lnTo>
                    <a:lnTo>
                      <a:pt x="26" y="5"/>
                    </a:lnTo>
                    <a:lnTo>
                      <a:pt x="0" y="0"/>
                    </a:lnTo>
                    <a:lnTo>
                      <a:pt x="1104" y="2275"/>
                    </a:lnTo>
                    <a:lnTo>
                      <a:pt x="1125" y="2279"/>
                    </a:lnTo>
                    <a:lnTo>
                      <a:pt x="1185" y="2292"/>
                    </a:lnTo>
                    <a:lnTo>
                      <a:pt x="1285" y="2312"/>
                    </a:lnTo>
                    <a:lnTo>
                      <a:pt x="1420" y="2338"/>
                    </a:lnTo>
                    <a:lnTo>
                      <a:pt x="1590" y="2370"/>
                    </a:lnTo>
                    <a:lnTo>
                      <a:pt x="1792" y="2405"/>
                    </a:lnTo>
                    <a:lnTo>
                      <a:pt x="1904" y="2423"/>
                    </a:lnTo>
                    <a:lnTo>
                      <a:pt x="2023" y="2442"/>
                    </a:lnTo>
                    <a:lnTo>
                      <a:pt x="2150" y="2462"/>
                    </a:lnTo>
                    <a:lnTo>
                      <a:pt x="2283" y="2481"/>
                    </a:lnTo>
                    <a:lnTo>
                      <a:pt x="2423" y="2500"/>
                    </a:lnTo>
                    <a:lnTo>
                      <a:pt x="2569" y="2520"/>
                    </a:lnTo>
                    <a:lnTo>
                      <a:pt x="2722" y="2538"/>
                    </a:lnTo>
                    <a:lnTo>
                      <a:pt x="2880" y="2556"/>
                    </a:lnTo>
                    <a:lnTo>
                      <a:pt x="3043" y="2574"/>
                    </a:lnTo>
                    <a:lnTo>
                      <a:pt x="3212" y="2592"/>
                    </a:lnTo>
                    <a:lnTo>
                      <a:pt x="3386" y="2608"/>
                    </a:lnTo>
                    <a:lnTo>
                      <a:pt x="3564" y="2623"/>
                    </a:lnTo>
                    <a:lnTo>
                      <a:pt x="3747" y="2637"/>
                    </a:lnTo>
                    <a:lnTo>
                      <a:pt x="3933" y="2650"/>
                    </a:lnTo>
                    <a:lnTo>
                      <a:pt x="4125" y="2660"/>
                    </a:lnTo>
                    <a:lnTo>
                      <a:pt x="4320" y="2669"/>
                    </a:lnTo>
                    <a:lnTo>
                      <a:pt x="4518" y="2677"/>
                    </a:lnTo>
                    <a:lnTo>
                      <a:pt x="4720" y="2683"/>
                    </a:lnTo>
                    <a:lnTo>
                      <a:pt x="4924" y="2686"/>
                    </a:lnTo>
                    <a:lnTo>
                      <a:pt x="5131" y="2687"/>
                    </a:lnTo>
                    <a:lnTo>
                      <a:pt x="5339" y="2686"/>
                    </a:lnTo>
                    <a:lnTo>
                      <a:pt x="5544" y="2683"/>
                    </a:lnTo>
                    <a:lnTo>
                      <a:pt x="5745" y="2677"/>
                    </a:lnTo>
                    <a:lnTo>
                      <a:pt x="5944" y="2669"/>
                    </a:lnTo>
                    <a:lnTo>
                      <a:pt x="6139" y="2660"/>
                    </a:lnTo>
                    <a:lnTo>
                      <a:pt x="6329" y="2650"/>
                    </a:lnTo>
                    <a:lnTo>
                      <a:pt x="6517" y="2637"/>
                    </a:lnTo>
                    <a:lnTo>
                      <a:pt x="6700" y="2623"/>
                    </a:lnTo>
                    <a:lnTo>
                      <a:pt x="6878" y="2608"/>
                    </a:lnTo>
                    <a:lnTo>
                      <a:pt x="7052" y="2592"/>
                    </a:lnTo>
                    <a:lnTo>
                      <a:pt x="7221" y="2574"/>
                    </a:lnTo>
                    <a:lnTo>
                      <a:pt x="7384" y="2556"/>
                    </a:lnTo>
                    <a:lnTo>
                      <a:pt x="7542" y="2538"/>
                    </a:lnTo>
                    <a:lnTo>
                      <a:pt x="7694" y="2520"/>
                    </a:lnTo>
                    <a:lnTo>
                      <a:pt x="7841" y="2500"/>
                    </a:lnTo>
                    <a:lnTo>
                      <a:pt x="7980" y="2481"/>
                    </a:lnTo>
                    <a:lnTo>
                      <a:pt x="8114" y="2462"/>
                    </a:lnTo>
                    <a:lnTo>
                      <a:pt x="8241" y="2442"/>
                    </a:lnTo>
                    <a:lnTo>
                      <a:pt x="8360" y="2423"/>
                    </a:lnTo>
                    <a:lnTo>
                      <a:pt x="8472" y="2405"/>
                    </a:lnTo>
                    <a:lnTo>
                      <a:pt x="8674" y="2370"/>
                    </a:lnTo>
                    <a:lnTo>
                      <a:pt x="8844" y="2338"/>
                    </a:lnTo>
                    <a:lnTo>
                      <a:pt x="8979" y="2312"/>
                    </a:lnTo>
                    <a:lnTo>
                      <a:pt x="9079" y="2292"/>
                    </a:lnTo>
                    <a:lnTo>
                      <a:pt x="9139" y="2279"/>
                    </a:lnTo>
                    <a:lnTo>
                      <a:pt x="9160" y="2275"/>
                    </a:lnTo>
                    <a:lnTo>
                      <a:pt x="10264" y="0"/>
                    </a:lnTo>
                    <a:lnTo>
                      <a:pt x="10238" y="5"/>
                    </a:lnTo>
                    <a:lnTo>
                      <a:pt x="10159" y="17"/>
                    </a:lnTo>
                    <a:lnTo>
                      <a:pt x="10034" y="38"/>
                    </a:lnTo>
                    <a:lnTo>
                      <a:pt x="9861" y="65"/>
                    </a:lnTo>
                    <a:lnTo>
                      <a:pt x="9644" y="96"/>
                    </a:lnTo>
                    <a:lnTo>
                      <a:pt x="9387" y="131"/>
                    </a:lnTo>
                    <a:lnTo>
                      <a:pt x="9244" y="149"/>
                    </a:lnTo>
                    <a:lnTo>
                      <a:pt x="9092" y="168"/>
                    </a:lnTo>
                    <a:lnTo>
                      <a:pt x="8931" y="187"/>
                    </a:lnTo>
                    <a:lnTo>
                      <a:pt x="8761" y="206"/>
                    </a:lnTo>
                    <a:lnTo>
                      <a:pt x="8582" y="226"/>
                    </a:lnTo>
                    <a:lnTo>
                      <a:pt x="8397" y="245"/>
                    </a:lnTo>
                    <a:lnTo>
                      <a:pt x="8202" y="264"/>
                    </a:lnTo>
                    <a:lnTo>
                      <a:pt x="8001" y="282"/>
                    </a:lnTo>
                    <a:lnTo>
                      <a:pt x="7792" y="300"/>
                    </a:lnTo>
                    <a:lnTo>
                      <a:pt x="7578" y="317"/>
                    </a:lnTo>
                    <a:lnTo>
                      <a:pt x="7357" y="334"/>
                    </a:lnTo>
                    <a:lnTo>
                      <a:pt x="7130" y="348"/>
                    </a:lnTo>
                    <a:lnTo>
                      <a:pt x="6896" y="362"/>
                    </a:lnTo>
                    <a:lnTo>
                      <a:pt x="6658" y="375"/>
                    </a:lnTo>
                    <a:lnTo>
                      <a:pt x="6414" y="386"/>
                    </a:lnTo>
                    <a:lnTo>
                      <a:pt x="6166" y="396"/>
                    </a:lnTo>
                    <a:lnTo>
                      <a:pt x="5914" y="403"/>
                    </a:lnTo>
                    <a:lnTo>
                      <a:pt x="5656" y="408"/>
                    </a:lnTo>
                    <a:lnTo>
                      <a:pt x="5395" y="411"/>
                    </a:lnTo>
                    <a:lnTo>
                      <a:pt x="5131" y="413"/>
                    </a:lnTo>
                    <a:close/>
                  </a:path>
                </a:pathLst>
              </a:custGeom>
              <a:gradFill>
                <a:gsLst>
                  <a:gs pos="0">
                    <a:schemeClr val="accent2"/>
                  </a:gs>
                  <a:gs pos="100000">
                    <a:schemeClr val="accent2">
                      <a:lumMod val="7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1">
                <a:extLst>
                  <a:ext uri="{FF2B5EF4-FFF2-40B4-BE49-F238E27FC236}">
                    <a16:creationId xmlns:a16="http://schemas.microsoft.com/office/drawing/2014/main" id="{DA087FD4-AAB5-994C-9443-C60440A85DB7}"/>
                  </a:ext>
                </a:extLst>
              </p:cNvPr>
              <p:cNvSpPr>
                <a:spLocks/>
              </p:cNvSpPr>
              <p:nvPr/>
            </p:nvSpPr>
            <p:spPr bwMode="auto">
              <a:xfrm>
                <a:off x="8823032" y="2557067"/>
                <a:ext cx="714944" cy="805626"/>
              </a:xfrm>
              <a:custGeom>
                <a:avLst/>
                <a:gdLst>
                  <a:gd name="T0" fmla="*/ 2175 w 2175"/>
                  <a:gd name="T1" fmla="*/ 2450 h 2450"/>
                  <a:gd name="T2" fmla="*/ 2143 w 2175"/>
                  <a:gd name="T3" fmla="*/ 2447 h 2450"/>
                  <a:gd name="T4" fmla="*/ 2111 w 2175"/>
                  <a:gd name="T5" fmla="*/ 2443 h 2450"/>
                  <a:gd name="T6" fmla="*/ 2079 w 2175"/>
                  <a:gd name="T7" fmla="*/ 2438 h 2450"/>
                  <a:gd name="T8" fmla="*/ 2047 w 2175"/>
                  <a:gd name="T9" fmla="*/ 2435 h 2450"/>
                  <a:gd name="T10" fmla="*/ 1987 w 2175"/>
                  <a:gd name="T11" fmla="*/ 2428 h 2450"/>
                  <a:gd name="T12" fmla="*/ 1927 w 2175"/>
                  <a:gd name="T13" fmla="*/ 2420 h 2450"/>
                  <a:gd name="T14" fmla="*/ 1868 w 2175"/>
                  <a:gd name="T15" fmla="*/ 2412 h 2450"/>
                  <a:gd name="T16" fmla="*/ 1810 w 2175"/>
                  <a:gd name="T17" fmla="*/ 2405 h 2450"/>
                  <a:gd name="T18" fmla="*/ 1753 w 2175"/>
                  <a:gd name="T19" fmla="*/ 2397 h 2450"/>
                  <a:gd name="T20" fmla="*/ 1698 w 2175"/>
                  <a:gd name="T21" fmla="*/ 2389 h 2450"/>
                  <a:gd name="T22" fmla="*/ 1642 w 2175"/>
                  <a:gd name="T23" fmla="*/ 2382 h 2450"/>
                  <a:gd name="T24" fmla="*/ 1589 w 2175"/>
                  <a:gd name="T25" fmla="*/ 2374 h 2450"/>
                  <a:gd name="T26" fmla="*/ 1535 w 2175"/>
                  <a:gd name="T27" fmla="*/ 2366 h 2450"/>
                  <a:gd name="T28" fmla="*/ 1484 w 2175"/>
                  <a:gd name="T29" fmla="*/ 2359 h 2450"/>
                  <a:gd name="T30" fmla="*/ 1433 w 2175"/>
                  <a:gd name="T31" fmla="*/ 2351 h 2450"/>
                  <a:gd name="T32" fmla="*/ 1384 w 2175"/>
                  <a:gd name="T33" fmla="*/ 2343 h 2450"/>
                  <a:gd name="T34" fmla="*/ 1334 w 2175"/>
                  <a:gd name="T35" fmla="*/ 2336 h 2450"/>
                  <a:gd name="T36" fmla="*/ 1287 w 2175"/>
                  <a:gd name="T37" fmla="*/ 2329 h 2450"/>
                  <a:gd name="T38" fmla="*/ 1241 w 2175"/>
                  <a:gd name="T39" fmla="*/ 2321 h 2450"/>
                  <a:gd name="T40" fmla="*/ 1196 w 2175"/>
                  <a:gd name="T41" fmla="*/ 2314 h 2450"/>
                  <a:gd name="T42" fmla="*/ 1166 w 2175"/>
                  <a:gd name="T43" fmla="*/ 2309 h 2450"/>
                  <a:gd name="T44" fmla="*/ 1137 w 2175"/>
                  <a:gd name="T45" fmla="*/ 2303 h 2450"/>
                  <a:gd name="T46" fmla="*/ 1109 w 2175"/>
                  <a:gd name="T47" fmla="*/ 2299 h 2450"/>
                  <a:gd name="T48" fmla="*/ 1081 w 2175"/>
                  <a:gd name="T49" fmla="*/ 2294 h 2450"/>
                  <a:gd name="T50" fmla="*/ 1054 w 2175"/>
                  <a:gd name="T51" fmla="*/ 2290 h 2450"/>
                  <a:gd name="T52" fmla="*/ 1026 w 2175"/>
                  <a:gd name="T53" fmla="*/ 2285 h 2450"/>
                  <a:gd name="T54" fmla="*/ 1000 w 2175"/>
                  <a:gd name="T55" fmla="*/ 2280 h 2450"/>
                  <a:gd name="T56" fmla="*/ 975 w 2175"/>
                  <a:gd name="T57" fmla="*/ 2276 h 2450"/>
                  <a:gd name="T58" fmla="*/ 0 w 2175"/>
                  <a:gd name="T59" fmla="*/ 0 h 2450"/>
                  <a:gd name="T60" fmla="*/ 13 w 2175"/>
                  <a:gd name="T61" fmla="*/ 1 h 2450"/>
                  <a:gd name="T62" fmla="*/ 25 w 2175"/>
                  <a:gd name="T63" fmla="*/ 3 h 2450"/>
                  <a:gd name="T64" fmla="*/ 38 w 2175"/>
                  <a:gd name="T65" fmla="*/ 5 h 2450"/>
                  <a:gd name="T66" fmla="*/ 50 w 2175"/>
                  <a:gd name="T67" fmla="*/ 6 h 2450"/>
                  <a:gd name="T68" fmla="*/ 122 w 2175"/>
                  <a:gd name="T69" fmla="*/ 16 h 2450"/>
                  <a:gd name="T70" fmla="*/ 196 w 2175"/>
                  <a:gd name="T71" fmla="*/ 26 h 2450"/>
                  <a:gd name="T72" fmla="*/ 272 w 2175"/>
                  <a:gd name="T73" fmla="*/ 37 h 2450"/>
                  <a:gd name="T74" fmla="*/ 353 w 2175"/>
                  <a:gd name="T75" fmla="*/ 46 h 2450"/>
                  <a:gd name="T76" fmla="*/ 436 w 2175"/>
                  <a:gd name="T77" fmla="*/ 57 h 2450"/>
                  <a:gd name="T78" fmla="*/ 521 w 2175"/>
                  <a:gd name="T79" fmla="*/ 67 h 2450"/>
                  <a:gd name="T80" fmla="*/ 610 w 2175"/>
                  <a:gd name="T81" fmla="*/ 78 h 2450"/>
                  <a:gd name="T82" fmla="*/ 701 w 2175"/>
                  <a:gd name="T83" fmla="*/ 89 h 2450"/>
                  <a:gd name="T84" fmla="*/ 794 w 2175"/>
                  <a:gd name="T85" fmla="*/ 100 h 2450"/>
                  <a:gd name="T86" fmla="*/ 890 w 2175"/>
                  <a:gd name="T87" fmla="*/ 110 h 2450"/>
                  <a:gd name="T88" fmla="*/ 990 w 2175"/>
                  <a:gd name="T89" fmla="*/ 121 h 2450"/>
                  <a:gd name="T90" fmla="*/ 1091 w 2175"/>
                  <a:gd name="T91" fmla="*/ 132 h 2450"/>
                  <a:gd name="T92" fmla="*/ 1195 w 2175"/>
                  <a:gd name="T93" fmla="*/ 143 h 2450"/>
                  <a:gd name="T94" fmla="*/ 1301 w 2175"/>
                  <a:gd name="T95" fmla="*/ 153 h 2450"/>
                  <a:gd name="T96" fmla="*/ 1410 w 2175"/>
                  <a:gd name="T97" fmla="*/ 164 h 2450"/>
                  <a:gd name="T98" fmla="*/ 1520 w 2175"/>
                  <a:gd name="T99" fmla="*/ 174 h 2450"/>
                  <a:gd name="T100" fmla="*/ 2175 w 2175"/>
                  <a:gd name="T101" fmla="*/ 2450 h 2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5" h="2450">
                    <a:moveTo>
                      <a:pt x="2175" y="2450"/>
                    </a:moveTo>
                    <a:lnTo>
                      <a:pt x="2143" y="2447"/>
                    </a:lnTo>
                    <a:lnTo>
                      <a:pt x="2111" y="2443"/>
                    </a:lnTo>
                    <a:lnTo>
                      <a:pt x="2079" y="2438"/>
                    </a:lnTo>
                    <a:lnTo>
                      <a:pt x="2047" y="2435"/>
                    </a:lnTo>
                    <a:lnTo>
                      <a:pt x="1987" y="2428"/>
                    </a:lnTo>
                    <a:lnTo>
                      <a:pt x="1927" y="2420"/>
                    </a:lnTo>
                    <a:lnTo>
                      <a:pt x="1868" y="2412"/>
                    </a:lnTo>
                    <a:lnTo>
                      <a:pt x="1810" y="2405"/>
                    </a:lnTo>
                    <a:lnTo>
                      <a:pt x="1753" y="2397"/>
                    </a:lnTo>
                    <a:lnTo>
                      <a:pt x="1698" y="2389"/>
                    </a:lnTo>
                    <a:lnTo>
                      <a:pt x="1642" y="2382"/>
                    </a:lnTo>
                    <a:lnTo>
                      <a:pt x="1589" y="2374"/>
                    </a:lnTo>
                    <a:lnTo>
                      <a:pt x="1535" y="2366"/>
                    </a:lnTo>
                    <a:lnTo>
                      <a:pt x="1484" y="2359"/>
                    </a:lnTo>
                    <a:lnTo>
                      <a:pt x="1433" y="2351"/>
                    </a:lnTo>
                    <a:lnTo>
                      <a:pt x="1384" y="2343"/>
                    </a:lnTo>
                    <a:lnTo>
                      <a:pt x="1334" y="2336"/>
                    </a:lnTo>
                    <a:lnTo>
                      <a:pt x="1287" y="2329"/>
                    </a:lnTo>
                    <a:lnTo>
                      <a:pt x="1241" y="2321"/>
                    </a:lnTo>
                    <a:lnTo>
                      <a:pt x="1196" y="2314"/>
                    </a:lnTo>
                    <a:lnTo>
                      <a:pt x="1166" y="2309"/>
                    </a:lnTo>
                    <a:lnTo>
                      <a:pt x="1137" y="2303"/>
                    </a:lnTo>
                    <a:lnTo>
                      <a:pt x="1109" y="2299"/>
                    </a:lnTo>
                    <a:lnTo>
                      <a:pt x="1081" y="2294"/>
                    </a:lnTo>
                    <a:lnTo>
                      <a:pt x="1054" y="2290"/>
                    </a:lnTo>
                    <a:lnTo>
                      <a:pt x="1026" y="2285"/>
                    </a:lnTo>
                    <a:lnTo>
                      <a:pt x="1000" y="2280"/>
                    </a:lnTo>
                    <a:lnTo>
                      <a:pt x="975" y="2276"/>
                    </a:lnTo>
                    <a:lnTo>
                      <a:pt x="0" y="0"/>
                    </a:lnTo>
                    <a:lnTo>
                      <a:pt x="13" y="1"/>
                    </a:lnTo>
                    <a:lnTo>
                      <a:pt x="25" y="3"/>
                    </a:lnTo>
                    <a:lnTo>
                      <a:pt x="38" y="5"/>
                    </a:lnTo>
                    <a:lnTo>
                      <a:pt x="50" y="6"/>
                    </a:lnTo>
                    <a:lnTo>
                      <a:pt x="122" y="16"/>
                    </a:lnTo>
                    <a:lnTo>
                      <a:pt x="196" y="26"/>
                    </a:lnTo>
                    <a:lnTo>
                      <a:pt x="272" y="37"/>
                    </a:lnTo>
                    <a:lnTo>
                      <a:pt x="353" y="46"/>
                    </a:lnTo>
                    <a:lnTo>
                      <a:pt x="436" y="57"/>
                    </a:lnTo>
                    <a:lnTo>
                      <a:pt x="521" y="67"/>
                    </a:lnTo>
                    <a:lnTo>
                      <a:pt x="610" y="78"/>
                    </a:lnTo>
                    <a:lnTo>
                      <a:pt x="701" y="89"/>
                    </a:lnTo>
                    <a:lnTo>
                      <a:pt x="794" y="100"/>
                    </a:lnTo>
                    <a:lnTo>
                      <a:pt x="890" y="110"/>
                    </a:lnTo>
                    <a:lnTo>
                      <a:pt x="990" y="121"/>
                    </a:lnTo>
                    <a:lnTo>
                      <a:pt x="1091" y="132"/>
                    </a:lnTo>
                    <a:lnTo>
                      <a:pt x="1195" y="143"/>
                    </a:lnTo>
                    <a:lnTo>
                      <a:pt x="1301" y="153"/>
                    </a:lnTo>
                    <a:lnTo>
                      <a:pt x="1410" y="164"/>
                    </a:lnTo>
                    <a:lnTo>
                      <a:pt x="1520" y="174"/>
                    </a:lnTo>
                    <a:lnTo>
                      <a:pt x="2175" y="2450"/>
                    </a:lnTo>
                    <a:close/>
                  </a:path>
                </a:pathLst>
              </a:custGeom>
              <a:solidFill>
                <a:schemeClr val="bg1">
                  <a:alpha val="18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4" name="TextBox 43"/>
            <p:cNvSpPr txBox="1"/>
            <p:nvPr/>
          </p:nvSpPr>
          <p:spPr>
            <a:xfrm>
              <a:off x="7248525" y="2002296"/>
              <a:ext cx="3619500" cy="646331"/>
            </a:xfrm>
            <a:prstGeom prst="rect">
              <a:avLst/>
            </a:prstGeom>
            <a:noFill/>
          </p:spPr>
          <p:txBody>
            <a:bodyPr wrap="square" rtlCol="0">
              <a:spAutoFit/>
            </a:bodyPr>
            <a:lstStyle/>
            <a:p>
              <a:r>
                <a:rPr lang="en-US" sz="3600" dirty="0" smtClean="0">
                  <a:solidFill>
                    <a:schemeClr val="bg1"/>
                  </a:solidFill>
                </a:rPr>
                <a:t>Features Selection</a:t>
              </a:r>
              <a:endParaRPr lang="en-US" sz="3600" dirty="0">
                <a:solidFill>
                  <a:schemeClr val="bg1"/>
                </a:solidFill>
              </a:endParaRPr>
            </a:p>
          </p:txBody>
        </p:sp>
      </p:grpSp>
    </p:spTree>
    <p:extLst>
      <p:ext uri="{BB962C8B-B14F-4D97-AF65-F5344CB8AC3E}">
        <p14:creationId xmlns:p14="http://schemas.microsoft.com/office/powerpoint/2010/main" val="3267793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arn(inVertical)">
                                      <p:cBhvr>
                                        <p:cTn id="27" dur="500"/>
                                        <p:tgtEl>
                                          <p:spTgt spid="43"/>
                                        </p:tgtEl>
                                      </p:cBhvr>
                                    </p:animEffect>
                                  </p:childTnLst>
                                </p:cTn>
                              </p:par>
                            </p:childTnLst>
                          </p:cTn>
                        </p:par>
                        <p:par>
                          <p:cTn id="28" fill="hold">
                            <p:stCondLst>
                              <p:cond delay="2500"/>
                            </p:stCondLst>
                            <p:childTnLst>
                              <p:par>
                                <p:cTn id="29" presetID="16" presetClass="entr" presetSubtype="21"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childTnLst>
                          </p:cTn>
                        </p:par>
                        <p:par>
                          <p:cTn id="32" fill="hold">
                            <p:stCondLst>
                              <p:cond delay="3000"/>
                            </p:stCondLst>
                            <p:childTnLst>
                              <p:par>
                                <p:cTn id="33" presetID="37" presetClass="entr" presetSubtype="0"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anim calcmode="lin" valueType="num">
                                      <p:cBhvr>
                                        <p:cTn id="36" dur="500" fill="hold"/>
                                        <p:tgtEl>
                                          <p:spTgt spid="49"/>
                                        </p:tgtEl>
                                        <p:attrNameLst>
                                          <p:attrName>ppt_x</p:attrName>
                                        </p:attrNameLst>
                                      </p:cBhvr>
                                      <p:tavLst>
                                        <p:tav tm="0">
                                          <p:val>
                                            <p:strVal val="#ppt_x"/>
                                          </p:val>
                                        </p:tav>
                                        <p:tav tm="100000">
                                          <p:val>
                                            <p:strVal val="#ppt_x"/>
                                          </p:val>
                                        </p:tav>
                                      </p:tavLst>
                                    </p:anim>
                                    <p:anim calcmode="lin" valueType="num">
                                      <p:cBhvr>
                                        <p:cTn id="37" dur="450" decel="100000" fill="hold"/>
                                        <p:tgtEl>
                                          <p:spTgt spid="49"/>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49"/>
                                        </p:tgtEl>
                                        <p:attrNameLst>
                                          <p:attrName>ppt_y</p:attrName>
                                        </p:attrNameLst>
                                      </p:cBhvr>
                                      <p:tavLst>
                                        <p:tav tm="0">
                                          <p:val>
                                            <p:strVal val="#ppt_y-.03"/>
                                          </p:val>
                                        </p:tav>
                                        <p:tav tm="100000">
                                          <p:val>
                                            <p:strVal val="#ppt_y"/>
                                          </p:val>
                                        </p:tav>
                                      </p:tavLst>
                                    </p:anim>
                                  </p:childTnLst>
                                </p:cTn>
                              </p:par>
                            </p:childTnLst>
                          </p:cTn>
                        </p:par>
                        <p:par>
                          <p:cTn id="39" fill="hold">
                            <p:stCondLst>
                              <p:cond delay="3500"/>
                            </p:stCondLst>
                            <p:childTnLst>
                              <p:par>
                                <p:cTn id="40" presetID="37" presetClass="entr" presetSubtype="0"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anim calcmode="lin" valueType="num">
                                      <p:cBhvr>
                                        <p:cTn id="43" dur="500" fill="hold"/>
                                        <p:tgtEl>
                                          <p:spTgt spid="50"/>
                                        </p:tgtEl>
                                        <p:attrNameLst>
                                          <p:attrName>ppt_x</p:attrName>
                                        </p:attrNameLst>
                                      </p:cBhvr>
                                      <p:tavLst>
                                        <p:tav tm="0">
                                          <p:val>
                                            <p:strVal val="#ppt_x"/>
                                          </p:val>
                                        </p:tav>
                                        <p:tav tm="100000">
                                          <p:val>
                                            <p:strVal val="#ppt_x"/>
                                          </p:val>
                                        </p:tav>
                                      </p:tavLst>
                                    </p:anim>
                                    <p:anim calcmode="lin" valueType="num">
                                      <p:cBhvr>
                                        <p:cTn id="44" dur="450" decel="100000" fill="hold"/>
                                        <p:tgtEl>
                                          <p:spTgt spid="50"/>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50"/>
                                        </p:tgtEl>
                                        <p:attrNameLst>
                                          <p:attrName>ppt_y</p:attrName>
                                        </p:attrNameLst>
                                      </p:cBhvr>
                                      <p:tavLst>
                                        <p:tav tm="0">
                                          <p:val>
                                            <p:strVal val="#ppt_y-.03"/>
                                          </p:val>
                                        </p:tav>
                                        <p:tav tm="100000">
                                          <p:val>
                                            <p:strVal val="#ppt_y"/>
                                          </p:val>
                                        </p:tav>
                                      </p:tavLst>
                                    </p:anim>
                                  </p:childTnLst>
                                </p:cTn>
                              </p:par>
                            </p:childTnLst>
                          </p:cTn>
                        </p:par>
                        <p:par>
                          <p:cTn id="46" fill="hold">
                            <p:stCondLst>
                              <p:cond delay="4000"/>
                            </p:stCondLst>
                            <p:childTnLst>
                              <p:par>
                                <p:cTn id="47" presetID="37"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400"/>
                                        <p:tgtEl>
                                          <p:spTgt spid="51"/>
                                        </p:tgtEl>
                                      </p:cBhvr>
                                    </p:animEffect>
                                    <p:anim calcmode="lin" valueType="num">
                                      <p:cBhvr>
                                        <p:cTn id="50" dur="400" fill="hold"/>
                                        <p:tgtEl>
                                          <p:spTgt spid="51"/>
                                        </p:tgtEl>
                                        <p:attrNameLst>
                                          <p:attrName>ppt_x</p:attrName>
                                        </p:attrNameLst>
                                      </p:cBhvr>
                                      <p:tavLst>
                                        <p:tav tm="0">
                                          <p:val>
                                            <p:strVal val="#ppt_x"/>
                                          </p:val>
                                        </p:tav>
                                        <p:tav tm="100000">
                                          <p:val>
                                            <p:strVal val="#ppt_x"/>
                                          </p:val>
                                        </p:tav>
                                      </p:tavLst>
                                    </p:anim>
                                    <p:anim calcmode="lin" valueType="num">
                                      <p:cBhvr>
                                        <p:cTn id="51" dur="360" decel="100000" fill="hold"/>
                                        <p:tgtEl>
                                          <p:spTgt spid="51"/>
                                        </p:tgtEl>
                                        <p:attrNameLst>
                                          <p:attrName>ppt_y</p:attrName>
                                        </p:attrNameLst>
                                      </p:cBhvr>
                                      <p:tavLst>
                                        <p:tav tm="0">
                                          <p:val>
                                            <p:strVal val="#ppt_y+1"/>
                                          </p:val>
                                        </p:tav>
                                        <p:tav tm="100000">
                                          <p:val>
                                            <p:strVal val="#ppt_y-.03"/>
                                          </p:val>
                                        </p:tav>
                                      </p:tavLst>
                                    </p:anim>
                                    <p:anim calcmode="lin" valueType="num">
                                      <p:cBhvr>
                                        <p:cTn id="52" dur="40" accel="100000" fill="hold">
                                          <p:stCondLst>
                                            <p:cond delay="360"/>
                                          </p:stCondLst>
                                        </p:cTn>
                                        <p:tgtEl>
                                          <p:spTgt spid="51"/>
                                        </p:tgtEl>
                                        <p:attrNameLst>
                                          <p:attrName>ppt_y</p:attrName>
                                        </p:attrNameLst>
                                      </p:cBhvr>
                                      <p:tavLst>
                                        <p:tav tm="0">
                                          <p:val>
                                            <p:strVal val="#ppt_y-.03"/>
                                          </p:val>
                                        </p:tav>
                                        <p:tav tm="100000">
                                          <p:val>
                                            <p:strVal val="#ppt_y"/>
                                          </p:val>
                                        </p:tav>
                                      </p:tavLst>
                                    </p:anim>
                                  </p:childTnLst>
                                </p:cTn>
                              </p:par>
                            </p:childTnLst>
                          </p:cTn>
                        </p:par>
                        <p:par>
                          <p:cTn id="53" fill="hold">
                            <p:stCondLst>
                              <p:cond delay="4400"/>
                            </p:stCondLst>
                            <p:childTnLst>
                              <p:par>
                                <p:cTn id="54" presetID="37" presetClass="entr" presetSubtype="0"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anim calcmode="lin" valueType="num">
                                      <p:cBhvr>
                                        <p:cTn id="57" dur="500" fill="hold"/>
                                        <p:tgtEl>
                                          <p:spTgt spid="52"/>
                                        </p:tgtEl>
                                        <p:attrNameLst>
                                          <p:attrName>ppt_x</p:attrName>
                                        </p:attrNameLst>
                                      </p:cBhvr>
                                      <p:tavLst>
                                        <p:tav tm="0">
                                          <p:val>
                                            <p:strVal val="#ppt_x"/>
                                          </p:val>
                                        </p:tav>
                                        <p:tav tm="100000">
                                          <p:val>
                                            <p:strVal val="#ppt_x"/>
                                          </p:val>
                                        </p:tav>
                                      </p:tavLst>
                                    </p:anim>
                                    <p:anim calcmode="lin" valueType="num">
                                      <p:cBhvr>
                                        <p:cTn id="58" dur="450" decel="100000" fill="hold"/>
                                        <p:tgtEl>
                                          <p:spTgt spid="52"/>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gradFill>
                  <a:gsLst>
                    <a:gs pos="0">
                      <a:schemeClr val="accent5">
                        <a:lumMod val="67000"/>
                      </a:schemeClr>
                    </a:gs>
                    <a:gs pos="48000">
                      <a:schemeClr val="accent3"/>
                    </a:gs>
                    <a:gs pos="100000">
                      <a:schemeClr val="accent6"/>
                    </a:gs>
                  </a:gsLst>
                  <a:path path="circle">
                    <a:fillToRect l="100000" t="100000"/>
                  </a:path>
                </a:gradFill>
              </a:rPr>
              <a:t>Feature</a:t>
            </a:r>
            <a:r>
              <a:rPr lang="en-US" dirty="0" smtClean="0"/>
              <a:t> Selections</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b="1" dirty="0">
                <a:solidFill>
                  <a:schemeClr val="accent4"/>
                </a:solidFill>
                <a:ea typeface="Roboto Light" panose="02000000000000000000" pitchFamily="2" charset="0"/>
                <a:cs typeface="Roboto Light" panose="02000000000000000000" pitchFamily="2" charset="0"/>
              </a:rPr>
              <a:t>Feature</a:t>
            </a:r>
            <a:r>
              <a:rPr lang="en-US" dirty="0">
                <a:solidFill>
                  <a:schemeClr val="accent4"/>
                </a:solidFill>
                <a:ea typeface="Roboto Light" panose="02000000000000000000" pitchFamily="2" charset="0"/>
                <a:cs typeface="Roboto Light" panose="02000000000000000000" pitchFamily="2" charset="0"/>
              </a:rPr>
              <a:t> </a:t>
            </a:r>
            <a:r>
              <a:rPr lang="en-US" dirty="0">
                <a:ea typeface="Roboto Light" panose="02000000000000000000" pitchFamily="2" charset="0"/>
                <a:cs typeface="Roboto Light" panose="02000000000000000000" pitchFamily="2" charset="0"/>
              </a:rPr>
              <a:t>Engineering</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4" name="Group 53">
            <a:extLst>
              <a:ext uri="{FF2B5EF4-FFF2-40B4-BE49-F238E27FC236}">
                <a16:creationId xmlns:a16="http://schemas.microsoft.com/office/drawing/2014/main" id="{2919B73A-AA97-9A4D-80E7-487E29FA9EAD}"/>
              </a:ext>
            </a:extLst>
          </p:cNvPr>
          <p:cNvGrpSpPr/>
          <p:nvPr/>
        </p:nvGrpSpPr>
        <p:grpSpPr>
          <a:xfrm>
            <a:off x="285875" y="1292645"/>
            <a:ext cx="4737538" cy="5047892"/>
            <a:chOff x="285875" y="1292645"/>
            <a:chExt cx="4737538" cy="5047892"/>
          </a:xfrm>
        </p:grpSpPr>
        <p:grpSp>
          <p:nvGrpSpPr>
            <p:cNvPr id="21" name="Group 20">
              <a:extLst>
                <a:ext uri="{FF2B5EF4-FFF2-40B4-BE49-F238E27FC236}">
                  <a16:creationId xmlns:a16="http://schemas.microsoft.com/office/drawing/2014/main" id="{6E4B1842-1590-9349-8CC4-480C337DAF54}"/>
                </a:ext>
              </a:extLst>
            </p:cNvPr>
            <p:cNvGrpSpPr/>
            <p:nvPr/>
          </p:nvGrpSpPr>
          <p:grpSpPr>
            <a:xfrm>
              <a:off x="873941" y="1292645"/>
              <a:ext cx="4149472" cy="5047892"/>
              <a:chOff x="4365626" y="125413"/>
              <a:chExt cx="2595562" cy="3157538"/>
            </a:xfrm>
          </p:grpSpPr>
          <p:sp>
            <p:nvSpPr>
              <p:cNvPr id="5" name="Freeform 5">
                <a:extLst>
                  <a:ext uri="{FF2B5EF4-FFF2-40B4-BE49-F238E27FC236}">
                    <a16:creationId xmlns:a16="http://schemas.microsoft.com/office/drawing/2014/main" id="{D17F2E60-99C2-BE48-98DB-7143FCAE228E}"/>
                  </a:ext>
                </a:extLst>
              </p:cNvPr>
              <p:cNvSpPr>
                <a:spLocks/>
              </p:cNvSpPr>
              <p:nvPr/>
            </p:nvSpPr>
            <p:spPr bwMode="auto">
              <a:xfrm>
                <a:off x="5405438" y="2206625"/>
                <a:ext cx="309563" cy="417513"/>
              </a:xfrm>
              <a:custGeom>
                <a:avLst/>
                <a:gdLst>
                  <a:gd name="T0" fmla="*/ 0 w 195"/>
                  <a:gd name="T1" fmla="*/ 109 h 263"/>
                  <a:gd name="T2" fmla="*/ 0 w 195"/>
                  <a:gd name="T3" fmla="*/ 109 h 263"/>
                  <a:gd name="T4" fmla="*/ 0 w 195"/>
                  <a:gd name="T5" fmla="*/ 263 h 263"/>
                  <a:gd name="T6" fmla="*/ 133 w 195"/>
                  <a:gd name="T7" fmla="*/ 188 h 263"/>
                  <a:gd name="T8" fmla="*/ 195 w 195"/>
                  <a:gd name="T9" fmla="*/ 154 h 263"/>
                  <a:gd name="T10" fmla="*/ 195 w 195"/>
                  <a:gd name="T11" fmla="*/ 0 h 263"/>
                  <a:gd name="T12" fmla="*/ 0 w 195"/>
                  <a:gd name="T13" fmla="*/ 109 h 263"/>
                </a:gdLst>
                <a:ahLst/>
                <a:cxnLst>
                  <a:cxn ang="0">
                    <a:pos x="T0" y="T1"/>
                  </a:cxn>
                  <a:cxn ang="0">
                    <a:pos x="T2" y="T3"/>
                  </a:cxn>
                  <a:cxn ang="0">
                    <a:pos x="T4" y="T5"/>
                  </a:cxn>
                  <a:cxn ang="0">
                    <a:pos x="T6" y="T7"/>
                  </a:cxn>
                  <a:cxn ang="0">
                    <a:pos x="T8" y="T9"/>
                  </a:cxn>
                  <a:cxn ang="0">
                    <a:pos x="T10" y="T11"/>
                  </a:cxn>
                  <a:cxn ang="0">
                    <a:pos x="T12" y="T13"/>
                  </a:cxn>
                </a:cxnLst>
                <a:rect l="0" t="0" r="r" b="b"/>
                <a:pathLst>
                  <a:path w="195" h="263">
                    <a:moveTo>
                      <a:pt x="0" y="109"/>
                    </a:moveTo>
                    <a:lnTo>
                      <a:pt x="0" y="109"/>
                    </a:lnTo>
                    <a:lnTo>
                      <a:pt x="0" y="263"/>
                    </a:lnTo>
                    <a:lnTo>
                      <a:pt x="133" y="188"/>
                    </a:lnTo>
                    <a:lnTo>
                      <a:pt x="195" y="154"/>
                    </a:lnTo>
                    <a:lnTo>
                      <a:pt x="195" y="0"/>
                    </a:lnTo>
                    <a:lnTo>
                      <a:pt x="0" y="1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A2AC13A-2D30-6941-8DFA-CF9A57357A3B}"/>
                  </a:ext>
                </a:extLst>
              </p:cNvPr>
              <p:cNvSpPr>
                <a:spLocks/>
              </p:cNvSpPr>
              <p:nvPr/>
            </p:nvSpPr>
            <p:spPr bwMode="auto">
              <a:xfrm>
                <a:off x="5715001" y="1852613"/>
                <a:ext cx="212725" cy="598488"/>
              </a:xfrm>
              <a:custGeom>
                <a:avLst/>
                <a:gdLst>
                  <a:gd name="T0" fmla="*/ 0 w 134"/>
                  <a:gd name="T1" fmla="*/ 0 h 377"/>
                  <a:gd name="T2" fmla="*/ 0 w 134"/>
                  <a:gd name="T3" fmla="*/ 223 h 377"/>
                  <a:gd name="T4" fmla="*/ 0 w 134"/>
                  <a:gd name="T5" fmla="*/ 223 h 377"/>
                  <a:gd name="T6" fmla="*/ 0 w 134"/>
                  <a:gd name="T7" fmla="*/ 377 h 377"/>
                  <a:gd name="T8" fmla="*/ 134 w 134"/>
                  <a:gd name="T9" fmla="*/ 298 h 377"/>
                  <a:gd name="T10" fmla="*/ 134 w 134"/>
                  <a:gd name="T11" fmla="*/ 144 h 377"/>
                  <a:gd name="T12" fmla="*/ 134 w 134"/>
                  <a:gd name="T13" fmla="*/ 76 h 377"/>
                  <a:gd name="T14" fmla="*/ 0 w 134"/>
                  <a:gd name="T15" fmla="*/ 0 h 3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7">
                    <a:moveTo>
                      <a:pt x="0" y="0"/>
                    </a:moveTo>
                    <a:lnTo>
                      <a:pt x="0" y="223"/>
                    </a:lnTo>
                    <a:lnTo>
                      <a:pt x="0" y="223"/>
                    </a:lnTo>
                    <a:lnTo>
                      <a:pt x="0" y="377"/>
                    </a:lnTo>
                    <a:lnTo>
                      <a:pt x="134" y="298"/>
                    </a:lnTo>
                    <a:lnTo>
                      <a:pt x="134" y="144"/>
                    </a:lnTo>
                    <a:lnTo>
                      <a:pt x="134" y="76"/>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566DF84F-C10B-F841-A5B2-6CB147F3B8AC}"/>
                  </a:ext>
                </a:extLst>
              </p:cNvPr>
              <p:cNvSpPr>
                <a:spLocks/>
              </p:cNvSpPr>
              <p:nvPr/>
            </p:nvSpPr>
            <p:spPr bwMode="auto">
              <a:xfrm>
                <a:off x="5405438" y="1428750"/>
                <a:ext cx="522288" cy="544513"/>
              </a:xfrm>
              <a:custGeom>
                <a:avLst/>
                <a:gdLst>
                  <a:gd name="T0" fmla="*/ 195 w 329"/>
                  <a:gd name="T1" fmla="*/ 113 h 343"/>
                  <a:gd name="T2" fmla="*/ 133 w 329"/>
                  <a:gd name="T3" fmla="*/ 79 h 343"/>
                  <a:gd name="T4" fmla="*/ 0 w 329"/>
                  <a:gd name="T5" fmla="*/ 0 h 343"/>
                  <a:gd name="T6" fmla="*/ 0 w 329"/>
                  <a:gd name="T7" fmla="*/ 154 h 343"/>
                  <a:gd name="T8" fmla="*/ 0 w 329"/>
                  <a:gd name="T9" fmla="*/ 154 h 343"/>
                  <a:gd name="T10" fmla="*/ 195 w 329"/>
                  <a:gd name="T11" fmla="*/ 267 h 343"/>
                  <a:gd name="T12" fmla="*/ 329 w 329"/>
                  <a:gd name="T13" fmla="*/ 343 h 343"/>
                  <a:gd name="T14" fmla="*/ 329 w 329"/>
                  <a:gd name="T15" fmla="*/ 189 h 343"/>
                  <a:gd name="T16" fmla="*/ 195 w 329"/>
                  <a:gd name="T17" fmla="*/ 11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9" h="343">
                    <a:moveTo>
                      <a:pt x="195" y="113"/>
                    </a:moveTo>
                    <a:lnTo>
                      <a:pt x="133" y="79"/>
                    </a:lnTo>
                    <a:lnTo>
                      <a:pt x="0" y="0"/>
                    </a:lnTo>
                    <a:lnTo>
                      <a:pt x="0" y="154"/>
                    </a:lnTo>
                    <a:lnTo>
                      <a:pt x="0" y="154"/>
                    </a:lnTo>
                    <a:lnTo>
                      <a:pt x="195" y="267"/>
                    </a:lnTo>
                    <a:lnTo>
                      <a:pt x="329" y="343"/>
                    </a:lnTo>
                    <a:lnTo>
                      <a:pt x="329" y="189"/>
                    </a:lnTo>
                    <a:lnTo>
                      <a:pt x="195" y="1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6834D249-CA14-EC48-9E12-D4B44704451E}"/>
                  </a:ext>
                </a:extLst>
              </p:cNvPr>
              <p:cNvSpPr>
                <a:spLocks/>
              </p:cNvSpPr>
              <p:nvPr/>
            </p:nvSpPr>
            <p:spPr bwMode="auto">
              <a:xfrm>
                <a:off x="5927726" y="1554163"/>
                <a:ext cx="304800" cy="419100"/>
              </a:xfrm>
              <a:custGeom>
                <a:avLst/>
                <a:gdLst>
                  <a:gd name="T0" fmla="*/ 0 w 192"/>
                  <a:gd name="T1" fmla="*/ 110 h 264"/>
                  <a:gd name="T2" fmla="*/ 0 w 192"/>
                  <a:gd name="T3" fmla="*/ 110 h 264"/>
                  <a:gd name="T4" fmla="*/ 0 w 192"/>
                  <a:gd name="T5" fmla="*/ 264 h 264"/>
                  <a:gd name="T6" fmla="*/ 133 w 192"/>
                  <a:gd name="T7" fmla="*/ 188 h 264"/>
                  <a:gd name="T8" fmla="*/ 192 w 192"/>
                  <a:gd name="T9" fmla="*/ 154 h 264"/>
                  <a:gd name="T10" fmla="*/ 192 w 192"/>
                  <a:gd name="T11" fmla="*/ 0 h 264"/>
                  <a:gd name="T12" fmla="*/ 0 w 192"/>
                  <a:gd name="T13" fmla="*/ 110 h 264"/>
                </a:gdLst>
                <a:ahLst/>
                <a:cxnLst>
                  <a:cxn ang="0">
                    <a:pos x="T0" y="T1"/>
                  </a:cxn>
                  <a:cxn ang="0">
                    <a:pos x="T2" y="T3"/>
                  </a:cxn>
                  <a:cxn ang="0">
                    <a:pos x="T4" y="T5"/>
                  </a:cxn>
                  <a:cxn ang="0">
                    <a:pos x="T6" y="T7"/>
                  </a:cxn>
                  <a:cxn ang="0">
                    <a:pos x="T8" y="T9"/>
                  </a:cxn>
                  <a:cxn ang="0">
                    <a:pos x="T10" y="T11"/>
                  </a:cxn>
                  <a:cxn ang="0">
                    <a:pos x="T12" y="T13"/>
                  </a:cxn>
                </a:cxnLst>
                <a:rect l="0" t="0" r="r" b="b"/>
                <a:pathLst>
                  <a:path w="192" h="264">
                    <a:moveTo>
                      <a:pt x="0" y="110"/>
                    </a:moveTo>
                    <a:lnTo>
                      <a:pt x="0" y="110"/>
                    </a:lnTo>
                    <a:lnTo>
                      <a:pt x="0" y="264"/>
                    </a:lnTo>
                    <a:lnTo>
                      <a:pt x="133" y="188"/>
                    </a:lnTo>
                    <a:lnTo>
                      <a:pt x="192" y="154"/>
                    </a:lnTo>
                    <a:lnTo>
                      <a:pt x="192" y="0"/>
                    </a:lnTo>
                    <a:lnTo>
                      <a:pt x="0" y="11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95B6E520-1184-E441-91B1-C7FF5B0B025D}"/>
                  </a:ext>
                </a:extLst>
              </p:cNvPr>
              <p:cNvSpPr>
                <a:spLocks/>
              </p:cNvSpPr>
              <p:nvPr/>
            </p:nvSpPr>
            <p:spPr bwMode="auto">
              <a:xfrm>
                <a:off x="6232526" y="1201738"/>
                <a:ext cx="211138" cy="596900"/>
              </a:xfrm>
              <a:custGeom>
                <a:avLst/>
                <a:gdLst>
                  <a:gd name="T0" fmla="*/ 0 w 133"/>
                  <a:gd name="T1" fmla="*/ 0 h 376"/>
                  <a:gd name="T2" fmla="*/ 0 w 133"/>
                  <a:gd name="T3" fmla="*/ 222 h 376"/>
                  <a:gd name="T4" fmla="*/ 0 w 133"/>
                  <a:gd name="T5" fmla="*/ 222 h 376"/>
                  <a:gd name="T6" fmla="*/ 0 w 133"/>
                  <a:gd name="T7" fmla="*/ 376 h 376"/>
                  <a:gd name="T8" fmla="*/ 133 w 133"/>
                  <a:gd name="T9" fmla="*/ 297 h 376"/>
                  <a:gd name="T10" fmla="*/ 133 w 133"/>
                  <a:gd name="T11" fmla="*/ 143 h 376"/>
                  <a:gd name="T12" fmla="*/ 133 w 133"/>
                  <a:gd name="T13" fmla="*/ 75 h 376"/>
                  <a:gd name="T14" fmla="*/ 0 w 133"/>
                  <a:gd name="T15" fmla="*/ 0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376">
                    <a:moveTo>
                      <a:pt x="0" y="0"/>
                    </a:moveTo>
                    <a:lnTo>
                      <a:pt x="0" y="222"/>
                    </a:lnTo>
                    <a:lnTo>
                      <a:pt x="0" y="222"/>
                    </a:lnTo>
                    <a:lnTo>
                      <a:pt x="0" y="376"/>
                    </a:lnTo>
                    <a:lnTo>
                      <a:pt x="133" y="297"/>
                    </a:lnTo>
                    <a:lnTo>
                      <a:pt x="133" y="143"/>
                    </a:lnTo>
                    <a:lnTo>
                      <a:pt x="133" y="75"/>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476DD74D-A590-BA4D-89AA-795F9FED8230}"/>
                  </a:ext>
                </a:extLst>
              </p:cNvPr>
              <p:cNvSpPr>
                <a:spLocks/>
              </p:cNvSpPr>
              <p:nvPr/>
            </p:nvSpPr>
            <p:spPr bwMode="auto">
              <a:xfrm>
                <a:off x="5927726" y="776288"/>
                <a:ext cx="515938" cy="544513"/>
              </a:xfrm>
              <a:custGeom>
                <a:avLst/>
                <a:gdLst>
                  <a:gd name="T0" fmla="*/ 192 w 325"/>
                  <a:gd name="T1" fmla="*/ 113 h 343"/>
                  <a:gd name="T2" fmla="*/ 133 w 325"/>
                  <a:gd name="T3" fmla="*/ 79 h 343"/>
                  <a:gd name="T4" fmla="*/ 0 w 325"/>
                  <a:gd name="T5" fmla="*/ 0 h 343"/>
                  <a:gd name="T6" fmla="*/ 0 w 325"/>
                  <a:gd name="T7" fmla="*/ 155 h 343"/>
                  <a:gd name="T8" fmla="*/ 0 w 325"/>
                  <a:gd name="T9" fmla="*/ 155 h 343"/>
                  <a:gd name="T10" fmla="*/ 192 w 325"/>
                  <a:gd name="T11" fmla="*/ 268 h 343"/>
                  <a:gd name="T12" fmla="*/ 325 w 325"/>
                  <a:gd name="T13" fmla="*/ 343 h 343"/>
                  <a:gd name="T14" fmla="*/ 325 w 325"/>
                  <a:gd name="T15" fmla="*/ 189 h 343"/>
                  <a:gd name="T16" fmla="*/ 192 w 325"/>
                  <a:gd name="T17" fmla="*/ 11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343">
                    <a:moveTo>
                      <a:pt x="192" y="113"/>
                    </a:moveTo>
                    <a:lnTo>
                      <a:pt x="133" y="79"/>
                    </a:lnTo>
                    <a:lnTo>
                      <a:pt x="0" y="0"/>
                    </a:lnTo>
                    <a:lnTo>
                      <a:pt x="0" y="155"/>
                    </a:lnTo>
                    <a:lnTo>
                      <a:pt x="0" y="155"/>
                    </a:lnTo>
                    <a:lnTo>
                      <a:pt x="192" y="268"/>
                    </a:lnTo>
                    <a:lnTo>
                      <a:pt x="325" y="343"/>
                    </a:lnTo>
                    <a:lnTo>
                      <a:pt x="325" y="189"/>
                    </a:lnTo>
                    <a:lnTo>
                      <a:pt x="192" y="1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AA2BB1E7-4ECA-C441-98A9-4C6D1C3FEB61}"/>
                  </a:ext>
                </a:extLst>
              </p:cNvPr>
              <p:cNvSpPr>
                <a:spLocks/>
              </p:cNvSpPr>
              <p:nvPr/>
            </p:nvSpPr>
            <p:spPr bwMode="auto">
              <a:xfrm>
                <a:off x="6443663" y="901700"/>
                <a:ext cx="304800" cy="419100"/>
              </a:xfrm>
              <a:custGeom>
                <a:avLst/>
                <a:gdLst>
                  <a:gd name="T0" fmla="*/ 0 w 192"/>
                  <a:gd name="T1" fmla="*/ 110 h 264"/>
                  <a:gd name="T2" fmla="*/ 0 w 192"/>
                  <a:gd name="T3" fmla="*/ 110 h 264"/>
                  <a:gd name="T4" fmla="*/ 0 w 192"/>
                  <a:gd name="T5" fmla="*/ 264 h 264"/>
                  <a:gd name="T6" fmla="*/ 134 w 192"/>
                  <a:gd name="T7" fmla="*/ 189 h 264"/>
                  <a:gd name="T8" fmla="*/ 192 w 192"/>
                  <a:gd name="T9" fmla="*/ 154 h 264"/>
                  <a:gd name="T10" fmla="*/ 192 w 192"/>
                  <a:gd name="T11" fmla="*/ 0 h 264"/>
                  <a:gd name="T12" fmla="*/ 0 w 192"/>
                  <a:gd name="T13" fmla="*/ 110 h 264"/>
                </a:gdLst>
                <a:ahLst/>
                <a:cxnLst>
                  <a:cxn ang="0">
                    <a:pos x="T0" y="T1"/>
                  </a:cxn>
                  <a:cxn ang="0">
                    <a:pos x="T2" y="T3"/>
                  </a:cxn>
                  <a:cxn ang="0">
                    <a:pos x="T4" y="T5"/>
                  </a:cxn>
                  <a:cxn ang="0">
                    <a:pos x="T6" y="T7"/>
                  </a:cxn>
                  <a:cxn ang="0">
                    <a:pos x="T8" y="T9"/>
                  </a:cxn>
                  <a:cxn ang="0">
                    <a:pos x="T10" y="T11"/>
                  </a:cxn>
                  <a:cxn ang="0">
                    <a:pos x="T12" y="T13"/>
                  </a:cxn>
                </a:cxnLst>
                <a:rect l="0" t="0" r="r" b="b"/>
                <a:pathLst>
                  <a:path w="192" h="264">
                    <a:moveTo>
                      <a:pt x="0" y="110"/>
                    </a:moveTo>
                    <a:lnTo>
                      <a:pt x="0" y="110"/>
                    </a:lnTo>
                    <a:lnTo>
                      <a:pt x="0" y="264"/>
                    </a:lnTo>
                    <a:lnTo>
                      <a:pt x="134" y="189"/>
                    </a:lnTo>
                    <a:lnTo>
                      <a:pt x="192" y="154"/>
                    </a:lnTo>
                    <a:lnTo>
                      <a:pt x="192" y="0"/>
                    </a:lnTo>
                    <a:lnTo>
                      <a:pt x="0" y="11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D4109FD3-3C5A-6F4A-976A-BCA76F118B35}"/>
                  </a:ext>
                </a:extLst>
              </p:cNvPr>
              <p:cNvSpPr>
                <a:spLocks/>
              </p:cNvSpPr>
              <p:nvPr/>
            </p:nvSpPr>
            <p:spPr bwMode="auto">
              <a:xfrm>
                <a:off x="6748463" y="549275"/>
                <a:ext cx="212725" cy="596900"/>
              </a:xfrm>
              <a:custGeom>
                <a:avLst/>
                <a:gdLst>
                  <a:gd name="T0" fmla="*/ 0 w 134"/>
                  <a:gd name="T1" fmla="*/ 0 h 376"/>
                  <a:gd name="T2" fmla="*/ 0 w 134"/>
                  <a:gd name="T3" fmla="*/ 222 h 376"/>
                  <a:gd name="T4" fmla="*/ 0 w 134"/>
                  <a:gd name="T5" fmla="*/ 222 h 376"/>
                  <a:gd name="T6" fmla="*/ 0 w 134"/>
                  <a:gd name="T7" fmla="*/ 376 h 376"/>
                  <a:gd name="T8" fmla="*/ 134 w 134"/>
                  <a:gd name="T9" fmla="*/ 298 h 376"/>
                  <a:gd name="T10" fmla="*/ 134 w 134"/>
                  <a:gd name="T11" fmla="*/ 143 h 376"/>
                  <a:gd name="T12" fmla="*/ 134 w 134"/>
                  <a:gd name="T13" fmla="*/ 75 h 376"/>
                  <a:gd name="T14" fmla="*/ 0 w 134"/>
                  <a:gd name="T15" fmla="*/ 0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0" y="0"/>
                    </a:moveTo>
                    <a:lnTo>
                      <a:pt x="0" y="222"/>
                    </a:lnTo>
                    <a:lnTo>
                      <a:pt x="0" y="222"/>
                    </a:lnTo>
                    <a:lnTo>
                      <a:pt x="0" y="376"/>
                    </a:lnTo>
                    <a:lnTo>
                      <a:pt x="134" y="298"/>
                    </a:lnTo>
                    <a:lnTo>
                      <a:pt x="134" y="143"/>
                    </a:lnTo>
                    <a:lnTo>
                      <a:pt x="134" y="7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11531025-8868-5440-B434-D1F3C0422A4A}"/>
                  </a:ext>
                </a:extLst>
              </p:cNvPr>
              <p:cNvSpPr>
                <a:spLocks/>
              </p:cNvSpPr>
              <p:nvPr/>
            </p:nvSpPr>
            <p:spPr bwMode="auto">
              <a:xfrm>
                <a:off x="6443663" y="125413"/>
                <a:ext cx="517525" cy="542925"/>
              </a:xfrm>
              <a:custGeom>
                <a:avLst/>
                <a:gdLst>
                  <a:gd name="T0" fmla="*/ 192 w 326"/>
                  <a:gd name="T1" fmla="*/ 109 h 342"/>
                  <a:gd name="T2" fmla="*/ 134 w 326"/>
                  <a:gd name="T3" fmla="*/ 75 h 342"/>
                  <a:gd name="T4" fmla="*/ 0 w 326"/>
                  <a:gd name="T5" fmla="*/ 0 h 342"/>
                  <a:gd name="T6" fmla="*/ 0 w 326"/>
                  <a:gd name="T7" fmla="*/ 154 h 342"/>
                  <a:gd name="T8" fmla="*/ 0 w 326"/>
                  <a:gd name="T9" fmla="*/ 154 h 342"/>
                  <a:gd name="T10" fmla="*/ 192 w 326"/>
                  <a:gd name="T11" fmla="*/ 267 h 342"/>
                  <a:gd name="T12" fmla="*/ 326 w 326"/>
                  <a:gd name="T13" fmla="*/ 342 h 342"/>
                  <a:gd name="T14" fmla="*/ 326 w 326"/>
                  <a:gd name="T15" fmla="*/ 188 h 342"/>
                  <a:gd name="T16" fmla="*/ 192 w 326"/>
                  <a:gd name="T17" fmla="*/ 1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42">
                    <a:moveTo>
                      <a:pt x="192" y="109"/>
                    </a:moveTo>
                    <a:lnTo>
                      <a:pt x="134" y="75"/>
                    </a:lnTo>
                    <a:lnTo>
                      <a:pt x="0" y="0"/>
                    </a:lnTo>
                    <a:lnTo>
                      <a:pt x="0" y="154"/>
                    </a:lnTo>
                    <a:lnTo>
                      <a:pt x="0" y="154"/>
                    </a:lnTo>
                    <a:lnTo>
                      <a:pt x="192" y="267"/>
                    </a:lnTo>
                    <a:lnTo>
                      <a:pt x="326" y="342"/>
                    </a:lnTo>
                    <a:lnTo>
                      <a:pt x="326" y="188"/>
                    </a:lnTo>
                    <a:lnTo>
                      <a:pt x="192" y="109"/>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4198085A-787F-EB42-A560-9A166FF588AE}"/>
                  </a:ext>
                </a:extLst>
              </p:cNvPr>
              <p:cNvSpPr>
                <a:spLocks/>
              </p:cNvSpPr>
              <p:nvPr/>
            </p:nvSpPr>
            <p:spPr bwMode="auto">
              <a:xfrm>
                <a:off x="4675188" y="2859088"/>
                <a:ext cx="517525" cy="423863"/>
              </a:xfrm>
              <a:custGeom>
                <a:avLst/>
                <a:gdLst>
                  <a:gd name="T0" fmla="*/ 134 w 326"/>
                  <a:gd name="T1" fmla="*/ 113 h 267"/>
                  <a:gd name="T2" fmla="*/ 134 w 326"/>
                  <a:gd name="T3" fmla="*/ 113 h 267"/>
                  <a:gd name="T4" fmla="*/ 0 w 326"/>
                  <a:gd name="T5" fmla="*/ 188 h 267"/>
                  <a:gd name="T6" fmla="*/ 134 w 326"/>
                  <a:gd name="T7" fmla="*/ 267 h 267"/>
                  <a:gd name="T8" fmla="*/ 268 w 326"/>
                  <a:gd name="T9" fmla="*/ 188 h 267"/>
                  <a:gd name="T10" fmla="*/ 326 w 326"/>
                  <a:gd name="T11" fmla="*/ 154 h 267"/>
                  <a:gd name="T12" fmla="*/ 326 w 326"/>
                  <a:gd name="T13" fmla="*/ 0 h 267"/>
                  <a:gd name="T14" fmla="*/ 134 w 326"/>
                  <a:gd name="T15" fmla="*/ 113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267">
                    <a:moveTo>
                      <a:pt x="134" y="113"/>
                    </a:moveTo>
                    <a:lnTo>
                      <a:pt x="134" y="113"/>
                    </a:lnTo>
                    <a:lnTo>
                      <a:pt x="0" y="188"/>
                    </a:lnTo>
                    <a:lnTo>
                      <a:pt x="134" y="267"/>
                    </a:lnTo>
                    <a:lnTo>
                      <a:pt x="268" y="188"/>
                    </a:lnTo>
                    <a:lnTo>
                      <a:pt x="326" y="154"/>
                    </a:lnTo>
                    <a:lnTo>
                      <a:pt x="326" y="0"/>
                    </a:lnTo>
                    <a:lnTo>
                      <a:pt x="134" y="11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B1EED3EC-5C70-734B-822D-D8764ACE8ADB}"/>
                  </a:ext>
                </a:extLst>
              </p:cNvPr>
              <p:cNvSpPr>
                <a:spLocks/>
              </p:cNvSpPr>
              <p:nvPr/>
            </p:nvSpPr>
            <p:spPr bwMode="auto">
              <a:xfrm>
                <a:off x="5192713" y="2505075"/>
                <a:ext cx="212725" cy="598488"/>
              </a:xfrm>
              <a:custGeom>
                <a:avLst/>
                <a:gdLst>
                  <a:gd name="T0" fmla="*/ 0 w 134"/>
                  <a:gd name="T1" fmla="*/ 0 h 377"/>
                  <a:gd name="T2" fmla="*/ 0 w 134"/>
                  <a:gd name="T3" fmla="*/ 223 h 377"/>
                  <a:gd name="T4" fmla="*/ 0 w 134"/>
                  <a:gd name="T5" fmla="*/ 377 h 377"/>
                  <a:gd name="T6" fmla="*/ 134 w 134"/>
                  <a:gd name="T7" fmla="*/ 301 h 377"/>
                  <a:gd name="T8" fmla="*/ 134 w 134"/>
                  <a:gd name="T9" fmla="*/ 144 h 377"/>
                  <a:gd name="T10" fmla="*/ 134 w 134"/>
                  <a:gd name="T11" fmla="*/ 75 h 377"/>
                  <a:gd name="T12" fmla="*/ 0 w 134"/>
                  <a:gd name="T13" fmla="*/ 0 h 377"/>
                </a:gdLst>
                <a:ahLst/>
                <a:cxnLst>
                  <a:cxn ang="0">
                    <a:pos x="T0" y="T1"/>
                  </a:cxn>
                  <a:cxn ang="0">
                    <a:pos x="T2" y="T3"/>
                  </a:cxn>
                  <a:cxn ang="0">
                    <a:pos x="T4" y="T5"/>
                  </a:cxn>
                  <a:cxn ang="0">
                    <a:pos x="T6" y="T7"/>
                  </a:cxn>
                  <a:cxn ang="0">
                    <a:pos x="T8" y="T9"/>
                  </a:cxn>
                  <a:cxn ang="0">
                    <a:pos x="T10" y="T11"/>
                  </a:cxn>
                  <a:cxn ang="0">
                    <a:pos x="T12" y="T13"/>
                  </a:cxn>
                </a:cxnLst>
                <a:rect l="0" t="0" r="r" b="b"/>
                <a:pathLst>
                  <a:path w="134" h="377">
                    <a:moveTo>
                      <a:pt x="0" y="0"/>
                    </a:moveTo>
                    <a:lnTo>
                      <a:pt x="0" y="223"/>
                    </a:lnTo>
                    <a:lnTo>
                      <a:pt x="0" y="377"/>
                    </a:lnTo>
                    <a:lnTo>
                      <a:pt x="134" y="301"/>
                    </a:lnTo>
                    <a:lnTo>
                      <a:pt x="134" y="144"/>
                    </a:lnTo>
                    <a:lnTo>
                      <a:pt x="134" y="75"/>
                    </a:lnTo>
                    <a:lnTo>
                      <a:pt x="0"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EE33C94E-CCFE-8E4D-95BF-78A42880334E}"/>
                  </a:ext>
                </a:extLst>
              </p:cNvPr>
              <p:cNvSpPr>
                <a:spLocks/>
              </p:cNvSpPr>
              <p:nvPr/>
            </p:nvSpPr>
            <p:spPr bwMode="auto">
              <a:xfrm>
                <a:off x="4887913" y="2081213"/>
                <a:ext cx="517525" cy="542925"/>
              </a:xfrm>
              <a:custGeom>
                <a:avLst/>
                <a:gdLst>
                  <a:gd name="T0" fmla="*/ 192 w 326"/>
                  <a:gd name="T1" fmla="*/ 113 h 342"/>
                  <a:gd name="T2" fmla="*/ 134 w 326"/>
                  <a:gd name="T3" fmla="*/ 79 h 342"/>
                  <a:gd name="T4" fmla="*/ 0 w 326"/>
                  <a:gd name="T5" fmla="*/ 0 h 342"/>
                  <a:gd name="T6" fmla="*/ 0 w 326"/>
                  <a:gd name="T7" fmla="*/ 154 h 342"/>
                  <a:gd name="T8" fmla="*/ 0 w 326"/>
                  <a:gd name="T9" fmla="*/ 154 h 342"/>
                  <a:gd name="T10" fmla="*/ 192 w 326"/>
                  <a:gd name="T11" fmla="*/ 267 h 342"/>
                  <a:gd name="T12" fmla="*/ 326 w 326"/>
                  <a:gd name="T13" fmla="*/ 342 h 342"/>
                  <a:gd name="T14" fmla="*/ 326 w 326"/>
                  <a:gd name="T15" fmla="*/ 188 h 342"/>
                  <a:gd name="T16" fmla="*/ 192 w 326"/>
                  <a:gd name="T17" fmla="*/ 113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 h="342">
                    <a:moveTo>
                      <a:pt x="192" y="113"/>
                    </a:moveTo>
                    <a:lnTo>
                      <a:pt x="134" y="79"/>
                    </a:lnTo>
                    <a:lnTo>
                      <a:pt x="0" y="0"/>
                    </a:lnTo>
                    <a:lnTo>
                      <a:pt x="0" y="154"/>
                    </a:lnTo>
                    <a:lnTo>
                      <a:pt x="0" y="154"/>
                    </a:lnTo>
                    <a:lnTo>
                      <a:pt x="192" y="267"/>
                    </a:lnTo>
                    <a:lnTo>
                      <a:pt x="326" y="342"/>
                    </a:lnTo>
                    <a:lnTo>
                      <a:pt x="326" y="188"/>
                    </a:lnTo>
                    <a:lnTo>
                      <a:pt x="192" y="11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6722B4B5-D3A3-B84E-8E97-1DB1D067C345}"/>
                  </a:ext>
                </a:extLst>
              </p:cNvPr>
              <p:cNvSpPr>
                <a:spLocks/>
              </p:cNvSpPr>
              <p:nvPr/>
            </p:nvSpPr>
            <p:spPr bwMode="auto">
              <a:xfrm>
                <a:off x="4365626" y="2733675"/>
                <a:ext cx="522288" cy="423863"/>
              </a:xfrm>
              <a:custGeom>
                <a:avLst/>
                <a:gdLst>
                  <a:gd name="T0" fmla="*/ 137 w 329"/>
                  <a:gd name="T1" fmla="*/ 79 h 267"/>
                  <a:gd name="T2" fmla="*/ 0 w 329"/>
                  <a:gd name="T3" fmla="*/ 0 h 267"/>
                  <a:gd name="T4" fmla="*/ 0 w 329"/>
                  <a:gd name="T5" fmla="*/ 157 h 267"/>
                  <a:gd name="T6" fmla="*/ 137 w 329"/>
                  <a:gd name="T7" fmla="*/ 233 h 267"/>
                  <a:gd name="T8" fmla="*/ 195 w 329"/>
                  <a:gd name="T9" fmla="*/ 267 h 267"/>
                  <a:gd name="T10" fmla="*/ 329 w 329"/>
                  <a:gd name="T11" fmla="*/ 192 h 267"/>
                  <a:gd name="T12" fmla="*/ 137 w 329"/>
                  <a:gd name="T13" fmla="*/ 79 h 267"/>
                </a:gdLst>
                <a:ahLst/>
                <a:cxnLst>
                  <a:cxn ang="0">
                    <a:pos x="T0" y="T1"/>
                  </a:cxn>
                  <a:cxn ang="0">
                    <a:pos x="T2" y="T3"/>
                  </a:cxn>
                  <a:cxn ang="0">
                    <a:pos x="T4" y="T5"/>
                  </a:cxn>
                  <a:cxn ang="0">
                    <a:pos x="T6" y="T7"/>
                  </a:cxn>
                  <a:cxn ang="0">
                    <a:pos x="T8" y="T9"/>
                  </a:cxn>
                  <a:cxn ang="0">
                    <a:pos x="T10" y="T11"/>
                  </a:cxn>
                  <a:cxn ang="0">
                    <a:pos x="T12" y="T13"/>
                  </a:cxn>
                </a:cxnLst>
                <a:rect l="0" t="0" r="r" b="b"/>
                <a:pathLst>
                  <a:path w="329" h="267">
                    <a:moveTo>
                      <a:pt x="137" y="79"/>
                    </a:moveTo>
                    <a:lnTo>
                      <a:pt x="0" y="0"/>
                    </a:lnTo>
                    <a:lnTo>
                      <a:pt x="0" y="157"/>
                    </a:lnTo>
                    <a:lnTo>
                      <a:pt x="137" y="233"/>
                    </a:lnTo>
                    <a:lnTo>
                      <a:pt x="195" y="267"/>
                    </a:lnTo>
                    <a:lnTo>
                      <a:pt x="329" y="192"/>
                    </a:lnTo>
                    <a:lnTo>
                      <a:pt x="137" y="79"/>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Rectangle 23">
              <a:extLst>
                <a:ext uri="{FF2B5EF4-FFF2-40B4-BE49-F238E27FC236}">
                  <a16:creationId xmlns:a16="http://schemas.microsoft.com/office/drawing/2014/main" id="{EC683961-25A1-3641-A90E-5B2FA3BAA259}"/>
                </a:ext>
              </a:extLst>
            </p:cNvPr>
            <p:cNvSpPr>
              <a:spLocks noChangeArrowheads="1"/>
            </p:cNvSpPr>
            <p:nvPr/>
          </p:nvSpPr>
          <p:spPr bwMode="auto">
            <a:xfrm>
              <a:off x="285875" y="4804574"/>
              <a:ext cx="13320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sz="3800" b="1" dirty="0" smtClean="0">
                  <a:solidFill>
                    <a:schemeClr val="bg2"/>
                  </a:solidFill>
                  <a:latin typeface="Roboto Black" panose="02000000000000000000" pitchFamily="2" charset="0"/>
                  <a:ea typeface="Roboto Black" panose="02000000000000000000" pitchFamily="2" charset="0"/>
                </a:rPr>
                <a:t>Manual</a:t>
              </a:r>
              <a:endParaRPr kumimoji="0" lang="en-US" sz="1800" b="1" u="none" strike="noStrike" cap="none" normalizeH="0" baseline="0" dirty="0">
                <a:ln>
                  <a:noFill/>
                </a:ln>
                <a:solidFill>
                  <a:schemeClr val="bg2"/>
                </a:solidFill>
                <a:effectLst/>
                <a:latin typeface="Roboto Black" panose="02000000000000000000" pitchFamily="2" charset="0"/>
                <a:ea typeface="Roboto Black" panose="02000000000000000000" pitchFamily="2" charset="0"/>
              </a:endParaRPr>
            </a:p>
          </p:txBody>
        </p:sp>
        <p:sp>
          <p:nvSpPr>
            <p:cNvPr id="23" name="Rectangle 23">
              <a:extLst>
                <a:ext uri="{FF2B5EF4-FFF2-40B4-BE49-F238E27FC236}">
                  <a16:creationId xmlns:a16="http://schemas.microsoft.com/office/drawing/2014/main" id="{87640E6E-67E6-2644-87CF-8F91B94D0C73}"/>
                </a:ext>
              </a:extLst>
            </p:cNvPr>
            <p:cNvSpPr>
              <a:spLocks noChangeArrowheads="1"/>
            </p:cNvSpPr>
            <p:nvPr/>
          </p:nvSpPr>
          <p:spPr bwMode="auto">
            <a:xfrm>
              <a:off x="500271" y="3969378"/>
              <a:ext cx="224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400" b="1" dirty="0">
                  <a:solidFill>
                    <a:schemeClr val="accent1"/>
                  </a:solidFill>
                  <a:latin typeface="Roboto Black" panose="02000000000000000000" pitchFamily="2" charset="0"/>
                  <a:ea typeface="Roboto Black" panose="02000000000000000000" pitchFamily="2" charset="0"/>
                </a:rPr>
                <a:t>Univariate </a:t>
              </a:r>
              <a:r>
                <a:rPr lang="en-US" sz="2400" b="1" dirty="0" smtClean="0">
                  <a:solidFill>
                    <a:schemeClr val="accent1"/>
                  </a:solidFill>
                  <a:latin typeface="Roboto Black" panose="02000000000000000000" pitchFamily="2" charset="0"/>
                  <a:ea typeface="Roboto Black" panose="02000000000000000000" pitchFamily="2" charset="0"/>
                </a:rPr>
                <a:t>Selection</a:t>
              </a:r>
              <a:endParaRPr kumimoji="0" lang="en-US" sz="2400" b="1" u="none" strike="noStrike" cap="none" normalizeH="0" baseline="0" dirty="0">
                <a:ln>
                  <a:noFill/>
                </a:ln>
                <a:solidFill>
                  <a:schemeClr val="accent1"/>
                </a:solidFill>
                <a:effectLst/>
                <a:latin typeface="Roboto Black" panose="02000000000000000000" pitchFamily="2" charset="0"/>
                <a:ea typeface="Roboto Black" panose="02000000000000000000" pitchFamily="2" charset="0"/>
              </a:endParaRPr>
            </a:p>
          </p:txBody>
        </p:sp>
        <p:sp>
          <p:nvSpPr>
            <p:cNvPr id="24" name="Rectangle 23">
              <a:extLst>
                <a:ext uri="{FF2B5EF4-FFF2-40B4-BE49-F238E27FC236}">
                  <a16:creationId xmlns:a16="http://schemas.microsoft.com/office/drawing/2014/main" id="{4240B1AC-E831-1D4B-8EA3-3FA502853A4A}"/>
                </a:ext>
              </a:extLst>
            </p:cNvPr>
            <p:cNvSpPr>
              <a:spLocks noChangeArrowheads="1"/>
            </p:cNvSpPr>
            <p:nvPr/>
          </p:nvSpPr>
          <p:spPr bwMode="auto">
            <a:xfrm>
              <a:off x="1291426" y="2556693"/>
              <a:ext cx="19681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lang="en-US" sz="2400" b="1" dirty="0">
                  <a:solidFill>
                    <a:schemeClr val="accent2"/>
                  </a:solidFill>
                  <a:latin typeface="Roboto Black" panose="02000000000000000000" pitchFamily="2" charset="0"/>
                  <a:ea typeface="Roboto Black" panose="02000000000000000000" pitchFamily="2" charset="0"/>
                </a:rPr>
                <a:t>Recursive </a:t>
              </a:r>
              <a:r>
                <a:rPr lang="en-US" sz="2400" b="1" dirty="0" smtClean="0">
                  <a:solidFill>
                    <a:schemeClr val="accent2"/>
                  </a:solidFill>
                  <a:latin typeface="Roboto Black" panose="02000000000000000000" pitchFamily="2" charset="0"/>
                  <a:ea typeface="Roboto Black" panose="02000000000000000000" pitchFamily="2" charset="0"/>
                </a:rPr>
                <a:t>Feature</a:t>
              </a:r>
            </a:p>
            <a:p>
              <a:pPr lvl="0" algn="r"/>
              <a:r>
                <a:rPr lang="en-US" sz="2400" b="1" dirty="0" smtClean="0">
                  <a:solidFill>
                    <a:schemeClr val="accent2"/>
                  </a:solidFill>
                  <a:latin typeface="Roboto Black" panose="02000000000000000000" pitchFamily="2" charset="0"/>
                  <a:ea typeface="Roboto Black" panose="02000000000000000000" pitchFamily="2" charset="0"/>
                </a:rPr>
                <a:t>Elimination</a:t>
              </a:r>
              <a:endParaRPr kumimoji="0" lang="en-US" sz="1100" b="1" u="none" strike="noStrike" cap="none" normalizeH="0" baseline="0" dirty="0">
                <a:ln>
                  <a:noFill/>
                </a:ln>
                <a:solidFill>
                  <a:schemeClr val="accent2"/>
                </a:solidFill>
                <a:effectLst/>
                <a:latin typeface="Roboto Black" panose="02000000000000000000" pitchFamily="2" charset="0"/>
                <a:ea typeface="Roboto Black" panose="02000000000000000000" pitchFamily="2" charset="0"/>
              </a:endParaRPr>
            </a:p>
          </p:txBody>
        </p:sp>
        <p:sp>
          <p:nvSpPr>
            <p:cNvPr id="25" name="Rectangle 24">
              <a:extLst>
                <a:ext uri="{FF2B5EF4-FFF2-40B4-BE49-F238E27FC236}">
                  <a16:creationId xmlns:a16="http://schemas.microsoft.com/office/drawing/2014/main" id="{C1609EE0-7178-2C45-B618-BAC26FDD8D2D}"/>
                </a:ext>
              </a:extLst>
            </p:cNvPr>
            <p:cNvSpPr>
              <a:spLocks noChangeArrowheads="1"/>
            </p:cNvSpPr>
            <p:nvPr/>
          </p:nvSpPr>
          <p:spPr bwMode="auto">
            <a:xfrm>
              <a:off x="1942939" y="1566359"/>
              <a:ext cx="213385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r"/>
              <a:r>
                <a:rPr lang="en-US" sz="2200" b="1" dirty="0">
                  <a:solidFill>
                    <a:schemeClr val="accent3"/>
                  </a:solidFill>
                  <a:latin typeface="Roboto Black" panose="02000000000000000000" pitchFamily="2" charset="0"/>
                  <a:ea typeface="Roboto Black" panose="02000000000000000000" pitchFamily="2" charset="0"/>
                </a:rPr>
                <a:t>Principal </a:t>
              </a:r>
              <a:r>
                <a:rPr lang="en-US" sz="2200" b="1" dirty="0" smtClean="0">
                  <a:solidFill>
                    <a:schemeClr val="accent3"/>
                  </a:solidFill>
                  <a:latin typeface="Roboto Black" panose="02000000000000000000" pitchFamily="2" charset="0"/>
                  <a:ea typeface="Roboto Black" panose="02000000000000000000" pitchFamily="2" charset="0"/>
                </a:rPr>
                <a:t>component</a:t>
              </a:r>
            </a:p>
            <a:p>
              <a:pPr lvl="0" algn="r"/>
              <a:r>
                <a:rPr lang="en-US" sz="2200" b="1" dirty="0" smtClean="0">
                  <a:solidFill>
                    <a:schemeClr val="accent3"/>
                  </a:solidFill>
                  <a:latin typeface="Roboto Black" panose="02000000000000000000" pitchFamily="2" charset="0"/>
                  <a:ea typeface="Roboto Black" panose="02000000000000000000" pitchFamily="2" charset="0"/>
                </a:rPr>
                <a:t>analysis</a:t>
              </a:r>
              <a:endParaRPr kumimoji="0" lang="en-US" sz="2200" b="1" u="none" strike="noStrike" cap="none" normalizeH="0" baseline="0" dirty="0">
                <a:ln>
                  <a:noFill/>
                </a:ln>
                <a:solidFill>
                  <a:schemeClr val="accent3"/>
                </a:solidFill>
                <a:effectLst/>
                <a:latin typeface="Roboto Black" panose="02000000000000000000" pitchFamily="2" charset="0"/>
                <a:ea typeface="Roboto Black" panose="02000000000000000000" pitchFamily="2" charset="0"/>
              </a:endParaRPr>
            </a:p>
          </p:txBody>
        </p:sp>
      </p:grpSp>
      <p:sp>
        <p:nvSpPr>
          <p:cNvPr id="67" name="Rectangle 66">
            <a:extLst>
              <a:ext uri="{FF2B5EF4-FFF2-40B4-BE49-F238E27FC236}">
                <a16:creationId xmlns:a16="http://schemas.microsoft.com/office/drawing/2014/main" id="{DE053ED5-DFD4-3045-B103-236517321D06}"/>
              </a:ext>
            </a:extLst>
          </p:cNvPr>
          <p:cNvSpPr/>
          <p:nvPr/>
        </p:nvSpPr>
        <p:spPr>
          <a:xfrm>
            <a:off x="3535656" y="5263062"/>
            <a:ext cx="6408444" cy="1169551"/>
          </a:xfrm>
          <a:prstGeom prst="rect">
            <a:avLst/>
          </a:prstGeom>
        </p:spPr>
        <p:txBody>
          <a:bodyPr wrap="square">
            <a:spAutoFit/>
          </a:bodyPr>
          <a:lstStyle/>
          <a:p>
            <a:r>
              <a:rPr lang="en-US" sz="1400" dirty="0" smtClean="0">
                <a:latin typeface="Source Sans Pro Light" panose="020B0403030403020204" pitchFamily="34" charset="0"/>
              </a:rPr>
              <a:t>By using univariate selection with chi square distribution compare with RFE method, there are unstable result we got. We mean, some features are selected by univariate but it did not selected by RFE for </a:t>
            </a:r>
            <a:r>
              <a:rPr lang="en-US" sz="1400" i="1" dirty="0" smtClean="0">
                <a:latin typeface="Source Sans Pro Light" panose="020B0403030403020204" pitchFamily="34" charset="0"/>
              </a:rPr>
              <a:t>k = 10.</a:t>
            </a:r>
            <a:r>
              <a:rPr lang="en-US" sz="1400" dirty="0" smtClean="0">
                <a:latin typeface="Source Sans Pro Light" panose="020B0403030403020204" pitchFamily="34" charset="0"/>
              </a:rPr>
              <a:t> </a:t>
            </a:r>
            <a:r>
              <a:rPr lang="en-US" sz="1400" dirty="0">
                <a:latin typeface="Source Sans Pro Light" panose="020B0403030403020204" pitchFamily="34" charset="0"/>
              </a:rPr>
              <a:t>Such as </a:t>
            </a:r>
            <a:r>
              <a:rPr lang="en-US" sz="1400" dirty="0" err="1" smtClean="0">
                <a:solidFill>
                  <a:schemeClr val="accent3"/>
                </a:solidFill>
                <a:latin typeface="Source Sans Pro Light" panose="020B0403030403020204" pitchFamily="34" charset="0"/>
              </a:rPr>
              <a:t>annualized_standard_premium</a:t>
            </a:r>
            <a:r>
              <a:rPr lang="en-US" sz="1400" dirty="0" smtClean="0">
                <a:latin typeface="Source Sans Pro Light" panose="020B0403030403020204" pitchFamily="34" charset="0"/>
              </a:rPr>
              <a:t>. In PCA, the algorithm said it’s enough 3 features to be modelled.. Anyway, RFE and Univariate Selection is easy to understand and interpretable.</a:t>
            </a:r>
            <a:endParaRPr lang="en-US" sz="1400" dirty="0">
              <a:latin typeface="Source Sans Pro Light" panose="020B0403030403020204" pitchFamily="34" charset="0"/>
            </a:endParaRPr>
          </a:p>
        </p:txBody>
      </p:sp>
      <p:sp>
        <p:nvSpPr>
          <p:cNvPr id="68" name="Text Placeholder 33">
            <a:extLst>
              <a:ext uri="{FF2B5EF4-FFF2-40B4-BE49-F238E27FC236}">
                <a16:creationId xmlns:a16="http://schemas.microsoft.com/office/drawing/2014/main" id="{027C7DFE-52FB-014E-B2A6-C4FDB9290376}"/>
              </a:ext>
            </a:extLst>
          </p:cNvPr>
          <p:cNvSpPr txBox="1">
            <a:spLocks/>
          </p:cNvSpPr>
          <p:nvPr/>
        </p:nvSpPr>
        <p:spPr>
          <a:xfrm>
            <a:off x="3614877" y="5002929"/>
            <a:ext cx="3385998" cy="39803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smtClean="0">
                <a:latin typeface="Roboto" panose="02000000000000000000" pitchFamily="2" charset="0"/>
                <a:ea typeface="Roboto" panose="02000000000000000000" pitchFamily="2" charset="0"/>
                <a:cs typeface="Roboto Black" panose="02000000000000000000" pitchFamily="2" charset="0"/>
              </a:rPr>
              <a:t>We did </a:t>
            </a:r>
            <a:r>
              <a:rPr lang="en-US" sz="1600" b="1" dirty="0" smtClean="0">
                <a:solidFill>
                  <a:schemeClr val="accent3"/>
                </a:solidFill>
                <a:latin typeface="Roboto" panose="02000000000000000000" pitchFamily="2" charset="0"/>
                <a:ea typeface="Roboto" panose="02000000000000000000" pitchFamily="2" charset="0"/>
                <a:cs typeface="Roboto Black" panose="02000000000000000000" pitchFamily="2" charset="0"/>
              </a:rPr>
              <a:t>feature Selections</a:t>
            </a:r>
            <a:r>
              <a:rPr lang="en-US" sz="1600" b="1" dirty="0" smtClean="0">
                <a:latin typeface="Roboto" panose="02000000000000000000" pitchFamily="2" charset="0"/>
                <a:ea typeface="Roboto" panose="02000000000000000000" pitchFamily="2" charset="0"/>
                <a:cs typeface="Roboto Black" panose="02000000000000000000" pitchFamily="2" charset="0"/>
              </a:rPr>
              <a:t> after report back</a:t>
            </a:r>
            <a:endParaRPr lang="en-AU" sz="1600" b="1" dirty="0">
              <a:latin typeface="Roboto" panose="02000000000000000000" pitchFamily="2" charset="0"/>
              <a:ea typeface="Roboto" panose="02000000000000000000" pitchFamily="2" charset="0"/>
              <a:cs typeface="Roboto Black" panose="02000000000000000000" pitchFamily="2" charset="0"/>
            </a:endParaRPr>
          </a:p>
        </p:txBody>
      </p:sp>
      <p:grpSp>
        <p:nvGrpSpPr>
          <p:cNvPr id="39" name="Group 38"/>
          <p:cNvGrpSpPr/>
          <p:nvPr/>
        </p:nvGrpSpPr>
        <p:grpSpPr>
          <a:xfrm>
            <a:off x="6389404" y="2445455"/>
            <a:ext cx="4629116" cy="684000"/>
            <a:chOff x="6389404" y="4564810"/>
            <a:chExt cx="4629116" cy="684000"/>
          </a:xfrm>
        </p:grpSpPr>
        <p:sp>
          <p:nvSpPr>
            <p:cNvPr id="40" name="Text Placeholder 33">
              <a:extLst>
                <a:ext uri="{FF2B5EF4-FFF2-40B4-BE49-F238E27FC236}">
                  <a16:creationId xmlns:a16="http://schemas.microsoft.com/office/drawing/2014/main" id="{72F9CD24-9663-1C40-B7B9-964E4F277EF1}"/>
                </a:ext>
              </a:extLst>
            </p:cNvPr>
            <p:cNvSpPr txBox="1">
              <a:spLocks/>
            </p:cNvSpPr>
            <p:nvPr/>
          </p:nvSpPr>
          <p:spPr>
            <a:xfrm>
              <a:off x="7285653" y="4665394"/>
              <a:ext cx="3732867" cy="2675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b="1" dirty="0" smtClean="0">
                  <a:solidFill>
                    <a:schemeClr val="accent1"/>
                  </a:solidFill>
                  <a:latin typeface="Source Sans Pro Light" panose="020B0403030403020204" pitchFamily="34" charset="0"/>
                </a:rPr>
                <a:t>Otherwise, we have done manual selections by its median, mean, and Quantile 75</a:t>
              </a:r>
              <a:r>
                <a:rPr lang="en-US" sz="1600" b="1" baseline="30000" dirty="0" smtClean="0">
                  <a:solidFill>
                    <a:schemeClr val="accent1"/>
                  </a:solidFill>
                  <a:latin typeface="Source Sans Pro Light" panose="020B0403030403020204" pitchFamily="34" charset="0"/>
                </a:rPr>
                <a:t>th</a:t>
              </a:r>
              <a:r>
                <a:rPr lang="en-US" sz="1600" b="1" dirty="0" smtClean="0">
                  <a:solidFill>
                    <a:schemeClr val="accent1"/>
                  </a:solidFill>
                  <a:latin typeface="Source Sans Pro Light" panose="020B0403030403020204" pitchFamily="34" charset="0"/>
                </a:rPr>
                <a:t> </a:t>
              </a:r>
              <a:endParaRPr lang="en-US" sz="1600" b="1" dirty="0">
                <a:solidFill>
                  <a:schemeClr val="accent1"/>
                </a:solidFill>
                <a:latin typeface="Source Sans Pro Light" panose="020B0403030403020204" pitchFamily="34" charset="0"/>
              </a:endParaRPr>
            </a:p>
          </p:txBody>
        </p:sp>
        <p:grpSp>
          <p:nvGrpSpPr>
            <p:cNvPr id="41" name="Group 40">
              <a:extLst>
                <a:ext uri="{FF2B5EF4-FFF2-40B4-BE49-F238E27FC236}">
                  <a16:creationId xmlns:a16="http://schemas.microsoft.com/office/drawing/2014/main" id="{DE64FF8B-1D95-494A-AB48-31D2C8D8BEDB}"/>
                </a:ext>
              </a:extLst>
            </p:cNvPr>
            <p:cNvGrpSpPr/>
            <p:nvPr/>
          </p:nvGrpSpPr>
          <p:grpSpPr>
            <a:xfrm>
              <a:off x="6389404" y="4564810"/>
              <a:ext cx="684000" cy="684000"/>
              <a:chOff x="6087189" y="3914123"/>
              <a:chExt cx="684000" cy="684000"/>
            </a:xfrm>
          </p:grpSpPr>
          <p:sp>
            <p:nvSpPr>
              <p:cNvPr id="42" name="Oval 41">
                <a:extLst>
                  <a:ext uri="{FF2B5EF4-FFF2-40B4-BE49-F238E27FC236}">
                    <a16:creationId xmlns:a16="http://schemas.microsoft.com/office/drawing/2014/main" id="{24858498-538C-8B4F-A6A8-E12F7B0D1D6A}"/>
                  </a:ext>
                </a:extLst>
              </p:cNvPr>
              <p:cNvSpPr/>
              <p:nvPr/>
            </p:nvSpPr>
            <p:spPr>
              <a:xfrm>
                <a:off x="6087189" y="3914123"/>
                <a:ext cx="684000" cy="684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43" name="Shape 2540">
                <a:extLst>
                  <a:ext uri="{FF2B5EF4-FFF2-40B4-BE49-F238E27FC236}">
                    <a16:creationId xmlns:a16="http://schemas.microsoft.com/office/drawing/2014/main" id="{0CED8A77-AC66-F649-A718-25DBF169E9A7}"/>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grpSp>
        <p:nvGrpSpPr>
          <p:cNvPr id="44" name="Group 43"/>
          <p:cNvGrpSpPr/>
          <p:nvPr/>
        </p:nvGrpSpPr>
        <p:grpSpPr>
          <a:xfrm>
            <a:off x="6389404" y="3479193"/>
            <a:ext cx="5022308" cy="684000"/>
            <a:chOff x="6389404" y="5580260"/>
            <a:chExt cx="5022308" cy="684000"/>
          </a:xfrm>
        </p:grpSpPr>
        <p:grpSp>
          <p:nvGrpSpPr>
            <p:cNvPr id="45" name="Group 44">
              <a:extLst>
                <a:ext uri="{FF2B5EF4-FFF2-40B4-BE49-F238E27FC236}">
                  <a16:creationId xmlns:a16="http://schemas.microsoft.com/office/drawing/2014/main" id="{FFDF8C37-79C2-094A-A028-30688DF0F364}"/>
                </a:ext>
              </a:extLst>
            </p:cNvPr>
            <p:cNvGrpSpPr/>
            <p:nvPr/>
          </p:nvGrpSpPr>
          <p:grpSpPr>
            <a:xfrm>
              <a:off x="6389404" y="5580260"/>
              <a:ext cx="684000" cy="684000"/>
              <a:chOff x="6094010" y="3914123"/>
              <a:chExt cx="684000" cy="684000"/>
            </a:xfrm>
          </p:grpSpPr>
          <p:sp>
            <p:nvSpPr>
              <p:cNvPr id="47" name="Oval 46">
                <a:extLst>
                  <a:ext uri="{FF2B5EF4-FFF2-40B4-BE49-F238E27FC236}">
                    <a16:creationId xmlns:a16="http://schemas.microsoft.com/office/drawing/2014/main" id="{BC8AF82C-3C0C-1F4A-BC13-7E1E49778F19}"/>
                  </a:ext>
                </a:extLst>
              </p:cNvPr>
              <p:cNvSpPr/>
              <p:nvPr/>
            </p:nvSpPr>
            <p:spPr>
              <a:xfrm>
                <a:off x="6094010" y="3914123"/>
                <a:ext cx="684000" cy="684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48" name="Shape 2540">
                <a:extLst>
                  <a:ext uri="{FF2B5EF4-FFF2-40B4-BE49-F238E27FC236}">
                    <a16:creationId xmlns:a16="http://schemas.microsoft.com/office/drawing/2014/main" id="{F9ADF205-287A-6249-BDAD-AE211D601C1C}"/>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sp>
          <p:nvSpPr>
            <p:cNvPr id="46" name="Text Placeholder 33">
              <a:extLst>
                <a:ext uri="{FF2B5EF4-FFF2-40B4-BE49-F238E27FC236}">
                  <a16:creationId xmlns:a16="http://schemas.microsoft.com/office/drawing/2014/main" id="{0DF7ED13-424D-4C4D-973A-754A111CA43B}"/>
                </a:ext>
              </a:extLst>
            </p:cNvPr>
            <p:cNvSpPr txBox="1">
              <a:spLocks/>
            </p:cNvSpPr>
            <p:nvPr/>
          </p:nvSpPr>
          <p:spPr>
            <a:xfrm>
              <a:off x="7285653" y="5689988"/>
              <a:ext cx="4126059" cy="24077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b="1" dirty="0" smtClean="0">
                  <a:solidFill>
                    <a:schemeClr val="accent1"/>
                  </a:solidFill>
                  <a:latin typeface="Source Sans Pro Light" panose="020B0403030403020204" pitchFamily="34" charset="0"/>
                </a:rPr>
                <a:t>It better to implement feature selection before </a:t>
              </a:r>
              <a:r>
                <a:rPr lang="en-US" sz="1600" b="1" dirty="0">
                  <a:solidFill>
                    <a:schemeClr val="accent1"/>
                  </a:solidFill>
                  <a:latin typeface="Source Sans Pro Light" panose="020B0403030403020204" pitchFamily="34" charset="0"/>
                </a:rPr>
                <a:t>rescaled </a:t>
              </a:r>
              <a:r>
                <a:rPr lang="en-US" sz="1600" b="1" dirty="0" smtClean="0">
                  <a:solidFill>
                    <a:schemeClr val="accent1"/>
                  </a:solidFill>
                  <a:latin typeface="Source Sans Pro Light" panose="020B0403030403020204" pitchFamily="34" charset="0"/>
                </a:rPr>
                <a:t>data and transformation were done</a:t>
              </a:r>
              <a:endParaRPr lang="en-US" sz="1600" b="1" dirty="0">
                <a:solidFill>
                  <a:schemeClr val="accent1"/>
                </a:solidFill>
                <a:latin typeface="Source Sans Pro Light" panose="020B0403030403020204" pitchFamily="34" charset="0"/>
              </a:endParaRPr>
            </a:p>
          </p:txBody>
        </p:sp>
      </p:grpSp>
      <p:grpSp>
        <p:nvGrpSpPr>
          <p:cNvPr id="49" name="Group 48"/>
          <p:cNvGrpSpPr/>
          <p:nvPr/>
        </p:nvGrpSpPr>
        <p:grpSpPr>
          <a:xfrm>
            <a:off x="6389404" y="1402288"/>
            <a:ext cx="3743016" cy="684000"/>
            <a:chOff x="6389404" y="3503355"/>
            <a:chExt cx="3743016" cy="684000"/>
          </a:xfrm>
        </p:grpSpPr>
        <p:sp>
          <p:nvSpPr>
            <p:cNvPr id="50" name="Text Placeholder 33">
              <a:extLst>
                <a:ext uri="{FF2B5EF4-FFF2-40B4-BE49-F238E27FC236}">
                  <a16:creationId xmlns:a16="http://schemas.microsoft.com/office/drawing/2014/main" id="{72F9CD24-9663-1C40-B7B9-964E4F277EF1}"/>
                </a:ext>
              </a:extLst>
            </p:cNvPr>
            <p:cNvSpPr txBox="1">
              <a:spLocks/>
            </p:cNvSpPr>
            <p:nvPr/>
          </p:nvSpPr>
          <p:spPr>
            <a:xfrm>
              <a:off x="7285653" y="3667307"/>
              <a:ext cx="2846767" cy="21334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b="1" dirty="0" smtClean="0">
                  <a:solidFill>
                    <a:schemeClr val="accent1"/>
                  </a:solidFill>
                  <a:latin typeface="Source Sans Pro Light" panose="020B0403030403020204" pitchFamily="34" charset="0"/>
                </a:rPr>
                <a:t>It took addition time to implement in our data</a:t>
              </a:r>
              <a:endParaRPr lang="en-US" sz="1600" b="1" dirty="0">
                <a:solidFill>
                  <a:schemeClr val="accent1"/>
                </a:solidFill>
                <a:latin typeface="Source Sans Pro Light" panose="020B0403030403020204" pitchFamily="34" charset="0"/>
              </a:endParaRPr>
            </a:p>
          </p:txBody>
        </p:sp>
        <p:grpSp>
          <p:nvGrpSpPr>
            <p:cNvPr id="51" name="Group 50">
              <a:extLst>
                <a:ext uri="{FF2B5EF4-FFF2-40B4-BE49-F238E27FC236}">
                  <a16:creationId xmlns:a16="http://schemas.microsoft.com/office/drawing/2014/main" id="{DE64FF8B-1D95-494A-AB48-31D2C8D8BEDB}"/>
                </a:ext>
              </a:extLst>
            </p:cNvPr>
            <p:cNvGrpSpPr/>
            <p:nvPr/>
          </p:nvGrpSpPr>
          <p:grpSpPr>
            <a:xfrm>
              <a:off x="6389404" y="3503355"/>
              <a:ext cx="684000" cy="684000"/>
              <a:chOff x="6087189" y="3914123"/>
              <a:chExt cx="684000" cy="684000"/>
            </a:xfrm>
          </p:grpSpPr>
          <p:sp>
            <p:nvSpPr>
              <p:cNvPr id="52" name="Oval 51">
                <a:extLst>
                  <a:ext uri="{FF2B5EF4-FFF2-40B4-BE49-F238E27FC236}">
                    <a16:creationId xmlns:a16="http://schemas.microsoft.com/office/drawing/2014/main" id="{24858498-538C-8B4F-A6A8-E12F7B0D1D6A}"/>
                  </a:ext>
                </a:extLst>
              </p:cNvPr>
              <p:cNvSpPr/>
              <p:nvPr/>
            </p:nvSpPr>
            <p:spPr>
              <a:xfrm>
                <a:off x="6087189" y="3914123"/>
                <a:ext cx="684000" cy="684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53" name="Shape 2540">
                <a:extLst>
                  <a:ext uri="{FF2B5EF4-FFF2-40B4-BE49-F238E27FC236}">
                    <a16:creationId xmlns:a16="http://schemas.microsoft.com/office/drawing/2014/main" id="{0CED8A77-AC66-F649-A718-25DBF169E9A7}"/>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spTree>
    <p:extLst>
      <p:ext uri="{BB962C8B-B14F-4D97-AF65-F5344CB8AC3E}">
        <p14:creationId xmlns:p14="http://schemas.microsoft.com/office/powerpoint/2010/main" val="2176671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p:tgtEl>
                                          <p:spTgt spid="54"/>
                                        </p:tgtEl>
                                        <p:attrNameLst>
                                          <p:attrName>ppt_y</p:attrName>
                                        </p:attrNameLst>
                                      </p:cBhvr>
                                      <p:tavLst>
                                        <p:tav tm="0">
                                          <p:val>
                                            <p:strVal val="#ppt_y+#ppt_h*1.125000"/>
                                          </p:val>
                                        </p:tav>
                                        <p:tav tm="100000">
                                          <p:val>
                                            <p:strVal val="#ppt_y"/>
                                          </p:val>
                                        </p:tav>
                                      </p:tavLst>
                                    </p:anim>
                                    <p:animEffect transition="in" filter="wipe(up)">
                                      <p:cBhvr>
                                        <p:cTn id="8" dur="500"/>
                                        <p:tgtEl>
                                          <p:spTgt spid="54"/>
                                        </p:tgtEl>
                                      </p:cBhvr>
                                    </p:animEffect>
                                  </p:childTnLst>
                                </p:cTn>
                              </p:par>
                              <p:par>
                                <p:cTn id="9" presetID="16" presetClass="entr" presetSubtype="21"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barn(inVertical)">
                                      <p:cBhvr>
                                        <p:cTn id="11" dur="500"/>
                                        <p:tgtEl>
                                          <p:spTgt spid="68"/>
                                        </p:tgtEl>
                                      </p:cBhvr>
                                    </p:animEffect>
                                  </p:childTnLst>
                                </p:cTn>
                              </p:par>
                            </p:childTnLst>
                          </p:cTn>
                        </p:par>
                        <p:par>
                          <p:cTn id="12" fill="hold">
                            <p:stCondLst>
                              <p:cond delay="500"/>
                            </p:stCondLst>
                            <p:childTnLst>
                              <p:par>
                                <p:cTn id="13" presetID="16" presetClass="entr" presetSubtype="2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barn(inVertical)">
                                      <p:cBhvr>
                                        <p:cTn id="15" dur="500"/>
                                        <p:tgtEl>
                                          <p:spTgt spid="67"/>
                                        </p:tgtEl>
                                      </p:cBhvr>
                                    </p:animEffect>
                                  </p:childTnLst>
                                </p:cTn>
                              </p:par>
                            </p:childTnLst>
                          </p:cTn>
                        </p:par>
                        <p:par>
                          <p:cTn id="16" fill="hold">
                            <p:stCondLst>
                              <p:cond delay="1000"/>
                            </p:stCondLst>
                            <p:childTnLst>
                              <p:par>
                                <p:cTn id="17" presetID="37"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400"/>
                                        <p:tgtEl>
                                          <p:spTgt spid="49"/>
                                        </p:tgtEl>
                                      </p:cBhvr>
                                    </p:animEffect>
                                    <p:anim calcmode="lin" valueType="num">
                                      <p:cBhvr>
                                        <p:cTn id="20" dur="400" fill="hold"/>
                                        <p:tgtEl>
                                          <p:spTgt spid="49"/>
                                        </p:tgtEl>
                                        <p:attrNameLst>
                                          <p:attrName>ppt_x</p:attrName>
                                        </p:attrNameLst>
                                      </p:cBhvr>
                                      <p:tavLst>
                                        <p:tav tm="0">
                                          <p:val>
                                            <p:strVal val="#ppt_x"/>
                                          </p:val>
                                        </p:tav>
                                        <p:tav tm="100000">
                                          <p:val>
                                            <p:strVal val="#ppt_x"/>
                                          </p:val>
                                        </p:tav>
                                      </p:tavLst>
                                    </p:anim>
                                    <p:anim calcmode="lin" valueType="num">
                                      <p:cBhvr>
                                        <p:cTn id="21" dur="360" decel="100000" fill="hold"/>
                                        <p:tgtEl>
                                          <p:spTgt spid="49"/>
                                        </p:tgtEl>
                                        <p:attrNameLst>
                                          <p:attrName>ppt_y</p:attrName>
                                        </p:attrNameLst>
                                      </p:cBhvr>
                                      <p:tavLst>
                                        <p:tav tm="0">
                                          <p:val>
                                            <p:strVal val="#ppt_y+1"/>
                                          </p:val>
                                        </p:tav>
                                        <p:tav tm="100000">
                                          <p:val>
                                            <p:strVal val="#ppt_y-.03"/>
                                          </p:val>
                                        </p:tav>
                                      </p:tavLst>
                                    </p:anim>
                                    <p:anim calcmode="lin" valueType="num">
                                      <p:cBhvr>
                                        <p:cTn id="22" dur="40" accel="100000" fill="hold">
                                          <p:stCondLst>
                                            <p:cond delay="360"/>
                                          </p:stCondLst>
                                        </p:cTn>
                                        <p:tgtEl>
                                          <p:spTgt spid="49"/>
                                        </p:tgtEl>
                                        <p:attrNameLst>
                                          <p:attrName>ppt_y</p:attrName>
                                        </p:attrNameLst>
                                      </p:cBhvr>
                                      <p:tavLst>
                                        <p:tav tm="0">
                                          <p:val>
                                            <p:strVal val="#ppt_y-.03"/>
                                          </p:val>
                                        </p:tav>
                                        <p:tav tm="100000">
                                          <p:val>
                                            <p:strVal val="#ppt_y"/>
                                          </p:val>
                                        </p:tav>
                                      </p:tavLst>
                                    </p:anim>
                                  </p:childTnLst>
                                </p:cTn>
                              </p:par>
                            </p:childTnLst>
                          </p:cTn>
                        </p:par>
                        <p:par>
                          <p:cTn id="23" fill="hold">
                            <p:stCondLst>
                              <p:cond delay="1400"/>
                            </p:stCondLst>
                            <p:childTnLst>
                              <p:par>
                                <p:cTn id="24" presetID="37" presetClass="entr" presetSubtype="0"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anim calcmode="lin" valueType="num">
                                      <p:cBhvr>
                                        <p:cTn id="27" dur="500" fill="hold"/>
                                        <p:tgtEl>
                                          <p:spTgt spid="39"/>
                                        </p:tgtEl>
                                        <p:attrNameLst>
                                          <p:attrName>ppt_x</p:attrName>
                                        </p:attrNameLst>
                                      </p:cBhvr>
                                      <p:tavLst>
                                        <p:tav tm="0">
                                          <p:val>
                                            <p:strVal val="#ppt_x"/>
                                          </p:val>
                                        </p:tav>
                                        <p:tav tm="100000">
                                          <p:val>
                                            <p:strVal val="#ppt_x"/>
                                          </p:val>
                                        </p:tav>
                                      </p:tavLst>
                                    </p:anim>
                                    <p:anim calcmode="lin" valueType="num">
                                      <p:cBhvr>
                                        <p:cTn id="28" dur="450" decel="100000" fill="hold"/>
                                        <p:tgtEl>
                                          <p:spTgt spid="39"/>
                                        </p:tgtEl>
                                        <p:attrNameLst>
                                          <p:attrName>ppt_y</p:attrName>
                                        </p:attrNameLst>
                                      </p:cBhvr>
                                      <p:tavLst>
                                        <p:tav tm="0">
                                          <p:val>
                                            <p:strVal val="#ppt_y+1"/>
                                          </p:val>
                                        </p:tav>
                                        <p:tav tm="100000">
                                          <p:val>
                                            <p:strVal val="#ppt_y-.03"/>
                                          </p:val>
                                        </p:tav>
                                      </p:tavLst>
                                    </p:anim>
                                    <p:anim calcmode="lin" valueType="num">
                                      <p:cBhvr>
                                        <p:cTn id="29"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30" fill="hold">
                            <p:stCondLst>
                              <p:cond delay="1900"/>
                            </p:stCondLst>
                            <p:childTnLst>
                              <p:par>
                                <p:cTn id="31" presetID="37" presetClass="entr" presetSubtype="0"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400"/>
                                        <p:tgtEl>
                                          <p:spTgt spid="44"/>
                                        </p:tgtEl>
                                      </p:cBhvr>
                                    </p:animEffect>
                                    <p:anim calcmode="lin" valueType="num">
                                      <p:cBhvr>
                                        <p:cTn id="34" dur="400" fill="hold"/>
                                        <p:tgtEl>
                                          <p:spTgt spid="44"/>
                                        </p:tgtEl>
                                        <p:attrNameLst>
                                          <p:attrName>ppt_x</p:attrName>
                                        </p:attrNameLst>
                                      </p:cBhvr>
                                      <p:tavLst>
                                        <p:tav tm="0">
                                          <p:val>
                                            <p:strVal val="#ppt_x"/>
                                          </p:val>
                                        </p:tav>
                                        <p:tav tm="100000">
                                          <p:val>
                                            <p:strVal val="#ppt_x"/>
                                          </p:val>
                                        </p:tav>
                                      </p:tavLst>
                                    </p:anim>
                                    <p:anim calcmode="lin" valueType="num">
                                      <p:cBhvr>
                                        <p:cTn id="35" dur="360" decel="100000" fill="hold"/>
                                        <p:tgtEl>
                                          <p:spTgt spid="44"/>
                                        </p:tgtEl>
                                        <p:attrNameLst>
                                          <p:attrName>ppt_y</p:attrName>
                                        </p:attrNameLst>
                                      </p:cBhvr>
                                      <p:tavLst>
                                        <p:tav tm="0">
                                          <p:val>
                                            <p:strVal val="#ppt_y+1"/>
                                          </p:val>
                                        </p:tav>
                                        <p:tav tm="100000">
                                          <p:val>
                                            <p:strVal val="#ppt_y-.03"/>
                                          </p:val>
                                        </p:tav>
                                      </p:tavLst>
                                    </p:anim>
                                    <p:anim calcmode="lin" valueType="num">
                                      <p:cBhvr>
                                        <p:cTn id="36" dur="40" accel="100000" fill="hold">
                                          <p:stCondLst>
                                            <p:cond delay="36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48F1C-1226-9A4A-8CDC-606A191CCE2E}"/>
              </a:ext>
            </a:extLst>
          </p:cNvPr>
          <p:cNvSpPr txBox="1"/>
          <p:nvPr/>
        </p:nvSpPr>
        <p:spPr>
          <a:xfrm>
            <a:off x="1225698" y="2648608"/>
            <a:ext cx="9209572" cy="1200329"/>
          </a:xfrm>
          <a:prstGeom prst="rect">
            <a:avLst/>
          </a:prstGeom>
          <a:noFill/>
        </p:spPr>
        <p:txBody>
          <a:bodyPr wrap="none" rtlCol="0">
            <a:spAutoFit/>
          </a:bodyPr>
          <a:lstStyle/>
          <a:p>
            <a:pPr lvl="1" algn="ctr"/>
            <a:r>
              <a:rPr lang="en-US" sz="7200" b="1" kern="0" spc="1000" dirty="0" smtClean="0">
                <a:solidFill>
                  <a:schemeClr val="bg1"/>
                </a:solidFill>
                <a:latin typeface="Source Sans Pro" panose="020B0503030403020204" pitchFamily="34" charset="0"/>
              </a:rPr>
              <a:t>DATA MODELLING</a:t>
            </a:r>
            <a:endParaRPr lang="en-US" sz="7200" b="1" kern="0" spc="1000" dirty="0">
              <a:solidFill>
                <a:schemeClr val="bg1"/>
              </a:solidFill>
              <a:latin typeface="Source Sans Pro" panose="020B0503030403020204" pitchFamily="34" charset="0"/>
            </a:endParaRPr>
          </a:p>
        </p:txBody>
      </p:sp>
      <p:sp>
        <p:nvSpPr>
          <p:cNvPr id="4" name="TextBox 3">
            <a:extLst>
              <a:ext uri="{FF2B5EF4-FFF2-40B4-BE49-F238E27FC236}">
                <a16:creationId xmlns:a16="http://schemas.microsoft.com/office/drawing/2014/main" id="{D51F3B9B-101B-E744-A784-94C17534BADB}"/>
              </a:ext>
            </a:extLst>
          </p:cNvPr>
          <p:cNvSpPr txBox="1"/>
          <p:nvPr/>
        </p:nvSpPr>
        <p:spPr>
          <a:xfrm>
            <a:off x="1701391" y="2491642"/>
            <a:ext cx="8639175" cy="313932"/>
          </a:xfrm>
          <a:prstGeom prst="rect">
            <a:avLst/>
          </a:prstGeom>
          <a:noFill/>
        </p:spPr>
        <p:txBody>
          <a:bodyPr wrap="square" rtlCol="0">
            <a:spAutoFit/>
          </a:bodyPr>
          <a:lstStyle/>
          <a:p>
            <a:pPr algn="ctr">
              <a:lnSpc>
                <a:spcPct val="90000"/>
              </a:lnSpc>
            </a:pPr>
            <a:r>
              <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to train, tune, and validate a machine learning model</a:t>
            </a:r>
            <a:endParaRPr lang="en-US" sz="1600" b="1" dirty="0">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14454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Modelling : </a:t>
            </a:r>
            <a:r>
              <a:rPr lang="en-US" dirty="0" smtClean="0">
                <a:gradFill>
                  <a:gsLst>
                    <a:gs pos="0">
                      <a:schemeClr val="accent5">
                        <a:lumMod val="67000"/>
                      </a:schemeClr>
                    </a:gs>
                    <a:gs pos="48000">
                      <a:schemeClr val="accent3"/>
                    </a:gs>
                    <a:gs pos="100000">
                      <a:schemeClr val="accent6"/>
                    </a:gs>
                  </a:gsLst>
                  <a:path path="circle">
                    <a:fillToRect l="100000" t="100000"/>
                  </a:path>
                </a:gradFill>
              </a:rPr>
              <a:t>Machine Learning</a:t>
            </a:r>
            <a:r>
              <a:rPr lang="en-US" dirty="0" smtClean="0"/>
              <a:t> Result</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544252"/>
            <a:ext cx="9191838" cy="269360"/>
          </a:xfrm>
        </p:spPr>
        <p:txBody>
          <a:bodyPr/>
          <a:lstStyle/>
          <a:p>
            <a:r>
              <a:rPr lang="en-US" b="1" dirty="0" smtClean="0">
                <a:ea typeface="Roboto Light" panose="02000000000000000000" pitchFamily="2" charset="0"/>
                <a:cs typeface="Roboto Light" panose="02000000000000000000" pitchFamily="2" charset="0"/>
              </a:rPr>
              <a:t>Data </a:t>
            </a:r>
            <a:r>
              <a:rPr lang="en-US" b="1" dirty="0" smtClean="0">
                <a:solidFill>
                  <a:schemeClr val="accent3"/>
                </a:solidFill>
                <a:ea typeface="Roboto Light" panose="02000000000000000000" pitchFamily="2" charset="0"/>
                <a:cs typeface="Roboto Light" panose="02000000000000000000" pitchFamily="2" charset="0"/>
              </a:rPr>
              <a:t>Modelling</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E07BC7C-7C6C-6C40-B52A-6BACEBC5E8DC}"/>
              </a:ext>
            </a:extLst>
          </p:cNvPr>
          <p:cNvSpPr>
            <a:spLocks noChangeAspect="1" noChangeArrowheads="1" noTextEdit="1"/>
          </p:cNvSpPr>
          <p:nvPr/>
        </p:nvSpPr>
        <p:spPr bwMode="auto">
          <a:xfrm>
            <a:off x="702128" y="2269671"/>
            <a:ext cx="10745583" cy="19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5" name="Group 74">
            <a:extLst>
              <a:ext uri="{FF2B5EF4-FFF2-40B4-BE49-F238E27FC236}">
                <a16:creationId xmlns:a16="http://schemas.microsoft.com/office/drawing/2014/main" id="{147C8ECC-7933-0F44-9ECE-E4EC889E6D6F}"/>
              </a:ext>
            </a:extLst>
          </p:cNvPr>
          <p:cNvGrpSpPr/>
          <p:nvPr/>
        </p:nvGrpSpPr>
        <p:grpSpPr>
          <a:xfrm>
            <a:off x="683034" y="2044737"/>
            <a:ext cx="1572661" cy="1953234"/>
            <a:chOff x="702128" y="2297654"/>
            <a:chExt cx="1572661" cy="1953234"/>
          </a:xfrm>
        </p:grpSpPr>
        <p:sp>
          <p:nvSpPr>
            <p:cNvPr id="7" name="Oval 5">
              <a:extLst>
                <a:ext uri="{FF2B5EF4-FFF2-40B4-BE49-F238E27FC236}">
                  <a16:creationId xmlns:a16="http://schemas.microsoft.com/office/drawing/2014/main" id="{5A4C4029-143F-D44C-A67B-6F7D945D2E76}"/>
                </a:ext>
              </a:extLst>
            </p:cNvPr>
            <p:cNvSpPr>
              <a:spLocks noChangeArrowheads="1"/>
            </p:cNvSpPr>
            <p:nvPr/>
          </p:nvSpPr>
          <p:spPr bwMode="auto">
            <a:xfrm>
              <a:off x="702128" y="2297654"/>
              <a:ext cx="1572661"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3DF72A4A-2587-7A4A-A6E1-BCFAB9540951}"/>
                </a:ext>
              </a:extLst>
            </p:cNvPr>
            <p:cNvSpPr>
              <a:spLocks/>
            </p:cNvSpPr>
            <p:nvPr/>
          </p:nvSpPr>
          <p:spPr bwMode="auto">
            <a:xfrm>
              <a:off x="1552820" y="3495339"/>
              <a:ext cx="598842" cy="755549"/>
            </a:xfrm>
            <a:custGeom>
              <a:avLst/>
              <a:gdLst>
                <a:gd name="T0" fmla="*/ 0 w 428"/>
                <a:gd name="T1" fmla="*/ 100 h 540"/>
                <a:gd name="T2" fmla="*/ 0 w 428"/>
                <a:gd name="T3" fmla="*/ 540 h 540"/>
                <a:gd name="T4" fmla="*/ 428 w 428"/>
                <a:gd name="T5" fmla="*/ 0 h 540"/>
                <a:gd name="T6" fmla="*/ 0 w 428"/>
                <a:gd name="T7" fmla="*/ 100 h 540"/>
              </a:gdLst>
              <a:ahLst/>
              <a:cxnLst>
                <a:cxn ang="0">
                  <a:pos x="T0" y="T1"/>
                </a:cxn>
                <a:cxn ang="0">
                  <a:pos x="T2" y="T3"/>
                </a:cxn>
                <a:cxn ang="0">
                  <a:pos x="T4" y="T5"/>
                </a:cxn>
                <a:cxn ang="0">
                  <a:pos x="T6" y="T7"/>
                </a:cxn>
              </a:cxnLst>
              <a:rect l="0" t="0" r="r" b="b"/>
              <a:pathLst>
                <a:path w="428" h="540">
                  <a:moveTo>
                    <a:pt x="0" y="100"/>
                  </a:moveTo>
                  <a:lnTo>
                    <a:pt x="0" y="540"/>
                  </a:lnTo>
                  <a:lnTo>
                    <a:pt x="428" y="0"/>
                  </a:lnTo>
                  <a:lnTo>
                    <a:pt x="0"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7">
              <a:extLst>
                <a:ext uri="{FF2B5EF4-FFF2-40B4-BE49-F238E27FC236}">
                  <a16:creationId xmlns:a16="http://schemas.microsoft.com/office/drawing/2014/main" id="{87123642-CF06-EE4F-A3ED-6CC719B65A83}"/>
                </a:ext>
              </a:extLst>
            </p:cNvPr>
            <p:cNvSpPr>
              <a:spLocks noChangeArrowheads="1"/>
            </p:cNvSpPr>
            <p:nvPr/>
          </p:nvSpPr>
          <p:spPr bwMode="auto">
            <a:xfrm>
              <a:off x="906406" y="2501932"/>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C6210895-D864-8A4D-B0B6-179412879B4F}"/>
                </a:ext>
              </a:extLst>
            </p:cNvPr>
            <p:cNvSpPr>
              <a:spLocks noChangeArrowheads="1"/>
            </p:cNvSpPr>
            <p:nvPr/>
          </p:nvSpPr>
          <p:spPr bwMode="auto">
            <a:xfrm>
              <a:off x="1118272" y="2810287"/>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FFFFFF"/>
                  </a:solidFill>
                  <a:effectLst/>
                  <a:latin typeface="Roboto Black" panose="02000000000000000000" pitchFamily="2" charset="0"/>
                  <a:ea typeface="Roboto Black" panose="02000000000000000000" pitchFamily="2" charset="0"/>
                </a:rPr>
                <a:t>83.6</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grpSp>
        <p:nvGrpSpPr>
          <p:cNvPr id="76" name="Group 75">
            <a:extLst>
              <a:ext uri="{FF2B5EF4-FFF2-40B4-BE49-F238E27FC236}">
                <a16:creationId xmlns:a16="http://schemas.microsoft.com/office/drawing/2014/main" id="{1E3A2891-89AD-EE4E-8F3C-1C3A821BB715}"/>
              </a:ext>
            </a:extLst>
          </p:cNvPr>
          <p:cNvGrpSpPr/>
          <p:nvPr/>
        </p:nvGrpSpPr>
        <p:grpSpPr>
          <a:xfrm>
            <a:off x="2522824" y="2044737"/>
            <a:ext cx="1574060" cy="1953234"/>
            <a:chOff x="2530836" y="2269671"/>
            <a:chExt cx="1574060" cy="1953234"/>
          </a:xfrm>
        </p:grpSpPr>
        <p:sp>
          <p:nvSpPr>
            <p:cNvPr id="11" name="Oval 9">
              <a:extLst>
                <a:ext uri="{FF2B5EF4-FFF2-40B4-BE49-F238E27FC236}">
                  <a16:creationId xmlns:a16="http://schemas.microsoft.com/office/drawing/2014/main" id="{B534833C-C6FA-4D4C-ACEC-99823902F8F2}"/>
                </a:ext>
              </a:extLst>
            </p:cNvPr>
            <p:cNvSpPr>
              <a:spLocks noChangeArrowheads="1"/>
            </p:cNvSpPr>
            <p:nvPr/>
          </p:nvSpPr>
          <p:spPr bwMode="auto">
            <a:xfrm>
              <a:off x="2530836" y="2269671"/>
              <a:ext cx="1574060"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17FABD71-CC1A-5D47-ACC2-A5787C328A70}"/>
                </a:ext>
              </a:extLst>
            </p:cNvPr>
            <p:cNvSpPr>
              <a:spLocks/>
            </p:cNvSpPr>
            <p:nvPr/>
          </p:nvSpPr>
          <p:spPr bwMode="auto">
            <a:xfrm>
              <a:off x="3381528" y="3467356"/>
              <a:ext cx="598842" cy="755549"/>
            </a:xfrm>
            <a:custGeom>
              <a:avLst/>
              <a:gdLst>
                <a:gd name="T0" fmla="*/ 0 w 428"/>
                <a:gd name="T1" fmla="*/ 103 h 540"/>
                <a:gd name="T2" fmla="*/ 0 w 428"/>
                <a:gd name="T3" fmla="*/ 540 h 540"/>
                <a:gd name="T4" fmla="*/ 428 w 428"/>
                <a:gd name="T5" fmla="*/ 0 h 540"/>
                <a:gd name="T6" fmla="*/ 0 w 428"/>
                <a:gd name="T7" fmla="*/ 103 h 540"/>
              </a:gdLst>
              <a:ahLst/>
              <a:cxnLst>
                <a:cxn ang="0">
                  <a:pos x="T0" y="T1"/>
                </a:cxn>
                <a:cxn ang="0">
                  <a:pos x="T2" y="T3"/>
                </a:cxn>
                <a:cxn ang="0">
                  <a:pos x="T4" y="T5"/>
                </a:cxn>
                <a:cxn ang="0">
                  <a:pos x="T6" y="T7"/>
                </a:cxn>
              </a:cxnLst>
              <a:rect l="0" t="0" r="r" b="b"/>
              <a:pathLst>
                <a:path w="428" h="540">
                  <a:moveTo>
                    <a:pt x="0" y="103"/>
                  </a:moveTo>
                  <a:lnTo>
                    <a:pt x="0" y="540"/>
                  </a:lnTo>
                  <a:lnTo>
                    <a:pt x="428" y="0"/>
                  </a:lnTo>
                  <a:lnTo>
                    <a:pt x="0" y="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11">
              <a:extLst>
                <a:ext uri="{FF2B5EF4-FFF2-40B4-BE49-F238E27FC236}">
                  <a16:creationId xmlns:a16="http://schemas.microsoft.com/office/drawing/2014/main" id="{6229BC95-0D57-DF40-9B43-A1B3BE8DBDE0}"/>
                </a:ext>
              </a:extLst>
            </p:cNvPr>
            <p:cNvSpPr>
              <a:spLocks noChangeArrowheads="1"/>
            </p:cNvSpPr>
            <p:nvPr/>
          </p:nvSpPr>
          <p:spPr bwMode="auto">
            <a:xfrm>
              <a:off x="2735114" y="2473949"/>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FE506F49-6593-1B4C-B3C4-00E63C0E5B08}"/>
                </a:ext>
              </a:extLst>
            </p:cNvPr>
            <p:cNvSpPr>
              <a:spLocks noChangeArrowheads="1"/>
            </p:cNvSpPr>
            <p:nvPr/>
          </p:nvSpPr>
          <p:spPr bwMode="auto">
            <a:xfrm>
              <a:off x="2956504" y="2773370"/>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3600" b="1" dirty="0" smtClean="0">
                  <a:solidFill>
                    <a:srgbClr val="FFFFFF"/>
                  </a:solidFill>
                  <a:latin typeface="Roboto Black" panose="02000000000000000000" pitchFamily="2" charset="0"/>
                  <a:ea typeface="Roboto Black" panose="02000000000000000000" pitchFamily="2" charset="0"/>
                </a:rPr>
                <a:t>85.0</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grpSp>
        <p:nvGrpSpPr>
          <p:cNvPr id="77" name="Group 76">
            <a:extLst>
              <a:ext uri="{FF2B5EF4-FFF2-40B4-BE49-F238E27FC236}">
                <a16:creationId xmlns:a16="http://schemas.microsoft.com/office/drawing/2014/main" id="{263A54B8-C514-2A46-A6D5-BCDDFDB560AF}"/>
              </a:ext>
            </a:extLst>
          </p:cNvPr>
          <p:cNvGrpSpPr/>
          <p:nvPr/>
        </p:nvGrpSpPr>
        <p:grpSpPr>
          <a:xfrm>
            <a:off x="4364013" y="2044737"/>
            <a:ext cx="1574060" cy="1953234"/>
            <a:chOff x="4419708" y="2297654"/>
            <a:chExt cx="1574060" cy="1953234"/>
          </a:xfrm>
        </p:grpSpPr>
        <p:sp>
          <p:nvSpPr>
            <p:cNvPr id="15" name="Oval 13">
              <a:extLst>
                <a:ext uri="{FF2B5EF4-FFF2-40B4-BE49-F238E27FC236}">
                  <a16:creationId xmlns:a16="http://schemas.microsoft.com/office/drawing/2014/main" id="{1CC924D6-3329-1441-8EDC-840CF2624772}"/>
                </a:ext>
              </a:extLst>
            </p:cNvPr>
            <p:cNvSpPr>
              <a:spLocks noChangeArrowheads="1"/>
            </p:cNvSpPr>
            <p:nvPr/>
          </p:nvSpPr>
          <p:spPr bwMode="auto">
            <a:xfrm>
              <a:off x="4419708" y="2297654"/>
              <a:ext cx="1574060"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FE8CC351-DC62-374B-A40E-5B630260C258}"/>
                </a:ext>
              </a:extLst>
            </p:cNvPr>
            <p:cNvSpPr>
              <a:spLocks/>
            </p:cNvSpPr>
            <p:nvPr/>
          </p:nvSpPr>
          <p:spPr bwMode="auto">
            <a:xfrm>
              <a:off x="5270400" y="3495339"/>
              <a:ext cx="603040" cy="755549"/>
            </a:xfrm>
            <a:custGeom>
              <a:avLst/>
              <a:gdLst>
                <a:gd name="T0" fmla="*/ 0 w 431"/>
                <a:gd name="T1" fmla="*/ 100 h 540"/>
                <a:gd name="T2" fmla="*/ 0 w 431"/>
                <a:gd name="T3" fmla="*/ 540 h 540"/>
                <a:gd name="T4" fmla="*/ 431 w 431"/>
                <a:gd name="T5" fmla="*/ 0 h 540"/>
                <a:gd name="T6" fmla="*/ 0 w 431"/>
                <a:gd name="T7" fmla="*/ 100 h 540"/>
              </a:gdLst>
              <a:ahLst/>
              <a:cxnLst>
                <a:cxn ang="0">
                  <a:pos x="T0" y="T1"/>
                </a:cxn>
                <a:cxn ang="0">
                  <a:pos x="T2" y="T3"/>
                </a:cxn>
                <a:cxn ang="0">
                  <a:pos x="T4" y="T5"/>
                </a:cxn>
                <a:cxn ang="0">
                  <a:pos x="T6" y="T7"/>
                </a:cxn>
              </a:cxnLst>
              <a:rect l="0" t="0" r="r" b="b"/>
              <a:pathLst>
                <a:path w="431" h="540">
                  <a:moveTo>
                    <a:pt x="0" y="100"/>
                  </a:moveTo>
                  <a:lnTo>
                    <a:pt x="0" y="540"/>
                  </a:lnTo>
                  <a:lnTo>
                    <a:pt x="431" y="0"/>
                  </a:lnTo>
                  <a:lnTo>
                    <a:pt x="0"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5">
              <a:extLst>
                <a:ext uri="{FF2B5EF4-FFF2-40B4-BE49-F238E27FC236}">
                  <a16:creationId xmlns:a16="http://schemas.microsoft.com/office/drawing/2014/main" id="{76AE97CF-7D5F-764E-97DE-25C4C7251329}"/>
                </a:ext>
              </a:extLst>
            </p:cNvPr>
            <p:cNvSpPr>
              <a:spLocks noChangeArrowheads="1"/>
            </p:cNvSpPr>
            <p:nvPr/>
          </p:nvSpPr>
          <p:spPr bwMode="auto">
            <a:xfrm>
              <a:off x="4623986" y="2501932"/>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id="{DD352C0C-9674-1D4B-9A2C-1D1D7D2C9E12}"/>
                </a:ext>
              </a:extLst>
            </p:cNvPr>
            <p:cNvSpPr>
              <a:spLocks noChangeArrowheads="1"/>
            </p:cNvSpPr>
            <p:nvPr/>
          </p:nvSpPr>
          <p:spPr bwMode="auto">
            <a:xfrm>
              <a:off x="4826327" y="2829337"/>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FFFFFF"/>
                  </a:solidFill>
                  <a:effectLst/>
                  <a:latin typeface="Roboto Black" panose="02000000000000000000" pitchFamily="2" charset="0"/>
                  <a:ea typeface="Roboto Black" panose="02000000000000000000" pitchFamily="2" charset="0"/>
                </a:rPr>
                <a:t>81.4</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grpSp>
        <p:nvGrpSpPr>
          <p:cNvPr id="78" name="Group 77">
            <a:extLst>
              <a:ext uri="{FF2B5EF4-FFF2-40B4-BE49-F238E27FC236}">
                <a16:creationId xmlns:a16="http://schemas.microsoft.com/office/drawing/2014/main" id="{CECCB175-F4B6-EF44-A6AB-1D75C1DDD970}"/>
              </a:ext>
            </a:extLst>
          </p:cNvPr>
          <p:cNvGrpSpPr/>
          <p:nvPr/>
        </p:nvGrpSpPr>
        <p:grpSpPr>
          <a:xfrm>
            <a:off x="6205202" y="2044737"/>
            <a:ext cx="1574060" cy="1953234"/>
            <a:chOff x="6248416" y="2269671"/>
            <a:chExt cx="1574060" cy="1953234"/>
          </a:xfrm>
        </p:grpSpPr>
        <p:sp>
          <p:nvSpPr>
            <p:cNvPr id="19" name="Oval 17">
              <a:extLst>
                <a:ext uri="{FF2B5EF4-FFF2-40B4-BE49-F238E27FC236}">
                  <a16:creationId xmlns:a16="http://schemas.microsoft.com/office/drawing/2014/main" id="{C4A2CB96-96D0-5449-AA5B-4B53F256A0D0}"/>
                </a:ext>
              </a:extLst>
            </p:cNvPr>
            <p:cNvSpPr>
              <a:spLocks noChangeArrowheads="1"/>
            </p:cNvSpPr>
            <p:nvPr/>
          </p:nvSpPr>
          <p:spPr bwMode="auto">
            <a:xfrm>
              <a:off x="6248416" y="2269671"/>
              <a:ext cx="1574060"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68D106A4-E7D5-E642-A35E-1B4297A46B4D}"/>
                </a:ext>
              </a:extLst>
            </p:cNvPr>
            <p:cNvSpPr>
              <a:spLocks/>
            </p:cNvSpPr>
            <p:nvPr/>
          </p:nvSpPr>
          <p:spPr bwMode="auto">
            <a:xfrm>
              <a:off x="7099108" y="3467356"/>
              <a:ext cx="603040" cy="755549"/>
            </a:xfrm>
            <a:custGeom>
              <a:avLst/>
              <a:gdLst>
                <a:gd name="T0" fmla="*/ 0 w 431"/>
                <a:gd name="T1" fmla="*/ 103 h 540"/>
                <a:gd name="T2" fmla="*/ 0 w 431"/>
                <a:gd name="T3" fmla="*/ 540 h 540"/>
                <a:gd name="T4" fmla="*/ 431 w 431"/>
                <a:gd name="T5" fmla="*/ 0 h 540"/>
                <a:gd name="T6" fmla="*/ 0 w 431"/>
                <a:gd name="T7" fmla="*/ 103 h 540"/>
              </a:gdLst>
              <a:ahLst/>
              <a:cxnLst>
                <a:cxn ang="0">
                  <a:pos x="T0" y="T1"/>
                </a:cxn>
                <a:cxn ang="0">
                  <a:pos x="T2" y="T3"/>
                </a:cxn>
                <a:cxn ang="0">
                  <a:pos x="T4" y="T5"/>
                </a:cxn>
                <a:cxn ang="0">
                  <a:pos x="T6" y="T7"/>
                </a:cxn>
              </a:cxnLst>
              <a:rect l="0" t="0" r="r" b="b"/>
              <a:pathLst>
                <a:path w="431" h="540">
                  <a:moveTo>
                    <a:pt x="0" y="103"/>
                  </a:moveTo>
                  <a:lnTo>
                    <a:pt x="0" y="540"/>
                  </a:lnTo>
                  <a:lnTo>
                    <a:pt x="431" y="0"/>
                  </a:lnTo>
                  <a:lnTo>
                    <a:pt x="0" y="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9">
              <a:extLst>
                <a:ext uri="{FF2B5EF4-FFF2-40B4-BE49-F238E27FC236}">
                  <a16:creationId xmlns:a16="http://schemas.microsoft.com/office/drawing/2014/main" id="{48D71694-25F0-354B-B075-0A1A11CD8BF2}"/>
                </a:ext>
              </a:extLst>
            </p:cNvPr>
            <p:cNvSpPr>
              <a:spLocks noChangeArrowheads="1"/>
            </p:cNvSpPr>
            <p:nvPr/>
          </p:nvSpPr>
          <p:spPr bwMode="auto">
            <a:xfrm>
              <a:off x="6452694" y="2473949"/>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B7FFBCF2-9310-F348-B353-8470B6E9A782}"/>
                </a:ext>
              </a:extLst>
            </p:cNvPr>
            <p:cNvSpPr>
              <a:spLocks noChangeArrowheads="1"/>
            </p:cNvSpPr>
            <p:nvPr/>
          </p:nvSpPr>
          <p:spPr bwMode="auto">
            <a:xfrm>
              <a:off x="6645509" y="2773370"/>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FFFFFF"/>
                  </a:solidFill>
                  <a:effectLst/>
                  <a:latin typeface="Roboto Black" panose="02000000000000000000" pitchFamily="2" charset="0"/>
                  <a:ea typeface="Roboto Black" panose="02000000000000000000" pitchFamily="2" charset="0"/>
                </a:rPr>
                <a:t>88.9</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grpSp>
        <p:nvGrpSpPr>
          <p:cNvPr id="79" name="Group 78">
            <a:extLst>
              <a:ext uri="{FF2B5EF4-FFF2-40B4-BE49-F238E27FC236}">
                <a16:creationId xmlns:a16="http://schemas.microsoft.com/office/drawing/2014/main" id="{5EE022FD-AE18-E24A-B632-444F9156DC61}"/>
              </a:ext>
            </a:extLst>
          </p:cNvPr>
          <p:cNvGrpSpPr/>
          <p:nvPr/>
        </p:nvGrpSpPr>
        <p:grpSpPr>
          <a:xfrm>
            <a:off x="8046391" y="2044737"/>
            <a:ext cx="1574060" cy="1953234"/>
            <a:chOff x="8044943" y="2297654"/>
            <a:chExt cx="1574060" cy="1953234"/>
          </a:xfrm>
        </p:grpSpPr>
        <p:sp>
          <p:nvSpPr>
            <p:cNvPr id="23" name="Oval 21">
              <a:extLst>
                <a:ext uri="{FF2B5EF4-FFF2-40B4-BE49-F238E27FC236}">
                  <a16:creationId xmlns:a16="http://schemas.microsoft.com/office/drawing/2014/main" id="{A926C135-79ED-D54E-BE61-AE9722A6E170}"/>
                </a:ext>
              </a:extLst>
            </p:cNvPr>
            <p:cNvSpPr>
              <a:spLocks noChangeArrowheads="1"/>
            </p:cNvSpPr>
            <p:nvPr/>
          </p:nvSpPr>
          <p:spPr bwMode="auto">
            <a:xfrm>
              <a:off x="8044943" y="2297654"/>
              <a:ext cx="1574060"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170209AD-A6A9-9242-B7E2-B164C5D5375C}"/>
                </a:ext>
              </a:extLst>
            </p:cNvPr>
            <p:cNvSpPr>
              <a:spLocks/>
            </p:cNvSpPr>
            <p:nvPr/>
          </p:nvSpPr>
          <p:spPr bwMode="auto">
            <a:xfrm>
              <a:off x="8895635" y="3495339"/>
              <a:ext cx="598842" cy="755549"/>
            </a:xfrm>
            <a:custGeom>
              <a:avLst/>
              <a:gdLst>
                <a:gd name="T0" fmla="*/ 0 w 428"/>
                <a:gd name="T1" fmla="*/ 100 h 540"/>
                <a:gd name="T2" fmla="*/ 0 w 428"/>
                <a:gd name="T3" fmla="*/ 540 h 540"/>
                <a:gd name="T4" fmla="*/ 428 w 428"/>
                <a:gd name="T5" fmla="*/ 0 h 540"/>
                <a:gd name="T6" fmla="*/ 0 w 428"/>
                <a:gd name="T7" fmla="*/ 100 h 540"/>
              </a:gdLst>
              <a:ahLst/>
              <a:cxnLst>
                <a:cxn ang="0">
                  <a:pos x="T0" y="T1"/>
                </a:cxn>
                <a:cxn ang="0">
                  <a:pos x="T2" y="T3"/>
                </a:cxn>
                <a:cxn ang="0">
                  <a:pos x="T4" y="T5"/>
                </a:cxn>
                <a:cxn ang="0">
                  <a:pos x="T6" y="T7"/>
                </a:cxn>
              </a:cxnLst>
              <a:rect l="0" t="0" r="r" b="b"/>
              <a:pathLst>
                <a:path w="428" h="540">
                  <a:moveTo>
                    <a:pt x="0" y="100"/>
                  </a:moveTo>
                  <a:lnTo>
                    <a:pt x="0" y="540"/>
                  </a:lnTo>
                  <a:lnTo>
                    <a:pt x="428" y="0"/>
                  </a:lnTo>
                  <a:lnTo>
                    <a:pt x="0"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3">
              <a:extLst>
                <a:ext uri="{FF2B5EF4-FFF2-40B4-BE49-F238E27FC236}">
                  <a16:creationId xmlns:a16="http://schemas.microsoft.com/office/drawing/2014/main" id="{576BA4A2-6E91-7B4B-BF74-4EB2031276B2}"/>
                </a:ext>
              </a:extLst>
            </p:cNvPr>
            <p:cNvSpPr>
              <a:spLocks noChangeArrowheads="1"/>
            </p:cNvSpPr>
            <p:nvPr/>
          </p:nvSpPr>
          <p:spPr bwMode="auto">
            <a:xfrm>
              <a:off x="8249221" y="2501932"/>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6" name="Rectangle 24">
              <a:extLst>
                <a:ext uri="{FF2B5EF4-FFF2-40B4-BE49-F238E27FC236}">
                  <a16:creationId xmlns:a16="http://schemas.microsoft.com/office/drawing/2014/main" id="{E8E8E644-D667-8E47-81B5-0A0299F624D9}"/>
                </a:ext>
              </a:extLst>
            </p:cNvPr>
            <p:cNvSpPr>
              <a:spLocks noChangeArrowheads="1"/>
            </p:cNvSpPr>
            <p:nvPr/>
          </p:nvSpPr>
          <p:spPr bwMode="auto">
            <a:xfrm>
              <a:off x="8442037" y="2819812"/>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FFFFFF"/>
                  </a:solidFill>
                  <a:effectLst/>
                  <a:latin typeface="Roboto Black" panose="02000000000000000000" pitchFamily="2" charset="0"/>
                  <a:ea typeface="Roboto Black" panose="02000000000000000000" pitchFamily="2" charset="0"/>
                </a:rPr>
                <a:t>88.9</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sp>
        <p:nvSpPr>
          <p:cNvPr id="96" name="Rectangle 95">
            <a:extLst>
              <a:ext uri="{FF2B5EF4-FFF2-40B4-BE49-F238E27FC236}">
                <a16:creationId xmlns:a16="http://schemas.microsoft.com/office/drawing/2014/main" id="{C00B813D-98B4-F547-A48B-2CDC63D96689}"/>
              </a:ext>
            </a:extLst>
          </p:cNvPr>
          <p:cNvSpPr/>
          <p:nvPr/>
        </p:nvSpPr>
        <p:spPr>
          <a:xfrm>
            <a:off x="1209305" y="5618676"/>
            <a:ext cx="9731228" cy="584775"/>
          </a:xfrm>
          <a:prstGeom prst="rect">
            <a:avLst/>
          </a:prstGeom>
        </p:spPr>
        <p:txBody>
          <a:bodyPr wrap="square">
            <a:spAutoFit/>
          </a:bodyPr>
          <a:lstStyle/>
          <a:p>
            <a:pPr algn="ctr"/>
            <a:r>
              <a:rPr lang="en-US" sz="1600" dirty="0">
                <a:latin typeface="Source Sans Pro Light" panose="020B0403030403020204" pitchFamily="34" charset="0"/>
              </a:rPr>
              <a:t>We choose prediction from Random forest modelling. While both </a:t>
            </a:r>
            <a:r>
              <a:rPr lang="en-US" sz="1600" b="1" dirty="0">
                <a:solidFill>
                  <a:schemeClr val="accent3"/>
                </a:solidFill>
                <a:latin typeface="Source Sans Pro Light" panose="020B0403030403020204" pitchFamily="34" charset="0"/>
              </a:rPr>
              <a:t>Decision Tree </a:t>
            </a:r>
            <a:r>
              <a:rPr lang="en-US" sz="1600" dirty="0">
                <a:latin typeface="Source Sans Pro Light" panose="020B0403030403020204" pitchFamily="34" charset="0"/>
              </a:rPr>
              <a:t>and </a:t>
            </a:r>
            <a:r>
              <a:rPr lang="en-US" sz="1600" b="1" dirty="0">
                <a:solidFill>
                  <a:schemeClr val="accent3"/>
                </a:solidFill>
                <a:latin typeface="Source Sans Pro Light" panose="020B0403030403020204" pitchFamily="34" charset="0"/>
              </a:rPr>
              <a:t>Random Forest</a:t>
            </a:r>
            <a:r>
              <a:rPr lang="en-US" sz="1600" dirty="0">
                <a:latin typeface="Source Sans Pro Light" panose="020B0403030403020204" pitchFamily="34" charset="0"/>
              </a:rPr>
              <a:t> score likely same, we choose to use Random Forest as they correct for </a:t>
            </a:r>
            <a:r>
              <a:rPr lang="en-US" sz="1600" dirty="0" smtClean="0">
                <a:latin typeface="Source Sans Pro Light" panose="020B0403030403020204" pitchFamily="34" charset="0"/>
              </a:rPr>
              <a:t>Decision Tree's </a:t>
            </a:r>
            <a:r>
              <a:rPr lang="en-US" sz="1600" dirty="0">
                <a:latin typeface="Source Sans Pro Light" panose="020B0403030403020204" pitchFamily="34" charset="0"/>
              </a:rPr>
              <a:t>habit of </a:t>
            </a:r>
            <a:r>
              <a:rPr lang="en-US" sz="1600" i="1" dirty="0">
                <a:solidFill>
                  <a:schemeClr val="accent3"/>
                </a:solidFill>
                <a:latin typeface="Source Sans Pro Light" panose="020B0403030403020204" pitchFamily="34" charset="0"/>
              </a:rPr>
              <a:t>overfitting to their training set</a:t>
            </a:r>
          </a:p>
        </p:txBody>
      </p:sp>
      <p:grpSp>
        <p:nvGrpSpPr>
          <p:cNvPr id="51" name="Group 50">
            <a:extLst>
              <a:ext uri="{FF2B5EF4-FFF2-40B4-BE49-F238E27FC236}">
                <a16:creationId xmlns:a16="http://schemas.microsoft.com/office/drawing/2014/main" id="{5EE022FD-AE18-E24A-B632-444F9156DC61}"/>
              </a:ext>
            </a:extLst>
          </p:cNvPr>
          <p:cNvGrpSpPr/>
          <p:nvPr/>
        </p:nvGrpSpPr>
        <p:grpSpPr>
          <a:xfrm>
            <a:off x="9887581" y="2044737"/>
            <a:ext cx="1574060" cy="1953234"/>
            <a:chOff x="8044943" y="2297654"/>
            <a:chExt cx="1574060" cy="1953234"/>
          </a:xfrm>
        </p:grpSpPr>
        <p:sp>
          <p:nvSpPr>
            <p:cNvPr id="52" name="Oval 21">
              <a:extLst>
                <a:ext uri="{FF2B5EF4-FFF2-40B4-BE49-F238E27FC236}">
                  <a16:creationId xmlns:a16="http://schemas.microsoft.com/office/drawing/2014/main" id="{A926C135-79ED-D54E-BE61-AE9722A6E170}"/>
                </a:ext>
              </a:extLst>
            </p:cNvPr>
            <p:cNvSpPr>
              <a:spLocks noChangeArrowheads="1"/>
            </p:cNvSpPr>
            <p:nvPr/>
          </p:nvSpPr>
          <p:spPr bwMode="auto">
            <a:xfrm>
              <a:off x="8044943" y="2297654"/>
              <a:ext cx="1574060" cy="157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
              <a:extLst>
                <a:ext uri="{FF2B5EF4-FFF2-40B4-BE49-F238E27FC236}">
                  <a16:creationId xmlns:a16="http://schemas.microsoft.com/office/drawing/2014/main" id="{170209AD-A6A9-9242-B7E2-B164C5D5375C}"/>
                </a:ext>
              </a:extLst>
            </p:cNvPr>
            <p:cNvSpPr>
              <a:spLocks/>
            </p:cNvSpPr>
            <p:nvPr/>
          </p:nvSpPr>
          <p:spPr bwMode="auto">
            <a:xfrm>
              <a:off x="8895635" y="3495339"/>
              <a:ext cx="598842" cy="755549"/>
            </a:xfrm>
            <a:custGeom>
              <a:avLst/>
              <a:gdLst>
                <a:gd name="T0" fmla="*/ 0 w 428"/>
                <a:gd name="T1" fmla="*/ 100 h 540"/>
                <a:gd name="T2" fmla="*/ 0 w 428"/>
                <a:gd name="T3" fmla="*/ 540 h 540"/>
                <a:gd name="T4" fmla="*/ 428 w 428"/>
                <a:gd name="T5" fmla="*/ 0 h 540"/>
                <a:gd name="T6" fmla="*/ 0 w 428"/>
                <a:gd name="T7" fmla="*/ 100 h 540"/>
              </a:gdLst>
              <a:ahLst/>
              <a:cxnLst>
                <a:cxn ang="0">
                  <a:pos x="T0" y="T1"/>
                </a:cxn>
                <a:cxn ang="0">
                  <a:pos x="T2" y="T3"/>
                </a:cxn>
                <a:cxn ang="0">
                  <a:pos x="T4" y="T5"/>
                </a:cxn>
                <a:cxn ang="0">
                  <a:pos x="T6" y="T7"/>
                </a:cxn>
              </a:cxnLst>
              <a:rect l="0" t="0" r="r" b="b"/>
              <a:pathLst>
                <a:path w="428" h="540">
                  <a:moveTo>
                    <a:pt x="0" y="100"/>
                  </a:moveTo>
                  <a:lnTo>
                    <a:pt x="0" y="540"/>
                  </a:lnTo>
                  <a:lnTo>
                    <a:pt x="428" y="0"/>
                  </a:lnTo>
                  <a:lnTo>
                    <a:pt x="0" y="1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3">
              <a:extLst>
                <a:ext uri="{FF2B5EF4-FFF2-40B4-BE49-F238E27FC236}">
                  <a16:creationId xmlns:a16="http://schemas.microsoft.com/office/drawing/2014/main" id="{576BA4A2-6E91-7B4B-BF74-4EB2031276B2}"/>
                </a:ext>
              </a:extLst>
            </p:cNvPr>
            <p:cNvSpPr>
              <a:spLocks noChangeArrowheads="1"/>
            </p:cNvSpPr>
            <p:nvPr/>
          </p:nvSpPr>
          <p:spPr bwMode="auto">
            <a:xfrm>
              <a:off x="8249221" y="2501932"/>
              <a:ext cx="1165504" cy="1165504"/>
            </a:xfrm>
            <a:prstGeom prst="ellipse">
              <a:avLst/>
            </a:prstGeom>
            <a:ln/>
            <a:extLst>
              <a:ext uri="{91240B29-F687-4F45-9708-019B960494DF}">
                <a14:hiddenLine xmlns:a14="http://schemas.microsoft.com/office/drawing/2010/main" w="9525">
                  <a:solidFill>
                    <a:srgbClr val="000000"/>
                  </a:solidFill>
                  <a:round/>
                  <a:headEnd/>
                  <a:tailEnd/>
                </a14:hiddenLine>
              </a:ext>
            </a:extLst>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55" name="Rectangle 24">
              <a:extLst>
                <a:ext uri="{FF2B5EF4-FFF2-40B4-BE49-F238E27FC236}">
                  <a16:creationId xmlns:a16="http://schemas.microsoft.com/office/drawing/2014/main" id="{E8E8E644-D667-8E47-81B5-0A0299F624D9}"/>
                </a:ext>
              </a:extLst>
            </p:cNvPr>
            <p:cNvSpPr>
              <a:spLocks noChangeArrowheads="1"/>
            </p:cNvSpPr>
            <p:nvPr/>
          </p:nvSpPr>
          <p:spPr bwMode="auto">
            <a:xfrm>
              <a:off x="8432512" y="2829337"/>
              <a:ext cx="7197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u="none" strike="noStrike" cap="none" normalizeH="0" baseline="0" dirty="0" smtClean="0">
                  <a:ln>
                    <a:noFill/>
                  </a:ln>
                  <a:solidFill>
                    <a:srgbClr val="FFFFFF"/>
                  </a:solidFill>
                  <a:effectLst/>
                  <a:latin typeface="Roboto Black" panose="02000000000000000000" pitchFamily="2" charset="0"/>
                  <a:ea typeface="Roboto Black" panose="02000000000000000000" pitchFamily="2" charset="0"/>
                </a:rPr>
                <a:t>84.7</a:t>
              </a:r>
              <a:endParaRPr kumimoji="0" lang="en-US" sz="1600" b="1" u="none" strike="noStrike" cap="none" normalizeH="0" baseline="0" dirty="0">
                <a:ln>
                  <a:noFill/>
                </a:ln>
                <a:solidFill>
                  <a:schemeClr val="tx1"/>
                </a:solidFill>
                <a:effectLst/>
                <a:latin typeface="Roboto Black" panose="02000000000000000000" pitchFamily="2" charset="0"/>
                <a:ea typeface="Roboto Black" panose="02000000000000000000" pitchFamily="2" charset="0"/>
              </a:endParaRPr>
            </a:p>
          </p:txBody>
        </p:sp>
      </p:grpSp>
      <p:grpSp>
        <p:nvGrpSpPr>
          <p:cNvPr id="30" name="Group 29"/>
          <p:cNvGrpSpPr/>
          <p:nvPr/>
        </p:nvGrpSpPr>
        <p:grpSpPr>
          <a:xfrm>
            <a:off x="259695" y="4098979"/>
            <a:ext cx="2003703" cy="1086086"/>
            <a:chOff x="478770" y="4029728"/>
            <a:chExt cx="2003703" cy="1086086"/>
          </a:xfrm>
        </p:grpSpPr>
        <p:sp>
          <p:nvSpPr>
            <p:cNvPr id="28" name="TextBox 27"/>
            <p:cNvSpPr txBox="1"/>
            <p:nvPr/>
          </p:nvSpPr>
          <p:spPr>
            <a:xfrm>
              <a:off x="483255" y="4029728"/>
              <a:ext cx="1970643" cy="369332"/>
            </a:xfrm>
            <a:prstGeom prst="rect">
              <a:avLst/>
            </a:prstGeom>
            <a:noFill/>
          </p:spPr>
          <p:txBody>
            <a:bodyPr wrap="square" rtlCol="0">
              <a:spAutoFit/>
            </a:bodyPr>
            <a:lstStyle/>
            <a:p>
              <a:r>
                <a:rPr lang="en-US" b="1" dirty="0" smtClean="0">
                  <a:solidFill>
                    <a:schemeClr val="accent3"/>
                  </a:solidFill>
                </a:rPr>
                <a:t>Logistic Regression</a:t>
              </a:r>
              <a:endParaRPr lang="en-US" b="1" dirty="0">
                <a:solidFill>
                  <a:schemeClr val="accent3"/>
                </a:solidFill>
              </a:endParaRPr>
            </a:p>
          </p:txBody>
        </p:sp>
        <p:sp>
          <p:nvSpPr>
            <p:cNvPr id="29" name="TextBox 28"/>
            <p:cNvSpPr txBox="1"/>
            <p:nvPr/>
          </p:nvSpPr>
          <p:spPr>
            <a:xfrm>
              <a:off x="478770" y="4330984"/>
              <a:ext cx="2003703" cy="784830"/>
            </a:xfrm>
            <a:prstGeom prst="rect">
              <a:avLst/>
            </a:prstGeom>
            <a:noFill/>
          </p:spPr>
          <p:txBody>
            <a:bodyPr wrap="square" rtlCol="0">
              <a:spAutoFit/>
            </a:bodyPr>
            <a:lstStyle/>
            <a:p>
              <a:r>
                <a:rPr lang="en-US" sz="1500" dirty="0" smtClean="0"/>
                <a:t>Variance 0.024 and Biased 0.372, easy to interpreting</a:t>
              </a:r>
              <a:endParaRPr lang="en-US" sz="1500" dirty="0"/>
            </a:p>
          </p:txBody>
        </p:sp>
      </p:grpSp>
      <p:grpSp>
        <p:nvGrpSpPr>
          <p:cNvPr id="59" name="Group 58"/>
          <p:cNvGrpSpPr/>
          <p:nvPr/>
        </p:nvGrpSpPr>
        <p:grpSpPr>
          <a:xfrm>
            <a:off x="4100595" y="4118029"/>
            <a:ext cx="2056368" cy="845729"/>
            <a:chOff x="478770" y="4029728"/>
            <a:chExt cx="2056368" cy="845729"/>
          </a:xfrm>
        </p:grpSpPr>
        <p:sp>
          <p:nvSpPr>
            <p:cNvPr id="60" name="TextBox 59"/>
            <p:cNvSpPr txBox="1"/>
            <p:nvPr/>
          </p:nvSpPr>
          <p:spPr>
            <a:xfrm>
              <a:off x="483255" y="4029728"/>
              <a:ext cx="2051883" cy="338554"/>
            </a:xfrm>
            <a:prstGeom prst="rect">
              <a:avLst/>
            </a:prstGeom>
            <a:noFill/>
          </p:spPr>
          <p:txBody>
            <a:bodyPr wrap="square" rtlCol="0">
              <a:spAutoFit/>
            </a:bodyPr>
            <a:lstStyle/>
            <a:p>
              <a:r>
                <a:rPr lang="en-US" sz="1600" b="1" dirty="0" smtClean="0">
                  <a:solidFill>
                    <a:schemeClr val="accent3"/>
                  </a:solidFill>
                </a:rPr>
                <a:t>Naïve Bayes Classifier</a:t>
              </a:r>
              <a:endParaRPr lang="en-US" sz="1600" b="1" dirty="0">
                <a:solidFill>
                  <a:schemeClr val="accent3"/>
                </a:solidFill>
              </a:endParaRPr>
            </a:p>
          </p:txBody>
        </p:sp>
        <p:sp>
          <p:nvSpPr>
            <p:cNvPr id="61" name="TextBox 60"/>
            <p:cNvSpPr txBox="1"/>
            <p:nvPr/>
          </p:nvSpPr>
          <p:spPr>
            <a:xfrm>
              <a:off x="478770" y="4321459"/>
              <a:ext cx="2003703" cy="553998"/>
            </a:xfrm>
            <a:prstGeom prst="rect">
              <a:avLst/>
            </a:prstGeom>
            <a:noFill/>
          </p:spPr>
          <p:txBody>
            <a:bodyPr wrap="square" rtlCol="0">
              <a:spAutoFit/>
            </a:bodyPr>
            <a:lstStyle/>
            <a:p>
              <a:r>
                <a:rPr lang="en-US" sz="1500" dirty="0" smtClean="0"/>
                <a:t>Variance 0.048 and Biased 0.368</a:t>
              </a:r>
              <a:endParaRPr lang="en-US" sz="1500" dirty="0"/>
            </a:p>
          </p:txBody>
        </p:sp>
      </p:grpSp>
      <p:grpSp>
        <p:nvGrpSpPr>
          <p:cNvPr id="62" name="Group 61"/>
          <p:cNvGrpSpPr/>
          <p:nvPr/>
        </p:nvGrpSpPr>
        <p:grpSpPr>
          <a:xfrm>
            <a:off x="7941495" y="4098979"/>
            <a:ext cx="2003703" cy="855254"/>
            <a:chOff x="478770" y="4029728"/>
            <a:chExt cx="2003703" cy="855254"/>
          </a:xfrm>
        </p:grpSpPr>
        <p:sp>
          <p:nvSpPr>
            <p:cNvPr id="63" name="TextBox 62"/>
            <p:cNvSpPr txBox="1"/>
            <p:nvPr/>
          </p:nvSpPr>
          <p:spPr>
            <a:xfrm>
              <a:off x="483255" y="4029728"/>
              <a:ext cx="1970643" cy="369332"/>
            </a:xfrm>
            <a:prstGeom prst="rect">
              <a:avLst/>
            </a:prstGeom>
            <a:noFill/>
          </p:spPr>
          <p:txBody>
            <a:bodyPr wrap="square" rtlCol="0">
              <a:spAutoFit/>
            </a:bodyPr>
            <a:lstStyle/>
            <a:p>
              <a:r>
                <a:rPr lang="en-US" b="1" dirty="0" smtClean="0">
                  <a:solidFill>
                    <a:schemeClr val="accent3"/>
                  </a:solidFill>
                </a:rPr>
                <a:t>Random Forest</a:t>
              </a:r>
              <a:endParaRPr lang="en-US" b="1" dirty="0">
                <a:solidFill>
                  <a:schemeClr val="accent3"/>
                </a:solidFill>
              </a:endParaRPr>
            </a:p>
          </p:txBody>
        </p:sp>
        <p:sp>
          <p:nvSpPr>
            <p:cNvPr id="64" name="TextBox 63"/>
            <p:cNvSpPr txBox="1"/>
            <p:nvPr/>
          </p:nvSpPr>
          <p:spPr>
            <a:xfrm>
              <a:off x="478770" y="4330984"/>
              <a:ext cx="2003703" cy="553998"/>
            </a:xfrm>
            <a:prstGeom prst="rect">
              <a:avLst/>
            </a:prstGeom>
            <a:noFill/>
          </p:spPr>
          <p:txBody>
            <a:bodyPr wrap="square" rtlCol="0">
              <a:spAutoFit/>
            </a:bodyPr>
            <a:lstStyle/>
            <a:p>
              <a:r>
                <a:rPr lang="en-US" sz="1500" dirty="0" smtClean="0"/>
                <a:t>Variance 0.064 and Biased 0.309</a:t>
              </a:r>
              <a:endParaRPr lang="en-US" sz="1500" dirty="0"/>
            </a:p>
          </p:txBody>
        </p:sp>
      </p:grpSp>
      <p:grpSp>
        <p:nvGrpSpPr>
          <p:cNvPr id="65" name="Group 64"/>
          <p:cNvGrpSpPr/>
          <p:nvPr/>
        </p:nvGrpSpPr>
        <p:grpSpPr>
          <a:xfrm>
            <a:off x="6021045" y="4098979"/>
            <a:ext cx="2003703" cy="855254"/>
            <a:chOff x="478770" y="4029728"/>
            <a:chExt cx="2003703" cy="855254"/>
          </a:xfrm>
        </p:grpSpPr>
        <p:sp>
          <p:nvSpPr>
            <p:cNvPr id="66" name="TextBox 65"/>
            <p:cNvSpPr txBox="1"/>
            <p:nvPr/>
          </p:nvSpPr>
          <p:spPr>
            <a:xfrm>
              <a:off x="483255" y="4029728"/>
              <a:ext cx="1970643" cy="369332"/>
            </a:xfrm>
            <a:prstGeom prst="rect">
              <a:avLst/>
            </a:prstGeom>
            <a:noFill/>
          </p:spPr>
          <p:txBody>
            <a:bodyPr wrap="square" rtlCol="0">
              <a:spAutoFit/>
            </a:bodyPr>
            <a:lstStyle/>
            <a:p>
              <a:r>
                <a:rPr lang="en-US" b="1" dirty="0" smtClean="0">
                  <a:solidFill>
                    <a:schemeClr val="accent3"/>
                  </a:solidFill>
                </a:rPr>
                <a:t>Decision Tree</a:t>
              </a:r>
              <a:endParaRPr lang="en-US" b="1" dirty="0">
                <a:solidFill>
                  <a:schemeClr val="accent3"/>
                </a:solidFill>
              </a:endParaRPr>
            </a:p>
          </p:txBody>
        </p:sp>
        <p:sp>
          <p:nvSpPr>
            <p:cNvPr id="67" name="TextBox 66"/>
            <p:cNvSpPr txBox="1"/>
            <p:nvPr/>
          </p:nvSpPr>
          <p:spPr>
            <a:xfrm>
              <a:off x="478770" y="4330984"/>
              <a:ext cx="2003703" cy="553998"/>
            </a:xfrm>
            <a:prstGeom prst="rect">
              <a:avLst/>
            </a:prstGeom>
            <a:noFill/>
          </p:spPr>
          <p:txBody>
            <a:bodyPr wrap="square" rtlCol="0">
              <a:spAutoFit/>
            </a:bodyPr>
            <a:lstStyle/>
            <a:p>
              <a:r>
                <a:rPr lang="en-US" sz="1500" dirty="0" smtClean="0"/>
                <a:t>Variance 0.069 and Biased 0.308</a:t>
              </a:r>
              <a:endParaRPr lang="en-US" sz="1500" dirty="0"/>
            </a:p>
          </p:txBody>
        </p:sp>
      </p:grpSp>
      <p:grpSp>
        <p:nvGrpSpPr>
          <p:cNvPr id="68" name="Group 67"/>
          <p:cNvGrpSpPr/>
          <p:nvPr/>
        </p:nvGrpSpPr>
        <p:grpSpPr>
          <a:xfrm>
            <a:off x="9706176" y="4098979"/>
            <a:ext cx="2504873" cy="1086086"/>
            <a:chOff x="322999" y="4029728"/>
            <a:chExt cx="2504873" cy="1086086"/>
          </a:xfrm>
        </p:grpSpPr>
        <p:sp>
          <p:nvSpPr>
            <p:cNvPr id="69" name="TextBox 68"/>
            <p:cNvSpPr txBox="1"/>
            <p:nvPr/>
          </p:nvSpPr>
          <p:spPr>
            <a:xfrm>
              <a:off x="322999" y="4029728"/>
              <a:ext cx="2504873" cy="338554"/>
            </a:xfrm>
            <a:prstGeom prst="rect">
              <a:avLst/>
            </a:prstGeom>
            <a:noFill/>
          </p:spPr>
          <p:txBody>
            <a:bodyPr wrap="square" rtlCol="0">
              <a:spAutoFit/>
            </a:bodyPr>
            <a:lstStyle/>
            <a:p>
              <a:r>
                <a:rPr lang="en-US" sz="1600" b="1" dirty="0" smtClean="0">
                  <a:solidFill>
                    <a:schemeClr val="accent3"/>
                  </a:solidFill>
                </a:rPr>
                <a:t>Support Vector Machines</a:t>
              </a:r>
              <a:endParaRPr lang="en-US" sz="1600" b="1" dirty="0">
                <a:solidFill>
                  <a:schemeClr val="accent3"/>
                </a:solidFill>
              </a:endParaRPr>
            </a:p>
          </p:txBody>
        </p:sp>
        <p:sp>
          <p:nvSpPr>
            <p:cNvPr id="70" name="TextBox 69"/>
            <p:cNvSpPr txBox="1"/>
            <p:nvPr/>
          </p:nvSpPr>
          <p:spPr>
            <a:xfrm>
              <a:off x="345420" y="4330984"/>
              <a:ext cx="2187178" cy="784830"/>
            </a:xfrm>
            <a:prstGeom prst="rect">
              <a:avLst/>
            </a:prstGeom>
            <a:noFill/>
          </p:spPr>
          <p:txBody>
            <a:bodyPr wrap="square" rtlCol="0">
              <a:spAutoFit/>
            </a:bodyPr>
            <a:lstStyle/>
            <a:p>
              <a:r>
                <a:rPr lang="en-US" sz="1500" dirty="0" smtClean="0"/>
                <a:t>Variance 0.024 and Biased 0.359, hard to use and difficult interpret</a:t>
              </a:r>
              <a:endParaRPr lang="en-US" sz="1500" dirty="0"/>
            </a:p>
          </p:txBody>
        </p:sp>
      </p:grpSp>
      <p:grpSp>
        <p:nvGrpSpPr>
          <p:cNvPr id="71" name="Group 70"/>
          <p:cNvGrpSpPr/>
          <p:nvPr/>
        </p:nvGrpSpPr>
        <p:grpSpPr>
          <a:xfrm>
            <a:off x="2208720" y="4118029"/>
            <a:ext cx="2003703" cy="855254"/>
            <a:chOff x="478770" y="4029728"/>
            <a:chExt cx="2003703" cy="855254"/>
          </a:xfrm>
        </p:grpSpPr>
        <p:sp>
          <p:nvSpPr>
            <p:cNvPr id="72" name="TextBox 71"/>
            <p:cNvSpPr txBox="1"/>
            <p:nvPr/>
          </p:nvSpPr>
          <p:spPr>
            <a:xfrm>
              <a:off x="483255" y="4029728"/>
              <a:ext cx="1970643" cy="338554"/>
            </a:xfrm>
            <a:prstGeom prst="rect">
              <a:avLst/>
            </a:prstGeom>
            <a:noFill/>
          </p:spPr>
          <p:txBody>
            <a:bodyPr wrap="square" rtlCol="0">
              <a:spAutoFit/>
            </a:bodyPr>
            <a:lstStyle/>
            <a:p>
              <a:r>
                <a:rPr lang="en-US" sz="1600" b="1" dirty="0" smtClean="0">
                  <a:solidFill>
                    <a:schemeClr val="accent3"/>
                  </a:solidFill>
                </a:rPr>
                <a:t>K-Nearest Neighbors</a:t>
              </a:r>
              <a:endParaRPr lang="en-US" sz="1600" b="1" dirty="0">
                <a:solidFill>
                  <a:schemeClr val="accent3"/>
                </a:solidFill>
              </a:endParaRPr>
            </a:p>
          </p:txBody>
        </p:sp>
        <p:sp>
          <p:nvSpPr>
            <p:cNvPr id="73" name="TextBox 72"/>
            <p:cNvSpPr txBox="1"/>
            <p:nvPr/>
          </p:nvSpPr>
          <p:spPr>
            <a:xfrm>
              <a:off x="478770" y="4330984"/>
              <a:ext cx="2003703" cy="553998"/>
            </a:xfrm>
            <a:prstGeom prst="rect">
              <a:avLst/>
            </a:prstGeom>
            <a:noFill/>
          </p:spPr>
          <p:txBody>
            <a:bodyPr wrap="square" rtlCol="0">
              <a:spAutoFit/>
            </a:bodyPr>
            <a:lstStyle/>
            <a:p>
              <a:r>
                <a:rPr lang="en-US" sz="1500" dirty="0" smtClean="0"/>
                <a:t>Variance 0.094 and Biased 0.298</a:t>
              </a:r>
              <a:endParaRPr lang="en-US" sz="1500" dirty="0"/>
            </a:p>
          </p:txBody>
        </p:sp>
      </p:grpSp>
    </p:spTree>
    <p:extLst>
      <p:ext uri="{BB962C8B-B14F-4D97-AF65-F5344CB8AC3E}">
        <p14:creationId xmlns:p14="http://schemas.microsoft.com/office/powerpoint/2010/main" val="2879494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p:tgtEl>
                                          <p:spTgt spid="75"/>
                                        </p:tgtEl>
                                        <p:attrNameLst>
                                          <p:attrName>ppt_y</p:attrName>
                                        </p:attrNameLst>
                                      </p:cBhvr>
                                      <p:tavLst>
                                        <p:tav tm="0">
                                          <p:val>
                                            <p:strVal val="#ppt_y-#ppt_h*1.125000"/>
                                          </p:val>
                                        </p:tav>
                                        <p:tav tm="100000">
                                          <p:val>
                                            <p:strVal val="#ppt_y"/>
                                          </p:val>
                                        </p:tav>
                                      </p:tavLst>
                                    </p:anim>
                                    <p:animEffect transition="in" filter="wipe(down)">
                                      <p:cBhvr>
                                        <p:cTn id="8" dur="500"/>
                                        <p:tgtEl>
                                          <p:spTgt spid="75"/>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additive="base">
                                        <p:cTn id="12" dur="500"/>
                                        <p:tgtEl>
                                          <p:spTgt spid="76"/>
                                        </p:tgtEl>
                                        <p:attrNameLst>
                                          <p:attrName>ppt_y</p:attrName>
                                        </p:attrNameLst>
                                      </p:cBhvr>
                                      <p:tavLst>
                                        <p:tav tm="0">
                                          <p:val>
                                            <p:strVal val="#ppt_y-#ppt_h*1.125000"/>
                                          </p:val>
                                        </p:tav>
                                        <p:tav tm="100000">
                                          <p:val>
                                            <p:strVal val="#ppt_y"/>
                                          </p:val>
                                        </p:tav>
                                      </p:tavLst>
                                    </p:anim>
                                    <p:animEffect transition="in" filter="wipe(down)">
                                      <p:cBhvr>
                                        <p:cTn id="13" dur="500"/>
                                        <p:tgtEl>
                                          <p:spTgt spid="76"/>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77"/>
                                        </p:tgtEl>
                                        <p:attrNameLst>
                                          <p:attrName>style.visibility</p:attrName>
                                        </p:attrNameLst>
                                      </p:cBhvr>
                                      <p:to>
                                        <p:strVal val="visible"/>
                                      </p:to>
                                    </p:set>
                                    <p:anim calcmode="lin" valueType="num">
                                      <p:cBhvr additive="base">
                                        <p:cTn id="17" dur="500"/>
                                        <p:tgtEl>
                                          <p:spTgt spid="77"/>
                                        </p:tgtEl>
                                        <p:attrNameLst>
                                          <p:attrName>ppt_y</p:attrName>
                                        </p:attrNameLst>
                                      </p:cBhvr>
                                      <p:tavLst>
                                        <p:tav tm="0">
                                          <p:val>
                                            <p:strVal val="#ppt_y-#ppt_h*1.125000"/>
                                          </p:val>
                                        </p:tav>
                                        <p:tav tm="100000">
                                          <p:val>
                                            <p:strVal val="#ppt_y"/>
                                          </p:val>
                                        </p:tav>
                                      </p:tavLst>
                                    </p:anim>
                                    <p:animEffect transition="in" filter="wipe(down)">
                                      <p:cBhvr>
                                        <p:cTn id="18" dur="500"/>
                                        <p:tgtEl>
                                          <p:spTgt spid="77"/>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additive="base">
                                        <p:cTn id="22" dur="500"/>
                                        <p:tgtEl>
                                          <p:spTgt spid="78"/>
                                        </p:tgtEl>
                                        <p:attrNameLst>
                                          <p:attrName>ppt_y</p:attrName>
                                        </p:attrNameLst>
                                      </p:cBhvr>
                                      <p:tavLst>
                                        <p:tav tm="0">
                                          <p:val>
                                            <p:strVal val="#ppt_y-#ppt_h*1.125000"/>
                                          </p:val>
                                        </p:tav>
                                        <p:tav tm="100000">
                                          <p:val>
                                            <p:strVal val="#ppt_y"/>
                                          </p:val>
                                        </p:tav>
                                      </p:tavLst>
                                    </p:anim>
                                    <p:animEffect transition="in" filter="wipe(down)">
                                      <p:cBhvr>
                                        <p:cTn id="23" dur="500"/>
                                        <p:tgtEl>
                                          <p:spTgt spid="78"/>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p:tgtEl>
                                          <p:spTgt spid="79"/>
                                        </p:tgtEl>
                                        <p:attrNameLst>
                                          <p:attrName>ppt_y</p:attrName>
                                        </p:attrNameLst>
                                      </p:cBhvr>
                                      <p:tavLst>
                                        <p:tav tm="0">
                                          <p:val>
                                            <p:strVal val="#ppt_y-#ppt_h*1.125000"/>
                                          </p:val>
                                        </p:tav>
                                        <p:tav tm="100000">
                                          <p:val>
                                            <p:strVal val="#ppt_y"/>
                                          </p:val>
                                        </p:tav>
                                      </p:tavLst>
                                    </p:anim>
                                    <p:animEffect transition="in" filter="wipe(down)">
                                      <p:cBhvr>
                                        <p:cTn id="28" dur="500"/>
                                        <p:tgtEl>
                                          <p:spTgt spid="79"/>
                                        </p:tgtEl>
                                      </p:cBhvr>
                                    </p:animEffect>
                                  </p:childTnLst>
                                </p:cTn>
                              </p:par>
                            </p:childTnLst>
                          </p:cTn>
                        </p:par>
                        <p:par>
                          <p:cTn id="29" fill="hold">
                            <p:stCondLst>
                              <p:cond delay="2500"/>
                            </p:stCondLst>
                            <p:childTnLst>
                              <p:par>
                                <p:cTn id="30" presetID="12" presetClass="entr" presetSubtype="1"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p:tgtEl>
                                          <p:spTgt spid="51"/>
                                        </p:tgtEl>
                                        <p:attrNameLst>
                                          <p:attrName>ppt_y</p:attrName>
                                        </p:attrNameLst>
                                      </p:cBhvr>
                                      <p:tavLst>
                                        <p:tav tm="0">
                                          <p:val>
                                            <p:strVal val="#ppt_y-#ppt_h*1.125000"/>
                                          </p:val>
                                        </p:tav>
                                        <p:tav tm="100000">
                                          <p:val>
                                            <p:strVal val="#ppt_y"/>
                                          </p:val>
                                        </p:tav>
                                      </p:tavLst>
                                    </p:anim>
                                    <p:animEffect transition="in" filter="wipe(down)">
                                      <p:cBhvr>
                                        <p:cTn id="33" dur="500"/>
                                        <p:tgtEl>
                                          <p:spTgt spid="51"/>
                                        </p:tgtEl>
                                      </p:cBhvr>
                                    </p:animEffect>
                                  </p:childTnLst>
                                </p:cTn>
                              </p:par>
                            </p:childTnLst>
                          </p:cTn>
                        </p:par>
                        <p:par>
                          <p:cTn id="34" fill="hold">
                            <p:stCondLst>
                              <p:cond delay="3000"/>
                            </p:stCondLst>
                            <p:childTnLst>
                              <p:par>
                                <p:cTn id="35" presetID="37" presetClass="entr" presetSubtype="0"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600"/>
                                        <p:tgtEl>
                                          <p:spTgt spid="30"/>
                                        </p:tgtEl>
                                      </p:cBhvr>
                                    </p:animEffect>
                                    <p:anim calcmode="lin" valueType="num">
                                      <p:cBhvr>
                                        <p:cTn id="38" dur="600" fill="hold"/>
                                        <p:tgtEl>
                                          <p:spTgt spid="30"/>
                                        </p:tgtEl>
                                        <p:attrNameLst>
                                          <p:attrName>ppt_x</p:attrName>
                                        </p:attrNameLst>
                                      </p:cBhvr>
                                      <p:tavLst>
                                        <p:tav tm="0">
                                          <p:val>
                                            <p:strVal val="#ppt_x"/>
                                          </p:val>
                                        </p:tav>
                                        <p:tav tm="100000">
                                          <p:val>
                                            <p:strVal val="#ppt_x"/>
                                          </p:val>
                                        </p:tav>
                                      </p:tavLst>
                                    </p:anim>
                                    <p:anim calcmode="lin" valueType="num">
                                      <p:cBhvr>
                                        <p:cTn id="39" dur="540" decel="100000" fill="hold"/>
                                        <p:tgtEl>
                                          <p:spTgt spid="30"/>
                                        </p:tgtEl>
                                        <p:attrNameLst>
                                          <p:attrName>ppt_y</p:attrName>
                                        </p:attrNameLst>
                                      </p:cBhvr>
                                      <p:tavLst>
                                        <p:tav tm="0">
                                          <p:val>
                                            <p:strVal val="#ppt_y+1"/>
                                          </p:val>
                                        </p:tav>
                                        <p:tav tm="100000">
                                          <p:val>
                                            <p:strVal val="#ppt_y-.03"/>
                                          </p:val>
                                        </p:tav>
                                      </p:tavLst>
                                    </p:anim>
                                    <p:anim calcmode="lin" valueType="num">
                                      <p:cBhvr>
                                        <p:cTn id="40" dur="60" accel="100000" fill="hold">
                                          <p:stCondLst>
                                            <p:cond delay="540"/>
                                          </p:stCondLst>
                                        </p:cTn>
                                        <p:tgtEl>
                                          <p:spTgt spid="30"/>
                                        </p:tgtEl>
                                        <p:attrNameLst>
                                          <p:attrName>ppt_y</p:attrName>
                                        </p:attrNameLst>
                                      </p:cBhvr>
                                      <p:tavLst>
                                        <p:tav tm="0">
                                          <p:val>
                                            <p:strVal val="#ppt_y-.03"/>
                                          </p:val>
                                        </p:tav>
                                        <p:tav tm="100000">
                                          <p:val>
                                            <p:strVal val="#ppt_y"/>
                                          </p:val>
                                        </p:tav>
                                      </p:tavLst>
                                    </p:anim>
                                  </p:childTnLst>
                                </p:cTn>
                              </p:par>
                            </p:childTnLst>
                          </p:cTn>
                        </p:par>
                        <p:par>
                          <p:cTn id="41" fill="hold">
                            <p:stCondLst>
                              <p:cond delay="3600"/>
                            </p:stCondLst>
                            <p:childTnLst>
                              <p:par>
                                <p:cTn id="42" presetID="37"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600"/>
                                        <p:tgtEl>
                                          <p:spTgt spid="59"/>
                                        </p:tgtEl>
                                      </p:cBhvr>
                                    </p:animEffect>
                                    <p:anim calcmode="lin" valueType="num">
                                      <p:cBhvr>
                                        <p:cTn id="45" dur="600" fill="hold"/>
                                        <p:tgtEl>
                                          <p:spTgt spid="59"/>
                                        </p:tgtEl>
                                        <p:attrNameLst>
                                          <p:attrName>ppt_x</p:attrName>
                                        </p:attrNameLst>
                                      </p:cBhvr>
                                      <p:tavLst>
                                        <p:tav tm="0">
                                          <p:val>
                                            <p:strVal val="#ppt_x"/>
                                          </p:val>
                                        </p:tav>
                                        <p:tav tm="100000">
                                          <p:val>
                                            <p:strVal val="#ppt_x"/>
                                          </p:val>
                                        </p:tav>
                                      </p:tavLst>
                                    </p:anim>
                                    <p:anim calcmode="lin" valueType="num">
                                      <p:cBhvr>
                                        <p:cTn id="46" dur="540" decel="100000" fill="hold"/>
                                        <p:tgtEl>
                                          <p:spTgt spid="59"/>
                                        </p:tgtEl>
                                        <p:attrNameLst>
                                          <p:attrName>ppt_y</p:attrName>
                                        </p:attrNameLst>
                                      </p:cBhvr>
                                      <p:tavLst>
                                        <p:tav tm="0">
                                          <p:val>
                                            <p:strVal val="#ppt_y+1"/>
                                          </p:val>
                                        </p:tav>
                                        <p:tav tm="100000">
                                          <p:val>
                                            <p:strVal val="#ppt_y-.03"/>
                                          </p:val>
                                        </p:tav>
                                      </p:tavLst>
                                    </p:anim>
                                    <p:anim calcmode="lin" valueType="num">
                                      <p:cBhvr>
                                        <p:cTn id="47" dur="60" accel="100000" fill="hold">
                                          <p:stCondLst>
                                            <p:cond delay="540"/>
                                          </p:stCondLst>
                                        </p:cTn>
                                        <p:tgtEl>
                                          <p:spTgt spid="59"/>
                                        </p:tgtEl>
                                        <p:attrNameLst>
                                          <p:attrName>ppt_y</p:attrName>
                                        </p:attrNameLst>
                                      </p:cBhvr>
                                      <p:tavLst>
                                        <p:tav tm="0">
                                          <p:val>
                                            <p:strVal val="#ppt_y-.03"/>
                                          </p:val>
                                        </p:tav>
                                        <p:tav tm="100000">
                                          <p:val>
                                            <p:strVal val="#ppt_y"/>
                                          </p:val>
                                        </p:tav>
                                      </p:tavLst>
                                    </p:anim>
                                  </p:childTnLst>
                                </p:cTn>
                              </p:par>
                            </p:childTnLst>
                          </p:cTn>
                        </p:par>
                        <p:par>
                          <p:cTn id="48" fill="hold">
                            <p:stCondLst>
                              <p:cond delay="4200"/>
                            </p:stCondLst>
                            <p:childTnLst>
                              <p:par>
                                <p:cTn id="49" presetID="37" presetClass="entr" presetSubtype="0"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600"/>
                                        <p:tgtEl>
                                          <p:spTgt spid="71"/>
                                        </p:tgtEl>
                                      </p:cBhvr>
                                    </p:animEffect>
                                    <p:anim calcmode="lin" valueType="num">
                                      <p:cBhvr>
                                        <p:cTn id="52" dur="600" fill="hold"/>
                                        <p:tgtEl>
                                          <p:spTgt spid="71"/>
                                        </p:tgtEl>
                                        <p:attrNameLst>
                                          <p:attrName>ppt_x</p:attrName>
                                        </p:attrNameLst>
                                      </p:cBhvr>
                                      <p:tavLst>
                                        <p:tav tm="0">
                                          <p:val>
                                            <p:strVal val="#ppt_x"/>
                                          </p:val>
                                        </p:tav>
                                        <p:tav tm="100000">
                                          <p:val>
                                            <p:strVal val="#ppt_x"/>
                                          </p:val>
                                        </p:tav>
                                      </p:tavLst>
                                    </p:anim>
                                    <p:anim calcmode="lin" valueType="num">
                                      <p:cBhvr>
                                        <p:cTn id="53" dur="540" decel="100000" fill="hold"/>
                                        <p:tgtEl>
                                          <p:spTgt spid="71"/>
                                        </p:tgtEl>
                                        <p:attrNameLst>
                                          <p:attrName>ppt_y</p:attrName>
                                        </p:attrNameLst>
                                      </p:cBhvr>
                                      <p:tavLst>
                                        <p:tav tm="0">
                                          <p:val>
                                            <p:strVal val="#ppt_y+1"/>
                                          </p:val>
                                        </p:tav>
                                        <p:tav tm="100000">
                                          <p:val>
                                            <p:strVal val="#ppt_y-.03"/>
                                          </p:val>
                                        </p:tav>
                                      </p:tavLst>
                                    </p:anim>
                                    <p:anim calcmode="lin" valueType="num">
                                      <p:cBhvr>
                                        <p:cTn id="54" dur="60" accel="100000" fill="hold">
                                          <p:stCondLst>
                                            <p:cond delay="540"/>
                                          </p:stCondLst>
                                        </p:cTn>
                                        <p:tgtEl>
                                          <p:spTgt spid="71"/>
                                        </p:tgtEl>
                                        <p:attrNameLst>
                                          <p:attrName>ppt_y</p:attrName>
                                        </p:attrNameLst>
                                      </p:cBhvr>
                                      <p:tavLst>
                                        <p:tav tm="0">
                                          <p:val>
                                            <p:strVal val="#ppt_y-.03"/>
                                          </p:val>
                                        </p:tav>
                                        <p:tav tm="100000">
                                          <p:val>
                                            <p:strVal val="#ppt_y"/>
                                          </p:val>
                                        </p:tav>
                                      </p:tavLst>
                                    </p:anim>
                                  </p:childTnLst>
                                </p:cTn>
                              </p:par>
                            </p:childTnLst>
                          </p:cTn>
                        </p:par>
                        <p:par>
                          <p:cTn id="55" fill="hold">
                            <p:stCondLst>
                              <p:cond delay="4800"/>
                            </p:stCondLst>
                            <p:childTnLst>
                              <p:par>
                                <p:cTn id="56" presetID="37" presetClass="entr" presetSubtype="0"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anim calcmode="lin" valueType="num">
                                      <p:cBhvr>
                                        <p:cTn id="59" dur="500" fill="hold"/>
                                        <p:tgtEl>
                                          <p:spTgt spid="65"/>
                                        </p:tgtEl>
                                        <p:attrNameLst>
                                          <p:attrName>ppt_x</p:attrName>
                                        </p:attrNameLst>
                                      </p:cBhvr>
                                      <p:tavLst>
                                        <p:tav tm="0">
                                          <p:val>
                                            <p:strVal val="#ppt_x"/>
                                          </p:val>
                                        </p:tav>
                                        <p:tav tm="100000">
                                          <p:val>
                                            <p:strVal val="#ppt_x"/>
                                          </p:val>
                                        </p:tav>
                                      </p:tavLst>
                                    </p:anim>
                                    <p:anim calcmode="lin" valueType="num">
                                      <p:cBhvr>
                                        <p:cTn id="60" dur="450" decel="100000" fill="hold"/>
                                        <p:tgtEl>
                                          <p:spTgt spid="65"/>
                                        </p:tgtEl>
                                        <p:attrNameLst>
                                          <p:attrName>ppt_y</p:attrName>
                                        </p:attrNameLst>
                                      </p:cBhvr>
                                      <p:tavLst>
                                        <p:tav tm="0">
                                          <p:val>
                                            <p:strVal val="#ppt_y+1"/>
                                          </p:val>
                                        </p:tav>
                                        <p:tav tm="100000">
                                          <p:val>
                                            <p:strVal val="#ppt_y-.03"/>
                                          </p:val>
                                        </p:tav>
                                      </p:tavLst>
                                    </p:anim>
                                    <p:anim calcmode="lin" valueType="num">
                                      <p:cBhvr>
                                        <p:cTn id="61" dur="50" accel="100000" fill="hold">
                                          <p:stCondLst>
                                            <p:cond delay="450"/>
                                          </p:stCondLst>
                                        </p:cTn>
                                        <p:tgtEl>
                                          <p:spTgt spid="65"/>
                                        </p:tgtEl>
                                        <p:attrNameLst>
                                          <p:attrName>ppt_y</p:attrName>
                                        </p:attrNameLst>
                                      </p:cBhvr>
                                      <p:tavLst>
                                        <p:tav tm="0">
                                          <p:val>
                                            <p:strVal val="#ppt_y-.03"/>
                                          </p:val>
                                        </p:tav>
                                        <p:tav tm="100000">
                                          <p:val>
                                            <p:strVal val="#ppt_y"/>
                                          </p:val>
                                        </p:tav>
                                      </p:tavLst>
                                    </p:anim>
                                  </p:childTnLst>
                                </p:cTn>
                              </p:par>
                            </p:childTnLst>
                          </p:cTn>
                        </p:par>
                        <p:par>
                          <p:cTn id="62" fill="hold">
                            <p:stCondLst>
                              <p:cond delay="5300"/>
                            </p:stCondLst>
                            <p:childTnLst>
                              <p:par>
                                <p:cTn id="63" presetID="37" presetClass="entr" presetSubtype="0" fill="hold" nodeType="after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600"/>
                                        <p:tgtEl>
                                          <p:spTgt spid="62"/>
                                        </p:tgtEl>
                                      </p:cBhvr>
                                    </p:animEffect>
                                    <p:anim calcmode="lin" valueType="num">
                                      <p:cBhvr>
                                        <p:cTn id="66" dur="600" fill="hold"/>
                                        <p:tgtEl>
                                          <p:spTgt spid="62"/>
                                        </p:tgtEl>
                                        <p:attrNameLst>
                                          <p:attrName>ppt_x</p:attrName>
                                        </p:attrNameLst>
                                      </p:cBhvr>
                                      <p:tavLst>
                                        <p:tav tm="0">
                                          <p:val>
                                            <p:strVal val="#ppt_x"/>
                                          </p:val>
                                        </p:tav>
                                        <p:tav tm="100000">
                                          <p:val>
                                            <p:strVal val="#ppt_x"/>
                                          </p:val>
                                        </p:tav>
                                      </p:tavLst>
                                    </p:anim>
                                    <p:anim calcmode="lin" valueType="num">
                                      <p:cBhvr>
                                        <p:cTn id="67" dur="540" decel="100000" fill="hold"/>
                                        <p:tgtEl>
                                          <p:spTgt spid="62"/>
                                        </p:tgtEl>
                                        <p:attrNameLst>
                                          <p:attrName>ppt_y</p:attrName>
                                        </p:attrNameLst>
                                      </p:cBhvr>
                                      <p:tavLst>
                                        <p:tav tm="0">
                                          <p:val>
                                            <p:strVal val="#ppt_y+1"/>
                                          </p:val>
                                        </p:tav>
                                        <p:tav tm="100000">
                                          <p:val>
                                            <p:strVal val="#ppt_y-.03"/>
                                          </p:val>
                                        </p:tav>
                                      </p:tavLst>
                                    </p:anim>
                                    <p:anim calcmode="lin" valueType="num">
                                      <p:cBhvr>
                                        <p:cTn id="68" dur="60" accel="100000" fill="hold">
                                          <p:stCondLst>
                                            <p:cond delay="540"/>
                                          </p:stCondLst>
                                        </p:cTn>
                                        <p:tgtEl>
                                          <p:spTgt spid="62"/>
                                        </p:tgtEl>
                                        <p:attrNameLst>
                                          <p:attrName>ppt_y</p:attrName>
                                        </p:attrNameLst>
                                      </p:cBhvr>
                                      <p:tavLst>
                                        <p:tav tm="0">
                                          <p:val>
                                            <p:strVal val="#ppt_y-.03"/>
                                          </p:val>
                                        </p:tav>
                                        <p:tav tm="100000">
                                          <p:val>
                                            <p:strVal val="#ppt_y"/>
                                          </p:val>
                                        </p:tav>
                                      </p:tavLst>
                                    </p:anim>
                                  </p:childTnLst>
                                </p:cTn>
                              </p:par>
                            </p:childTnLst>
                          </p:cTn>
                        </p:par>
                        <p:par>
                          <p:cTn id="69" fill="hold">
                            <p:stCondLst>
                              <p:cond delay="5900"/>
                            </p:stCondLst>
                            <p:childTnLst>
                              <p:par>
                                <p:cTn id="70" presetID="37" presetClass="entr" presetSubtype="0" fill="hold" nodeType="afterEffect">
                                  <p:stCondLst>
                                    <p:cond delay="0"/>
                                  </p:stCondLst>
                                  <p:childTnLst>
                                    <p:set>
                                      <p:cBhvr>
                                        <p:cTn id="71" dur="1" fill="hold">
                                          <p:stCondLst>
                                            <p:cond delay="0"/>
                                          </p:stCondLst>
                                        </p:cTn>
                                        <p:tgtEl>
                                          <p:spTgt spid="68"/>
                                        </p:tgtEl>
                                        <p:attrNameLst>
                                          <p:attrName>style.visibility</p:attrName>
                                        </p:attrNameLst>
                                      </p:cBhvr>
                                      <p:to>
                                        <p:strVal val="visible"/>
                                      </p:to>
                                    </p:set>
                                    <p:animEffect transition="in" filter="fade">
                                      <p:cBhvr>
                                        <p:cTn id="72" dur="600"/>
                                        <p:tgtEl>
                                          <p:spTgt spid="68"/>
                                        </p:tgtEl>
                                      </p:cBhvr>
                                    </p:animEffect>
                                    <p:anim calcmode="lin" valueType="num">
                                      <p:cBhvr>
                                        <p:cTn id="73" dur="600" fill="hold"/>
                                        <p:tgtEl>
                                          <p:spTgt spid="68"/>
                                        </p:tgtEl>
                                        <p:attrNameLst>
                                          <p:attrName>ppt_x</p:attrName>
                                        </p:attrNameLst>
                                      </p:cBhvr>
                                      <p:tavLst>
                                        <p:tav tm="0">
                                          <p:val>
                                            <p:strVal val="#ppt_x"/>
                                          </p:val>
                                        </p:tav>
                                        <p:tav tm="100000">
                                          <p:val>
                                            <p:strVal val="#ppt_x"/>
                                          </p:val>
                                        </p:tav>
                                      </p:tavLst>
                                    </p:anim>
                                    <p:anim calcmode="lin" valueType="num">
                                      <p:cBhvr>
                                        <p:cTn id="74" dur="540" decel="100000" fill="hold"/>
                                        <p:tgtEl>
                                          <p:spTgt spid="68"/>
                                        </p:tgtEl>
                                        <p:attrNameLst>
                                          <p:attrName>ppt_y</p:attrName>
                                        </p:attrNameLst>
                                      </p:cBhvr>
                                      <p:tavLst>
                                        <p:tav tm="0">
                                          <p:val>
                                            <p:strVal val="#ppt_y+1"/>
                                          </p:val>
                                        </p:tav>
                                        <p:tav tm="100000">
                                          <p:val>
                                            <p:strVal val="#ppt_y-.03"/>
                                          </p:val>
                                        </p:tav>
                                      </p:tavLst>
                                    </p:anim>
                                    <p:anim calcmode="lin" valueType="num">
                                      <p:cBhvr>
                                        <p:cTn id="75" dur="60" accel="100000" fill="hold">
                                          <p:stCondLst>
                                            <p:cond delay="540"/>
                                          </p:stCondLst>
                                        </p:cTn>
                                        <p:tgtEl>
                                          <p:spTgt spid="68"/>
                                        </p:tgtEl>
                                        <p:attrNameLst>
                                          <p:attrName>ppt_y</p:attrName>
                                        </p:attrNameLst>
                                      </p:cBhvr>
                                      <p:tavLst>
                                        <p:tav tm="0">
                                          <p:val>
                                            <p:strVal val="#ppt_y-.03"/>
                                          </p:val>
                                        </p:tav>
                                        <p:tav tm="100000">
                                          <p:val>
                                            <p:strVal val="#ppt_y"/>
                                          </p:val>
                                        </p:tav>
                                      </p:tavLst>
                                    </p:anim>
                                  </p:childTnLst>
                                </p:cTn>
                              </p:par>
                            </p:childTnLst>
                          </p:cTn>
                        </p:par>
                        <p:par>
                          <p:cTn id="76" fill="hold">
                            <p:stCondLst>
                              <p:cond delay="6500"/>
                            </p:stCondLst>
                            <p:childTnLst>
                              <p:par>
                                <p:cTn id="77" presetID="37" presetClass="entr" presetSubtype="0" fill="hold" grpId="0" nodeType="after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fade">
                                      <p:cBhvr>
                                        <p:cTn id="79" dur="500"/>
                                        <p:tgtEl>
                                          <p:spTgt spid="96"/>
                                        </p:tgtEl>
                                      </p:cBhvr>
                                    </p:animEffect>
                                    <p:anim calcmode="lin" valueType="num">
                                      <p:cBhvr>
                                        <p:cTn id="80" dur="500" fill="hold"/>
                                        <p:tgtEl>
                                          <p:spTgt spid="96"/>
                                        </p:tgtEl>
                                        <p:attrNameLst>
                                          <p:attrName>ppt_x</p:attrName>
                                        </p:attrNameLst>
                                      </p:cBhvr>
                                      <p:tavLst>
                                        <p:tav tm="0">
                                          <p:val>
                                            <p:strVal val="#ppt_x"/>
                                          </p:val>
                                        </p:tav>
                                        <p:tav tm="100000">
                                          <p:val>
                                            <p:strVal val="#ppt_x"/>
                                          </p:val>
                                        </p:tav>
                                      </p:tavLst>
                                    </p:anim>
                                    <p:anim calcmode="lin" valueType="num">
                                      <p:cBhvr>
                                        <p:cTn id="81" dur="450" decel="100000" fill="hold"/>
                                        <p:tgtEl>
                                          <p:spTgt spid="96"/>
                                        </p:tgtEl>
                                        <p:attrNameLst>
                                          <p:attrName>ppt_y</p:attrName>
                                        </p:attrNameLst>
                                      </p:cBhvr>
                                      <p:tavLst>
                                        <p:tav tm="0">
                                          <p:val>
                                            <p:strVal val="#ppt_y+1"/>
                                          </p:val>
                                        </p:tav>
                                        <p:tav tm="100000">
                                          <p:val>
                                            <p:strVal val="#ppt_y-.03"/>
                                          </p:val>
                                        </p:tav>
                                      </p:tavLst>
                                    </p:anim>
                                    <p:anim calcmode="lin" valueType="num">
                                      <p:cBhvr>
                                        <p:cTn id="82" dur="50" accel="100000" fill="hold">
                                          <p:stCondLst>
                                            <p:cond delay="45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CE46DE-23BC-0048-83CA-F1EADE70EDAB}"/>
              </a:ext>
            </a:extLst>
          </p:cNvPr>
          <p:cNvSpPr>
            <a:spLocks noGrp="1"/>
          </p:cNvSpPr>
          <p:nvPr>
            <p:ph type="body" sz="quarter" idx="11"/>
          </p:nvPr>
        </p:nvSpPr>
        <p:spPr/>
        <p:txBody>
          <a:bodyPr/>
          <a:lstStyle/>
          <a:p>
            <a:r>
              <a:rPr lang="en-US" b="1" dirty="0" err="1" smtClean="0">
                <a:gradFill>
                  <a:gsLst>
                    <a:gs pos="0">
                      <a:schemeClr val="accent5">
                        <a:lumMod val="67000"/>
                      </a:schemeClr>
                    </a:gs>
                    <a:gs pos="48000">
                      <a:schemeClr val="accent3"/>
                    </a:gs>
                    <a:gs pos="100000">
                      <a:schemeClr val="accent6"/>
                    </a:gs>
                  </a:gsLst>
                  <a:path path="circle">
                    <a:fillToRect l="100000" t="100000"/>
                  </a:path>
                </a:gradFill>
              </a:rPr>
              <a:t>Aryanto</a:t>
            </a:r>
            <a:r>
              <a:rPr lang="en-US" b="1" dirty="0" smtClean="0">
                <a:gradFill>
                  <a:gsLst>
                    <a:gs pos="0">
                      <a:schemeClr val="accent5">
                        <a:lumMod val="67000"/>
                      </a:schemeClr>
                    </a:gs>
                    <a:gs pos="48000">
                      <a:schemeClr val="accent3"/>
                    </a:gs>
                    <a:gs pos="100000">
                      <a:schemeClr val="accent6"/>
                    </a:gs>
                  </a:gsLst>
                  <a:path path="circle">
                    <a:fillToRect l="100000" t="100000"/>
                  </a:path>
                </a:gradFill>
              </a:rPr>
              <a:t>, </a:t>
            </a:r>
            <a:r>
              <a:rPr lang="en-US" b="1" dirty="0" err="1" smtClean="0">
                <a:gradFill>
                  <a:gsLst>
                    <a:gs pos="0">
                      <a:schemeClr val="accent5">
                        <a:lumMod val="67000"/>
                      </a:schemeClr>
                    </a:gs>
                    <a:gs pos="48000">
                      <a:schemeClr val="accent3"/>
                    </a:gs>
                    <a:gs pos="100000">
                      <a:schemeClr val="accent6"/>
                    </a:gs>
                  </a:gsLst>
                  <a:path path="circle">
                    <a:fillToRect l="100000" t="100000"/>
                  </a:path>
                </a:gradFill>
              </a:rPr>
              <a:t>M.Si</a:t>
            </a:r>
            <a:endParaRPr lang="en-US" b="1" dirty="0">
              <a:gradFill>
                <a:gsLst>
                  <a:gs pos="0">
                    <a:schemeClr val="accent5">
                      <a:lumMod val="67000"/>
                    </a:schemeClr>
                  </a:gs>
                  <a:gs pos="48000">
                    <a:schemeClr val="accent3"/>
                  </a:gs>
                  <a:gs pos="100000">
                    <a:schemeClr val="accent6"/>
                  </a:gs>
                </a:gsLst>
                <a:path path="circle">
                  <a:fillToRect l="100000" t="100000"/>
                </a:path>
              </a:gradFill>
            </a:endParaRPr>
          </a:p>
        </p:txBody>
      </p:sp>
      <p:sp>
        <p:nvSpPr>
          <p:cNvPr id="3" name="Text Placeholder 2">
            <a:extLst>
              <a:ext uri="{FF2B5EF4-FFF2-40B4-BE49-F238E27FC236}">
                <a16:creationId xmlns:a16="http://schemas.microsoft.com/office/drawing/2014/main" id="{0BE1E4E1-6DAD-A94D-97B7-D4126DAAD639}"/>
              </a:ext>
            </a:extLst>
          </p:cNvPr>
          <p:cNvSpPr>
            <a:spLocks noGrp="1"/>
          </p:cNvSpPr>
          <p:nvPr>
            <p:ph type="body" sz="quarter" idx="12"/>
          </p:nvPr>
        </p:nvSpPr>
        <p:spPr/>
        <p:txBody>
          <a:bodyPr/>
          <a:lstStyle/>
          <a:p>
            <a:r>
              <a:rPr lang="en-US" dirty="0" smtClean="0">
                <a:solidFill>
                  <a:schemeClr val="accent4"/>
                </a:solidFill>
                <a:ea typeface="Roboto Light" panose="02000000000000000000" pitchFamily="2" charset="0"/>
                <a:cs typeface="Roboto Light" panose="02000000000000000000" pitchFamily="2" charset="0"/>
              </a:rPr>
              <a:t>Author :  </a:t>
            </a:r>
            <a:endParaRPr lang="en-US" dirty="0">
              <a:solidFill>
                <a:schemeClr val="accent4"/>
              </a:solidFill>
              <a:ea typeface="Roboto Light" panose="02000000000000000000" pitchFamily="2" charset="0"/>
              <a:cs typeface="Roboto Light" panose="02000000000000000000" pitchFamily="2" charset="0"/>
            </a:endParaRPr>
          </a:p>
        </p:txBody>
      </p:sp>
      <p:sp>
        <p:nvSpPr>
          <p:cNvPr id="7" name="TextBox 6">
            <a:extLst>
              <a:ext uri="{FF2B5EF4-FFF2-40B4-BE49-F238E27FC236}">
                <a16:creationId xmlns:a16="http://schemas.microsoft.com/office/drawing/2014/main" id="{C11CB01F-8BE5-FF42-8F25-076825AC596A}"/>
              </a:ext>
            </a:extLst>
          </p:cNvPr>
          <p:cNvSpPr txBox="1"/>
          <p:nvPr/>
        </p:nvSpPr>
        <p:spPr>
          <a:xfrm>
            <a:off x="873941" y="3123145"/>
            <a:ext cx="4722187" cy="1538883"/>
          </a:xfrm>
          <a:prstGeom prst="rect">
            <a:avLst/>
          </a:prstGeom>
          <a:noFill/>
        </p:spPr>
        <p:txBody>
          <a:bodyPr wrap="square" rtlCol="0">
            <a:spAutoFit/>
          </a:bodyPr>
          <a:lstStyle/>
          <a:p>
            <a:pPr>
              <a:spcBef>
                <a:spcPts val="300"/>
              </a:spcBef>
            </a:pP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Full Time Profession</a:t>
            </a:r>
          </a:p>
          <a:p>
            <a:pPr marL="342900" indent="-342900">
              <a:spcBef>
                <a:spcPts val="300"/>
              </a:spcBef>
              <a:buFont typeface="+mj-lt"/>
              <a:buAutoNum type="arabicPeriod"/>
            </a:pPr>
            <a:r>
              <a:rPr lang="en-US" sz="1400" b="1" dirty="0" smtClean="0">
                <a:latin typeface="Source Sans Pro Light" panose="020B0403030403020204" pitchFamily="34" charset="0"/>
                <a:ea typeface="Roboto Light" panose="02000000000000000000" pitchFamily="2" charset="0"/>
                <a:cs typeface="Roboto Light" panose="02000000000000000000" pitchFamily="2" charset="0"/>
              </a:rPr>
              <a:t>Electric-Vine Industries</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role as </a:t>
            </a:r>
            <a:r>
              <a:rPr lang="en-US" sz="14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Data Analyst</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for 2 years. </a:t>
            </a:r>
          </a:p>
          <a:p>
            <a:pPr marL="342900" indent="-342900">
              <a:spcBef>
                <a:spcPts val="300"/>
              </a:spcBef>
              <a:buFont typeface="+mj-lt"/>
              <a:buAutoNum type="arabicPeriod"/>
            </a:pPr>
            <a:r>
              <a:rPr lang="en-US" sz="1400" b="1" dirty="0" smtClean="0">
                <a:latin typeface="Source Sans Pro Light" panose="020B0403030403020204" pitchFamily="34" charset="0"/>
                <a:ea typeface="Roboto Light" panose="02000000000000000000" pitchFamily="2" charset="0"/>
                <a:cs typeface="Roboto Light" panose="02000000000000000000" pitchFamily="2" charset="0"/>
              </a:rPr>
              <a:t>PT. </a:t>
            </a:r>
            <a:r>
              <a:rPr lang="en-US" sz="1400" b="1" dirty="0" err="1" smtClean="0">
                <a:latin typeface="Source Sans Pro Light" panose="020B0403030403020204" pitchFamily="34" charset="0"/>
                <a:ea typeface="Roboto Light" panose="02000000000000000000" pitchFamily="2" charset="0"/>
                <a:cs typeface="Roboto Light" panose="02000000000000000000" pitchFamily="2" charset="0"/>
              </a:rPr>
              <a:t>Anekatek</a:t>
            </a:r>
            <a:r>
              <a:rPr lang="en-US" sz="1400" b="1" dirty="0" smtClean="0">
                <a:latin typeface="Source Sans Pro Light" panose="020B0403030403020204" pitchFamily="34" charset="0"/>
                <a:ea typeface="Roboto Light" panose="02000000000000000000" pitchFamily="2" charset="0"/>
                <a:cs typeface="Roboto Light" panose="02000000000000000000" pitchFamily="2" charset="0"/>
              </a:rPr>
              <a:t> Consultants</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role as </a:t>
            </a:r>
            <a:r>
              <a:rPr lang="en-US" sz="14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Data Engineer </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for 2 years.</a:t>
            </a:r>
          </a:p>
          <a:p>
            <a:pPr marL="342900" indent="-342900">
              <a:spcBef>
                <a:spcPts val="300"/>
              </a:spcBef>
              <a:buFont typeface="+mj-lt"/>
              <a:buAutoNum type="arabicPeriod"/>
            </a:pPr>
            <a:r>
              <a:rPr lang="en-US" sz="1400" b="1" dirty="0" err="1">
                <a:latin typeface="Source Sans Pro Light" panose="020B0403030403020204" pitchFamily="34" charset="0"/>
                <a:ea typeface="Roboto Light" panose="02000000000000000000" pitchFamily="2" charset="0"/>
                <a:cs typeface="Roboto Light" panose="02000000000000000000" pitchFamily="2" charset="0"/>
              </a:rPr>
              <a:t>Amtrust</a:t>
            </a:r>
            <a:r>
              <a:rPr lang="en-US" sz="1400" b="1" dirty="0">
                <a:latin typeface="Source Sans Pro Light" panose="020B0403030403020204" pitchFamily="34" charset="0"/>
                <a:ea typeface="Roboto Light" panose="02000000000000000000" pitchFamily="2" charset="0"/>
                <a:cs typeface="Roboto Light" panose="02000000000000000000" pitchFamily="2" charset="0"/>
              </a:rPr>
              <a:t> Mobile Solution </a:t>
            </a:r>
            <a:r>
              <a:rPr lang="en-US" sz="1400" b="1" dirty="0" smtClean="0">
                <a:latin typeface="Source Sans Pro Light" panose="020B0403030403020204" pitchFamily="34" charset="0"/>
                <a:ea typeface="Roboto Light" panose="02000000000000000000" pitchFamily="2" charset="0"/>
                <a:cs typeface="Roboto Light" panose="02000000000000000000" pitchFamily="2" charset="0"/>
              </a:rPr>
              <a:t>Indonesia</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role as </a:t>
            </a:r>
            <a:r>
              <a:rPr lang="en-US" sz="14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Operation Data Analyst</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for a year.</a:t>
            </a:r>
          </a:p>
          <a:p>
            <a:pPr marL="342900" indent="-342900">
              <a:spcBef>
                <a:spcPts val="300"/>
              </a:spcBef>
              <a:buFont typeface="+mj-lt"/>
              <a:buAutoNum type="arabicPeriod"/>
            </a:pPr>
            <a:r>
              <a:rPr lang="en-US" sz="1400" b="1" dirty="0" smtClean="0">
                <a:latin typeface="Source Sans Pro Light" panose="020B0403030403020204" pitchFamily="34" charset="0"/>
                <a:ea typeface="Roboto Light" panose="02000000000000000000" pitchFamily="2" charset="0"/>
                <a:cs typeface="Roboto Light" panose="02000000000000000000" pitchFamily="2" charset="0"/>
              </a:rPr>
              <a:t>PT. LAPI ITB</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role as </a:t>
            </a:r>
            <a:r>
              <a:rPr lang="en-US" sz="14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Quantitative Risk Analyst </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for 4 months.</a:t>
            </a:r>
            <a:endParaRPr lang="en-US" sz="1400" dirty="0">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8" name="TextBox 7">
            <a:extLst>
              <a:ext uri="{FF2B5EF4-FFF2-40B4-BE49-F238E27FC236}">
                <a16:creationId xmlns:a16="http://schemas.microsoft.com/office/drawing/2014/main" id="{4A69C850-32E2-7848-9AA9-5715BBF4DA28}"/>
              </a:ext>
            </a:extLst>
          </p:cNvPr>
          <p:cNvSpPr txBox="1"/>
          <p:nvPr/>
        </p:nvSpPr>
        <p:spPr>
          <a:xfrm>
            <a:off x="873941" y="1385784"/>
            <a:ext cx="5151955" cy="1477328"/>
          </a:xfrm>
          <a:prstGeom prst="rect">
            <a:avLst/>
          </a:prstGeom>
          <a:noFill/>
        </p:spPr>
        <p:txBody>
          <a:bodyPr wrap="square" rtlCol="0">
            <a:spAutoFit/>
          </a:bodyPr>
          <a:lstStyle/>
          <a:p>
            <a:r>
              <a:rPr lang="en-US" sz="1500" b="1" dirty="0" smtClean="0">
                <a:latin typeface="Roboto" panose="02000000000000000000" pitchFamily="2" charset="0"/>
                <a:ea typeface="Roboto" panose="02000000000000000000" pitchFamily="2" charset="0"/>
                <a:cs typeface="Source Sans Pro Light" charset="0"/>
              </a:rPr>
              <a:t>Hi There.</a:t>
            </a:r>
            <a:endParaRPr lang="en-US" sz="1500" b="1" dirty="0">
              <a:latin typeface="Roboto" panose="02000000000000000000" pitchFamily="2" charset="0"/>
              <a:ea typeface="Roboto" panose="02000000000000000000" pitchFamily="2" charset="0"/>
              <a:cs typeface="Source Sans Pro Light" charset="0"/>
            </a:endParaRPr>
          </a:p>
          <a:p>
            <a:pPr algn="just"/>
            <a:r>
              <a:rPr lang="en-US" sz="1500" dirty="0" smtClean="0">
                <a:latin typeface="Roboto" panose="02000000000000000000" pitchFamily="2" charset="0"/>
                <a:ea typeface="Roboto" panose="02000000000000000000" pitchFamily="2" charset="0"/>
                <a:cs typeface="Source Sans Pro Light" charset="0"/>
              </a:rPr>
              <a:t>I </a:t>
            </a:r>
            <a:r>
              <a:rPr lang="en-US" sz="1500" dirty="0">
                <a:latin typeface="Roboto" panose="02000000000000000000" pitchFamily="2" charset="0"/>
                <a:ea typeface="Roboto" panose="02000000000000000000" pitchFamily="2" charset="0"/>
                <a:cs typeface="Source Sans Pro Light" charset="0"/>
              </a:rPr>
              <a:t>am a </a:t>
            </a:r>
            <a:r>
              <a:rPr lang="en-US" sz="1500" dirty="0">
                <a:solidFill>
                  <a:schemeClr val="accent4"/>
                </a:solidFill>
                <a:latin typeface="Roboto" panose="02000000000000000000" pitchFamily="2" charset="0"/>
                <a:ea typeface="Roboto" panose="02000000000000000000" pitchFamily="2" charset="0"/>
                <a:cs typeface="Source Sans Pro Light" charset="0"/>
              </a:rPr>
              <a:t>Data </a:t>
            </a:r>
            <a:r>
              <a:rPr lang="en-US" sz="1500" dirty="0" smtClean="0">
                <a:solidFill>
                  <a:schemeClr val="accent4"/>
                </a:solidFill>
                <a:latin typeface="Roboto" panose="02000000000000000000" pitchFamily="2" charset="0"/>
                <a:ea typeface="Roboto" panose="02000000000000000000" pitchFamily="2" charset="0"/>
                <a:cs typeface="Source Sans Pro Light" charset="0"/>
              </a:rPr>
              <a:t>Scientist</a:t>
            </a:r>
            <a:r>
              <a:rPr lang="en-US" sz="1500" dirty="0">
                <a:solidFill>
                  <a:schemeClr val="accent4"/>
                </a:solidFill>
                <a:latin typeface="Roboto" panose="02000000000000000000" pitchFamily="2" charset="0"/>
                <a:ea typeface="Roboto" panose="02000000000000000000" pitchFamily="2" charset="0"/>
                <a:cs typeface="Source Sans Pro Light" charset="0"/>
              </a:rPr>
              <a:t> </a:t>
            </a:r>
            <a:r>
              <a:rPr lang="en-US" sz="1500" dirty="0" smtClean="0">
                <a:latin typeface="Roboto" panose="02000000000000000000" pitchFamily="2" charset="0"/>
                <a:ea typeface="Roboto" panose="02000000000000000000" pitchFamily="2" charset="0"/>
                <a:cs typeface="Source Sans Pro Light" charset="0"/>
              </a:rPr>
              <a:t>with </a:t>
            </a:r>
            <a:r>
              <a:rPr lang="en-US" sz="1500" dirty="0">
                <a:latin typeface="Roboto" panose="02000000000000000000" pitchFamily="2" charset="0"/>
                <a:ea typeface="Roboto" panose="02000000000000000000" pitchFamily="2" charset="0"/>
                <a:cs typeface="Source Sans Pro Light" charset="0"/>
              </a:rPr>
              <a:t>strong math and statistics background, Master in actuarial science with 4 actuary certification’s exam passed and 6+ years of experience using predictive-analytic modeling, machine learning </a:t>
            </a:r>
            <a:r>
              <a:rPr lang="en-US" sz="1500" dirty="0" smtClean="0">
                <a:latin typeface="Roboto" panose="02000000000000000000" pitchFamily="2" charset="0"/>
                <a:ea typeface="Roboto" panose="02000000000000000000" pitchFamily="2" charset="0"/>
                <a:cs typeface="Source Sans Pro Light" charset="0"/>
              </a:rPr>
              <a:t>algorithms, </a:t>
            </a:r>
            <a:r>
              <a:rPr lang="en-US" sz="1500" dirty="0">
                <a:latin typeface="Roboto" panose="02000000000000000000" pitchFamily="2" charset="0"/>
                <a:ea typeface="Roboto" panose="02000000000000000000" pitchFamily="2" charset="0"/>
                <a:cs typeface="Source Sans Pro Light" charset="0"/>
              </a:rPr>
              <a:t>and configure </a:t>
            </a:r>
            <a:r>
              <a:rPr lang="en-US" sz="1500" dirty="0" smtClean="0">
                <a:latin typeface="Roboto" panose="02000000000000000000" pitchFamily="2" charset="0"/>
                <a:ea typeface="Roboto" panose="02000000000000000000" pitchFamily="2" charset="0"/>
                <a:cs typeface="Source Sans Pro Light" charset="0"/>
              </a:rPr>
              <a:t>them to </a:t>
            </a:r>
            <a:r>
              <a:rPr lang="en-US" sz="1500" dirty="0">
                <a:latin typeface="Roboto" panose="02000000000000000000" pitchFamily="2" charset="0"/>
                <a:ea typeface="Roboto" panose="02000000000000000000" pitchFamily="2" charset="0"/>
                <a:cs typeface="Source Sans Pro Light" charset="0"/>
              </a:rPr>
              <a:t>understand data patterns and effectively connect the </a:t>
            </a:r>
            <a:r>
              <a:rPr lang="en-US" sz="1500" dirty="0" smtClean="0">
                <a:latin typeface="Roboto" panose="02000000000000000000" pitchFamily="2" charset="0"/>
                <a:ea typeface="Roboto" panose="02000000000000000000" pitchFamily="2" charset="0"/>
                <a:cs typeface="Source Sans Pro Light" charset="0"/>
              </a:rPr>
              <a:t>data, also provide </a:t>
            </a:r>
            <a:r>
              <a:rPr lang="en-US" sz="1500" dirty="0">
                <a:latin typeface="Roboto" panose="02000000000000000000" pitchFamily="2" charset="0"/>
                <a:ea typeface="Roboto" panose="02000000000000000000" pitchFamily="2" charset="0"/>
                <a:cs typeface="Source Sans Pro Light" charset="0"/>
              </a:rPr>
              <a:t>business insights.</a:t>
            </a:r>
          </a:p>
        </p:txBody>
      </p:sp>
      <p:sp>
        <p:nvSpPr>
          <p:cNvPr id="9" name="Subtitle 2">
            <a:extLst>
              <a:ext uri="{FF2B5EF4-FFF2-40B4-BE49-F238E27FC236}">
                <a16:creationId xmlns:a16="http://schemas.microsoft.com/office/drawing/2014/main" id="{F47EAE45-196D-2144-A730-8AF6BC6ED781}"/>
              </a:ext>
            </a:extLst>
          </p:cNvPr>
          <p:cNvSpPr txBox="1">
            <a:spLocks/>
          </p:cNvSpPr>
          <p:nvPr/>
        </p:nvSpPr>
        <p:spPr>
          <a:xfrm>
            <a:off x="873941" y="4785397"/>
            <a:ext cx="5234251" cy="523202"/>
          </a:xfrm>
          <a:prstGeom prst="rect">
            <a:avLst/>
          </a:prstGeom>
        </p:spPr>
        <p:txBody>
          <a:bodyPr vert="horz" wrap="square" lIns="91422" tIns="45711" rIns="91422" bIns="45711"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00000"/>
              </a:lnSpc>
              <a:spcBef>
                <a:spcPts val="0"/>
              </a:spcBef>
            </a:pP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Part Time Profession :</a:t>
            </a:r>
          </a:p>
          <a:p>
            <a:pPr>
              <a:lnSpc>
                <a:spcPct val="100000"/>
              </a:lnSpc>
              <a:spcBef>
                <a:spcPts val="0"/>
              </a:spcBef>
            </a:pP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Working as </a:t>
            </a:r>
            <a:r>
              <a:rPr lang="en-US" sz="14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Data Science </a:t>
            </a:r>
            <a:r>
              <a:rPr lang="en-US" sz="1400" dirty="0" err="1">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Freelencer</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on </a:t>
            </a:r>
            <a:r>
              <a:rPr lang="en-US" sz="1400" b="1" i="1" dirty="0" smtClean="0">
                <a:latin typeface="Source Sans Pro Light" panose="020B0403030403020204" pitchFamily="34" charset="0"/>
                <a:ea typeface="Roboto Light" panose="02000000000000000000" pitchFamily="2" charset="0"/>
                <a:cs typeface="Roboto Light" panose="02000000000000000000" pitchFamily="2" charset="0"/>
              </a:rPr>
              <a:t>Upwork.com</a:t>
            </a:r>
            <a:r>
              <a:rPr lang="en-US" sz="1400" dirty="0" smtClean="0">
                <a:latin typeface="Source Sans Pro Light" panose="020B0403030403020204" pitchFamily="34" charset="0"/>
                <a:ea typeface="Roboto Light" panose="02000000000000000000" pitchFamily="2" charset="0"/>
                <a:cs typeface="Roboto Light" panose="02000000000000000000" pitchFamily="2" charset="0"/>
              </a:rPr>
              <a:t> for more than 6 years.</a:t>
            </a:r>
          </a:p>
        </p:txBody>
      </p:sp>
      <p:sp>
        <p:nvSpPr>
          <p:cNvPr id="10" name="Freeform 9">
            <a:extLst>
              <a:ext uri="{FF2B5EF4-FFF2-40B4-BE49-F238E27FC236}">
                <a16:creationId xmlns:a16="http://schemas.microsoft.com/office/drawing/2014/main" id="{08AF03C2-FC95-7644-911A-5DC857A862EA}"/>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000" t="3513" r="1624" b="25753"/>
          <a:stretch/>
        </p:blipFill>
        <p:spPr>
          <a:xfrm flipH="1">
            <a:off x="7068961" y="2141927"/>
            <a:ext cx="3219102" cy="3226358"/>
          </a:xfrm>
        </p:spPr>
      </p:pic>
      <p:sp>
        <p:nvSpPr>
          <p:cNvPr id="11" name="Shape 2864">
            <a:hlinkClick r:id="rId4"/>
            <a:extLst>
              <a:ext uri="{FF2B5EF4-FFF2-40B4-BE49-F238E27FC236}">
                <a16:creationId xmlns:a16="http://schemas.microsoft.com/office/drawing/2014/main" id="{D348B56E-C68C-A249-8516-ABA0A7A7025C}"/>
              </a:ext>
            </a:extLst>
          </p:cNvPr>
          <p:cNvSpPr/>
          <p:nvPr/>
        </p:nvSpPr>
        <p:spPr>
          <a:xfrm>
            <a:off x="9721359" y="5708709"/>
            <a:ext cx="524247" cy="524247"/>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4"/>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sp>
        <p:nvSpPr>
          <p:cNvPr id="12" name="Shape 2865">
            <a:hlinkClick r:id="rId5"/>
            <a:extLst>
              <a:ext uri="{FF2B5EF4-FFF2-40B4-BE49-F238E27FC236}">
                <a16:creationId xmlns:a16="http://schemas.microsoft.com/office/drawing/2014/main" id="{6E57F404-CDBC-824F-B659-7879DA200D0F}"/>
              </a:ext>
            </a:extLst>
          </p:cNvPr>
          <p:cNvSpPr/>
          <p:nvPr/>
        </p:nvSpPr>
        <p:spPr>
          <a:xfrm>
            <a:off x="10392724" y="5708709"/>
            <a:ext cx="524247" cy="52424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4"/>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pic>
        <p:nvPicPr>
          <p:cNvPr id="13" name="Picture 12">
            <a:hlinkClick r:id="rId6"/>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054945" y="5675172"/>
            <a:ext cx="557784" cy="557784"/>
          </a:xfrm>
          <a:prstGeom prst="rect">
            <a:avLst/>
          </a:prstGeom>
        </p:spPr>
      </p:pic>
    </p:spTree>
    <p:extLst>
      <p:ext uri="{BB962C8B-B14F-4D97-AF65-F5344CB8AC3E}">
        <p14:creationId xmlns:p14="http://schemas.microsoft.com/office/powerpoint/2010/main" val="9267474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Changing </a:t>
            </a:r>
            <a:r>
              <a:rPr lang="en-US" dirty="0" smtClean="0">
                <a:solidFill>
                  <a:schemeClr val="accent5"/>
                </a:solidFill>
              </a:rPr>
              <a:t>the Features </a:t>
            </a:r>
            <a:r>
              <a:rPr lang="en-US" dirty="0" smtClean="0"/>
              <a:t>and getting </a:t>
            </a:r>
            <a:r>
              <a:rPr lang="en-US" dirty="0" smtClean="0">
                <a:solidFill>
                  <a:schemeClr val="accent5"/>
                </a:solidFill>
              </a:rPr>
              <a:t>New Result</a:t>
            </a:r>
            <a:endParaRPr lang="en-US" dirty="0">
              <a:solidFill>
                <a:schemeClr val="accent5"/>
              </a:solidFill>
            </a:endParaRPr>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544252"/>
            <a:ext cx="9191838" cy="269360"/>
          </a:xfrm>
        </p:spPr>
        <p:txBody>
          <a:bodyPr/>
          <a:lstStyle/>
          <a:p>
            <a:r>
              <a:rPr lang="en-US" b="1" dirty="0" smtClean="0">
                <a:ea typeface="Roboto Light" panose="02000000000000000000" pitchFamily="2" charset="0"/>
                <a:cs typeface="Roboto Light" panose="02000000000000000000" pitchFamily="2" charset="0"/>
              </a:rPr>
              <a:t>Data </a:t>
            </a:r>
            <a:r>
              <a:rPr lang="en-US" b="1" dirty="0" smtClean="0">
                <a:solidFill>
                  <a:schemeClr val="accent3"/>
                </a:solidFill>
                <a:ea typeface="Roboto Light" panose="02000000000000000000" pitchFamily="2" charset="0"/>
                <a:cs typeface="Roboto Light" panose="02000000000000000000" pitchFamily="2" charset="0"/>
              </a:rPr>
              <a:t>Modelling</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E07BC7C-7C6C-6C40-B52A-6BACEBC5E8DC}"/>
              </a:ext>
            </a:extLst>
          </p:cNvPr>
          <p:cNvSpPr>
            <a:spLocks noChangeAspect="1" noChangeArrowheads="1" noTextEdit="1"/>
          </p:cNvSpPr>
          <p:nvPr/>
        </p:nvSpPr>
        <p:spPr bwMode="auto">
          <a:xfrm>
            <a:off x="702128" y="2269671"/>
            <a:ext cx="10745583" cy="19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C00B813D-98B4-F547-A48B-2CDC63D96689}"/>
              </a:ext>
            </a:extLst>
          </p:cNvPr>
          <p:cNvSpPr/>
          <p:nvPr/>
        </p:nvSpPr>
        <p:spPr>
          <a:xfrm>
            <a:off x="702128" y="1445428"/>
            <a:ext cx="6115361" cy="892552"/>
          </a:xfrm>
          <a:prstGeom prst="rect">
            <a:avLst/>
          </a:prstGeom>
        </p:spPr>
        <p:txBody>
          <a:bodyPr wrap="square">
            <a:spAutoFit/>
          </a:bodyPr>
          <a:lstStyle/>
          <a:p>
            <a:pPr algn="just"/>
            <a:r>
              <a:rPr lang="en-US" sz="2600" dirty="0" smtClean="0">
                <a:latin typeface="Source Sans Pro Light" panose="020B0403030403020204" pitchFamily="34" charset="0"/>
              </a:rPr>
              <a:t>We tried to search again the </a:t>
            </a:r>
            <a:r>
              <a:rPr lang="en-US" sz="2600" i="1" dirty="0" smtClean="0">
                <a:solidFill>
                  <a:schemeClr val="accent5"/>
                </a:solidFill>
                <a:latin typeface="Source Sans Pro Light" panose="020B0403030403020204" pitchFamily="34" charset="0"/>
              </a:rPr>
              <a:t>best features </a:t>
            </a:r>
            <a:r>
              <a:rPr lang="en-US" sz="2600" dirty="0" smtClean="0">
                <a:latin typeface="Source Sans Pro Light" panose="020B0403030403020204" pitchFamily="34" charset="0"/>
              </a:rPr>
              <a:t>to be included into ML Algorithm, and we got :</a:t>
            </a:r>
          </a:p>
        </p:txBody>
      </p:sp>
      <p:pic>
        <p:nvPicPr>
          <p:cNvPr id="31" name="Picture 30"/>
          <p:cNvPicPr>
            <a:picLocks noChangeAspect="1"/>
          </p:cNvPicPr>
          <p:nvPr/>
        </p:nvPicPr>
        <p:blipFill>
          <a:blip r:embed="rId3"/>
          <a:stretch>
            <a:fillRect/>
          </a:stretch>
        </p:blipFill>
        <p:spPr>
          <a:xfrm>
            <a:off x="6952609" y="1277256"/>
            <a:ext cx="4448998" cy="4900346"/>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127" y="2269671"/>
            <a:ext cx="4936733" cy="3844262"/>
          </a:xfrm>
          <a:prstGeom prst="rect">
            <a:avLst/>
          </a:prstGeom>
        </p:spPr>
      </p:pic>
      <p:sp>
        <p:nvSpPr>
          <p:cNvPr id="34" name="TextBox 33"/>
          <p:cNvSpPr txBox="1"/>
          <p:nvPr/>
        </p:nvSpPr>
        <p:spPr>
          <a:xfrm>
            <a:off x="3923271" y="6152888"/>
            <a:ext cx="4575928" cy="477054"/>
          </a:xfrm>
          <a:prstGeom prst="rect">
            <a:avLst/>
          </a:prstGeom>
          <a:noFill/>
        </p:spPr>
        <p:txBody>
          <a:bodyPr wrap="square" rtlCol="0">
            <a:spAutoFit/>
          </a:bodyPr>
          <a:lstStyle/>
          <a:p>
            <a:r>
              <a:rPr lang="en-US" sz="2500" b="1" dirty="0" smtClean="0">
                <a:solidFill>
                  <a:schemeClr val="accent5"/>
                </a:solidFill>
              </a:rPr>
              <a:t>12 Features</a:t>
            </a:r>
            <a:r>
              <a:rPr lang="en-US" sz="2500" dirty="0" smtClean="0"/>
              <a:t> from </a:t>
            </a:r>
            <a:r>
              <a:rPr lang="en-US" sz="2500" i="1" dirty="0" smtClean="0">
                <a:solidFill>
                  <a:schemeClr val="accent2"/>
                </a:solidFill>
              </a:rPr>
              <a:t>18 last Features</a:t>
            </a:r>
            <a:r>
              <a:rPr lang="en-US" sz="2500" dirty="0" smtClean="0"/>
              <a:t> </a:t>
            </a:r>
            <a:endParaRPr lang="en-US" sz="2500" dirty="0"/>
          </a:p>
        </p:txBody>
      </p:sp>
    </p:spTree>
    <p:extLst>
      <p:ext uri="{BB962C8B-B14F-4D97-AF65-F5344CB8AC3E}">
        <p14:creationId xmlns:p14="http://schemas.microsoft.com/office/powerpoint/2010/main" val="688066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anim calcmode="lin" valueType="num">
                                      <p:cBhvr>
                                        <p:cTn id="8" dur="500" fill="hold"/>
                                        <p:tgtEl>
                                          <p:spTgt spid="96"/>
                                        </p:tgtEl>
                                        <p:attrNameLst>
                                          <p:attrName>ppt_x</p:attrName>
                                        </p:attrNameLst>
                                      </p:cBhvr>
                                      <p:tavLst>
                                        <p:tav tm="0">
                                          <p:val>
                                            <p:strVal val="#ppt_x"/>
                                          </p:val>
                                        </p:tav>
                                        <p:tav tm="100000">
                                          <p:val>
                                            <p:strVal val="#ppt_x"/>
                                          </p:val>
                                        </p:tav>
                                      </p:tavLst>
                                    </p:anim>
                                    <p:anim calcmode="lin" valueType="num">
                                      <p:cBhvr>
                                        <p:cTn id="9" dur="450" decel="100000" fill="hold"/>
                                        <p:tgtEl>
                                          <p:spTgt spid="9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96"/>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anim calcmode="lin" valueType="num">
                                      <p:cBhvr>
                                        <p:cTn id="15" dur="500" fill="hold"/>
                                        <p:tgtEl>
                                          <p:spTgt spid="31"/>
                                        </p:tgtEl>
                                        <p:attrNameLst>
                                          <p:attrName>ppt_x</p:attrName>
                                        </p:attrNameLst>
                                      </p:cBhvr>
                                      <p:tavLst>
                                        <p:tav tm="0">
                                          <p:val>
                                            <p:strVal val="#ppt_x"/>
                                          </p:val>
                                        </p:tav>
                                        <p:tav tm="100000">
                                          <p:val>
                                            <p:strVal val="#ppt_x"/>
                                          </p:val>
                                        </p:tav>
                                      </p:tavLst>
                                    </p:anim>
                                    <p:anim calcmode="lin" valueType="num">
                                      <p:cBhvr>
                                        <p:cTn id="16" dur="450" decel="100000" fill="hold"/>
                                        <p:tgtEl>
                                          <p:spTgt spid="31"/>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1"/>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450" decel="100000" fill="hold"/>
                                        <p:tgtEl>
                                          <p:spTgt spid="33"/>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3"/>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anim calcmode="lin" valueType="num">
                                      <p:cBhvr>
                                        <p:cTn id="29" dur="500" fill="hold"/>
                                        <p:tgtEl>
                                          <p:spTgt spid="34"/>
                                        </p:tgtEl>
                                        <p:attrNameLst>
                                          <p:attrName>ppt_x</p:attrName>
                                        </p:attrNameLst>
                                      </p:cBhvr>
                                      <p:tavLst>
                                        <p:tav tm="0">
                                          <p:val>
                                            <p:strVal val="#ppt_x"/>
                                          </p:val>
                                        </p:tav>
                                        <p:tav tm="100000">
                                          <p:val>
                                            <p:strVal val="#ppt_x"/>
                                          </p:val>
                                        </p:tav>
                                      </p:tavLst>
                                    </p:anim>
                                    <p:anim calcmode="lin" valueType="num">
                                      <p:cBhvr>
                                        <p:cTn id="30" dur="450" decel="100000" fill="hold"/>
                                        <p:tgtEl>
                                          <p:spTgt spid="34"/>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878288" y="1188863"/>
            <a:ext cx="5336415" cy="4663354"/>
          </a:xfrm>
          <a:prstGeom prst="rect">
            <a:avLst/>
          </a:prstGeom>
        </p:spPr>
      </p:pic>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The Final </a:t>
            </a:r>
            <a:r>
              <a:rPr lang="en-US" dirty="0" smtClean="0">
                <a:solidFill>
                  <a:schemeClr val="accent5"/>
                </a:solidFill>
              </a:rPr>
              <a:t>Prediction Modelling</a:t>
            </a:r>
            <a:endParaRPr lang="en-US" dirty="0">
              <a:solidFill>
                <a:schemeClr val="accent5"/>
              </a:solidFill>
            </a:endParaRPr>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544252"/>
            <a:ext cx="9191838" cy="269360"/>
          </a:xfrm>
        </p:spPr>
        <p:txBody>
          <a:bodyPr/>
          <a:lstStyle/>
          <a:p>
            <a:r>
              <a:rPr lang="en-US" b="1" dirty="0" smtClean="0">
                <a:ea typeface="Roboto Light" panose="02000000000000000000" pitchFamily="2" charset="0"/>
                <a:cs typeface="Roboto Light" panose="02000000000000000000" pitchFamily="2" charset="0"/>
              </a:rPr>
              <a:t>Data </a:t>
            </a:r>
            <a:r>
              <a:rPr lang="en-US" b="1" dirty="0" smtClean="0">
                <a:solidFill>
                  <a:schemeClr val="accent3"/>
                </a:solidFill>
                <a:ea typeface="Roboto Light" panose="02000000000000000000" pitchFamily="2" charset="0"/>
                <a:cs typeface="Roboto Light" panose="02000000000000000000" pitchFamily="2" charset="0"/>
              </a:rPr>
              <a:t>Modelling</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E07BC7C-7C6C-6C40-B52A-6BACEBC5E8DC}"/>
              </a:ext>
            </a:extLst>
          </p:cNvPr>
          <p:cNvSpPr>
            <a:spLocks noChangeAspect="1" noChangeArrowheads="1" noTextEdit="1"/>
          </p:cNvSpPr>
          <p:nvPr/>
        </p:nvSpPr>
        <p:spPr bwMode="auto">
          <a:xfrm>
            <a:off x="702128" y="2269671"/>
            <a:ext cx="10745583" cy="19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rotWithShape="1">
          <a:blip r:embed="rId4"/>
          <a:srcRect r="14975"/>
          <a:stretch/>
        </p:blipFill>
        <p:spPr>
          <a:xfrm>
            <a:off x="700338" y="1523905"/>
            <a:ext cx="4944942" cy="4949263"/>
          </a:xfrm>
          <a:prstGeom prst="rect">
            <a:avLst/>
          </a:prstGeom>
        </p:spPr>
      </p:pic>
      <p:sp>
        <p:nvSpPr>
          <p:cNvPr id="12" name="TextBox 11"/>
          <p:cNvSpPr txBox="1"/>
          <p:nvPr/>
        </p:nvSpPr>
        <p:spPr>
          <a:xfrm>
            <a:off x="4539408" y="6082196"/>
            <a:ext cx="6675295" cy="477054"/>
          </a:xfrm>
          <a:prstGeom prst="rect">
            <a:avLst/>
          </a:prstGeom>
          <a:noFill/>
        </p:spPr>
        <p:txBody>
          <a:bodyPr wrap="square" rtlCol="0">
            <a:spAutoFit/>
          </a:bodyPr>
          <a:lstStyle/>
          <a:p>
            <a:r>
              <a:rPr lang="en-US" sz="2500" b="1" i="1" dirty="0" smtClean="0">
                <a:latin typeface="Source Sans Pro Light" panose="020B0403030403020204" pitchFamily="34" charset="0"/>
              </a:rPr>
              <a:t>We choose : </a:t>
            </a:r>
            <a:r>
              <a:rPr lang="en-US" sz="2500" b="1" i="1" dirty="0" smtClean="0">
                <a:solidFill>
                  <a:schemeClr val="accent5"/>
                </a:solidFill>
                <a:latin typeface="Source Sans Pro Light" panose="020B0403030403020204" pitchFamily="34" charset="0"/>
              </a:rPr>
              <a:t>Random </a:t>
            </a:r>
            <a:r>
              <a:rPr lang="en-US" sz="2500" b="1" i="1" dirty="0">
                <a:solidFill>
                  <a:schemeClr val="accent5"/>
                </a:solidFill>
                <a:latin typeface="Source Sans Pro Light" panose="020B0403030403020204" pitchFamily="34" charset="0"/>
              </a:rPr>
              <a:t>Forest Hyper-Parametric Tuning</a:t>
            </a:r>
            <a:r>
              <a:rPr lang="en-US" sz="2500" i="1" dirty="0">
                <a:latin typeface="Source Sans Pro Light" panose="020B0403030403020204" pitchFamily="34" charset="0"/>
              </a:rPr>
              <a:t> </a:t>
            </a:r>
            <a:endParaRPr lang="en-US" sz="2500" i="1" dirty="0"/>
          </a:p>
        </p:txBody>
      </p:sp>
    </p:spTree>
    <p:extLst>
      <p:ext uri="{BB962C8B-B14F-4D97-AF65-F5344CB8AC3E}">
        <p14:creationId xmlns:p14="http://schemas.microsoft.com/office/powerpoint/2010/main" val="3794156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450" decel="100000" fill="hold"/>
                                        <p:tgtEl>
                                          <p:spTgt spid="11"/>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450" decel="100000" fill="hold"/>
                                        <p:tgtEl>
                                          <p:spTgt spid="10"/>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450" decel="100000" fill="hold"/>
                                        <p:tgtEl>
                                          <p:spTgt spid="12"/>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a:xfrm>
            <a:off x="702128" y="885603"/>
            <a:ext cx="5144765" cy="486355"/>
          </a:xfrm>
        </p:spPr>
        <p:txBody>
          <a:bodyPr/>
          <a:lstStyle/>
          <a:p>
            <a:r>
              <a:rPr lang="en-US" dirty="0" smtClean="0"/>
              <a:t>The Chart of </a:t>
            </a:r>
            <a:r>
              <a:rPr lang="en-US" dirty="0" smtClean="0">
                <a:solidFill>
                  <a:schemeClr val="accent5"/>
                </a:solidFill>
              </a:rPr>
              <a:t>Prediction Modelling</a:t>
            </a:r>
            <a:endParaRPr lang="en-US" dirty="0">
              <a:solidFill>
                <a:schemeClr val="accent5"/>
              </a:solidFill>
            </a:endParaRPr>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544252"/>
            <a:ext cx="9191838" cy="269360"/>
          </a:xfrm>
        </p:spPr>
        <p:txBody>
          <a:bodyPr/>
          <a:lstStyle/>
          <a:p>
            <a:r>
              <a:rPr lang="en-US" b="1" dirty="0" smtClean="0">
                <a:ea typeface="Roboto Light" panose="02000000000000000000" pitchFamily="2" charset="0"/>
                <a:cs typeface="Roboto Light" panose="02000000000000000000" pitchFamily="2" charset="0"/>
              </a:rPr>
              <a:t>Data </a:t>
            </a:r>
            <a:r>
              <a:rPr lang="en-US" b="1" dirty="0" smtClean="0">
                <a:solidFill>
                  <a:schemeClr val="accent3"/>
                </a:solidFill>
                <a:ea typeface="Roboto Light" panose="02000000000000000000" pitchFamily="2" charset="0"/>
                <a:cs typeface="Roboto Light" panose="02000000000000000000" pitchFamily="2" charset="0"/>
              </a:rPr>
              <a:t>Modelling</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E07BC7C-7C6C-6C40-B52A-6BACEBC5E8DC}"/>
              </a:ext>
            </a:extLst>
          </p:cNvPr>
          <p:cNvSpPr>
            <a:spLocks noChangeAspect="1" noChangeArrowheads="1" noTextEdit="1"/>
          </p:cNvSpPr>
          <p:nvPr/>
        </p:nvSpPr>
        <p:spPr bwMode="auto">
          <a:xfrm>
            <a:off x="702128" y="2269671"/>
            <a:ext cx="10745583" cy="19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33307"/>
          <a:stretch/>
        </p:blipFill>
        <p:spPr>
          <a:xfrm>
            <a:off x="1332614" y="3256659"/>
            <a:ext cx="9470966" cy="3490686"/>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65971"/>
          <a:stretch/>
        </p:blipFill>
        <p:spPr>
          <a:xfrm>
            <a:off x="6429829" y="102632"/>
            <a:ext cx="4373751" cy="3159437"/>
          </a:xfrm>
          <a:prstGeom prst="rect">
            <a:avLst/>
          </a:prstGeom>
        </p:spPr>
      </p:pic>
    </p:spTree>
    <p:extLst>
      <p:ext uri="{BB962C8B-B14F-4D97-AF65-F5344CB8AC3E}">
        <p14:creationId xmlns:p14="http://schemas.microsoft.com/office/powerpoint/2010/main" val="95659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600"/>
                                        <p:tgtEl>
                                          <p:spTgt spid="9"/>
                                        </p:tgtEl>
                                      </p:cBhvr>
                                    </p:animEffect>
                                    <p:anim calcmode="lin" valueType="num">
                                      <p:cBhvr>
                                        <p:cTn id="8" dur="600" fill="hold"/>
                                        <p:tgtEl>
                                          <p:spTgt spid="9"/>
                                        </p:tgtEl>
                                        <p:attrNameLst>
                                          <p:attrName>ppt_x</p:attrName>
                                        </p:attrNameLst>
                                      </p:cBhvr>
                                      <p:tavLst>
                                        <p:tav tm="0">
                                          <p:val>
                                            <p:strVal val="#ppt_x"/>
                                          </p:val>
                                        </p:tav>
                                        <p:tav tm="100000">
                                          <p:val>
                                            <p:strVal val="#ppt_x"/>
                                          </p:val>
                                        </p:tav>
                                      </p:tavLst>
                                    </p:anim>
                                    <p:anim calcmode="lin" valueType="num">
                                      <p:cBhvr>
                                        <p:cTn id="9" dur="540" decel="100000" fill="hold"/>
                                        <p:tgtEl>
                                          <p:spTgt spid="9"/>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9"/>
                                        </p:tgtEl>
                                        <p:attrNameLst>
                                          <p:attrName>ppt_y</p:attrName>
                                        </p:attrNameLst>
                                      </p:cBhvr>
                                      <p:tavLst>
                                        <p:tav tm="0">
                                          <p:val>
                                            <p:strVal val="#ppt_y-.03"/>
                                          </p:val>
                                        </p:tav>
                                        <p:tav tm="100000">
                                          <p:val>
                                            <p:strVal val="#ppt_y"/>
                                          </p:val>
                                        </p:tav>
                                      </p:tavLst>
                                    </p:anim>
                                  </p:childTnLst>
                                </p:cTn>
                              </p:par>
                            </p:childTnLst>
                          </p:cTn>
                        </p:par>
                        <p:par>
                          <p:cTn id="11" fill="hold">
                            <p:stCondLst>
                              <p:cond delay="600"/>
                            </p:stCondLst>
                            <p:childTnLst>
                              <p:par>
                                <p:cTn id="12" presetID="37"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600"/>
                                        <p:tgtEl>
                                          <p:spTgt spid="8"/>
                                        </p:tgtEl>
                                      </p:cBhvr>
                                    </p:animEffect>
                                    <p:anim calcmode="lin" valueType="num">
                                      <p:cBhvr>
                                        <p:cTn id="15" dur="600" fill="hold"/>
                                        <p:tgtEl>
                                          <p:spTgt spid="8"/>
                                        </p:tgtEl>
                                        <p:attrNameLst>
                                          <p:attrName>ppt_x</p:attrName>
                                        </p:attrNameLst>
                                      </p:cBhvr>
                                      <p:tavLst>
                                        <p:tav tm="0">
                                          <p:val>
                                            <p:strVal val="#ppt_x"/>
                                          </p:val>
                                        </p:tav>
                                        <p:tav tm="100000">
                                          <p:val>
                                            <p:strVal val="#ppt_x"/>
                                          </p:val>
                                        </p:tav>
                                      </p:tavLst>
                                    </p:anim>
                                    <p:anim calcmode="lin" valueType="num">
                                      <p:cBhvr>
                                        <p:cTn id="16" dur="540" decel="100000" fill="hold"/>
                                        <p:tgtEl>
                                          <p:spTgt spid="8"/>
                                        </p:tgtEl>
                                        <p:attrNameLst>
                                          <p:attrName>ppt_y</p:attrName>
                                        </p:attrNameLst>
                                      </p:cBhvr>
                                      <p:tavLst>
                                        <p:tav tm="0">
                                          <p:val>
                                            <p:strVal val="#ppt_y+1"/>
                                          </p:val>
                                        </p:tav>
                                        <p:tav tm="100000">
                                          <p:val>
                                            <p:strVal val="#ppt_y-.03"/>
                                          </p:val>
                                        </p:tav>
                                      </p:tavLst>
                                    </p:anim>
                                    <p:anim calcmode="lin" valueType="num">
                                      <p:cBhvr>
                                        <p:cTn id="17" dur="60" accel="100000" fill="hold">
                                          <p:stCondLst>
                                            <p:cond delay="54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21616" y="2269671"/>
            <a:ext cx="6057832" cy="3751385"/>
          </a:xfrm>
          <a:prstGeom prst="rect">
            <a:avLst/>
          </a:prstGeom>
        </p:spPr>
      </p:pic>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a:t>Deploying </a:t>
            </a:r>
            <a:r>
              <a:rPr lang="en-US" dirty="0">
                <a:solidFill>
                  <a:schemeClr val="accent5"/>
                </a:solidFill>
              </a:rPr>
              <a:t>Machine Learning</a:t>
            </a:r>
            <a:r>
              <a:rPr lang="en-US" dirty="0"/>
              <a:t> Models</a:t>
            </a:r>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544252"/>
            <a:ext cx="9191838" cy="269360"/>
          </a:xfrm>
        </p:spPr>
        <p:txBody>
          <a:bodyPr/>
          <a:lstStyle/>
          <a:p>
            <a:r>
              <a:rPr lang="en-US" b="1" dirty="0" smtClean="0">
                <a:ea typeface="Roboto Light" panose="02000000000000000000" pitchFamily="2" charset="0"/>
                <a:cs typeface="Roboto Light" panose="02000000000000000000" pitchFamily="2" charset="0"/>
              </a:rPr>
              <a:t>Data </a:t>
            </a:r>
            <a:r>
              <a:rPr lang="en-US" b="1" dirty="0" smtClean="0">
                <a:solidFill>
                  <a:schemeClr val="accent3"/>
                </a:solidFill>
                <a:ea typeface="Roboto Light" panose="02000000000000000000" pitchFamily="2" charset="0"/>
                <a:cs typeface="Roboto Light" panose="02000000000000000000" pitchFamily="2" charset="0"/>
              </a:rPr>
              <a:t>Modelling</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AutoShape 3">
            <a:extLst>
              <a:ext uri="{FF2B5EF4-FFF2-40B4-BE49-F238E27FC236}">
                <a16:creationId xmlns:a16="http://schemas.microsoft.com/office/drawing/2014/main" id="{7E07BC7C-7C6C-6C40-B52A-6BACEBC5E8DC}"/>
              </a:ext>
            </a:extLst>
          </p:cNvPr>
          <p:cNvSpPr>
            <a:spLocks noChangeAspect="1" noChangeArrowheads="1" noTextEdit="1"/>
          </p:cNvSpPr>
          <p:nvPr/>
        </p:nvSpPr>
        <p:spPr bwMode="auto">
          <a:xfrm>
            <a:off x="702128" y="2269671"/>
            <a:ext cx="10745583" cy="19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a:extLst>
              <a:ext uri="{FF2B5EF4-FFF2-40B4-BE49-F238E27FC236}">
                <a16:creationId xmlns:a16="http://schemas.microsoft.com/office/drawing/2014/main" id="{C00B813D-98B4-F547-A48B-2CDC63D96689}"/>
              </a:ext>
            </a:extLst>
          </p:cNvPr>
          <p:cNvSpPr/>
          <p:nvPr/>
        </p:nvSpPr>
        <p:spPr>
          <a:xfrm>
            <a:off x="702128" y="1445428"/>
            <a:ext cx="10745583" cy="954107"/>
          </a:xfrm>
          <a:prstGeom prst="rect">
            <a:avLst/>
          </a:prstGeom>
        </p:spPr>
        <p:txBody>
          <a:bodyPr wrap="square">
            <a:spAutoFit/>
          </a:bodyPr>
          <a:lstStyle/>
          <a:p>
            <a:pPr algn="just"/>
            <a:r>
              <a:rPr lang="en-US" sz="2800" dirty="0">
                <a:latin typeface="Source Sans Pro Light" panose="020B0403030403020204" pitchFamily="34" charset="0"/>
              </a:rPr>
              <a:t>The main goal of machine learning is to </a:t>
            </a:r>
            <a:r>
              <a:rPr lang="en-US" sz="2800" b="1" dirty="0">
                <a:solidFill>
                  <a:schemeClr val="accent5"/>
                </a:solidFill>
                <a:latin typeface="Source Sans Pro Light" panose="020B0403030403020204" pitchFamily="34" charset="0"/>
              </a:rPr>
              <a:t>create a model</a:t>
            </a:r>
            <a:r>
              <a:rPr lang="en-US" sz="2800" dirty="0">
                <a:latin typeface="Source Sans Pro Light" panose="020B0403030403020204" pitchFamily="34" charset="0"/>
              </a:rPr>
              <a:t> that we can use for making predictions. </a:t>
            </a:r>
            <a:endParaRPr lang="en-US" sz="2800" dirty="0" smtClean="0">
              <a:latin typeface="Source Sans Pro Light" panose="020B0403030403020204" pitchFamily="34" charset="0"/>
            </a:endParaRPr>
          </a:p>
        </p:txBody>
      </p:sp>
      <p:sp>
        <p:nvSpPr>
          <p:cNvPr id="27" name="TextBox 26"/>
          <p:cNvSpPr txBox="1"/>
          <p:nvPr/>
        </p:nvSpPr>
        <p:spPr>
          <a:xfrm>
            <a:off x="702128" y="2777325"/>
            <a:ext cx="4151226" cy="3416320"/>
          </a:xfrm>
          <a:prstGeom prst="rect">
            <a:avLst/>
          </a:prstGeom>
          <a:noFill/>
        </p:spPr>
        <p:txBody>
          <a:bodyPr wrap="square" rtlCol="0">
            <a:spAutoFit/>
          </a:bodyPr>
          <a:lstStyle/>
          <a:p>
            <a:pPr marL="457200" indent="-457200">
              <a:buFont typeface="+mj-lt"/>
              <a:buAutoNum type="arabicPeriod"/>
            </a:pPr>
            <a:r>
              <a:rPr lang="en-US" sz="2400" dirty="0">
                <a:latin typeface="Source Sans Pro Light" panose="020B0403030403020204" pitchFamily="34" charset="0"/>
              </a:rPr>
              <a:t>A good way to deploy our machine learning model is to build a REST (</a:t>
            </a:r>
            <a:r>
              <a:rPr lang="en-US" sz="2400" i="1" dirty="0" smtClean="0">
                <a:solidFill>
                  <a:schemeClr val="accent5"/>
                </a:solidFill>
                <a:latin typeface="Source Sans Pro Light" panose="020B0403030403020204" pitchFamily="34" charset="0"/>
              </a:rPr>
              <a:t>RE-presentational </a:t>
            </a:r>
            <a:r>
              <a:rPr lang="en-US" sz="2400" i="1" dirty="0">
                <a:solidFill>
                  <a:schemeClr val="accent5"/>
                </a:solidFill>
                <a:latin typeface="Source Sans Pro Light" panose="020B0403030403020204" pitchFamily="34" charset="0"/>
              </a:rPr>
              <a:t>State Transfer</a:t>
            </a:r>
            <a:r>
              <a:rPr lang="en-US" sz="2400" dirty="0">
                <a:latin typeface="Source Sans Pro Light" panose="020B0403030403020204" pitchFamily="34" charset="0"/>
              </a:rPr>
              <a:t>) API</a:t>
            </a:r>
          </a:p>
          <a:p>
            <a:pPr marL="457200" indent="-457200">
              <a:buFont typeface="+mj-lt"/>
              <a:buAutoNum type="arabicPeriod"/>
            </a:pPr>
            <a:r>
              <a:rPr lang="en-US" sz="2400" dirty="0">
                <a:latin typeface="Source Sans Pro Light" panose="020B0403030403020204" pitchFamily="34" charset="0"/>
              </a:rPr>
              <a:t>The result can then be returned back to the application. Summarizes the architecture that we will use for deploying our </a:t>
            </a:r>
            <a:r>
              <a:rPr lang="en-US" sz="2400" dirty="0">
                <a:solidFill>
                  <a:schemeClr val="accent5"/>
                </a:solidFill>
                <a:latin typeface="Source Sans Pro Light" panose="020B0403030403020204" pitchFamily="34" charset="0"/>
              </a:rPr>
              <a:t>machine learning </a:t>
            </a:r>
            <a:r>
              <a:rPr lang="en-US" sz="2400" dirty="0">
                <a:latin typeface="Source Sans Pro Light" panose="020B0403030403020204" pitchFamily="34" charset="0"/>
              </a:rPr>
              <a:t>model.</a:t>
            </a:r>
            <a:endParaRPr lang="en-US" sz="2400" dirty="0"/>
          </a:p>
        </p:txBody>
      </p:sp>
    </p:spTree>
    <p:extLst>
      <p:ext uri="{BB962C8B-B14F-4D97-AF65-F5344CB8AC3E}">
        <p14:creationId xmlns:p14="http://schemas.microsoft.com/office/powerpoint/2010/main" val="2899242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anim calcmode="lin" valueType="num">
                                      <p:cBhvr>
                                        <p:cTn id="8" dur="500" fill="hold"/>
                                        <p:tgtEl>
                                          <p:spTgt spid="96"/>
                                        </p:tgtEl>
                                        <p:attrNameLst>
                                          <p:attrName>ppt_x</p:attrName>
                                        </p:attrNameLst>
                                      </p:cBhvr>
                                      <p:tavLst>
                                        <p:tav tm="0">
                                          <p:val>
                                            <p:strVal val="#ppt_x"/>
                                          </p:val>
                                        </p:tav>
                                        <p:tav tm="100000">
                                          <p:val>
                                            <p:strVal val="#ppt_x"/>
                                          </p:val>
                                        </p:tav>
                                      </p:tavLst>
                                    </p:anim>
                                    <p:anim calcmode="lin" valueType="num">
                                      <p:cBhvr>
                                        <p:cTn id="9" dur="450" decel="100000" fill="hold"/>
                                        <p:tgtEl>
                                          <p:spTgt spid="96"/>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96"/>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450" decel="100000" fill="hold"/>
                                        <p:tgtEl>
                                          <p:spTgt spid="27"/>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27"/>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450" decel="100000" fill="hold"/>
                                        <p:tgtEl>
                                          <p:spTgt spid="5"/>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a:xfrm>
            <a:off x="873941" y="955571"/>
            <a:ext cx="5688784" cy="486355"/>
          </a:xfrm>
        </p:spPr>
        <p:txBody>
          <a:bodyPr/>
          <a:lstStyle/>
          <a:p>
            <a:r>
              <a:rPr lang="en-US" sz="6600" dirty="0" smtClean="0"/>
              <a:t>Thank you for</a:t>
            </a:r>
            <a:r>
              <a:rPr lang="en-US" sz="6600" dirty="0" smtClean="0">
                <a:gradFill>
                  <a:gsLst>
                    <a:gs pos="0">
                      <a:schemeClr val="accent5">
                        <a:lumMod val="67000"/>
                      </a:schemeClr>
                    </a:gs>
                    <a:gs pos="48000">
                      <a:schemeClr val="accent3"/>
                    </a:gs>
                    <a:gs pos="100000">
                      <a:schemeClr val="accent6"/>
                    </a:gs>
                  </a:gsLst>
                  <a:path path="circle">
                    <a:fillToRect l="100000" t="100000"/>
                  </a:path>
                </a:gradFill>
              </a:rPr>
              <a:t> your time</a:t>
            </a:r>
            <a:endParaRPr lang="en-US" sz="6600"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b="1" dirty="0" smtClean="0">
                <a:ea typeface="Roboto Light" panose="02000000000000000000" pitchFamily="2" charset="0"/>
                <a:cs typeface="Roboto Light" panose="02000000000000000000" pitchFamily="2" charset="0"/>
              </a:rPr>
              <a:t>The End of </a:t>
            </a:r>
            <a:r>
              <a:rPr lang="en-US" b="1" dirty="0" smtClean="0">
                <a:solidFill>
                  <a:schemeClr val="accent3"/>
                </a:solidFill>
                <a:ea typeface="Roboto Light" panose="02000000000000000000" pitchFamily="2" charset="0"/>
                <a:cs typeface="Roboto Light" panose="02000000000000000000" pitchFamily="2" charset="0"/>
              </a:rPr>
              <a:t>Presentation</a:t>
            </a:r>
            <a:endParaRPr lang="en-US" b="1" dirty="0">
              <a:solidFill>
                <a:schemeClr val="accent3"/>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a:extLst>
              <a:ext uri="{FF2B5EF4-FFF2-40B4-BE49-F238E27FC236}">
                <a16:creationId xmlns:a16="http://schemas.microsoft.com/office/drawing/2014/main" id="{4B24CC95-3DE3-4444-8E06-0FDACB8D3401}"/>
              </a:ext>
            </a:extLst>
          </p:cNvPr>
          <p:cNvGrpSpPr/>
          <p:nvPr/>
        </p:nvGrpSpPr>
        <p:grpSpPr>
          <a:xfrm>
            <a:off x="6852239" y="1198749"/>
            <a:ext cx="3383443" cy="4985251"/>
            <a:chOff x="7592737" y="1690561"/>
            <a:chExt cx="3049655" cy="4493439"/>
          </a:xfrm>
        </p:grpSpPr>
        <p:grpSp>
          <p:nvGrpSpPr>
            <p:cNvPr id="6" name="Group 5">
              <a:extLst>
                <a:ext uri="{FF2B5EF4-FFF2-40B4-BE49-F238E27FC236}">
                  <a16:creationId xmlns:a16="http://schemas.microsoft.com/office/drawing/2014/main" id="{765E843F-8BA4-284A-917B-8036C172DD88}"/>
                </a:ext>
              </a:extLst>
            </p:cNvPr>
            <p:cNvGrpSpPr/>
            <p:nvPr/>
          </p:nvGrpSpPr>
          <p:grpSpPr>
            <a:xfrm>
              <a:off x="7592737" y="4274390"/>
              <a:ext cx="3049655" cy="1909610"/>
              <a:chOff x="1718631" y="4669411"/>
              <a:chExt cx="3049655" cy="1909610"/>
            </a:xfrm>
          </p:grpSpPr>
          <p:sp>
            <p:nvSpPr>
              <p:cNvPr id="36" name="Freeform 9">
                <a:extLst>
                  <a:ext uri="{FF2B5EF4-FFF2-40B4-BE49-F238E27FC236}">
                    <a16:creationId xmlns:a16="http://schemas.microsoft.com/office/drawing/2014/main" id="{BA1A3794-869A-7348-9993-456E180204E2}"/>
                  </a:ext>
                </a:extLst>
              </p:cNvPr>
              <p:cNvSpPr>
                <a:spLocks/>
              </p:cNvSpPr>
              <p:nvPr/>
            </p:nvSpPr>
            <p:spPr bwMode="auto">
              <a:xfrm>
                <a:off x="1718631" y="6391057"/>
                <a:ext cx="1524146" cy="187964"/>
              </a:xfrm>
              <a:custGeom>
                <a:avLst/>
                <a:gdLst>
                  <a:gd name="T0" fmla="*/ 1596 w 2166"/>
                  <a:gd name="T1" fmla="*/ 197 h 268"/>
                  <a:gd name="T2" fmla="*/ 1533 w 2166"/>
                  <a:gd name="T3" fmla="*/ 134 h 268"/>
                  <a:gd name="T4" fmla="*/ 1596 w 2166"/>
                  <a:gd name="T5" fmla="*/ 71 h 268"/>
                  <a:gd name="T6" fmla="*/ 2166 w 2166"/>
                  <a:gd name="T7" fmla="*/ 71 h 268"/>
                  <a:gd name="T8" fmla="*/ 2166 w 2166"/>
                  <a:gd name="T9" fmla="*/ 0 h 268"/>
                  <a:gd name="T10" fmla="*/ 0 w 2166"/>
                  <a:gd name="T11" fmla="*/ 0 h 268"/>
                  <a:gd name="T12" fmla="*/ 0 w 2166"/>
                  <a:gd name="T13" fmla="*/ 1 h 268"/>
                  <a:gd name="T14" fmla="*/ 168 w 2166"/>
                  <a:gd name="T15" fmla="*/ 268 h 268"/>
                  <a:gd name="T16" fmla="*/ 2166 w 2166"/>
                  <a:gd name="T17" fmla="*/ 268 h 268"/>
                  <a:gd name="T18" fmla="*/ 2166 w 2166"/>
                  <a:gd name="T19" fmla="*/ 197 h 268"/>
                  <a:gd name="T20" fmla="*/ 1596 w 2166"/>
                  <a:gd name="T21" fmla="*/ 19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6" h="268">
                    <a:moveTo>
                      <a:pt x="1596" y="197"/>
                    </a:moveTo>
                    <a:cubicBezTo>
                      <a:pt x="1561" y="197"/>
                      <a:pt x="1533" y="169"/>
                      <a:pt x="1533" y="134"/>
                    </a:cubicBezTo>
                    <a:cubicBezTo>
                      <a:pt x="1533" y="99"/>
                      <a:pt x="1561" y="71"/>
                      <a:pt x="1596" y="71"/>
                    </a:cubicBezTo>
                    <a:cubicBezTo>
                      <a:pt x="2166" y="71"/>
                      <a:pt x="2166" y="71"/>
                      <a:pt x="2166" y="71"/>
                    </a:cubicBezTo>
                    <a:cubicBezTo>
                      <a:pt x="2166" y="0"/>
                      <a:pt x="2166" y="0"/>
                      <a:pt x="2166" y="0"/>
                    </a:cubicBezTo>
                    <a:cubicBezTo>
                      <a:pt x="0" y="0"/>
                      <a:pt x="0" y="0"/>
                      <a:pt x="0" y="0"/>
                    </a:cubicBezTo>
                    <a:cubicBezTo>
                      <a:pt x="0" y="0"/>
                      <a:pt x="0" y="1"/>
                      <a:pt x="0" y="1"/>
                    </a:cubicBezTo>
                    <a:cubicBezTo>
                      <a:pt x="0" y="149"/>
                      <a:pt x="75" y="268"/>
                      <a:pt x="168" y="268"/>
                    </a:cubicBezTo>
                    <a:cubicBezTo>
                      <a:pt x="2166" y="268"/>
                      <a:pt x="2166" y="268"/>
                      <a:pt x="2166" y="268"/>
                    </a:cubicBezTo>
                    <a:cubicBezTo>
                      <a:pt x="2166" y="197"/>
                      <a:pt x="2166" y="197"/>
                      <a:pt x="2166" y="197"/>
                    </a:cubicBezTo>
                    <a:lnTo>
                      <a:pt x="1596" y="197"/>
                    </a:lnTo>
                    <a:close/>
                  </a:path>
                </a:pathLst>
              </a:custGeom>
              <a:solidFill>
                <a:srgbClr val="175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46981B65-EA07-D34E-A999-9BE3688CCDA2}"/>
                  </a:ext>
                </a:extLst>
              </p:cNvPr>
              <p:cNvSpPr>
                <a:spLocks/>
              </p:cNvSpPr>
              <p:nvPr/>
            </p:nvSpPr>
            <p:spPr bwMode="auto">
              <a:xfrm>
                <a:off x="3242778" y="6391057"/>
                <a:ext cx="1525508" cy="187964"/>
              </a:xfrm>
              <a:custGeom>
                <a:avLst/>
                <a:gdLst>
                  <a:gd name="T0" fmla="*/ 0 w 2167"/>
                  <a:gd name="T1" fmla="*/ 0 h 268"/>
                  <a:gd name="T2" fmla="*/ 0 w 2167"/>
                  <a:gd name="T3" fmla="*/ 71 h 268"/>
                  <a:gd name="T4" fmla="*/ 570 w 2167"/>
                  <a:gd name="T5" fmla="*/ 71 h 268"/>
                  <a:gd name="T6" fmla="*/ 633 w 2167"/>
                  <a:gd name="T7" fmla="*/ 134 h 268"/>
                  <a:gd name="T8" fmla="*/ 570 w 2167"/>
                  <a:gd name="T9" fmla="*/ 197 h 268"/>
                  <a:gd name="T10" fmla="*/ 0 w 2167"/>
                  <a:gd name="T11" fmla="*/ 197 h 268"/>
                  <a:gd name="T12" fmla="*/ 0 w 2167"/>
                  <a:gd name="T13" fmla="*/ 268 h 268"/>
                  <a:gd name="T14" fmla="*/ 1998 w 2167"/>
                  <a:gd name="T15" fmla="*/ 268 h 268"/>
                  <a:gd name="T16" fmla="*/ 2167 w 2167"/>
                  <a:gd name="T17" fmla="*/ 1 h 268"/>
                  <a:gd name="T18" fmla="*/ 2167 w 2167"/>
                  <a:gd name="T19" fmla="*/ 0 h 268"/>
                  <a:gd name="T20" fmla="*/ 0 w 2167"/>
                  <a:gd name="T21"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7" h="268">
                    <a:moveTo>
                      <a:pt x="0" y="0"/>
                    </a:moveTo>
                    <a:cubicBezTo>
                      <a:pt x="0" y="71"/>
                      <a:pt x="0" y="71"/>
                      <a:pt x="0" y="71"/>
                    </a:cubicBezTo>
                    <a:cubicBezTo>
                      <a:pt x="570" y="71"/>
                      <a:pt x="570" y="71"/>
                      <a:pt x="570" y="71"/>
                    </a:cubicBezTo>
                    <a:cubicBezTo>
                      <a:pt x="605" y="71"/>
                      <a:pt x="633" y="99"/>
                      <a:pt x="633" y="134"/>
                    </a:cubicBezTo>
                    <a:cubicBezTo>
                      <a:pt x="633" y="169"/>
                      <a:pt x="605" y="197"/>
                      <a:pt x="570" y="197"/>
                    </a:cubicBezTo>
                    <a:cubicBezTo>
                      <a:pt x="0" y="197"/>
                      <a:pt x="0" y="197"/>
                      <a:pt x="0" y="197"/>
                    </a:cubicBezTo>
                    <a:cubicBezTo>
                      <a:pt x="0" y="268"/>
                      <a:pt x="0" y="268"/>
                      <a:pt x="0" y="268"/>
                    </a:cubicBezTo>
                    <a:cubicBezTo>
                      <a:pt x="1998" y="268"/>
                      <a:pt x="1998" y="268"/>
                      <a:pt x="1998" y="268"/>
                    </a:cubicBezTo>
                    <a:cubicBezTo>
                      <a:pt x="2091" y="268"/>
                      <a:pt x="2167" y="149"/>
                      <a:pt x="2167" y="1"/>
                    </a:cubicBezTo>
                    <a:cubicBezTo>
                      <a:pt x="2167" y="1"/>
                      <a:pt x="2167" y="0"/>
                      <a:pt x="2167" y="0"/>
                    </a:cubicBezTo>
                    <a:lnTo>
                      <a:pt x="0" y="0"/>
                    </a:lnTo>
                    <a:close/>
                  </a:path>
                </a:pathLst>
              </a:custGeom>
              <a:solidFill>
                <a:srgbClr val="0C38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 name="Group 37">
                <a:extLst>
                  <a:ext uri="{FF2B5EF4-FFF2-40B4-BE49-F238E27FC236}">
                    <a16:creationId xmlns:a16="http://schemas.microsoft.com/office/drawing/2014/main" id="{3893D54B-DA92-BA46-953B-4DDEF6D64EC9}"/>
                  </a:ext>
                </a:extLst>
              </p:cNvPr>
              <p:cNvGrpSpPr/>
              <p:nvPr/>
            </p:nvGrpSpPr>
            <p:grpSpPr>
              <a:xfrm>
                <a:off x="1871182" y="4669411"/>
                <a:ext cx="2743191" cy="1860575"/>
                <a:chOff x="1871182" y="4669411"/>
                <a:chExt cx="2743191" cy="1860575"/>
              </a:xfrm>
            </p:grpSpPr>
            <p:sp>
              <p:nvSpPr>
                <p:cNvPr id="39" name="Freeform 38">
                  <a:extLst>
                    <a:ext uri="{FF2B5EF4-FFF2-40B4-BE49-F238E27FC236}">
                      <a16:creationId xmlns:a16="http://schemas.microsoft.com/office/drawing/2014/main" id="{35ED6098-5E42-6540-80C3-BDE95A2A6C61}"/>
                    </a:ext>
                  </a:extLst>
                </p:cNvPr>
                <p:cNvSpPr>
                  <a:spLocks/>
                </p:cNvSpPr>
                <p:nvPr/>
              </p:nvSpPr>
              <p:spPr bwMode="auto">
                <a:xfrm>
                  <a:off x="1959716" y="5655544"/>
                  <a:ext cx="43586" cy="79000"/>
                </a:xfrm>
                <a:custGeom>
                  <a:avLst/>
                  <a:gdLst>
                    <a:gd name="T0" fmla="*/ 0 w 32"/>
                    <a:gd name="T1" fmla="*/ 23 h 58"/>
                    <a:gd name="T2" fmla="*/ 25 w 32"/>
                    <a:gd name="T3" fmla="*/ 58 h 58"/>
                    <a:gd name="T4" fmla="*/ 32 w 32"/>
                    <a:gd name="T5" fmla="*/ 52 h 58"/>
                    <a:gd name="T6" fmla="*/ 32 w 32"/>
                    <a:gd name="T7" fmla="*/ 0 h 58"/>
                    <a:gd name="T8" fmla="*/ 0 w 32"/>
                    <a:gd name="T9" fmla="*/ 23 h 58"/>
                  </a:gdLst>
                  <a:ahLst/>
                  <a:cxnLst>
                    <a:cxn ang="0">
                      <a:pos x="T0" y="T1"/>
                    </a:cxn>
                    <a:cxn ang="0">
                      <a:pos x="T2" y="T3"/>
                    </a:cxn>
                    <a:cxn ang="0">
                      <a:pos x="T4" y="T5"/>
                    </a:cxn>
                    <a:cxn ang="0">
                      <a:pos x="T6" y="T7"/>
                    </a:cxn>
                    <a:cxn ang="0">
                      <a:pos x="T8" y="T9"/>
                    </a:cxn>
                  </a:cxnLst>
                  <a:rect l="0" t="0" r="r" b="b"/>
                  <a:pathLst>
                    <a:path w="32" h="58">
                      <a:moveTo>
                        <a:pt x="0" y="23"/>
                      </a:moveTo>
                      <a:lnTo>
                        <a:pt x="25" y="58"/>
                      </a:lnTo>
                      <a:lnTo>
                        <a:pt x="32" y="52"/>
                      </a:lnTo>
                      <a:lnTo>
                        <a:pt x="32" y="0"/>
                      </a:lnTo>
                      <a:lnTo>
                        <a:pt x="0" y="23"/>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a:extLst>
                    <a:ext uri="{FF2B5EF4-FFF2-40B4-BE49-F238E27FC236}">
                      <a16:creationId xmlns:a16="http://schemas.microsoft.com/office/drawing/2014/main" id="{7E92E50C-6611-1C40-92B3-264B3B029F39}"/>
                    </a:ext>
                  </a:extLst>
                </p:cNvPr>
                <p:cNvSpPr>
                  <a:spLocks/>
                </p:cNvSpPr>
                <p:nvPr/>
              </p:nvSpPr>
              <p:spPr bwMode="auto">
                <a:xfrm>
                  <a:off x="4482253" y="5237390"/>
                  <a:ext cx="44948" cy="79000"/>
                </a:xfrm>
                <a:custGeom>
                  <a:avLst/>
                  <a:gdLst>
                    <a:gd name="T0" fmla="*/ 33 w 33"/>
                    <a:gd name="T1" fmla="*/ 34 h 58"/>
                    <a:gd name="T2" fmla="*/ 8 w 33"/>
                    <a:gd name="T3" fmla="*/ 0 h 58"/>
                    <a:gd name="T4" fmla="*/ 0 w 33"/>
                    <a:gd name="T5" fmla="*/ 6 h 58"/>
                    <a:gd name="T6" fmla="*/ 0 w 33"/>
                    <a:gd name="T7" fmla="*/ 58 h 58"/>
                    <a:gd name="T8" fmla="*/ 33 w 33"/>
                    <a:gd name="T9" fmla="*/ 34 h 58"/>
                  </a:gdLst>
                  <a:ahLst/>
                  <a:cxnLst>
                    <a:cxn ang="0">
                      <a:pos x="T0" y="T1"/>
                    </a:cxn>
                    <a:cxn ang="0">
                      <a:pos x="T2" y="T3"/>
                    </a:cxn>
                    <a:cxn ang="0">
                      <a:pos x="T4" y="T5"/>
                    </a:cxn>
                    <a:cxn ang="0">
                      <a:pos x="T6" y="T7"/>
                    </a:cxn>
                    <a:cxn ang="0">
                      <a:pos x="T8" y="T9"/>
                    </a:cxn>
                  </a:cxnLst>
                  <a:rect l="0" t="0" r="r" b="b"/>
                  <a:pathLst>
                    <a:path w="33" h="58">
                      <a:moveTo>
                        <a:pt x="33" y="34"/>
                      </a:moveTo>
                      <a:lnTo>
                        <a:pt x="8" y="0"/>
                      </a:lnTo>
                      <a:lnTo>
                        <a:pt x="0" y="6"/>
                      </a:lnTo>
                      <a:lnTo>
                        <a:pt x="0" y="58"/>
                      </a:lnTo>
                      <a:lnTo>
                        <a:pt x="33" y="34"/>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a:extLst>
                    <a:ext uri="{FF2B5EF4-FFF2-40B4-BE49-F238E27FC236}">
                      <a16:creationId xmlns:a16="http://schemas.microsoft.com/office/drawing/2014/main" id="{9768F332-CB4C-4140-A9FC-1F390BAF91C5}"/>
                    </a:ext>
                  </a:extLst>
                </p:cNvPr>
                <p:cNvSpPr>
                  <a:spLocks noChangeArrowheads="1"/>
                </p:cNvSpPr>
                <p:nvPr/>
              </p:nvSpPr>
              <p:spPr bwMode="auto">
                <a:xfrm>
                  <a:off x="3199192" y="4684394"/>
                  <a:ext cx="87172" cy="87172"/>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a:extLst>
                    <a:ext uri="{FF2B5EF4-FFF2-40B4-BE49-F238E27FC236}">
                      <a16:creationId xmlns:a16="http://schemas.microsoft.com/office/drawing/2014/main" id="{C9C0759F-05D3-5542-984C-304DC2912716}"/>
                    </a:ext>
                  </a:extLst>
                </p:cNvPr>
                <p:cNvSpPr>
                  <a:spLocks/>
                </p:cNvSpPr>
                <p:nvPr/>
              </p:nvSpPr>
              <p:spPr bwMode="auto">
                <a:xfrm>
                  <a:off x="2003302" y="4786549"/>
                  <a:ext cx="2478951" cy="1451957"/>
                </a:xfrm>
                <a:custGeom>
                  <a:avLst/>
                  <a:gdLst>
                    <a:gd name="T0" fmla="*/ 1805 w 1820"/>
                    <a:gd name="T1" fmla="*/ 0 h 1066"/>
                    <a:gd name="T2" fmla="*/ 0 w 1820"/>
                    <a:gd name="T3" fmla="*/ 0 h 1066"/>
                    <a:gd name="T4" fmla="*/ 0 w 1820"/>
                    <a:gd name="T5" fmla="*/ 1065 h 1066"/>
                    <a:gd name="T6" fmla="*/ 0 w 1820"/>
                    <a:gd name="T7" fmla="*/ 1066 h 1066"/>
                    <a:gd name="T8" fmla="*/ 1820 w 1820"/>
                    <a:gd name="T9" fmla="*/ 1066 h 1066"/>
                    <a:gd name="T10" fmla="*/ 1820 w 1820"/>
                    <a:gd name="T11" fmla="*/ 0 h 1066"/>
                    <a:gd name="T12" fmla="*/ 1805 w 1820"/>
                    <a:gd name="T13" fmla="*/ 0 h 1066"/>
                  </a:gdLst>
                  <a:ahLst/>
                  <a:cxnLst>
                    <a:cxn ang="0">
                      <a:pos x="T0" y="T1"/>
                    </a:cxn>
                    <a:cxn ang="0">
                      <a:pos x="T2" y="T3"/>
                    </a:cxn>
                    <a:cxn ang="0">
                      <a:pos x="T4" y="T5"/>
                    </a:cxn>
                    <a:cxn ang="0">
                      <a:pos x="T6" y="T7"/>
                    </a:cxn>
                    <a:cxn ang="0">
                      <a:pos x="T8" y="T9"/>
                    </a:cxn>
                    <a:cxn ang="0">
                      <a:pos x="T10" y="T11"/>
                    </a:cxn>
                    <a:cxn ang="0">
                      <a:pos x="T12" y="T13"/>
                    </a:cxn>
                  </a:cxnLst>
                  <a:rect l="0" t="0" r="r" b="b"/>
                  <a:pathLst>
                    <a:path w="1820" h="1066">
                      <a:moveTo>
                        <a:pt x="1805" y="0"/>
                      </a:moveTo>
                      <a:lnTo>
                        <a:pt x="0" y="0"/>
                      </a:lnTo>
                      <a:lnTo>
                        <a:pt x="0" y="1065"/>
                      </a:lnTo>
                      <a:lnTo>
                        <a:pt x="0" y="1066"/>
                      </a:lnTo>
                      <a:lnTo>
                        <a:pt x="1820" y="1066"/>
                      </a:lnTo>
                      <a:lnTo>
                        <a:pt x="1820" y="0"/>
                      </a:lnTo>
                      <a:lnTo>
                        <a:pt x="1805" y="0"/>
                      </a:lnTo>
                      <a:close/>
                    </a:path>
                  </a:pathLst>
                </a:custGeom>
                <a:solidFill>
                  <a:srgbClr val="7FB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
                  <a:extLst>
                    <a:ext uri="{FF2B5EF4-FFF2-40B4-BE49-F238E27FC236}">
                      <a16:creationId xmlns:a16="http://schemas.microsoft.com/office/drawing/2014/main" id="{568BAECD-7825-434E-B175-2CA7EFFD89DC}"/>
                    </a:ext>
                  </a:extLst>
                </p:cNvPr>
                <p:cNvSpPr>
                  <a:spLocks/>
                </p:cNvSpPr>
                <p:nvPr/>
              </p:nvSpPr>
              <p:spPr bwMode="auto">
                <a:xfrm>
                  <a:off x="3242778" y="6441452"/>
                  <a:ext cx="445394" cy="88534"/>
                </a:xfrm>
                <a:custGeom>
                  <a:avLst/>
                  <a:gdLst>
                    <a:gd name="T0" fmla="*/ 570 w 633"/>
                    <a:gd name="T1" fmla="*/ 126 h 126"/>
                    <a:gd name="T2" fmla="*/ 633 w 633"/>
                    <a:gd name="T3" fmla="*/ 63 h 126"/>
                    <a:gd name="T4" fmla="*/ 570 w 633"/>
                    <a:gd name="T5" fmla="*/ 0 h 126"/>
                    <a:gd name="T6" fmla="*/ 0 w 633"/>
                    <a:gd name="T7" fmla="*/ 0 h 126"/>
                    <a:gd name="T8" fmla="*/ 0 w 633"/>
                    <a:gd name="T9" fmla="*/ 126 h 126"/>
                    <a:gd name="T10" fmla="*/ 570 w 633"/>
                    <a:gd name="T11" fmla="*/ 126 h 126"/>
                  </a:gdLst>
                  <a:ahLst/>
                  <a:cxnLst>
                    <a:cxn ang="0">
                      <a:pos x="T0" y="T1"/>
                    </a:cxn>
                    <a:cxn ang="0">
                      <a:pos x="T2" y="T3"/>
                    </a:cxn>
                    <a:cxn ang="0">
                      <a:pos x="T4" y="T5"/>
                    </a:cxn>
                    <a:cxn ang="0">
                      <a:pos x="T6" y="T7"/>
                    </a:cxn>
                    <a:cxn ang="0">
                      <a:pos x="T8" y="T9"/>
                    </a:cxn>
                    <a:cxn ang="0">
                      <a:pos x="T10" y="T11"/>
                    </a:cxn>
                  </a:cxnLst>
                  <a:rect l="0" t="0" r="r" b="b"/>
                  <a:pathLst>
                    <a:path w="633" h="126">
                      <a:moveTo>
                        <a:pt x="570" y="126"/>
                      </a:moveTo>
                      <a:cubicBezTo>
                        <a:pt x="605" y="126"/>
                        <a:pt x="633" y="98"/>
                        <a:pt x="633" y="63"/>
                      </a:cubicBezTo>
                      <a:cubicBezTo>
                        <a:pt x="633" y="28"/>
                        <a:pt x="605" y="0"/>
                        <a:pt x="570" y="0"/>
                      </a:cubicBezTo>
                      <a:cubicBezTo>
                        <a:pt x="0" y="0"/>
                        <a:pt x="0" y="0"/>
                        <a:pt x="0" y="0"/>
                      </a:cubicBezTo>
                      <a:cubicBezTo>
                        <a:pt x="0" y="126"/>
                        <a:pt x="0" y="126"/>
                        <a:pt x="0" y="126"/>
                      </a:cubicBezTo>
                      <a:lnTo>
                        <a:pt x="570" y="126"/>
                      </a:lnTo>
                      <a:close/>
                    </a:path>
                  </a:pathLst>
                </a:custGeom>
                <a:solidFill>
                  <a:srgbClr val="DEF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
                  <a:extLst>
                    <a:ext uri="{FF2B5EF4-FFF2-40B4-BE49-F238E27FC236}">
                      <a16:creationId xmlns:a16="http://schemas.microsoft.com/office/drawing/2014/main" id="{7DA04749-D8B1-AF48-AC44-9B55161FCE62}"/>
                    </a:ext>
                  </a:extLst>
                </p:cNvPr>
                <p:cNvSpPr>
                  <a:spLocks/>
                </p:cNvSpPr>
                <p:nvPr/>
              </p:nvSpPr>
              <p:spPr bwMode="auto">
                <a:xfrm>
                  <a:off x="3242778" y="4669411"/>
                  <a:ext cx="1371595" cy="1684869"/>
                </a:xfrm>
                <a:custGeom>
                  <a:avLst/>
                  <a:gdLst>
                    <a:gd name="T0" fmla="*/ 1948 w 1948"/>
                    <a:gd name="T1" fmla="*/ 2147 h 2396"/>
                    <a:gd name="T2" fmla="*/ 1948 w 1948"/>
                    <a:gd name="T3" fmla="*/ 249 h 2396"/>
                    <a:gd name="T4" fmla="*/ 1723 w 1948"/>
                    <a:gd name="T5" fmla="*/ 0 h 2396"/>
                    <a:gd name="T6" fmla="*/ 0 w 1948"/>
                    <a:gd name="T7" fmla="*/ 0 h 2396"/>
                    <a:gd name="T8" fmla="*/ 0 w 1948"/>
                    <a:gd name="T9" fmla="*/ 165 h 2396"/>
                    <a:gd name="T10" fmla="*/ 1759 w 1948"/>
                    <a:gd name="T11" fmla="*/ 165 h 2396"/>
                    <a:gd name="T12" fmla="*/ 1759 w 1948"/>
                    <a:gd name="T13" fmla="*/ 2231 h 2396"/>
                    <a:gd name="T14" fmla="*/ 0 w 1948"/>
                    <a:gd name="T15" fmla="*/ 2231 h 2396"/>
                    <a:gd name="T16" fmla="*/ 0 w 1948"/>
                    <a:gd name="T17" fmla="*/ 2396 h 2396"/>
                    <a:gd name="T18" fmla="*/ 1723 w 1948"/>
                    <a:gd name="T19" fmla="*/ 2396 h 2396"/>
                    <a:gd name="T20" fmla="*/ 1948 w 1948"/>
                    <a:gd name="T21" fmla="*/ 2147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948" y="2147"/>
                      </a:moveTo>
                      <a:cubicBezTo>
                        <a:pt x="1948" y="249"/>
                        <a:pt x="1948" y="249"/>
                        <a:pt x="1948" y="249"/>
                      </a:cubicBezTo>
                      <a:cubicBezTo>
                        <a:pt x="1948" y="111"/>
                        <a:pt x="1848" y="0"/>
                        <a:pt x="1723" y="0"/>
                      </a:cubicBezTo>
                      <a:cubicBezTo>
                        <a:pt x="0" y="0"/>
                        <a:pt x="0" y="0"/>
                        <a:pt x="0" y="0"/>
                      </a:cubicBezTo>
                      <a:cubicBezTo>
                        <a:pt x="0" y="165"/>
                        <a:pt x="0" y="165"/>
                        <a:pt x="0" y="165"/>
                      </a:cubicBezTo>
                      <a:cubicBezTo>
                        <a:pt x="1759" y="165"/>
                        <a:pt x="1759" y="165"/>
                        <a:pt x="1759" y="165"/>
                      </a:cubicBezTo>
                      <a:cubicBezTo>
                        <a:pt x="1759" y="2231"/>
                        <a:pt x="1759" y="2231"/>
                        <a:pt x="1759" y="2231"/>
                      </a:cubicBezTo>
                      <a:cubicBezTo>
                        <a:pt x="0" y="2231"/>
                        <a:pt x="0" y="2231"/>
                        <a:pt x="0" y="2231"/>
                      </a:cubicBezTo>
                      <a:cubicBezTo>
                        <a:pt x="0" y="2396"/>
                        <a:pt x="0" y="2396"/>
                        <a:pt x="0" y="2396"/>
                      </a:cubicBezTo>
                      <a:cubicBezTo>
                        <a:pt x="1723" y="2396"/>
                        <a:pt x="1723" y="2396"/>
                        <a:pt x="1723" y="2396"/>
                      </a:cubicBezTo>
                      <a:cubicBezTo>
                        <a:pt x="1848" y="2396"/>
                        <a:pt x="1948" y="2285"/>
                        <a:pt x="1948" y="2147"/>
                      </a:cubicBezTo>
                      <a:close/>
                    </a:path>
                  </a:pathLst>
                </a:custGeom>
                <a:solidFill>
                  <a:srgbClr val="0C38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F8A6ABA6-D1D3-CD46-BAE5-0FD47774BA71}"/>
                    </a:ext>
                  </a:extLst>
                </p:cNvPr>
                <p:cNvSpPr>
                  <a:spLocks/>
                </p:cNvSpPr>
                <p:nvPr/>
              </p:nvSpPr>
              <p:spPr bwMode="auto">
                <a:xfrm>
                  <a:off x="1871182" y="4669411"/>
                  <a:ext cx="1371595" cy="1684869"/>
                </a:xfrm>
                <a:custGeom>
                  <a:avLst/>
                  <a:gdLst>
                    <a:gd name="T0" fmla="*/ 189 w 1948"/>
                    <a:gd name="T1" fmla="*/ 2231 h 2396"/>
                    <a:gd name="T2" fmla="*/ 189 w 1948"/>
                    <a:gd name="T3" fmla="*/ 165 h 2396"/>
                    <a:gd name="T4" fmla="*/ 1948 w 1948"/>
                    <a:gd name="T5" fmla="*/ 165 h 2396"/>
                    <a:gd name="T6" fmla="*/ 1948 w 1948"/>
                    <a:gd name="T7" fmla="*/ 0 h 2396"/>
                    <a:gd name="T8" fmla="*/ 225 w 1948"/>
                    <a:gd name="T9" fmla="*/ 0 h 2396"/>
                    <a:gd name="T10" fmla="*/ 0 w 1948"/>
                    <a:gd name="T11" fmla="*/ 249 h 2396"/>
                    <a:gd name="T12" fmla="*/ 0 w 1948"/>
                    <a:gd name="T13" fmla="*/ 2147 h 2396"/>
                    <a:gd name="T14" fmla="*/ 225 w 1948"/>
                    <a:gd name="T15" fmla="*/ 2396 h 2396"/>
                    <a:gd name="T16" fmla="*/ 1948 w 1948"/>
                    <a:gd name="T17" fmla="*/ 2396 h 2396"/>
                    <a:gd name="T18" fmla="*/ 1948 w 1948"/>
                    <a:gd name="T19" fmla="*/ 2231 h 2396"/>
                    <a:gd name="T20" fmla="*/ 189 w 1948"/>
                    <a:gd name="T21" fmla="*/ 2231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89" y="2231"/>
                      </a:moveTo>
                      <a:cubicBezTo>
                        <a:pt x="189" y="165"/>
                        <a:pt x="189" y="165"/>
                        <a:pt x="189" y="165"/>
                      </a:cubicBezTo>
                      <a:cubicBezTo>
                        <a:pt x="1948" y="165"/>
                        <a:pt x="1948" y="165"/>
                        <a:pt x="1948" y="165"/>
                      </a:cubicBezTo>
                      <a:cubicBezTo>
                        <a:pt x="1948" y="0"/>
                        <a:pt x="1948" y="0"/>
                        <a:pt x="1948" y="0"/>
                      </a:cubicBezTo>
                      <a:cubicBezTo>
                        <a:pt x="225" y="0"/>
                        <a:pt x="225" y="0"/>
                        <a:pt x="225" y="0"/>
                      </a:cubicBezTo>
                      <a:cubicBezTo>
                        <a:pt x="101" y="0"/>
                        <a:pt x="0" y="111"/>
                        <a:pt x="0" y="249"/>
                      </a:cubicBezTo>
                      <a:cubicBezTo>
                        <a:pt x="0" y="2147"/>
                        <a:pt x="0" y="2147"/>
                        <a:pt x="0" y="2147"/>
                      </a:cubicBezTo>
                      <a:cubicBezTo>
                        <a:pt x="0" y="2285"/>
                        <a:pt x="101" y="2396"/>
                        <a:pt x="225" y="2396"/>
                      </a:cubicBezTo>
                      <a:cubicBezTo>
                        <a:pt x="1948" y="2396"/>
                        <a:pt x="1948" y="2396"/>
                        <a:pt x="1948" y="2396"/>
                      </a:cubicBezTo>
                      <a:cubicBezTo>
                        <a:pt x="1948" y="2231"/>
                        <a:pt x="1948" y="2231"/>
                        <a:pt x="1948" y="2231"/>
                      </a:cubicBezTo>
                      <a:lnTo>
                        <a:pt x="189" y="2231"/>
                      </a:lnTo>
                      <a:close/>
                    </a:path>
                  </a:pathLst>
                </a:custGeom>
                <a:solidFill>
                  <a:srgbClr val="175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4">
                  <a:extLst>
                    <a:ext uri="{FF2B5EF4-FFF2-40B4-BE49-F238E27FC236}">
                      <a16:creationId xmlns:a16="http://schemas.microsoft.com/office/drawing/2014/main" id="{59EF69BA-58DD-4C4C-AE47-46C896BCB692}"/>
                    </a:ext>
                  </a:extLst>
                </p:cNvPr>
                <p:cNvSpPr>
                  <a:spLocks/>
                </p:cNvSpPr>
                <p:nvPr/>
              </p:nvSpPr>
              <p:spPr bwMode="auto">
                <a:xfrm>
                  <a:off x="3659568" y="5305493"/>
                  <a:ext cx="825409" cy="927563"/>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5">
                  <a:extLst>
                    <a:ext uri="{FF2B5EF4-FFF2-40B4-BE49-F238E27FC236}">
                      <a16:creationId xmlns:a16="http://schemas.microsoft.com/office/drawing/2014/main" id="{65719688-F867-7845-B654-74B9B039D676}"/>
                    </a:ext>
                  </a:extLst>
                </p:cNvPr>
                <p:cNvSpPr>
                  <a:spLocks/>
                </p:cNvSpPr>
                <p:nvPr/>
              </p:nvSpPr>
              <p:spPr bwMode="auto">
                <a:xfrm>
                  <a:off x="3655482" y="5699130"/>
                  <a:ext cx="829495" cy="538014"/>
                </a:xfrm>
                <a:custGeom>
                  <a:avLst/>
                  <a:gdLst>
                    <a:gd name="T0" fmla="*/ 547 w 1178"/>
                    <a:gd name="T1" fmla="*/ 294 h 764"/>
                    <a:gd name="T2" fmla="*/ 369 w 1178"/>
                    <a:gd name="T3" fmla="*/ 245 h 764"/>
                    <a:gd name="T4" fmla="*/ 0 w 1178"/>
                    <a:gd name="T5" fmla="*/ 643 h 764"/>
                    <a:gd name="T6" fmla="*/ 0 w 1178"/>
                    <a:gd name="T7" fmla="*/ 646 h 764"/>
                    <a:gd name="T8" fmla="*/ 108 w 1178"/>
                    <a:gd name="T9" fmla="*/ 764 h 764"/>
                    <a:gd name="T10" fmla="*/ 1178 w 1178"/>
                    <a:gd name="T11" fmla="*/ 764 h 764"/>
                    <a:gd name="T12" fmla="*/ 1178 w 1178"/>
                    <a:gd name="T13" fmla="*/ 32 h 764"/>
                    <a:gd name="T14" fmla="*/ 1005 w 1178"/>
                    <a:gd name="T15" fmla="*/ 0 h 764"/>
                    <a:gd name="T16" fmla="*/ 547 w 1178"/>
                    <a:gd name="T17" fmla="*/ 29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8" h="764">
                      <a:moveTo>
                        <a:pt x="547" y="294"/>
                      </a:moveTo>
                      <a:cubicBezTo>
                        <a:pt x="495" y="262"/>
                        <a:pt x="434" y="245"/>
                        <a:pt x="369" y="245"/>
                      </a:cubicBezTo>
                      <a:cubicBezTo>
                        <a:pt x="166" y="245"/>
                        <a:pt x="0" y="423"/>
                        <a:pt x="0" y="643"/>
                      </a:cubicBezTo>
                      <a:cubicBezTo>
                        <a:pt x="0" y="644"/>
                        <a:pt x="0" y="645"/>
                        <a:pt x="0" y="646"/>
                      </a:cubicBezTo>
                      <a:cubicBezTo>
                        <a:pt x="41" y="680"/>
                        <a:pt x="77" y="720"/>
                        <a:pt x="108" y="764"/>
                      </a:cubicBezTo>
                      <a:cubicBezTo>
                        <a:pt x="1178" y="764"/>
                        <a:pt x="1178" y="764"/>
                        <a:pt x="1178" y="764"/>
                      </a:cubicBezTo>
                      <a:cubicBezTo>
                        <a:pt x="1178" y="32"/>
                        <a:pt x="1178" y="32"/>
                        <a:pt x="1178" y="32"/>
                      </a:cubicBezTo>
                      <a:cubicBezTo>
                        <a:pt x="1124" y="11"/>
                        <a:pt x="1066" y="0"/>
                        <a:pt x="1005" y="0"/>
                      </a:cubicBezTo>
                      <a:cubicBezTo>
                        <a:pt x="807" y="0"/>
                        <a:pt x="635" y="119"/>
                        <a:pt x="547" y="2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7">
                  <a:extLst>
                    <a:ext uri="{FF2B5EF4-FFF2-40B4-BE49-F238E27FC236}">
                      <a16:creationId xmlns:a16="http://schemas.microsoft.com/office/drawing/2014/main" id="{2C3E2BD5-A738-3346-A0F4-E594718F9D4C}"/>
                    </a:ext>
                  </a:extLst>
                </p:cNvPr>
                <p:cNvSpPr>
                  <a:spLocks/>
                </p:cNvSpPr>
                <p:nvPr/>
              </p:nvSpPr>
              <p:spPr bwMode="auto">
                <a:xfrm>
                  <a:off x="2001940" y="5546579"/>
                  <a:ext cx="1046063" cy="690565"/>
                </a:xfrm>
                <a:custGeom>
                  <a:avLst/>
                  <a:gdLst>
                    <a:gd name="T0" fmla="*/ 1410 w 1486"/>
                    <a:gd name="T1" fmla="*/ 779 h 981"/>
                    <a:gd name="T2" fmla="*/ 1172 w 1486"/>
                    <a:gd name="T3" fmla="*/ 661 h 981"/>
                    <a:gd name="T4" fmla="*/ 1171 w 1486"/>
                    <a:gd name="T5" fmla="*/ 661 h 981"/>
                    <a:gd name="T6" fmla="*/ 1171 w 1486"/>
                    <a:gd name="T7" fmla="*/ 644 h 981"/>
                    <a:gd name="T8" fmla="*/ 802 w 1486"/>
                    <a:gd name="T9" fmla="*/ 245 h 981"/>
                    <a:gd name="T10" fmla="*/ 624 w 1486"/>
                    <a:gd name="T11" fmla="*/ 295 h 981"/>
                    <a:gd name="T12" fmla="*/ 167 w 1486"/>
                    <a:gd name="T13" fmla="*/ 0 h 981"/>
                    <a:gd name="T14" fmla="*/ 0 w 1486"/>
                    <a:gd name="T15" fmla="*/ 30 h 981"/>
                    <a:gd name="T16" fmla="*/ 0 w 1486"/>
                    <a:gd name="T17" fmla="*/ 981 h 981"/>
                    <a:gd name="T18" fmla="*/ 1097 w 1486"/>
                    <a:gd name="T19" fmla="*/ 981 h 981"/>
                    <a:gd name="T20" fmla="*/ 1486 w 1486"/>
                    <a:gd name="T21" fmla="*/ 981 h 981"/>
                    <a:gd name="T22" fmla="*/ 1410 w 1486"/>
                    <a:gd name="T23" fmla="*/ 77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6" h="981">
                      <a:moveTo>
                        <a:pt x="1410" y="779"/>
                      </a:moveTo>
                      <a:cubicBezTo>
                        <a:pt x="1352" y="707"/>
                        <a:pt x="1267" y="661"/>
                        <a:pt x="1172" y="661"/>
                      </a:cubicBezTo>
                      <a:cubicBezTo>
                        <a:pt x="1171" y="661"/>
                        <a:pt x="1171" y="661"/>
                        <a:pt x="1171" y="661"/>
                      </a:cubicBezTo>
                      <a:cubicBezTo>
                        <a:pt x="1171" y="656"/>
                        <a:pt x="1171" y="650"/>
                        <a:pt x="1171" y="644"/>
                      </a:cubicBezTo>
                      <a:cubicBezTo>
                        <a:pt x="1171" y="424"/>
                        <a:pt x="1006" y="245"/>
                        <a:pt x="802" y="245"/>
                      </a:cubicBezTo>
                      <a:cubicBezTo>
                        <a:pt x="738" y="245"/>
                        <a:pt x="677" y="263"/>
                        <a:pt x="624" y="295"/>
                      </a:cubicBezTo>
                      <a:cubicBezTo>
                        <a:pt x="536" y="119"/>
                        <a:pt x="365" y="0"/>
                        <a:pt x="167" y="0"/>
                      </a:cubicBezTo>
                      <a:cubicBezTo>
                        <a:pt x="109" y="0"/>
                        <a:pt x="52" y="11"/>
                        <a:pt x="0" y="30"/>
                      </a:cubicBezTo>
                      <a:cubicBezTo>
                        <a:pt x="0" y="981"/>
                        <a:pt x="0" y="981"/>
                        <a:pt x="0" y="981"/>
                      </a:cubicBezTo>
                      <a:cubicBezTo>
                        <a:pt x="1097" y="981"/>
                        <a:pt x="1097" y="981"/>
                        <a:pt x="1097" y="981"/>
                      </a:cubicBezTo>
                      <a:cubicBezTo>
                        <a:pt x="1486" y="981"/>
                        <a:pt x="1486" y="981"/>
                        <a:pt x="1486" y="981"/>
                      </a:cubicBezTo>
                      <a:cubicBezTo>
                        <a:pt x="1482" y="904"/>
                        <a:pt x="1454" y="834"/>
                        <a:pt x="1410" y="7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8">
                  <a:extLst>
                    <a:ext uri="{FF2B5EF4-FFF2-40B4-BE49-F238E27FC236}">
                      <a16:creationId xmlns:a16="http://schemas.microsoft.com/office/drawing/2014/main" id="{A8B95925-D1A4-D941-BAA9-94762AD8F580}"/>
                    </a:ext>
                  </a:extLst>
                </p:cNvPr>
                <p:cNvSpPr>
                  <a:spLocks/>
                </p:cNvSpPr>
                <p:nvPr/>
              </p:nvSpPr>
              <p:spPr bwMode="auto">
                <a:xfrm>
                  <a:off x="2001940" y="5873473"/>
                  <a:ext cx="798168" cy="363670"/>
                </a:xfrm>
                <a:custGeom>
                  <a:avLst/>
                  <a:gdLst>
                    <a:gd name="T0" fmla="*/ 1049 w 1134"/>
                    <a:gd name="T1" fmla="*/ 409 h 516"/>
                    <a:gd name="T2" fmla="*/ 797 w 1134"/>
                    <a:gd name="T3" fmla="*/ 360 h 516"/>
                    <a:gd name="T4" fmla="*/ 796 w 1134"/>
                    <a:gd name="T5" fmla="*/ 360 h 516"/>
                    <a:gd name="T6" fmla="*/ 793 w 1134"/>
                    <a:gd name="T7" fmla="*/ 343 h 516"/>
                    <a:gd name="T8" fmla="*/ 366 w 1134"/>
                    <a:gd name="T9" fmla="*/ 56 h 516"/>
                    <a:gd name="T10" fmla="*/ 200 w 1134"/>
                    <a:gd name="T11" fmla="*/ 154 h 516"/>
                    <a:gd name="T12" fmla="*/ 0 w 1134"/>
                    <a:gd name="T13" fmla="*/ 4 h 516"/>
                    <a:gd name="T14" fmla="*/ 0 w 1134"/>
                    <a:gd name="T15" fmla="*/ 516 h 516"/>
                    <a:gd name="T16" fmla="*/ 1134 w 1134"/>
                    <a:gd name="T17" fmla="*/ 516 h 516"/>
                    <a:gd name="T18" fmla="*/ 1049 w 1134"/>
                    <a:gd name="T19" fmla="*/ 409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516">
                      <a:moveTo>
                        <a:pt x="1049" y="409"/>
                      </a:moveTo>
                      <a:cubicBezTo>
                        <a:pt x="981" y="355"/>
                        <a:pt x="890" y="334"/>
                        <a:pt x="797" y="360"/>
                      </a:cubicBezTo>
                      <a:cubicBezTo>
                        <a:pt x="796" y="360"/>
                        <a:pt x="796" y="360"/>
                        <a:pt x="796" y="360"/>
                      </a:cubicBezTo>
                      <a:cubicBezTo>
                        <a:pt x="795" y="355"/>
                        <a:pt x="794" y="349"/>
                        <a:pt x="793" y="343"/>
                      </a:cubicBezTo>
                      <a:cubicBezTo>
                        <a:pt x="756" y="128"/>
                        <a:pt x="565" y="0"/>
                        <a:pt x="366" y="56"/>
                      </a:cubicBezTo>
                      <a:cubicBezTo>
                        <a:pt x="303" y="74"/>
                        <a:pt x="247" y="108"/>
                        <a:pt x="200" y="154"/>
                      </a:cubicBezTo>
                      <a:cubicBezTo>
                        <a:pt x="147" y="86"/>
                        <a:pt x="78" y="34"/>
                        <a:pt x="0" y="4"/>
                      </a:cubicBezTo>
                      <a:cubicBezTo>
                        <a:pt x="0" y="516"/>
                        <a:pt x="0" y="516"/>
                        <a:pt x="0" y="516"/>
                      </a:cubicBezTo>
                      <a:cubicBezTo>
                        <a:pt x="1134" y="516"/>
                        <a:pt x="1134" y="516"/>
                        <a:pt x="1134" y="516"/>
                      </a:cubicBezTo>
                      <a:cubicBezTo>
                        <a:pt x="1113" y="473"/>
                        <a:pt x="1084" y="436"/>
                        <a:pt x="1049" y="409"/>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 name="Freeform 11">
              <a:extLst>
                <a:ext uri="{FF2B5EF4-FFF2-40B4-BE49-F238E27FC236}">
                  <a16:creationId xmlns:a16="http://schemas.microsoft.com/office/drawing/2014/main" id="{0A8F3C2B-A681-E646-80C1-A91A087D9BC0}"/>
                </a:ext>
              </a:extLst>
            </p:cNvPr>
            <p:cNvSpPr>
              <a:spLocks/>
            </p:cNvSpPr>
            <p:nvPr/>
          </p:nvSpPr>
          <p:spPr bwMode="auto">
            <a:xfrm>
              <a:off x="8671489" y="6046431"/>
              <a:ext cx="445394" cy="88534"/>
            </a:xfrm>
            <a:custGeom>
              <a:avLst/>
              <a:gdLst>
                <a:gd name="T0" fmla="*/ 0 w 633"/>
                <a:gd name="T1" fmla="*/ 63 h 126"/>
                <a:gd name="T2" fmla="*/ 63 w 633"/>
                <a:gd name="T3" fmla="*/ 126 h 126"/>
                <a:gd name="T4" fmla="*/ 633 w 633"/>
                <a:gd name="T5" fmla="*/ 126 h 126"/>
                <a:gd name="T6" fmla="*/ 633 w 633"/>
                <a:gd name="T7" fmla="*/ 0 h 126"/>
                <a:gd name="T8" fmla="*/ 63 w 633"/>
                <a:gd name="T9" fmla="*/ 0 h 126"/>
                <a:gd name="T10" fmla="*/ 0 w 633"/>
                <a:gd name="T11" fmla="*/ 63 h 126"/>
              </a:gdLst>
              <a:ahLst/>
              <a:cxnLst>
                <a:cxn ang="0">
                  <a:pos x="T0" y="T1"/>
                </a:cxn>
                <a:cxn ang="0">
                  <a:pos x="T2" y="T3"/>
                </a:cxn>
                <a:cxn ang="0">
                  <a:pos x="T4" y="T5"/>
                </a:cxn>
                <a:cxn ang="0">
                  <a:pos x="T6" y="T7"/>
                </a:cxn>
                <a:cxn ang="0">
                  <a:pos x="T8" y="T9"/>
                </a:cxn>
                <a:cxn ang="0">
                  <a:pos x="T10" y="T11"/>
                </a:cxn>
              </a:cxnLst>
              <a:rect l="0" t="0" r="r" b="b"/>
              <a:pathLst>
                <a:path w="633" h="126">
                  <a:moveTo>
                    <a:pt x="0" y="63"/>
                  </a:moveTo>
                  <a:cubicBezTo>
                    <a:pt x="0" y="98"/>
                    <a:pt x="28" y="126"/>
                    <a:pt x="63" y="126"/>
                  </a:cubicBezTo>
                  <a:cubicBezTo>
                    <a:pt x="633" y="126"/>
                    <a:pt x="633" y="126"/>
                    <a:pt x="633" y="126"/>
                  </a:cubicBezTo>
                  <a:cubicBezTo>
                    <a:pt x="633" y="0"/>
                    <a:pt x="633" y="0"/>
                    <a:pt x="633" y="0"/>
                  </a:cubicBezTo>
                  <a:cubicBezTo>
                    <a:pt x="63" y="0"/>
                    <a:pt x="63" y="0"/>
                    <a:pt x="63" y="0"/>
                  </a:cubicBezTo>
                  <a:cubicBezTo>
                    <a:pt x="28" y="0"/>
                    <a:pt x="0" y="28"/>
                    <a:pt x="0"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7F43BB1E-E2AA-5848-89AE-9BF591AED6FB}"/>
                </a:ext>
              </a:extLst>
            </p:cNvPr>
            <p:cNvGrpSpPr/>
            <p:nvPr/>
          </p:nvGrpSpPr>
          <p:grpSpPr>
            <a:xfrm>
              <a:off x="8591128" y="1690561"/>
              <a:ext cx="1052872" cy="4154286"/>
              <a:chOff x="2717022" y="2085582"/>
              <a:chExt cx="1052872" cy="4154286"/>
            </a:xfrm>
          </p:grpSpPr>
          <p:sp>
            <p:nvSpPr>
              <p:cNvPr id="9" name="Freeform 15">
                <a:extLst>
                  <a:ext uri="{FF2B5EF4-FFF2-40B4-BE49-F238E27FC236}">
                    <a16:creationId xmlns:a16="http://schemas.microsoft.com/office/drawing/2014/main" id="{3859C52D-2AF9-864B-9568-99F4846F9E7C}"/>
                  </a:ext>
                </a:extLst>
              </p:cNvPr>
              <p:cNvSpPr>
                <a:spLocks/>
              </p:cNvSpPr>
              <p:nvPr/>
            </p:nvSpPr>
            <p:spPr bwMode="auto">
              <a:xfrm>
                <a:off x="2962193" y="4237638"/>
                <a:ext cx="561169" cy="2002230"/>
              </a:xfrm>
              <a:custGeom>
                <a:avLst/>
                <a:gdLst>
                  <a:gd name="T0" fmla="*/ 621 w 798"/>
                  <a:gd name="T1" fmla="*/ 0 h 2849"/>
                  <a:gd name="T2" fmla="*/ 415 w 798"/>
                  <a:gd name="T3" fmla="*/ 0 h 2849"/>
                  <a:gd name="T4" fmla="*/ 408 w 798"/>
                  <a:gd name="T5" fmla="*/ 0 h 2849"/>
                  <a:gd name="T6" fmla="*/ 201 w 798"/>
                  <a:gd name="T7" fmla="*/ 0 h 2849"/>
                  <a:gd name="T8" fmla="*/ 0 w 798"/>
                  <a:gd name="T9" fmla="*/ 2820 h 2849"/>
                  <a:gd name="T10" fmla="*/ 329 w 798"/>
                  <a:gd name="T11" fmla="*/ 2829 h 2849"/>
                  <a:gd name="T12" fmla="*/ 462 w 798"/>
                  <a:gd name="T13" fmla="*/ 2834 h 2849"/>
                  <a:gd name="T14" fmla="*/ 798 w 798"/>
                  <a:gd name="T15" fmla="*/ 2849 h 2849"/>
                  <a:gd name="T16" fmla="*/ 621 w 798"/>
                  <a:gd name="T17" fmla="*/ 0 h 2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8" h="2849">
                    <a:moveTo>
                      <a:pt x="621" y="0"/>
                    </a:moveTo>
                    <a:cubicBezTo>
                      <a:pt x="415" y="0"/>
                      <a:pt x="415" y="0"/>
                      <a:pt x="415" y="0"/>
                    </a:cubicBezTo>
                    <a:cubicBezTo>
                      <a:pt x="408" y="0"/>
                      <a:pt x="408" y="0"/>
                      <a:pt x="408" y="0"/>
                    </a:cubicBezTo>
                    <a:cubicBezTo>
                      <a:pt x="201" y="0"/>
                      <a:pt x="201" y="0"/>
                      <a:pt x="201" y="0"/>
                    </a:cubicBezTo>
                    <a:cubicBezTo>
                      <a:pt x="201" y="0"/>
                      <a:pt x="435" y="557"/>
                      <a:pt x="0" y="2820"/>
                    </a:cubicBezTo>
                    <a:cubicBezTo>
                      <a:pt x="329" y="2829"/>
                      <a:pt x="329" y="2829"/>
                      <a:pt x="329" y="2829"/>
                    </a:cubicBezTo>
                    <a:cubicBezTo>
                      <a:pt x="462" y="2834"/>
                      <a:pt x="462" y="2834"/>
                      <a:pt x="462" y="2834"/>
                    </a:cubicBezTo>
                    <a:cubicBezTo>
                      <a:pt x="798" y="2849"/>
                      <a:pt x="798" y="2849"/>
                      <a:pt x="798" y="2849"/>
                    </a:cubicBezTo>
                    <a:cubicBezTo>
                      <a:pt x="363" y="587"/>
                      <a:pt x="621" y="0"/>
                      <a:pt x="621" y="0"/>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6">
                <a:extLst>
                  <a:ext uri="{FF2B5EF4-FFF2-40B4-BE49-F238E27FC236}">
                    <a16:creationId xmlns:a16="http://schemas.microsoft.com/office/drawing/2014/main" id="{B6879AE2-58DF-E54A-9AEF-5DE7A4A57D83}"/>
                  </a:ext>
                </a:extLst>
              </p:cNvPr>
              <p:cNvSpPr>
                <a:spLocks/>
              </p:cNvSpPr>
              <p:nvPr/>
            </p:nvSpPr>
            <p:spPr bwMode="auto">
              <a:xfrm>
                <a:off x="3058899" y="4153190"/>
                <a:ext cx="369118" cy="2081229"/>
              </a:xfrm>
              <a:custGeom>
                <a:avLst/>
                <a:gdLst>
                  <a:gd name="T0" fmla="*/ 326 w 524"/>
                  <a:gd name="T1" fmla="*/ 17 h 2961"/>
                  <a:gd name="T2" fmla="*/ 249 w 524"/>
                  <a:gd name="T3" fmla="*/ 27 h 2961"/>
                  <a:gd name="T4" fmla="*/ 249 w 524"/>
                  <a:gd name="T5" fmla="*/ 16 h 2961"/>
                  <a:gd name="T6" fmla="*/ 178 w 524"/>
                  <a:gd name="T7" fmla="*/ 0 h 2961"/>
                  <a:gd name="T8" fmla="*/ 0 w 524"/>
                  <a:gd name="T9" fmla="*/ 2858 h 2961"/>
                  <a:gd name="T10" fmla="*/ 14 w 524"/>
                  <a:gd name="T11" fmla="*/ 2941 h 2961"/>
                  <a:gd name="T12" fmla="*/ 230 w 524"/>
                  <a:gd name="T13" fmla="*/ 2961 h 2961"/>
                  <a:gd name="T14" fmla="*/ 269 w 524"/>
                  <a:gd name="T15" fmla="*/ 2951 h 2961"/>
                  <a:gd name="T16" fmla="*/ 477 w 524"/>
                  <a:gd name="T17" fmla="*/ 2954 h 2961"/>
                  <a:gd name="T18" fmla="*/ 524 w 524"/>
                  <a:gd name="T19" fmla="*/ 2943 h 2961"/>
                  <a:gd name="T20" fmla="*/ 326 w 524"/>
                  <a:gd name="T21" fmla="*/ 17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2961">
                    <a:moveTo>
                      <a:pt x="326" y="17"/>
                    </a:moveTo>
                    <a:cubicBezTo>
                      <a:pt x="249" y="27"/>
                      <a:pt x="249" y="27"/>
                      <a:pt x="249" y="27"/>
                    </a:cubicBezTo>
                    <a:cubicBezTo>
                      <a:pt x="249" y="16"/>
                      <a:pt x="249" y="16"/>
                      <a:pt x="249" y="16"/>
                    </a:cubicBezTo>
                    <a:cubicBezTo>
                      <a:pt x="178" y="0"/>
                      <a:pt x="178" y="0"/>
                      <a:pt x="178" y="0"/>
                    </a:cubicBezTo>
                    <a:cubicBezTo>
                      <a:pt x="178" y="0"/>
                      <a:pt x="296" y="2479"/>
                      <a:pt x="0" y="2858"/>
                    </a:cubicBezTo>
                    <a:cubicBezTo>
                      <a:pt x="14" y="2941"/>
                      <a:pt x="14" y="2941"/>
                      <a:pt x="14" y="2941"/>
                    </a:cubicBezTo>
                    <a:cubicBezTo>
                      <a:pt x="230" y="2961"/>
                      <a:pt x="230" y="2961"/>
                      <a:pt x="230" y="2961"/>
                    </a:cubicBezTo>
                    <a:cubicBezTo>
                      <a:pt x="269" y="2951"/>
                      <a:pt x="269" y="2951"/>
                      <a:pt x="269" y="2951"/>
                    </a:cubicBezTo>
                    <a:cubicBezTo>
                      <a:pt x="477" y="2954"/>
                      <a:pt x="477" y="2954"/>
                      <a:pt x="477" y="2954"/>
                    </a:cubicBezTo>
                    <a:cubicBezTo>
                      <a:pt x="524" y="2943"/>
                      <a:pt x="524" y="2943"/>
                      <a:pt x="524" y="2943"/>
                    </a:cubicBezTo>
                    <a:cubicBezTo>
                      <a:pt x="228" y="2563"/>
                      <a:pt x="326" y="17"/>
                      <a:pt x="32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66D48B0F-DF53-AC49-B15E-9D60D0EBC16A}"/>
                  </a:ext>
                </a:extLst>
              </p:cNvPr>
              <p:cNvSpPr>
                <a:spLocks/>
              </p:cNvSpPr>
              <p:nvPr/>
            </p:nvSpPr>
            <p:spPr bwMode="auto">
              <a:xfrm>
                <a:off x="3003055" y="3743210"/>
                <a:ext cx="482170" cy="745047"/>
              </a:xfrm>
              <a:custGeom>
                <a:avLst/>
                <a:gdLst>
                  <a:gd name="T0" fmla="*/ 683 w 683"/>
                  <a:gd name="T1" fmla="*/ 307 h 1059"/>
                  <a:gd name="T2" fmla="*/ 341 w 683"/>
                  <a:gd name="T3" fmla="*/ 1059 h 1059"/>
                  <a:gd name="T4" fmla="*/ 0 w 683"/>
                  <a:gd name="T5" fmla="*/ 307 h 1059"/>
                  <a:gd name="T6" fmla="*/ 341 w 683"/>
                  <a:gd name="T7" fmla="*/ 0 h 1059"/>
                  <a:gd name="T8" fmla="*/ 683 w 683"/>
                  <a:gd name="T9" fmla="*/ 307 h 1059"/>
                </a:gdLst>
                <a:ahLst/>
                <a:cxnLst>
                  <a:cxn ang="0">
                    <a:pos x="T0" y="T1"/>
                  </a:cxn>
                  <a:cxn ang="0">
                    <a:pos x="T2" y="T3"/>
                  </a:cxn>
                  <a:cxn ang="0">
                    <a:pos x="T4" y="T5"/>
                  </a:cxn>
                  <a:cxn ang="0">
                    <a:pos x="T6" y="T7"/>
                  </a:cxn>
                  <a:cxn ang="0">
                    <a:pos x="T8" y="T9"/>
                  </a:cxn>
                </a:cxnLst>
                <a:rect l="0" t="0" r="r" b="b"/>
                <a:pathLst>
                  <a:path w="683" h="1059">
                    <a:moveTo>
                      <a:pt x="683" y="307"/>
                    </a:moveTo>
                    <a:cubicBezTo>
                      <a:pt x="683" y="548"/>
                      <a:pt x="341" y="1059"/>
                      <a:pt x="341" y="1059"/>
                    </a:cubicBezTo>
                    <a:cubicBezTo>
                      <a:pt x="341" y="1059"/>
                      <a:pt x="0" y="548"/>
                      <a:pt x="0" y="307"/>
                    </a:cubicBezTo>
                    <a:cubicBezTo>
                      <a:pt x="0" y="66"/>
                      <a:pt x="153" y="0"/>
                      <a:pt x="341" y="0"/>
                    </a:cubicBezTo>
                    <a:cubicBezTo>
                      <a:pt x="530" y="0"/>
                      <a:pt x="683" y="66"/>
                      <a:pt x="683" y="30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8">
                <a:extLst>
                  <a:ext uri="{FF2B5EF4-FFF2-40B4-BE49-F238E27FC236}">
                    <a16:creationId xmlns:a16="http://schemas.microsoft.com/office/drawing/2014/main" id="{4B6B8FFA-0F6E-FF48-A312-DA60837DABDA}"/>
                  </a:ext>
                </a:extLst>
              </p:cNvPr>
              <p:cNvSpPr>
                <a:spLocks/>
              </p:cNvSpPr>
              <p:nvPr/>
            </p:nvSpPr>
            <p:spPr bwMode="auto">
              <a:xfrm>
                <a:off x="3077968" y="3777261"/>
                <a:ext cx="332343" cy="554358"/>
              </a:xfrm>
              <a:custGeom>
                <a:avLst/>
                <a:gdLst>
                  <a:gd name="T0" fmla="*/ 472 w 472"/>
                  <a:gd name="T1" fmla="*/ 212 h 789"/>
                  <a:gd name="T2" fmla="*/ 236 w 472"/>
                  <a:gd name="T3" fmla="*/ 789 h 789"/>
                  <a:gd name="T4" fmla="*/ 0 w 472"/>
                  <a:gd name="T5" fmla="*/ 212 h 789"/>
                  <a:gd name="T6" fmla="*/ 236 w 472"/>
                  <a:gd name="T7" fmla="*/ 0 h 789"/>
                  <a:gd name="T8" fmla="*/ 472 w 472"/>
                  <a:gd name="T9" fmla="*/ 212 h 789"/>
                </a:gdLst>
                <a:ahLst/>
                <a:cxnLst>
                  <a:cxn ang="0">
                    <a:pos x="T0" y="T1"/>
                  </a:cxn>
                  <a:cxn ang="0">
                    <a:pos x="T2" y="T3"/>
                  </a:cxn>
                  <a:cxn ang="0">
                    <a:pos x="T4" y="T5"/>
                  </a:cxn>
                  <a:cxn ang="0">
                    <a:pos x="T6" y="T7"/>
                  </a:cxn>
                  <a:cxn ang="0">
                    <a:pos x="T8" y="T9"/>
                  </a:cxn>
                </a:cxnLst>
                <a:rect l="0" t="0" r="r" b="b"/>
                <a:pathLst>
                  <a:path w="472" h="789">
                    <a:moveTo>
                      <a:pt x="472" y="212"/>
                    </a:moveTo>
                    <a:cubicBezTo>
                      <a:pt x="472" y="379"/>
                      <a:pt x="236" y="789"/>
                      <a:pt x="236" y="789"/>
                    </a:cubicBezTo>
                    <a:cubicBezTo>
                      <a:pt x="236" y="789"/>
                      <a:pt x="0" y="379"/>
                      <a:pt x="0" y="212"/>
                    </a:cubicBezTo>
                    <a:cubicBezTo>
                      <a:pt x="0" y="46"/>
                      <a:pt x="106" y="0"/>
                      <a:pt x="236" y="0"/>
                    </a:cubicBezTo>
                    <a:cubicBezTo>
                      <a:pt x="367" y="0"/>
                      <a:pt x="472" y="46"/>
                      <a:pt x="472" y="21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9">
                <a:extLst>
                  <a:ext uri="{FF2B5EF4-FFF2-40B4-BE49-F238E27FC236}">
                    <a16:creationId xmlns:a16="http://schemas.microsoft.com/office/drawing/2014/main" id="{F800FD65-79E0-3248-B9C5-1A876C8722F8}"/>
                  </a:ext>
                </a:extLst>
              </p:cNvPr>
              <p:cNvSpPr>
                <a:spLocks/>
              </p:cNvSpPr>
              <p:nvPr/>
            </p:nvSpPr>
            <p:spPr bwMode="auto">
              <a:xfrm>
                <a:off x="3147433" y="3784072"/>
                <a:ext cx="193413" cy="375929"/>
              </a:xfrm>
              <a:custGeom>
                <a:avLst/>
                <a:gdLst>
                  <a:gd name="T0" fmla="*/ 273 w 273"/>
                  <a:gd name="T1" fmla="*/ 123 h 535"/>
                  <a:gd name="T2" fmla="*/ 136 w 273"/>
                  <a:gd name="T3" fmla="*/ 535 h 535"/>
                  <a:gd name="T4" fmla="*/ 0 w 273"/>
                  <a:gd name="T5" fmla="*/ 123 h 535"/>
                  <a:gd name="T6" fmla="*/ 136 w 273"/>
                  <a:gd name="T7" fmla="*/ 0 h 535"/>
                  <a:gd name="T8" fmla="*/ 273 w 273"/>
                  <a:gd name="T9" fmla="*/ 123 h 535"/>
                </a:gdLst>
                <a:ahLst/>
                <a:cxnLst>
                  <a:cxn ang="0">
                    <a:pos x="T0" y="T1"/>
                  </a:cxn>
                  <a:cxn ang="0">
                    <a:pos x="T2" y="T3"/>
                  </a:cxn>
                  <a:cxn ang="0">
                    <a:pos x="T4" y="T5"/>
                  </a:cxn>
                  <a:cxn ang="0">
                    <a:pos x="T6" y="T7"/>
                  </a:cxn>
                  <a:cxn ang="0">
                    <a:pos x="T8" y="T9"/>
                  </a:cxn>
                </a:cxnLst>
                <a:rect l="0" t="0" r="r" b="b"/>
                <a:pathLst>
                  <a:path w="273" h="535">
                    <a:moveTo>
                      <a:pt x="273" y="123"/>
                    </a:moveTo>
                    <a:cubicBezTo>
                      <a:pt x="273" y="219"/>
                      <a:pt x="136" y="535"/>
                      <a:pt x="136" y="535"/>
                    </a:cubicBezTo>
                    <a:cubicBezTo>
                      <a:pt x="136" y="535"/>
                      <a:pt x="0" y="219"/>
                      <a:pt x="0" y="123"/>
                    </a:cubicBezTo>
                    <a:cubicBezTo>
                      <a:pt x="0" y="26"/>
                      <a:pt x="61" y="0"/>
                      <a:pt x="136" y="0"/>
                    </a:cubicBezTo>
                    <a:cubicBezTo>
                      <a:pt x="212" y="0"/>
                      <a:pt x="273" y="26"/>
                      <a:pt x="273" y="12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0">
                <a:extLst>
                  <a:ext uri="{FF2B5EF4-FFF2-40B4-BE49-F238E27FC236}">
                    <a16:creationId xmlns:a16="http://schemas.microsoft.com/office/drawing/2014/main" id="{3FCEA2AE-5CDA-614A-A8E0-5D32E26026C5}"/>
                  </a:ext>
                </a:extLst>
              </p:cNvPr>
              <p:cNvSpPr>
                <a:spLocks/>
              </p:cNvSpPr>
              <p:nvPr/>
            </p:nvSpPr>
            <p:spPr bwMode="auto">
              <a:xfrm>
                <a:off x="2717022" y="3352298"/>
                <a:ext cx="330980" cy="591134"/>
              </a:xfrm>
              <a:custGeom>
                <a:avLst/>
                <a:gdLst>
                  <a:gd name="T0" fmla="*/ 470 w 470"/>
                  <a:gd name="T1" fmla="*/ 0 h 841"/>
                  <a:gd name="T2" fmla="*/ 0 w 470"/>
                  <a:gd name="T3" fmla="*/ 782 h 841"/>
                  <a:gd name="T4" fmla="*/ 76 w 470"/>
                  <a:gd name="T5" fmla="*/ 771 h 841"/>
                  <a:gd name="T6" fmla="*/ 465 w 470"/>
                  <a:gd name="T7" fmla="*/ 506 h 841"/>
                  <a:gd name="T8" fmla="*/ 470 w 470"/>
                  <a:gd name="T9" fmla="*/ 0 h 841"/>
                </a:gdLst>
                <a:ahLst/>
                <a:cxnLst>
                  <a:cxn ang="0">
                    <a:pos x="T0" y="T1"/>
                  </a:cxn>
                  <a:cxn ang="0">
                    <a:pos x="T2" y="T3"/>
                  </a:cxn>
                  <a:cxn ang="0">
                    <a:pos x="T4" y="T5"/>
                  </a:cxn>
                  <a:cxn ang="0">
                    <a:pos x="T6" y="T7"/>
                  </a:cxn>
                  <a:cxn ang="0">
                    <a:pos x="T8" y="T9"/>
                  </a:cxn>
                </a:cxnLst>
                <a:rect l="0" t="0" r="r" b="b"/>
                <a:pathLst>
                  <a:path w="470" h="841">
                    <a:moveTo>
                      <a:pt x="470" y="0"/>
                    </a:moveTo>
                    <a:cubicBezTo>
                      <a:pt x="470" y="0"/>
                      <a:pt x="0" y="247"/>
                      <a:pt x="0" y="782"/>
                    </a:cubicBezTo>
                    <a:cubicBezTo>
                      <a:pt x="0" y="782"/>
                      <a:pt x="29" y="841"/>
                      <a:pt x="76" y="771"/>
                    </a:cubicBezTo>
                    <a:cubicBezTo>
                      <a:pt x="123" y="700"/>
                      <a:pt x="165" y="506"/>
                      <a:pt x="465" y="506"/>
                    </a:cubicBezTo>
                    <a:lnTo>
                      <a:pt x="47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
                <a:extLst>
                  <a:ext uri="{FF2B5EF4-FFF2-40B4-BE49-F238E27FC236}">
                    <a16:creationId xmlns:a16="http://schemas.microsoft.com/office/drawing/2014/main" id="{1440B444-D2BB-5B4F-89E3-4C1AB9C7A93A}"/>
                  </a:ext>
                </a:extLst>
              </p:cNvPr>
              <p:cNvSpPr>
                <a:spLocks/>
              </p:cNvSpPr>
              <p:nvPr/>
            </p:nvSpPr>
            <p:spPr bwMode="auto">
              <a:xfrm>
                <a:off x="3438914" y="3352298"/>
                <a:ext cx="330980" cy="591134"/>
              </a:xfrm>
              <a:custGeom>
                <a:avLst/>
                <a:gdLst>
                  <a:gd name="T0" fmla="*/ 0 w 470"/>
                  <a:gd name="T1" fmla="*/ 0 h 841"/>
                  <a:gd name="T2" fmla="*/ 470 w 470"/>
                  <a:gd name="T3" fmla="*/ 782 h 841"/>
                  <a:gd name="T4" fmla="*/ 394 w 470"/>
                  <a:gd name="T5" fmla="*/ 771 h 841"/>
                  <a:gd name="T6" fmla="*/ 6 w 470"/>
                  <a:gd name="T7" fmla="*/ 506 h 841"/>
                  <a:gd name="T8" fmla="*/ 0 w 470"/>
                  <a:gd name="T9" fmla="*/ 0 h 841"/>
                </a:gdLst>
                <a:ahLst/>
                <a:cxnLst>
                  <a:cxn ang="0">
                    <a:pos x="T0" y="T1"/>
                  </a:cxn>
                  <a:cxn ang="0">
                    <a:pos x="T2" y="T3"/>
                  </a:cxn>
                  <a:cxn ang="0">
                    <a:pos x="T4" y="T5"/>
                  </a:cxn>
                  <a:cxn ang="0">
                    <a:pos x="T6" y="T7"/>
                  </a:cxn>
                  <a:cxn ang="0">
                    <a:pos x="T8" y="T9"/>
                  </a:cxn>
                </a:cxnLst>
                <a:rect l="0" t="0" r="r" b="b"/>
                <a:pathLst>
                  <a:path w="470" h="841">
                    <a:moveTo>
                      <a:pt x="0" y="0"/>
                    </a:moveTo>
                    <a:cubicBezTo>
                      <a:pt x="0" y="0"/>
                      <a:pt x="470" y="247"/>
                      <a:pt x="470" y="782"/>
                    </a:cubicBezTo>
                    <a:cubicBezTo>
                      <a:pt x="470" y="782"/>
                      <a:pt x="441" y="841"/>
                      <a:pt x="394" y="771"/>
                    </a:cubicBezTo>
                    <a:cubicBezTo>
                      <a:pt x="347" y="700"/>
                      <a:pt x="306" y="506"/>
                      <a:pt x="6" y="506"/>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8263EF12-48BF-4F40-B3DE-59FAA1EBC5C8}"/>
                  </a:ext>
                </a:extLst>
              </p:cNvPr>
              <p:cNvSpPr>
                <a:spLocks/>
              </p:cNvSpPr>
              <p:nvPr/>
            </p:nvSpPr>
            <p:spPr bwMode="auto">
              <a:xfrm>
                <a:off x="3242778" y="2560941"/>
                <a:ext cx="369118" cy="1184993"/>
              </a:xfrm>
              <a:custGeom>
                <a:avLst/>
                <a:gdLst>
                  <a:gd name="T0" fmla="*/ 523 w 523"/>
                  <a:gd name="T1" fmla="*/ 606 h 1686"/>
                  <a:gd name="T2" fmla="*/ 430 w 523"/>
                  <a:gd name="T3" fmla="*/ 0 h 1686"/>
                  <a:gd name="T4" fmla="*/ 0 w 523"/>
                  <a:gd name="T5" fmla="*/ 0 h 1686"/>
                  <a:gd name="T6" fmla="*/ 0 w 523"/>
                  <a:gd name="T7" fmla="*/ 183 h 1686"/>
                  <a:gd name="T8" fmla="*/ 288 w 523"/>
                  <a:gd name="T9" fmla="*/ 471 h 1686"/>
                  <a:gd name="T10" fmla="*/ 0 w 523"/>
                  <a:gd name="T11" fmla="*/ 760 h 1686"/>
                  <a:gd name="T12" fmla="*/ 0 w 523"/>
                  <a:gd name="T13" fmla="*/ 1686 h 1686"/>
                  <a:gd name="T14" fmla="*/ 282 w 523"/>
                  <a:gd name="T15" fmla="*/ 1686 h 1686"/>
                  <a:gd name="T16" fmla="*/ 523 w 523"/>
                  <a:gd name="T17" fmla="*/ 60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1686">
                    <a:moveTo>
                      <a:pt x="523" y="606"/>
                    </a:moveTo>
                    <a:cubicBezTo>
                      <a:pt x="523" y="387"/>
                      <a:pt x="486" y="181"/>
                      <a:pt x="430" y="0"/>
                    </a:cubicBezTo>
                    <a:cubicBezTo>
                      <a:pt x="0" y="0"/>
                      <a:pt x="0" y="0"/>
                      <a:pt x="0" y="0"/>
                    </a:cubicBezTo>
                    <a:cubicBezTo>
                      <a:pt x="0" y="183"/>
                      <a:pt x="0" y="183"/>
                      <a:pt x="0" y="183"/>
                    </a:cubicBezTo>
                    <a:cubicBezTo>
                      <a:pt x="159" y="183"/>
                      <a:pt x="288" y="312"/>
                      <a:pt x="288" y="471"/>
                    </a:cubicBezTo>
                    <a:cubicBezTo>
                      <a:pt x="288" y="631"/>
                      <a:pt x="159" y="760"/>
                      <a:pt x="0" y="760"/>
                    </a:cubicBezTo>
                    <a:cubicBezTo>
                      <a:pt x="0" y="1686"/>
                      <a:pt x="0" y="1686"/>
                      <a:pt x="0" y="1686"/>
                    </a:cubicBezTo>
                    <a:cubicBezTo>
                      <a:pt x="282" y="1686"/>
                      <a:pt x="282" y="1686"/>
                      <a:pt x="282" y="1686"/>
                    </a:cubicBezTo>
                    <a:cubicBezTo>
                      <a:pt x="427" y="1458"/>
                      <a:pt x="523" y="1060"/>
                      <a:pt x="523" y="60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
                <a:extLst>
                  <a:ext uri="{FF2B5EF4-FFF2-40B4-BE49-F238E27FC236}">
                    <a16:creationId xmlns:a16="http://schemas.microsoft.com/office/drawing/2014/main" id="{479983AC-40B9-694F-91F4-16CD2F6B17AB}"/>
                  </a:ext>
                </a:extLst>
              </p:cNvPr>
              <p:cNvSpPr>
                <a:spLocks/>
              </p:cNvSpPr>
              <p:nvPr/>
            </p:nvSpPr>
            <p:spPr bwMode="auto">
              <a:xfrm>
                <a:off x="2875021" y="2560941"/>
                <a:ext cx="367756" cy="1184993"/>
              </a:xfrm>
              <a:custGeom>
                <a:avLst/>
                <a:gdLst>
                  <a:gd name="T0" fmla="*/ 234 w 522"/>
                  <a:gd name="T1" fmla="*/ 471 h 1686"/>
                  <a:gd name="T2" fmla="*/ 522 w 522"/>
                  <a:gd name="T3" fmla="*/ 183 h 1686"/>
                  <a:gd name="T4" fmla="*/ 522 w 522"/>
                  <a:gd name="T5" fmla="*/ 0 h 1686"/>
                  <a:gd name="T6" fmla="*/ 92 w 522"/>
                  <a:gd name="T7" fmla="*/ 0 h 1686"/>
                  <a:gd name="T8" fmla="*/ 0 w 522"/>
                  <a:gd name="T9" fmla="*/ 606 h 1686"/>
                  <a:gd name="T10" fmla="*/ 241 w 522"/>
                  <a:gd name="T11" fmla="*/ 1686 h 1686"/>
                  <a:gd name="T12" fmla="*/ 522 w 522"/>
                  <a:gd name="T13" fmla="*/ 1686 h 1686"/>
                  <a:gd name="T14" fmla="*/ 522 w 522"/>
                  <a:gd name="T15" fmla="*/ 760 h 1686"/>
                  <a:gd name="T16" fmla="*/ 234 w 522"/>
                  <a:gd name="T17" fmla="*/ 471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686">
                    <a:moveTo>
                      <a:pt x="234" y="471"/>
                    </a:moveTo>
                    <a:cubicBezTo>
                      <a:pt x="234" y="312"/>
                      <a:pt x="363" y="183"/>
                      <a:pt x="522" y="183"/>
                    </a:cubicBezTo>
                    <a:cubicBezTo>
                      <a:pt x="522" y="0"/>
                      <a:pt x="522" y="0"/>
                      <a:pt x="522" y="0"/>
                    </a:cubicBezTo>
                    <a:cubicBezTo>
                      <a:pt x="92" y="0"/>
                      <a:pt x="92" y="0"/>
                      <a:pt x="92" y="0"/>
                    </a:cubicBezTo>
                    <a:cubicBezTo>
                      <a:pt x="37" y="181"/>
                      <a:pt x="0" y="387"/>
                      <a:pt x="0" y="606"/>
                    </a:cubicBezTo>
                    <a:cubicBezTo>
                      <a:pt x="0" y="1060"/>
                      <a:pt x="96" y="1458"/>
                      <a:pt x="241" y="1686"/>
                    </a:cubicBezTo>
                    <a:cubicBezTo>
                      <a:pt x="522" y="1686"/>
                      <a:pt x="522" y="1686"/>
                      <a:pt x="522" y="1686"/>
                    </a:cubicBezTo>
                    <a:cubicBezTo>
                      <a:pt x="522" y="760"/>
                      <a:pt x="522" y="760"/>
                      <a:pt x="522" y="760"/>
                    </a:cubicBezTo>
                    <a:cubicBezTo>
                      <a:pt x="363" y="760"/>
                      <a:pt x="234" y="631"/>
                      <a:pt x="23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a:extLst>
                  <a:ext uri="{FF2B5EF4-FFF2-40B4-BE49-F238E27FC236}">
                    <a16:creationId xmlns:a16="http://schemas.microsoft.com/office/drawing/2014/main" id="{EAFE4B4A-E154-E149-B67B-BAEF4A7A212B}"/>
                  </a:ext>
                </a:extLst>
              </p:cNvPr>
              <p:cNvSpPr>
                <a:spLocks/>
              </p:cNvSpPr>
              <p:nvPr/>
            </p:nvSpPr>
            <p:spPr bwMode="auto">
              <a:xfrm>
                <a:off x="3038469" y="3747296"/>
                <a:ext cx="204309" cy="61292"/>
              </a:xfrm>
              <a:custGeom>
                <a:avLst/>
                <a:gdLst>
                  <a:gd name="T0" fmla="*/ 14 w 291"/>
                  <a:gd name="T1" fmla="*/ 0 h 88"/>
                  <a:gd name="T2" fmla="*/ 0 w 291"/>
                  <a:gd name="T3" fmla="*/ 13 h 88"/>
                  <a:gd name="T4" fmla="*/ 0 w 291"/>
                  <a:gd name="T5" fmla="*/ 74 h 88"/>
                  <a:gd name="T6" fmla="*/ 14 w 291"/>
                  <a:gd name="T7" fmla="*/ 88 h 88"/>
                  <a:gd name="T8" fmla="*/ 291 w 291"/>
                  <a:gd name="T9" fmla="*/ 88 h 88"/>
                  <a:gd name="T10" fmla="*/ 291 w 291"/>
                  <a:gd name="T11" fmla="*/ 0 h 88"/>
                  <a:gd name="T12" fmla="*/ 14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14" y="0"/>
                    </a:moveTo>
                    <a:cubicBezTo>
                      <a:pt x="6" y="0"/>
                      <a:pt x="0" y="6"/>
                      <a:pt x="0" y="13"/>
                    </a:cubicBezTo>
                    <a:cubicBezTo>
                      <a:pt x="0" y="74"/>
                      <a:pt x="0" y="74"/>
                      <a:pt x="0" y="74"/>
                    </a:cubicBezTo>
                    <a:cubicBezTo>
                      <a:pt x="0" y="82"/>
                      <a:pt x="6" y="88"/>
                      <a:pt x="14" y="88"/>
                    </a:cubicBezTo>
                    <a:cubicBezTo>
                      <a:pt x="291" y="88"/>
                      <a:pt x="291" y="88"/>
                      <a:pt x="291" y="88"/>
                    </a:cubicBezTo>
                    <a:cubicBezTo>
                      <a:pt x="291" y="0"/>
                      <a:pt x="291" y="0"/>
                      <a:pt x="291" y="0"/>
                    </a:cubicBezTo>
                    <a:lnTo>
                      <a:pt x="14"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
                <a:extLst>
                  <a:ext uri="{FF2B5EF4-FFF2-40B4-BE49-F238E27FC236}">
                    <a16:creationId xmlns:a16="http://schemas.microsoft.com/office/drawing/2014/main" id="{8ED8E9F8-BB4D-4842-A2BC-823A7991C986}"/>
                  </a:ext>
                </a:extLst>
              </p:cNvPr>
              <p:cNvSpPr>
                <a:spLocks/>
              </p:cNvSpPr>
              <p:nvPr/>
            </p:nvSpPr>
            <p:spPr bwMode="auto">
              <a:xfrm>
                <a:off x="3242778" y="3747296"/>
                <a:ext cx="205671" cy="61292"/>
              </a:xfrm>
              <a:custGeom>
                <a:avLst/>
                <a:gdLst>
                  <a:gd name="T0" fmla="*/ 277 w 291"/>
                  <a:gd name="T1" fmla="*/ 0 h 88"/>
                  <a:gd name="T2" fmla="*/ 0 w 291"/>
                  <a:gd name="T3" fmla="*/ 0 h 88"/>
                  <a:gd name="T4" fmla="*/ 0 w 291"/>
                  <a:gd name="T5" fmla="*/ 88 h 88"/>
                  <a:gd name="T6" fmla="*/ 277 w 291"/>
                  <a:gd name="T7" fmla="*/ 88 h 88"/>
                  <a:gd name="T8" fmla="*/ 291 w 291"/>
                  <a:gd name="T9" fmla="*/ 74 h 88"/>
                  <a:gd name="T10" fmla="*/ 291 w 291"/>
                  <a:gd name="T11" fmla="*/ 13 h 88"/>
                  <a:gd name="T12" fmla="*/ 277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277" y="0"/>
                    </a:moveTo>
                    <a:cubicBezTo>
                      <a:pt x="0" y="0"/>
                      <a:pt x="0" y="0"/>
                      <a:pt x="0" y="0"/>
                    </a:cubicBezTo>
                    <a:cubicBezTo>
                      <a:pt x="0" y="88"/>
                      <a:pt x="0" y="88"/>
                      <a:pt x="0" y="88"/>
                    </a:cubicBezTo>
                    <a:cubicBezTo>
                      <a:pt x="277" y="88"/>
                      <a:pt x="277" y="88"/>
                      <a:pt x="277" y="88"/>
                    </a:cubicBezTo>
                    <a:cubicBezTo>
                      <a:pt x="285" y="88"/>
                      <a:pt x="291" y="82"/>
                      <a:pt x="291" y="74"/>
                    </a:cubicBezTo>
                    <a:cubicBezTo>
                      <a:pt x="291" y="13"/>
                      <a:pt x="291" y="13"/>
                      <a:pt x="291" y="13"/>
                    </a:cubicBezTo>
                    <a:cubicBezTo>
                      <a:pt x="291" y="6"/>
                      <a:pt x="285" y="0"/>
                      <a:pt x="27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
                <a:extLst>
                  <a:ext uri="{FF2B5EF4-FFF2-40B4-BE49-F238E27FC236}">
                    <a16:creationId xmlns:a16="http://schemas.microsoft.com/office/drawing/2014/main" id="{027790E3-2464-CC4D-BAA9-D3C06752E2F9}"/>
                  </a:ext>
                </a:extLst>
              </p:cNvPr>
              <p:cNvSpPr>
                <a:spLocks/>
              </p:cNvSpPr>
              <p:nvPr/>
            </p:nvSpPr>
            <p:spPr bwMode="auto">
              <a:xfrm>
                <a:off x="3242778" y="2690336"/>
                <a:ext cx="202947" cy="404532"/>
              </a:xfrm>
              <a:custGeom>
                <a:avLst/>
                <a:gdLst>
                  <a:gd name="T0" fmla="*/ 198 w 288"/>
                  <a:gd name="T1" fmla="*/ 288 h 577"/>
                  <a:gd name="T2" fmla="*/ 0 w 288"/>
                  <a:gd name="T3" fmla="*/ 486 h 577"/>
                  <a:gd name="T4" fmla="*/ 0 w 288"/>
                  <a:gd name="T5" fmla="*/ 577 h 577"/>
                  <a:gd name="T6" fmla="*/ 288 w 288"/>
                  <a:gd name="T7" fmla="*/ 288 h 577"/>
                  <a:gd name="T8" fmla="*/ 0 w 288"/>
                  <a:gd name="T9" fmla="*/ 0 h 577"/>
                  <a:gd name="T10" fmla="*/ 0 w 288"/>
                  <a:gd name="T11" fmla="*/ 91 h 577"/>
                  <a:gd name="T12" fmla="*/ 198 w 288"/>
                  <a:gd name="T13" fmla="*/ 288 h 577"/>
                </a:gdLst>
                <a:ahLst/>
                <a:cxnLst>
                  <a:cxn ang="0">
                    <a:pos x="T0" y="T1"/>
                  </a:cxn>
                  <a:cxn ang="0">
                    <a:pos x="T2" y="T3"/>
                  </a:cxn>
                  <a:cxn ang="0">
                    <a:pos x="T4" y="T5"/>
                  </a:cxn>
                  <a:cxn ang="0">
                    <a:pos x="T6" y="T7"/>
                  </a:cxn>
                  <a:cxn ang="0">
                    <a:pos x="T8" y="T9"/>
                  </a:cxn>
                  <a:cxn ang="0">
                    <a:pos x="T10" y="T11"/>
                  </a:cxn>
                  <a:cxn ang="0">
                    <a:pos x="T12" y="T13"/>
                  </a:cxn>
                </a:cxnLst>
                <a:rect l="0" t="0" r="r" b="b"/>
                <a:pathLst>
                  <a:path w="288" h="577">
                    <a:moveTo>
                      <a:pt x="198" y="288"/>
                    </a:moveTo>
                    <a:cubicBezTo>
                      <a:pt x="198" y="398"/>
                      <a:pt x="109" y="486"/>
                      <a:pt x="0" y="486"/>
                    </a:cubicBezTo>
                    <a:cubicBezTo>
                      <a:pt x="0" y="577"/>
                      <a:pt x="0" y="577"/>
                      <a:pt x="0" y="577"/>
                    </a:cubicBezTo>
                    <a:cubicBezTo>
                      <a:pt x="159" y="577"/>
                      <a:pt x="288" y="448"/>
                      <a:pt x="288" y="288"/>
                    </a:cubicBezTo>
                    <a:cubicBezTo>
                      <a:pt x="288" y="129"/>
                      <a:pt x="159" y="0"/>
                      <a:pt x="0" y="0"/>
                    </a:cubicBezTo>
                    <a:cubicBezTo>
                      <a:pt x="0" y="91"/>
                      <a:pt x="0" y="91"/>
                      <a:pt x="0" y="91"/>
                    </a:cubicBezTo>
                    <a:cubicBezTo>
                      <a:pt x="109" y="91"/>
                      <a:pt x="198" y="179"/>
                      <a:pt x="198" y="28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
                <a:extLst>
                  <a:ext uri="{FF2B5EF4-FFF2-40B4-BE49-F238E27FC236}">
                    <a16:creationId xmlns:a16="http://schemas.microsoft.com/office/drawing/2014/main" id="{5105BF2C-1D59-1844-B8C3-11D8C7D99FC8}"/>
                  </a:ext>
                </a:extLst>
              </p:cNvPr>
              <p:cNvSpPr>
                <a:spLocks/>
              </p:cNvSpPr>
              <p:nvPr/>
            </p:nvSpPr>
            <p:spPr bwMode="auto">
              <a:xfrm>
                <a:off x="3039830" y="2690336"/>
                <a:ext cx="202947" cy="404532"/>
              </a:xfrm>
              <a:custGeom>
                <a:avLst/>
                <a:gdLst>
                  <a:gd name="T0" fmla="*/ 0 w 288"/>
                  <a:gd name="T1" fmla="*/ 288 h 577"/>
                  <a:gd name="T2" fmla="*/ 288 w 288"/>
                  <a:gd name="T3" fmla="*/ 577 h 577"/>
                  <a:gd name="T4" fmla="*/ 288 w 288"/>
                  <a:gd name="T5" fmla="*/ 486 h 577"/>
                  <a:gd name="T6" fmla="*/ 91 w 288"/>
                  <a:gd name="T7" fmla="*/ 288 h 577"/>
                  <a:gd name="T8" fmla="*/ 288 w 288"/>
                  <a:gd name="T9" fmla="*/ 91 h 577"/>
                  <a:gd name="T10" fmla="*/ 288 w 288"/>
                  <a:gd name="T11" fmla="*/ 0 h 577"/>
                  <a:gd name="T12" fmla="*/ 0 w 288"/>
                  <a:gd name="T13" fmla="*/ 288 h 577"/>
                </a:gdLst>
                <a:ahLst/>
                <a:cxnLst>
                  <a:cxn ang="0">
                    <a:pos x="T0" y="T1"/>
                  </a:cxn>
                  <a:cxn ang="0">
                    <a:pos x="T2" y="T3"/>
                  </a:cxn>
                  <a:cxn ang="0">
                    <a:pos x="T4" y="T5"/>
                  </a:cxn>
                  <a:cxn ang="0">
                    <a:pos x="T6" y="T7"/>
                  </a:cxn>
                  <a:cxn ang="0">
                    <a:pos x="T8" y="T9"/>
                  </a:cxn>
                  <a:cxn ang="0">
                    <a:pos x="T10" y="T11"/>
                  </a:cxn>
                  <a:cxn ang="0">
                    <a:pos x="T12" y="T13"/>
                  </a:cxn>
                </a:cxnLst>
                <a:rect l="0" t="0" r="r" b="b"/>
                <a:pathLst>
                  <a:path w="288" h="577">
                    <a:moveTo>
                      <a:pt x="0" y="288"/>
                    </a:moveTo>
                    <a:cubicBezTo>
                      <a:pt x="0" y="448"/>
                      <a:pt x="129" y="577"/>
                      <a:pt x="288" y="577"/>
                    </a:cubicBezTo>
                    <a:cubicBezTo>
                      <a:pt x="288" y="486"/>
                      <a:pt x="288" y="486"/>
                      <a:pt x="288" y="486"/>
                    </a:cubicBezTo>
                    <a:cubicBezTo>
                      <a:pt x="179" y="486"/>
                      <a:pt x="91" y="398"/>
                      <a:pt x="91" y="288"/>
                    </a:cubicBezTo>
                    <a:cubicBezTo>
                      <a:pt x="91" y="179"/>
                      <a:pt x="179" y="91"/>
                      <a:pt x="288" y="91"/>
                    </a:cubicBezTo>
                    <a:cubicBezTo>
                      <a:pt x="288" y="0"/>
                      <a:pt x="288" y="0"/>
                      <a:pt x="288" y="0"/>
                    </a:cubicBezTo>
                    <a:cubicBezTo>
                      <a:pt x="129" y="0"/>
                      <a:pt x="0" y="129"/>
                      <a:pt x="0" y="288"/>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8">
                <a:extLst>
                  <a:ext uri="{FF2B5EF4-FFF2-40B4-BE49-F238E27FC236}">
                    <a16:creationId xmlns:a16="http://schemas.microsoft.com/office/drawing/2014/main" id="{70821A45-489C-814B-A67F-2AEEFF3CDC39}"/>
                  </a:ext>
                </a:extLst>
              </p:cNvPr>
              <p:cNvSpPr>
                <a:spLocks/>
              </p:cNvSpPr>
              <p:nvPr/>
            </p:nvSpPr>
            <p:spPr bwMode="auto">
              <a:xfrm>
                <a:off x="3242778" y="2754354"/>
                <a:ext cx="140292" cy="277860"/>
              </a:xfrm>
              <a:custGeom>
                <a:avLst/>
                <a:gdLst>
                  <a:gd name="T0" fmla="*/ 198 w 198"/>
                  <a:gd name="T1" fmla="*/ 197 h 395"/>
                  <a:gd name="T2" fmla="*/ 0 w 198"/>
                  <a:gd name="T3" fmla="*/ 0 h 395"/>
                  <a:gd name="T4" fmla="*/ 0 w 198"/>
                  <a:gd name="T5" fmla="*/ 395 h 395"/>
                  <a:gd name="T6" fmla="*/ 198 w 198"/>
                  <a:gd name="T7" fmla="*/ 197 h 395"/>
                </a:gdLst>
                <a:ahLst/>
                <a:cxnLst>
                  <a:cxn ang="0">
                    <a:pos x="T0" y="T1"/>
                  </a:cxn>
                  <a:cxn ang="0">
                    <a:pos x="T2" y="T3"/>
                  </a:cxn>
                  <a:cxn ang="0">
                    <a:pos x="T4" y="T5"/>
                  </a:cxn>
                  <a:cxn ang="0">
                    <a:pos x="T6" y="T7"/>
                  </a:cxn>
                </a:cxnLst>
                <a:rect l="0" t="0" r="r" b="b"/>
                <a:pathLst>
                  <a:path w="198" h="395">
                    <a:moveTo>
                      <a:pt x="198" y="197"/>
                    </a:moveTo>
                    <a:cubicBezTo>
                      <a:pt x="198" y="88"/>
                      <a:pt x="109" y="0"/>
                      <a:pt x="0" y="0"/>
                    </a:cubicBezTo>
                    <a:cubicBezTo>
                      <a:pt x="0" y="395"/>
                      <a:pt x="0" y="395"/>
                      <a:pt x="0" y="395"/>
                    </a:cubicBezTo>
                    <a:cubicBezTo>
                      <a:pt x="109" y="395"/>
                      <a:pt x="198" y="307"/>
                      <a:pt x="198" y="197"/>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9">
                <a:extLst>
                  <a:ext uri="{FF2B5EF4-FFF2-40B4-BE49-F238E27FC236}">
                    <a16:creationId xmlns:a16="http://schemas.microsoft.com/office/drawing/2014/main" id="{68DF4B24-9017-7A4B-830D-6431EC376547}"/>
                  </a:ext>
                </a:extLst>
              </p:cNvPr>
              <p:cNvSpPr>
                <a:spLocks/>
              </p:cNvSpPr>
              <p:nvPr/>
            </p:nvSpPr>
            <p:spPr bwMode="auto">
              <a:xfrm>
                <a:off x="3103847" y="2754354"/>
                <a:ext cx="138930" cy="277860"/>
              </a:xfrm>
              <a:custGeom>
                <a:avLst/>
                <a:gdLst>
                  <a:gd name="T0" fmla="*/ 0 w 197"/>
                  <a:gd name="T1" fmla="*/ 197 h 395"/>
                  <a:gd name="T2" fmla="*/ 197 w 197"/>
                  <a:gd name="T3" fmla="*/ 395 h 395"/>
                  <a:gd name="T4" fmla="*/ 197 w 197"/>
                  <a:gd name="T5" fmla="*/ 0 h 395"/>
                  <a:gd name="T6" fmla="*/ 0 w 197"/>
                  <a:gd name="T7" fmla="*/ 197 h 395"/>
                </a:gdLst>
                <a:ahLst/>
                <a:cxnLst>
                  <a:cxn ang="0">
                    <a:pos x="T0" y="T1"/>
                  </a:cxn>
                  <a:cxn ang="0">
                    <a:pos x="T2" y="T3"/>
                  </a:cxn>
                  <a:cxn ang="0">
                    <a:pos x="T4" y="T5"/>
                  </a:cxn>
                  <a:cxn ang="0">
                    <a:pos x="T6" y="T7"/>
                  </a:cxn>
                </a:cxnLst>
                <a:rect l="0" t="0" r="r" b="b"/>
                <a:pathLst>
                  <a:path w="197" h="395">
                    <a:moveTo>
                      <a:pt x="0" y="197"/>
                    </a:moveTo>
                    <a:cubicBezTo>
                      <a:pt x="0" y="307"/>
                      <a:pt x="88" y="395"/>
                      <a:pt x="197" y="395"/>
                    </a:cubicBezTo>
                    <a:cubicBezTo>
                      <a:pt x="197" y="0"/>
                      <a:pt x="197" y="0"/>
                      <a:pt x="197" y="0"/>
                    </a:cubicBezTo>
                    <a:cubicBezTo>
                      <a:pt x="88" y="0"/>
                      <a:pt x="0" y="88"/>
                      <a:pt x="0" y="197"/>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F5BAE8A4-A594-0D49-8F5E-D00B20E513A3}"/>
                  </a:ext>
                </a:extLst>
              </p:cNvPr>
              <p:cNvSpPr>
                <a:spLocks/>
              </p:cNvSpPr>
              <p:nvPr/>
            </p:nvSpPr>
            <p:spPr bwMode="auto">
              <a:xfrm>
                <a:off x="3242778" y="2085582"/>
                <a:ext cx="303739" cy="475359"/>
              </a:xfrm>
              <a:custGeom>
                <a:avLst/>
                <a:gdLst>
                  <a:gd name="T0" fmla="*/ 0 w 430"/>
                  <a:gd name="T1" fmla="*/ 0 h 676"/>
                  <a:gd name="T2" fmla="*/ 0 w 430"/>
                  <a:gd name="T3" fmla="*/ 676 h 676"/>
                  <a:gd name="T4" fmla="*/ 430 w 430"/>
                  <a:gd name="T5" fmla="*/ 676 h 676"/>
                  <a:gd name="T6" fmla="*/ 0 w 430"/>
                  <a:gd name="T7" fmla="*/ 0 h 676"/>
                </a:gdLst>
                <a:ahLst/>
                <a:cxnLst>
                  <a:cxn ang="0">
                    <a:pos x="T0" y="T1"/>
                  </a:cxn>
                  <a:cxn ang="0">
                    <a:pos x="T2" y="T3"/>
                  </a:cxn>
                  <a:cxn ang="0">
                    <a:pos x="T4" y="T5"/>
                  </a:cxn>
                  <a:cxn ang="0">
                    <a:pos x="T6" y="T7"/>
                  </a:cxn>
                </a:cxnLst>
                <a:rect l="0" t="0" r="r" b="b"/>
                <a:pathLst>
                  <a:path w="430" h="676">
                    <a:moveTo>
                      <a:pt x="0" y="0"/>
                    </a:moveTo>
                    <a:cubicBezTo>
                      <a:pt x="0" y="676"/>
                      <a:pt x="0" y="676"/>
                      <a:pt x="0" y="676"/>
                    </a:cubicBezTo>
                    <a:cubicBezTo>
                      <a:pt x="430" y="676"/>
                      <a:pt x="430" y="676"/>
                      <a:pt x="430" y="676"/>
                    </a:cubicBezTo>
                    <a:cubicBezTo>
                      <a:pt x="307" y="274"/>
                      <a:pt x="94" y="0"/>
                      <a:pt x="0" y="0"/>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1">
                <a:extLst>
                  <a:ext uri="{FF2B5EF4-FFF2-40B4-BE49-F238E27FC236}">
                    <a16:creationId xmlns:a16="http://schemas.microsoft.com/office/drawing/2014/main" id="{F61FED4D-9A75-AE40-B6C4-93C7848BB968}"/>
                  </a:ext>
                </a:extLst>
              </p:cNvPr>
              <p:cNvSpPr>
                <a:spLocks/>
              </p:cNvSpPr>
              <p:nvPr/>
            </p:nvSpPr>
            <p:spPr bwMode="auto">
              <a:xfrm>
                <a:off x="2940400" y="2085582"/>
                <a:ext cx="302378" cy="475359"/>
              </a:xfrm>
              <a:custGeom>
                <a:avLst/>
                <a:gdLst>
                  <a:gd name="T0" fmla="*/ 430 w 430"/>
                  <a:gd name="T1" fmla="*/ 0 h 676"/>
                  <a:gd name="T2" fmla="*/ 0 w 430"/>
                  <a:gd name="T3" fmla="*/ 676 h 676"/>
                  <a:gd name="T4" fmla="*/ 430 w 430"/>
                  <a:gd name="T5" fmla="*/ 676 h 676"/>
                  <a:gd name="T6" fmla="*/ 430 w 430"/>
                  <a:gd name="T7" fmla="*/ 0 h 676"/>
                </a:gdLst>
                <a:ahLst/>
                <a:cxnLst>
                  <a:cxn ang="0">
                    <a:pos x="T0" y="T1"/>
                  </a:cxn>
                  <a:cxn ang="0">
                    <a:pos x="T2" y="T3"/>
                  </a:cxn>
                  <a:cxn ang="0">
                    <a:pos x="T4" y="T5"/>
                  </a:cxn>
                  <a:cxn ang="0">
                    <a:pos x="T6" y="T7"/>
                  </a:cxn>
                </a:cxnLst>
                <a:rect l="0" t="0" r="r" b="b"/>
                <a:pathLst>
                  <a:path w="430" h="676">
                    <a:moveTo>
                      <a:pt x="430" y="0"/>
                    </a:moveTo>
                    <a:cubicBezTo>
                      <a:pt x="336" y="0"/>
                      <a:pt x="123" y="274"/>
                      <a:pt x="0" y="676"/>
                    </a:cubicBezTo>
                    <a:cubicBezTo>
                      <a:pt x="430" y="676"/>
                      <a:pt x="430" y="676"/>
                      <a:pt x="430" y="676"/>
                    </a:cubicBezTo>
                    <a:cubicBezTo>
                      <a:pt x="430" y="0"/>
                      <a:pt x="430" y="0"/>
                      <a:pt x="43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a:extLst>
                  <a:ext uri="{FF2B5EF4-FFF2-40B4-BE49-F238E27FC236}">
                    <a16:creationId xmlns:a16="http://schemas.microsoft.com/office/drawing/2014/main" id="{D439724D-98D6-1E41-910C-EC3446ED9A7D}"/>
                  </a:ext>
                </a:extLst>
              </p:cNvPr>
              <p:cNvSpPr>
                <a:spLocks/>
              </p:cNvSpPr>
              <p:nvPr/>
            </p:nvSpPr>
            <p:spPr bwMode="auto">
              <a:xfrm>
                <a:off x="3242778" y="3455815"/>
                <a:ext cx="51758" cy="463101"/>
              </a:xfrm>
              <a:custGeom>
                <a:avLst/>
                <a:gdLst>
                  <a:gd name="T0" fmla="*/ 18 w 73"/>
                  <a:gd name="T1" fmla="*/ 1 h 660"/>
                  <a:gd name="T2" fmla="*/ 14 w 73"/>
                  <a:gd name="T3" fmla="*/ 0 h 660"/>
                  <a:gd name="T4" fmla="*/ 13 w 73"/>
                  <a:gd name="T5" fmla="*/ 0 h 660"/>
                  <a:gd name="T6" fmla="*/ 0 w 73"/>
                  <a:gd name="T7" fmla="*/ 0 h 660"/>
                  <a:gd name="T8" fmla="*/ 0 w 73"/>
                  <a:gd name="T9" fmla="*/ 660 h 660"/>
                  <a:gd name="T10" fmla="*/ 15 w 73"/>
                  <a:gd name="T11" fmla="*/ 660 h 660"/>
                  <a:gd name="T12" fmla="*/ 15 w 73"/>
                  <a:gd name="T13" fmla="*/ 660 h 660"/>
                  <a:gd name="T14" fmla="*/ 30 w 73"/>
                  <a:gd name="T15" fmla="*/ 645 h 660"/>
                  <a:gd name="T16" fmla="*/ 30 w 73"/>
                  <a:gd name="T17" fmla="*/ 625 h 660"/>
                  <a:gd name="T18" fmla="*/ 31 w 73"/>
                  <a:gd name="T19" fmla="*/ 596 h 660"/>
                  <a:gd name="T20" fmla="*/ 73 w 73"/>
                  <a:gd name="T21" fmla="*/ 65 h 660"/>
                  <a:gd name="T22" fmla="*/ 18 w 73"/>
                  <a:gd name="T23" fmla="*/ 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60">
                    <a:moveTo>
                      <a:pt x="18" y="1"/>
                    </a:moveTo>
                    <a:cubicBezTo>
                      <a:pt x="17" y="0"/>
                      <a:pt x="15" y="0"/>
                      <a:pt x="14" y="0"/>
                    </a:cubicBezTo>
                    <a:cubicBezTo>
                      <a:pt x="13" y="0"/>
                      <a:pt x="13" y="0"/>
                      <a:pt x="13" y="0"/>
                    </a:cubicBezTo>
                    <a:cubicBezTo>
                      <a:pt x="0" y="0"/>
                      <a:pt x="0" y="0"/>
                      <a:pt x="0" y="0"/>
                    </a:cubicBezTo>
                    <a:cubicBezTo>
                      <a:pt x="0" y="660"/>
                      <a:pt x="0" y="660"/>
                      <a:pt x="0" y="660"/>
                    </a:cubicBezTo>
                    <a:cubicBezTo>
                      <a:pt x="15" y="660"/>
                      <a:pt x="15" y="660"/>
                      <a:pt x="15" y="660"/>
                    </a:cubicBezTo>
                    <a:cubicBezTo>
                      <a:pt x="15" y="660"/>
                      <a:pt x="15" y="660"/>
                      <a:pt x="15" y="660"/>
                    </a:cubicBezTo>
                    <a:cubicBezTo>
                      <a:pt x="24" y="660"/>
                      <a:pt x="30" y="653"/>
                      <a:pt x="30" y="645"/>
                    </a:cubicBezTo>
                    <a:cubicBezTo>
                      <a:pt x="30" y="625"/>
                      <a:pt x="30" y="625"/>
                      <a:pt x="30" y="625"/>
                    </a:cubicBezTo>
                    <a:cubicBezTo>
                      <a:pt x="31" y="596"/>
                      <a:pt x="31" y="596"/>
                      <a:pt x="31" y="596"/>
                    </a:cubicBezTo>
                    <a:cubicBezTo>
                      <a:pt x="73" y="65"/>
                      <a:pt x="73" y="65"/>
                      <a:pt x="73" y="65"/>
                    </a:cubicBezTo>
                    <a:cubicBezTo>
                      <a:pt x="73" y="11"/>
                      <a:pt x="27" y="3"/>
                      <a:pt x="18" y="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a:extLst>
                  <a:ext uri="{FF2B5EF4-FFF2-40B4-BE49-F238E27FC236}">
                    <a16:creationId xmlns:a16="http://schemas.microsoft.com/office/drawing/2014/main" id="{DCC00706-7210-B746-83CC-0B1F205DEE39}"/>
                  </a:ext>
                </a:extLst>
              </p:cNvPr>
              <p:cNvSpPr>
                <a:spLocks/>
              </p:cNvSpPr>
              <p:nvPr/>
            </p:nvSpPr>
            <p:spPr bwMode="auto">
              <a:xfrm>
                <a:off x="3192381" y="3455815"/>
                <a:ext cx="50396" cy="463101"/>
              </a:xfrm>
              <a:custGeom>
                <a:avLst/>
                <a:gdLst>
                  <a:gd name="T0" fmla="*/ 57 w 72"/>
                  <a:gd name="T1" fmla="*/ 0 h 660"/>
                  <a:gd name="T2" fmla="*/ 57 w 72"/>
                  <a:gd name="T3" fmla="*/ 0 h 660"/>
                  <a:gd name="T4" fmla="*/ 52 w 72"/>
                  <a:gd name="T5" fmla="*/ 1 h 660"/>
                  <a:gd name="T6" fmla="*/ 44 w 72"/>
                  <a:gd name="T7" fmla="*/ 4 h 660"/>
                  <a:gd name="T8" fmla="*/ 0 w 72"/>
                  <a:gd name="T9" fmla="*/ 66 h 660"/>
                  <a:gd name="T10" fmla="*/ 41 w 72"/>
                  <a:gd name="T11" fmla="*/ 597 h 660"/>
                  <a:gd name="T12" fmla="*/ 42 w 72"/>
                  <a:gd name="T13" fmla="*/ 624 h 660"/>
                  <a:gd name="T14" fmla="*/ 42 w 72"/>
                  <a:gd name="T15" fmla="*/ 644 h 660"/>
                  <a:gd name="T16" fmla="*/ 51 w 72"/>
                  <a:gd name="T17" fmla="*/ 658 h 660"/>
                  <a:gd name="T18" fmla="*/ 59 w 72"/>
                  <a:gd name="T19" fmla="*/ 660 h 660"/>
                  <a:gd name="T20" fmla="*/ 59 w 72"/>
                  <a:gd name="T21" fmla="*/ 660 h 660"/>
                  <a:gd name="T22" fmla="*/ 72 w 72"/>
                  <a:gd name="T23" fmla="*/ 660 h 660"/>
                  <a:gd name="T24" fmla="*/ 72 w 72"/>
                  <a:gd name="T25" fmla="*/ 0 h 660"/>
                  <a:gd name="T26" fmla="*/ 57 w 72"/>
                  <a:gd name="T2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660">
                    <a:moveTo>
                      <a:pt x="57" y="0"/>
                    </a:moveTo>
                    <a:cubicBezTo>
                      <a:pt x="57" y="0"/>
                      <a:pt x="57" y="0"/>
                      <a:pt x="57" y="0"/>
                    </a:cubicBezTo>
                    <a:cubicBezTo>
                      <a:pt x="55" y="0"/>
                      <a:pt x="54" y="0"/>
                      <a:pt x="52" y="1"/>
                    </a:cubicBezTo>
                    <a:cubicBezTo>
                      <a:pt x="50" y="1"/>
                      <a:pt x="47" y="2"/>
                      <a:pt x="44" y="4"/>
                    </a:cubicBezTo>
                    <a:cubicBezTo>
                      <a:pt x="27" y="9"/>
                      <a:pt x="0" y="24"/>
                      <a:pt x="0" y="66"/>
                    </a:cubicBezTo>
                    <a:cubicBezTo>
                      <a:pt x="41" y="597"/>
                      <a:pt x="41" y="597"/>
                      <a:pt x="41" y="597"/>
                    </a:cubicBezTo>
                    <a:cubicBezTo>
                      <a:pt x="42" y="624"/>
                      <a:pt x="42" y="624"/>
                      <a:pt x="42" y="624"/>
                    </a:cubicBezTo>
                    <a:cubicBezTo>
                      <a:pt x="42" y="644"/>
                      <a:pt x="42" y="644"/>
                      <a:pt x="42" y="644"/>
                    </a:cubicBezTo>
                    <a:cubicBezTo>
                      <a:pt x="42" y="651"/>
                      <a:pt x="46" y="656"/>
                      <a:pt x="51" y="658"/>
                    </a:cubicBezTo>
                    <a:cubicBezTo>
                      <a:pt x="53" y="659"/>
                      <a:pt x="56" y="660"/>
                      <a:pt x="59" y="660"/>
                    </a:cubicBezTo>
                    <a:cubicBezTo>
                      <a:pt x="59" y="660"/>
                      <a:pt x="59" y="660"/>
                      <a:pt x="59" y="660"/>
                    </a:cubicBezTo>
                    <a:cubicBezTo>
                      <a:pt x="72" y="660"/>
                      <a:pt x="72" y="660"/>
                      <a:pt x="72" y="660"/>
                    </a:cubicBezTo>
                    <a:cubicBezTo>
                      <a:pt x="72" y="0"/>
                      <a:pt x="72" y="0"/>
                      <a:pt x="72" y="0"/>
                    </a:cubicBezTo>
                    <a:lnTo>
                      <a:pt x="5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6">
                <a:extLst>
                  <a:ext uri="{FF2B5EF4-FFF2-40B4-BE49-F238E27FC236}">
                    <a16:creationId xmlns:a16="http://schemas.microsoft.com/office/drawing/2014/main" id="{528955AC-C378-1E4F-8C15-C838EF1B892F}"/>
                  </a:ext>
                </a:extLst>
              </p:cNvPr>
              <p:cNvSpPr>
                <a:spLocks/>
              </p:cNvSpPr>
              <p:nvPr/>
            </p:nvSpPr>
            <p:spPr bwMode="auto">
              <a:xfrm>
                <a:off x="2994883" y="6038282"/>
                <a:ext cx="735513" cy="198861"/>
              </a:xfrm>
              <a:custGeom>
                <a:avLst/>
                <a:gdLst>
                  <a:gd name="T0" fmla="*/ 938 w 1046"/>
                  <a:gd name="T1" fmla="*/ 164 h 282"/>
                  <a:gd name="T2" fmla="*/ 759 w 1046"/>
                  <a:gd name="T3" fmla="*/ 63 h 282"/>
                  <a:gd name="T4" fmla="*/ 258 w 1046"/>
                  <a:gd name="T5" fmla="*/ 202 h 282"/>
                  <a:gd name="T6" fmla="*/ 96 w 1046"/>
                  <a:gd name="T7" fmla="*/ 97 h 282"/>
                  <a:gd name="T8" fmla="*/ 0 w 1046"/>
                  <a:gd name="T9" fmla="*/ 80 h 282"/>
                  <a:gd name="T10" fmla="*/ 76 w 1046"/>
                  <a:gd name="T11" fmla="*/ 282 h 282"/>
                  <a:gd name="T12" fmla="*/ 712 w 1046"/>
                  <a:gd name="T13" fmla="*/ 282 h 282"/>
                  <a:gd name="T14" fmla="*/ 1046 w 1046"/>
                  <a:gd name="T15" fmla="*/ 282 h 282"/>
                  <a:gd name="T16" fmla="*/ 938 w 1046"/>
                  <a:gd name="T17" fmla="*/ 16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282">
                    <a:moveTo>
                      <a:pt x="938" y="164"/>
                    </a:moveTo>
                    <a:cubicBezTo>
                      <a:pt x="885" y="120"/>
                      <a:pt x="825" y="85"/>
                      <a:pt x="759" y="63"/>
                    </a:cubicBezTo>
                    <a:cubicBezTo>
                      <a:pt x="567" y="0"/>
                      <a:pt x="378" y="60"/>
                      <a:pt x="258" y="202"/>
                    </a:cubicBezTo>
                    <a:cubicBezTo>
                      <a:pt x="213" y="155"/>
                      <a:pt x="158" y="118"/>
                      <a:pt x="96" y="97"/>
                    </a:cubicBezTo>
                    <a:cubicBezTo>
                      <a:pt x="64" y="87"/>
                      <a:pt x="32" y="81"/>
                      <a:pt x="0" y="80"/>
                    </a:cubicBezTo>
                    <a:cubicBezTo>
                      <a:pt x="44" y="135"/>
                      <a:pt x="72" y="205"/>
                      <a:pt x="76" y="282"/>
                    </a:cubicBezTo>
                    <a:cubicBezTo>
                      <a:pt x="712" y="282"/>
                      <a:pt x="712" y="282"/>
                      <a:pt x="712" y="282"/>
                    </a:cubicBezTo>
                    <a:cubicBezTo>
                      <a:pt x="1046" y="282"/>
                      <a:pt x="1046" y="282"/>
                      <a:pt x="1046" y="282"/>
                    </a:cubicBezTo>
                    <a:cubicBezTo>
                      <a:pt x="1015" y="238"/>
                      <a:pt x="979" y="198"/>
                      <a:pt x="938" y="164"/>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33FD6640-E036-224E-B3A5-1979CD07D78F}"/>
                  </a:ext>
                </a:extLst>
              </p:cNvPr>
              <p:cNvSpPr>
                <a:spLocks/>
              </p:cNvSpPr>
              <p:nvPr/>
            </p:nvSpPr>
            <p:spPr bwMode="auto">
              <a:xfrm>
                <a:off x="2982624" y="6004231"/>
                <a:ext cx="527117" cy="108965"/>
              </a:xfrm>
              <a:custGeom>
                <a:avLst/>
                <a:gdLst>
                  <a:gd name="T0" fmla="*/ 747 w 747"/>
                  <a:gd name="T1" fmla="*/ 74 h 154"/>
                  <a:gd name="T2" fmla="*/ 673 w 747"/>
                  <a:gd name="T3" fmla="*/ 0 h 154"/>
                  <a:gd name="T4" fmla="*/ 75 w 747"/>
                  <a:gd name="T5" fmla="*/ 0 h 154"/>
                  <a:gd name="T6" fmla="*/ 0 w 747"/>
                  <a:gd name="T7" fmla="*/ 74 h 154"/>
                  <a:gd name="T8" fmla="*/ 0 w 747"/>
                  <a:gd name="T9" fmla="*/ 154 h 154"/>
                  <a:gd name="T10" fmla="*/ 747 w 747"/>
                  <a:gd name="T11" fmla="*/ 154 h 154"/>
                  <a:gd name="T12" fmla="*/ 747 w 747"/>
                  <a:gd name="T13" fmla="*/ 74 h 154"/>
                </a:gdLst>
                <a:ahLst/>
                <a:cxnLst>
                  <a:cxn ang="0">
                    <a:pos x="T0" y="T1"/>
                  </a:cxn>
                  <a:cxn ang="0">
                    <a:pos x="T2" y="T3"/>
                  </a:cxn>
                  <a:cxn ang="0">
                    <a:pos x="T4" y="T5"/>
                  </a:cxn>
                  <a:cxn ang="0">
                    <a:pos x="T6" y="T7"/>
                  </a:cxn>
                  <a:cxn ang="0">
                    <a:pos x="T8" y="T9"/>
                  </a:cxn>
                  <a:cxn ang="0">
                    <a:pos x="T10" y="T11"/>
                  </a:cxn>
                  <a:cxn ang="0">
                    <a:pos x="T12" y="T13"/>
                  </a:cxn>
                </a:cxnLst>
                <a:rect l="0" t="0" r="r" b="b"/>
                <a:pathLst>
                  <a:path w="747" h="154">
                    <a:moveTo>
                      <a:pt x="747" y="74"/>
                    </a:moveTo>
                    <a:cubicBezTo>
                      <a:pt x="747" y="33"/>
                      <a:pt x="714" y="0"/>
                      <a:pt x="673" y="0"/>
                    </a:cubicBezTo>
                    <a:cubicBezTo>
                      <a:pt x="75" y="0"/>
                      <a:pt x="75" y="0"/>
                      <a:pt x="75" y="0"/>
                    </a:cubicBezTo>
                    <a:cubicBezTo>
                      <a:pt x="33" y="0"/>
                      <a:pt x="0" y="33"/>
                      <a:pt x="0" y="74"/>
                    </a:cubicBezTo>
                    <a:cubicBezTo>
                      <a:pt x="0" y="154"/>
                      <a:pt x="0" y="154"/>
                      <a:pt x="0" y="154"/>
                    </a:cubicBezTo>
                    <a:cubicBezTo>
                      <a:pt x="747" y="154"/>
                      <a:pt x="747" y="154"/>
                      <a:pt x="747" y="154"/>
                    </a:cubicBezTo>
                    <a:lnTo>
                      <a:pt x="747" y="74"/>
                    </a:lnTo>
                    <a:close/>
                  </a:path>
                </a:pathLst>
              </a:custGeom>
              <a:solidFill>
                <a:srgbClr val="175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23E82709-B283-5648-AA68-1E05E5A400CD}"/>
                  </a:ext>
                </a:extLst>
              </p:cNvPr>
              <p:cNvSpPr>
                <a:spLocks/>
              </p:cNvSpPr>
              <p:nvPr/>
            </p:nvSpPr>
            <p:spPr bwMode="auto">
              <a:xfrm>
                <a:off x="2982624" y="6113196"/>
                <a:ext cx="527117" cy="107602"/>
              </a:xfrm>
              <a:custGeom>
                <a:avLst/>
                <a:gdLst>
                  <a:gd name="T0" fmla="*/ 0 w 747"/>
                  <a:gd name="T1" fmla="*/ 0 h 154"/>
                  <a:gd name="T2" fmla="*/ 0 w 747"/>
                  <a:gd name="T3" fmla="*/ 79 h 154"/>
                  <a:gd name="T4" fmla="*/ 75 w 747"/>
                  <a:gd name="T5" fmla="*/ 154 h 154"/>
                  <a:gd name="T6" fmla="*/ 673 w 747"/>
                  <a:gd name="T7" fmla="*/ 154 h 154"/>
                  <a:gd name="T8" fmla="*/ 747 w 747"/>
                  <a:gd name="T9" fmla="*/ 79 h 154"/>
                  <a:gd name="T10" fmla="*/ 747 w 747"/>
                  <a:gd name="T11" fmla="*/ 0 h 154"/>
                  <a:gd name="T12" fmla="*/ 0 w 747"/>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747" h="154">
                    <a:moveTo>
                      <a:pt x="0" y="0"/>
                    </a:moveTo>
                    <a:cubicBezTo>
                      <a:pt x="0" y="79"/>
                      <a:pt x="0" y="79"/>
                      <a:pt x="0" y="79"/>
                    </a:cubicBezTo>
                    <a:cubicBezTo>
                      <a:pt x="0" y="120"/>
                      <a:pt x="33" y="154"/>
                      <a:pt x="75" y="154"/>
                    </a:cubicBezTo>
                    <a:cubicBezTo>
                      <a:pt x="673" y="154"/>
                      <a:pt x="673" y="154"/>
                      <a:pt x="673" y="154"/>
                    </a:cubicBezTo>
                    <a:cubicBezTo>
                      <a:pt x="714" y="154"/>
                      <a:pt x="747" y="120"/>
                      <a:pt x="747" y="79"/>
                    </a:cubicBezTo>
                    <a:cubicBezTo>
                      <a:pt x="747" y="0"/>
                      <a:pt x="747" y="0"/>
                      <a:pt x="747" y="0"/>
                    </a:cubicBezTo>
                    <a:lnTo>
                      <a:pt x="0" y="0"/>
                    </a:lnTo>
                    <a:close/>
                  </a:path>
                </a:pathLst>
              </a:custGeom>
              <a:solidFill>
                <a:srgbClr val="0C38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a:extLst>
                  <a:ext uri="{FF2B5EF4-FFF2-40B4-BE49-F238E27FC236}">
                    <a16:creationId xmlns:a16="http://schemas.microsoft.com/office/drawing/2014/main" id="{156BB37F-CEBA-A146-843D-0C7B874A6CC8}"/>
                  </a:ext>
                </a:extLst>
              </p:cNvPr>
              <p:cNvSpPr>
                <a:spLocks/>
              </p:cNvSpPr>
              <p:nvPr/>
            </p:nvSpPr>
            <p:spPr bwMode="auto">
              <a:xfrm>
                <a:off x="3043917" y="6061438"/>
                <a:ext cx="69465" cy="102154"/>
              </a:xfrm>
              <a:custGeom>
                <a:avLst/>
                <a:gdLst>
                  <a:gd name="T0" fmla="*/ 7 w 97"/>
                  <a:gd name="T1" fmla="*/ 111 h 146"/>
                  <a:gd name="T2" fmla="*/ 42 w 97"/>
                  <a:gd name="T3" fmla="*/ 119 h 146"/>
                  <a:gd name="T4" fmla="*/ 65 w 97"/>
                  <a:gd name="T5" fmla="*/ 104 h 146"/>
                  <a:gd name="T6" fmla="*/ 41 w 97"/>
                  <a:gd name="T7" fmla="*/ 84 h 146"/>
                  <a:gd name="T8" fmla="*/ 2 w 97"/>
                  <a:gd name="T9" fmla="*/ 43 h 146"/>
                  <a:gd name="T10" fmla="*/ 56 w 97"/>
                  <a:gd name="T11" fmla="*/ 0 h 146"/>
                  <a:gd name="T12" fmla="*/ 92 w 97"/>
                  <a:gd name="T13" fmla="*/ 7 h 146"/>
                  <a:gd name="T14" fmla="*/ 85 w 97"/>
                  <a:gd name="T15" fmla="*/ 33 h 146"/>
                  <a:gd name="T16" fmla="*/ 55 w 97"/>
                  <a:gd name="T17" fmla="*/ 26 h 146"/>
                  <a:gd name="T18" fmla="*/ 35 w 97"/>
                  <a:gd name="T19" fmla="*/ 40 h 146"/>
                  <a:gd name="T20" fmla="*/ 61 w 97"/>
                  <a:gd name="T21" fmla="*/ 60 h 146"/>
                  <a:gd name="T22" fmla="*/ 97 w 97"/>
                  <a:gd name="T23" fmla="*/ 102 h 146"/>
                  <a:gd name="T24" fmla="*/ 40 w 97"/>
                  <a:gd name="T25" fmla="*/ 146 h 146"/>
                  <a:gd name="T26" fmla="*/ 0 w 97"/>
                  <a:gd name="T27" fmla="*/ 137 h 146"/>
                  <a:gd name="T28" fmla="*/ 7 w 97"/>
                  <a:gd name="T29" fmla="*/ 11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46">
                    <a:moveTo>
                      <a:pt x="7" y="111"/>
                    </a:moveTo>
                    <a:cubicBezTo>
                      <a:pt x="15" y="115"/>
                      <a:pt x="29" y="119"/>
                      <a:pt x="42" y="119"/>
                    </a:cubicBezTo>
                    <a:cubicBezTo>
                      <a:pt x="57" y="119"/>
                      <a:pt x="65" y="113"/>
                      <a:pt x="65" y="104"/>
                    </a:cubicBezTo>
                    <a:cubicBezTo>
                      <a:pt x="65" y="95"/>
                      <a:pt x="58" y="90"/>
                      <a:pt x="41" y="84"/>
                    </a:cubicBezTo>
                    <a:cubicBezTo>
                      <a:pt x="18" y="76"/>
                      <a:pt x="2" y="63"/>
                      <a:pt x="2" y="43"/>
                    </a:cubicBezTo>
                    <a:cubicBezTo>
                      <a:pt x="2" y="18"/>
                      <a:pt x="22" y="0"/>
                      <a:pt x="56" y="0"/>
                    </a:cubicBezTo>
                    <a:cubicBezTo>
                      <a:pt x="72" y="0"/>
                      <a:pt x="83" y="3"/>
                      <a:pt x="92" y="7"/>
                    </a:cubicBezTo>
                    <a:cubicBezTo>
                      <a:pt x="85" y="33"/>
                      <a:pt x="85" y="33"/>
                      <a:pt x="85" y="33"/>
                    </a:cubicBezTo>
                    <a:cubicBezTo>
                      <a:pt x="79" y="30"/>
                      <a:pt x="69" y="26"/>
                      <a:pt x="55" y="26"/>
                    </a:cubicBezTo>
                    <a:cubicBezTo>
                      <a:pt x="41" y="26"/>
                      <a:pt x="35" y="32"/>
                      <a:pt x="35" y="40"/>
                    </a:cubicBezTo>
                    <a:cubicBezTo>
                      <a:pt x="35" y="49"/>
                      <a:pt x="43" y="53"/>
                      <a:pt x="61" y="60"/>
                    </a:cubicBezTo>
                    <a:cubicBezTo>
                      <a:pt x="86" y="69"/>
                      <a:pt x="97" y="82"/>
                      <a:pt x="97" y="102"/>
                    </a:cubicBezTo>
                    <a:cubicBezTo>
                      <a:pt x="97" y="125"/>
                      <a:pt x="79" y="146"/>
                      <a:pt x="40" y="146"/>
                    </a:cubicBezTo>
                    <a:cubicBezTo>
                      <a:pt x="24" y="146"/>
                      <a:pt x="8" y="141"/>
                      <a:pt x="0" y="137"/>
                    </a:cubicBezTo>
                    <a:lnTo>
                      <a:pt x="7"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a:extLst>
                  <a:ext uri="{FF2B5EF4-FFF2-40B4-BE49-F238E27FC236}">
                    <a16:creationId xmlns:a16="http://schemas.microsoft.com/office/drawing/2014/main" id="{F9E95888-657E-6644-B119-DACA67D7F3C5}"/>
                  </a:ext>
                </a:extLst>
              </p:cNvPr>
              <p:cNvSpPr>
                <a:spLocks/>
              </p:cNvSpPr>
              <p:nvPr/>
            </p:nvSpPr>
            <p:spPr bwMode="auto">
              <a:xfrm>
                <a:off x="3120192" y="6062799"/>
                <a:ext cx="77637" cy="99430"/>
              </a:xfrm>
              <a:custGeom>
                <a:avLst/>
                <a:gdLst>
                  <a:gd name="T0" fmla="*/ 20 w 57"/>
                  <a:gd name="T1" fmla="*/ 14 h 73"/>
                  <a:gd name="T2" fmla="*/ 0 w 57"/>
                  <a:gd name="T3" fmla="*/ 14 h 73"/>
                  <a:gd name="T4" fmla="*/ 0 w 57"/>
                  <a:gd name="T5" fmla="*/ 0 h 73"/>
                  <a:gd name="T6" fmla="*/ 57 w 57"/>
                  <a:gd name="T7" fmla="*/ 0 h 73"/>
                  <a:gd name="T8" fmla="*/ 57 w 57"/>
                  <a:gd name="T9" fmla="*/ 14 h 73"/>
                  <a:gd name="T10" fmla="*/ 36 w 57"/>
                  <a:gd name="T11" fmla="*/ 14 h 73"/>
                  <a:gd name="T12" fmla="*/ 36 w 57"/>
                  <a:gd name="T13" fmla="*/ 73 h 73"/>
                  <a:gd name="T14" fmla="*/ 20 w 57"/>
                  <a:gd name="T15" fmla="*/ 73 h 73"/>
                  <a:gd name="T16" fmla="*/ 20 w 57"/>
                  <a:gd name="T17"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73">
                    <a:moveTo>
                      <a:pt x="20" y="14"/>
                    </a:moveTo>
                    <a:lnTo>
                      <a:pt x="0" y="14"/>
                    </a:lnTo>
                    <a:lnTo>
                      <a:pt x="0" y="0"/>
                    </a:lnTo>
                    <a:lnTo>
                      <a:pt x="57" y="0"/>
                    </a:lnTo>
                    <a:lnTo>
                      <a:pt x="57" y="14"/>
                    </a:lnTo>
                    <a:lnTo>
                      <a:pt x="36" y="14"/>
                    </a:lnTo>
                    <a:lnTo>
                      <a:pt x="36" y="73"/>
                    </a:lnTo>
                    <a:lnTo>
                      <a:pt x="20" y="73"/>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a:extLst>
                  <a:ext uri="{FF2B5EF4-FFF2-40B4-BE49-F238E27FC236}">
                    <a16:creationId xmlns:a16="http://schemas.microsoft.com/office/drawing/2014/main" id="{F05E4E71-FDC7-514E-AAF7-A520A9AE147A}"/>
                  </a:ext>
                </a:extLst>
              </p:cNvPr>
              <p:cNvSpPr>
                <a:spLocks noEditPoints="1"/>
              </p:cNvSpPr>
              <p:nvPr/>
            </p:nvSpPr>
            <p:spPr bwMode="auto">
              <a:xfrm>
                <a:off x="3191019" y="6062799"/>
                <a:ext cx="91258" cy="99430"/>
              </a:xfrm>
              <a:custGeom>
                <a:avLst/>
                <a:gdLst>
                  <a:gd name="T0" fmla="*/ 43 w 129"/>
                  <a:gd name="T1" fmla="*/ 105 h 141"/>
                  <a:gd name="T2" fmla="*/ 33 w 129"/>
                  <a:gd name="T3" fmla="*/ 141 h 141"/>
                  <a:gd name="T4" fmla="*/ 0 w 129"/>
                  <a:gd name="T5" fmla="*/ 141 h 141"/>
                  <a:gd name="T6" fmla="*/ 43 w 129"/>
                  <a:gd name="T7" fmla="*/ 0 h 141"/>
                  <a:gd name="T8" fmla="*/ 85 w 129"/>
                  <a:gd name="T9" fmla="*/ 0 h 141"/>
                  <a:gd name="T10" fmla="*/ 129 w 129"/>
                  <a:gd name="T11" fmla="*/ 141 h 141"/>
                  <a:gd name="T12" fmla="*/ 95 w 129"/>
                  <a:gd name="T13" fmla="*/ 141 h 141"/>
                  <a:gd name="T14" fmla="*/ 84 w 129"/>
                  <a:gd name="T15" fmla="*/ 105 h 141"/>
                  <a:gd name="T16" fmla="*/ 43 w 129"/>
                  <a:gd name="T17" fmla="*/ 105 h 141"/>
                  <a:gd name="T18" fmla="*/ 79 w 129"/>
                  <a:gd name="T19" fmla="*/ 81 h 141"/>
                  <a:gd name="T20" fmla="*/ 71 w 129"/>
                  <a:gd name="T21" fmla="*/ 51 h 141"/>
                  <a:gd name="T22" fmla="*/ 63 w 129"/>
                  <a:gd name="T23" fmla="*/ 24 h 141"/>
                  <a:gd name="T24" fmla="*/ 63 w 129"/>
                  <a:gd name="T25" fmla="*/ 24 h 141"/>
                  <a:gd name="T26" fmla="*/ 56 w 129"/>
                  <a:gd name="T27" fmla="*/ 51 h 141"/>
                  <a:gd name="T28" fmla="*/ 48 w 129"/>
                  <a:gd name="T29" fmla="*/ 81 h 141"/>
                  <a:gd name="T30" fmla="*/ 79 w 129"/>
                  <a:gd name="T31" fmla="*/ 8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41">
                    <a:moveTo>
                      <a:pt x="43" y="105"/>
                    </a:moveTo>
                    <a:cubicBezTo>
                      <a:pt x="33" y="141"/>
                      <a:pt x="33" y="141"/>
                      <a:pt x="33" y="141"/>
                    </a:cubicBezTo>
                    <a:cubicBezTo>
                      <a:pt x="0" y="141"/>
                      <a:pt x="0" y="141"/>
                      <a:pt x="0" y="141"/>
                    </a:cubicBezTo>
                    <a:cubicBezTo>
                      <a:pt x="43" y="0"/>
                      <a:pt x="43" y="0"/>
                      <a:pt x="43" y="0"/>
                    </a:cubicBezTo>
                    <a:cubicBezTo>
                      <a:pt x="85" y="0"/>
                      <a:pt x="85" y="0"/>
                      <a:pt x="85" y="0"/>
                    </a:cubicBezTo>
                    <a:cubicBezTo>
                      <a:pt x="129" y="141"/>
                      <a:pt x="129" y="141"/>
                      <a:pt x="129" y="141"/>
                    </a:cubicBezTo>
                    <a:cubicBezTo>
                      <a:pt x="95" y="141"/>
                      <a:pt x="95" y="141"/>
                      <a:pt x="95" y="141"/>
                    </a:cubicBezTo>
                    <a:cubicBezTo>
                      <a:pt x="84" y="105"/>
                      <a:pt x="84" y="105"/>
                      <a:pt x="84" y="105"/>
                    </a:cubicBezTo>
                    <a:lnTo>
                      <a:pt x="43" y="105"/>
                    </a:lnTo>
                    <a:close/>
                    <a:moveTo>
                      <a:pt x="79" y="81"/>
                    </a:moveTo>
                    <a:cubicBezTo>
                      <a:pt x="71" y="51"/>
                      <a:pt x="71" y="51"/>
                      <a:pt x="71" y="51"/>
                    </a:cubicBezTo>
                    <a:cubicBezTo>
                      <a:pt x="68" y="43"/>
                      <a:pt x="65" y="33"/>
                      <a:pt x="63" y="24"/>
                    </a:cubicBezTo>
                    <a:cubicBezTo>
                      <a:pt x="63" y="24"/>
                      <a:pt x="63" y="24"/>
                      <a:pt x="63" y="24"/>
                    </a:cubicBezTo>
                    <a:cubicBezTo>
                      <a:pt x="61" y="33"/>
                      <a:pt x="59" y="43"/>
                      <a:pt x="56" y="51"/>
                    </a:cubicBezTo>
                    <a:cubicBezTo>
                      <a:pt x="48" y="81"/>
                      <a:pt x="48" y="81"/>
                      <a:pt x="48" y="81"/>
                    </a:cubicBezTo>
                    <a:lnTo>
                      <a:pt x="79"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a:extLst>
                  <a:ext uri="{FF2B5EF4-FFF2-40B4-BE49-F238E27FC236}">
                    <a16:creationId xmlns:a16="http://schemas.microsoft.com/office/drawing/2014/main" id="{57D534DE-DC01-D74F-B1F9-CA82E512FFC5}"/>
                  </a:ext>
                </a:extLst>
              </p:cNvPr>
              <p:cNvSpPr>
                <a:spLocks noEditPoints="1"/>
              </p:cNvSpPr>
              <p:nvPr/>
            </p:nvSpPr>
            <p:spPr bwMode="auto">
              <a:xfrm>
                <a:off x="3294536" y="6062799"/>
                <a:ext cx="76275" cy="99430"/>
              </a:xfrm>
              <a:custGeom>
                <a:avLst/>
                <a:gdLst>
                  <a:gd name="T0" fmla="*/ 0 w 107"/>
                  <a:gd name="T1" fmla="*/ 3 h 142"/>
                  <a:gd name="T2" fmla="*/ 42 w 107"/>
                  <a:gd name="T3" fmla="*/ 0 h 142"/>
                  <a:gd name="T4" fmla="*/ 88 w 107"/>
                  <a:gd name="T5" fmla="*/ 11 h 142"/>
                  <a:gd name="T6" fmla="*/ 101 w 107"/>
                  <a:gd name="T7" fmla="*/ 41 h 142"/>
                  <a:gd name="T8" fmla="*/ 76 w 107"/>
                  <a:gd name="T9" fmla="*/ 76 h 142"/>
                  <a:gd name="T10" fmla="*/ 76 w 107"/>
                  <a:gd name="T11" fmla="*/ 76 h 142"/>
                  <a:gd name="T12" fmla="*/ 95 w 107"/>
                  <a:gd name="T13" fmla="*/ 103 h 142"/>
                  <a:gd name="T14" fmla="*/ 107 w 107"/>
                  <a:gd name="T15" fmla="*/ 142 h 142"/>
                  <a:gd name="T16" fmla="*/ 74 w 107"/>
                  <a:gd name="T17" fmla="*/ 142 h 142"/>
                  <a:gd name="T18" fmla="*/ 64 w 107"/>
                  <a:gd name="T19" fmla="*/ 110 h 142"/>
                  <a:gd name="T20" fmla="*/ 41 w 107"/>
                  <a:gd name="T21" fmla="*/ 87 h 142"/>
                  <a:gd name="T22" fmla="*/ 32 w 107"/>
                  <a:gd name="T23" fmla="*/ 87 h 142"/>
                  <a:gd name="T24" fmla="*/ 32 w 107"/>
                  <a:gd name="T25" fmla="*/ 142 h 142"/>
                  <a:gd name="T26" fmla="*/ 0 w 107"/>
                  <a:gd name="T27" fmla="*/ 142 h 142"/>
                  <a:gd name="T28" fmla="*/ 0 w 107"/>
                  <a:gd name="T29" fmla="*/ 3 h 142"/>
                  <a:gd name="T30" fmla="*/ 32 w 107"/>
                  <a:gd name="T31" fmla="*/ 64 h 142"/>
                  <a:gd name="T32" fmla="*/ 44 w 107"/>
                  <a:gd name="T33" fmla="*/ 64 h 142"/>
                  <a:gd name="T34" fmla="*/ 70 w 107"/>
                  <a:gd name="T35" fmla="*/ 44 h 142"/>
                  <a:gd name="T36" fmla="*/ 46 w 107"/>
                  <a:gd name="T37" fmla="*/ 24 h 142"/>
                  <a:gd name="T38" fmla="*/ 32 w 107"/>
                  <a:gd name="T39" fmla="*/ 25 h 142"/>
                  <a:gd name="T40" fmla="*/ 32 w 107"/>
                  <a:gd name="T41" fmla="*/ 6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42">
                    <a:moveTo>
                      <a:pt x="0" y="3"/>
                    </a:moveTo>
                    <a:cubicBezTo>
                      <a:pt x="10" y="2"/>
                      <a:pt x="26" y="0"/>
                      <a:pt x="42" y="0"/>
                    </a:cubicBezTo>
                    <a:cubicBezTo>
                      <a:pt x="63" y="0"/>
                      <a:pt x="78" y="3"/>
                      <a:pt x="88" y="11"/>
                    </a:cubicBezTo>
                    <a:cubicBezTo>
                      <a:pt x="97" y="18"/>
                      <a:pt x="101" y="28"/>
                      <a:pt x="101" y="41"/>
                    </a:cubicBezTo>
                    <a:cubicBezTo>
                      <a:pt x="101" y="59"/>
                      <a:pt x="88" y="71"/>
                      <a:pt x="76" y="76"/>
                    </a:cubicBezTo>
                    <a:cubicBezTo>
                      <a:pt x="76" y="76"/>
                      <a:pt x="76" y="76"/>
                      <a:pt x="76" y="76"/>
                    </a:cubicBezTo>
                    <a:cubicBezTo>
                      <a:pt x="86" y="80"/>
                      <a:pt x="91" y="90"/>
                      <a:pt x="95" y="103"/>
                    </a:cubicBezTo>
                    <a:cubicBezTo>
                      <a:pt x="99" y="119"/>
                      <a:pt x="104" y="137"/>
                      <a:pt x="107" y="142"/>
                    </a:cubicBezTo>
                    <a:cubicBezTo>
                      <a:pt x="74" y="142"/>
                      <a:pt x="74" y="142"/>
                      <a:pt x="74" y="142"/>
                    </a:cubicBezTo>
                    <a:cubicBezTo>
                      <a:pt x="72" y="138"/>
                      <a:pt x="68" y="127"/>
                      <a:pt x="64" y="110"/>
                    </a:cubicBezTo>
                    <a:cubicBezTo>
                      <a:pt x="60" y="92"/>
                      <a:pt x="54" y="87"/>
                      <a:pt x="41" y="87"/>
                    </a:cubicBezTo>
                    <a:cubicBezTo>
                      <a:pt x="32" y="87"/>
                      <a:pt x="32" y="87"/>
                      <a:pt x="32" y="87"/>
                    </a:cubicBezTo>
                    <a:cubicBezTo>
                      <a:pt x="32" y="142"/>
                      <a:pt x="32" y="142"/>
                      <a:pt x="32" y="142"/>
                    </a:cubicBezTo>
                    <a:cubicBezTo>
                      <a:pt x="0" y="142"/>
                      <a:pt x="0" y="142"/>
                      <a:pt x="0" y="142"/>
                    </a:cubicBezTo>
                    <a:lnTo>
                      <a:pt x="0" y="3"/>
                    </a:lnTo>
                    <a:close/>
                    <a:moveTo>
                      <a:pt x="32" y="64"/>
                    </a:moveTo>
                    <a:cubicBezTo>
                      <a:pt x="44" y="64"/>
                      <a:pt x="44" y="64"/>
                      <a:pt x="44" y="64"/>
                    </a:cubicBezTo>
                    <a:cubicBezTo>
                      <a:pt x="60" y="64"/>
                      <a:pt x="70" y="56"/>
                      <a:pt x="70" y="44"/>
                    </a:cubicBezTo>
                    <a:cubicBezTo>
                      <a:pt x="70" y="31"/>
                      <a:pt x="61" y="24"/>
                      <a:pt x="46" y="24"/>
                    </a:cubicBezTo>
                    <a:cubicBezTo>
                      <a:pt x="38" y="24"/>
                      <a:pt x="34" y="25"/>
                      <a:pt x="32" y="25"/>
                    </a:cubicBezTo>
                    <a:lnTo>
                      <a:pt x="32"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a:extLst>
                  <a:ext uri="{FF2B5EF4-FFF2-40B4-BE49-F238E27FC236}">
                    <a16:creationId xmlns:a16="http://schemas.microsoft.com/office/drawing/2014/main" id="{340F830A-C1C0-7747-8FCE-8BB09B80AF57}"/>
                  </a:ext>
                </a:extLst>
              </p:cNvPr>
              <p:cNvSpPr>
                <a:spLocks/>
              </p:cNvSpPr>
              <p:nvPr/>
            </p:nvSpPr>
            <p:spPr bwMode="auto">
              <a:xfrm>
                <a:off x="3374897" y="6062799"/>
                <a:ext cx="76275" cy="99430"/>
              </a:xfrm>
              <a:custGeom>
                <a:avLst/>
                <a:gdLst>
                  <a:gd name="T0" fmla="*/ 20 w 56"/>
                  <a:gd name="T1" fmla="*/ 14 h 73"/>
                  <a:gd name="T2" fmla="*/ 0 w 56"/>
                  <a:gd name="T3" fmla="*/ 14 h 73"/>
                  <a:gd name="T4" fmla="*/ 0 w 56"/>
                  <a:gd name="T5" fmla="*/ 0 h 73"/>
                  <a:gd name="T6" fmla="*/ 56 w 56"/>
                  <a:gd name="T7" fmla="*/ 0 h 73"/>
                  <a:gd name="T8" fmla="*/ 56 w 56"/>
                  <a:gd name="T9" fmla="*/ 14 h 73"/>
                  <a:gd name="T10" fmla="*/ 36 w 56"/>
                  <a:gd name="T11" fmla="*/ 14 h 73"/>
                  <a:gd name="T12" fmla="*/ 36 w 56"/>
                  <a:gd name="T13" fmla="*/ 73 h 73"/>
                  <a:gd name="T14" fmla="*/ 20 w 56"/>
                  <a:gd name="T15" fmla="*/ 73 h 73"/>
                  <a:gd name="T16" fmla="*/ 20 w 56"/>
                  <a:gd name="T17"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3">
                    <a:moveTo>
                      <a:pt x="20" y="14"/>
                    </a:moveTo>
                    <a:lnTo>
                      <a:pt x="0" y="14"/>
                    </a:lnTo>
                    <a:lnTo>
                      <a:pt x="0" y="0"/>
                    </a:lnTo>
                    <a:lnTo>
                      <a:pt x="56" y="0"/>
                    </a:lnTo>
                    <a:lnTo>
                      <a:pt x="56" y="14"/>
                    </a:lnTo>
                    <a:lnTo>
                      <a:pt x="36" y="14"/>
                    </a:lnTo>
                    <a:lnTo>
                      <a:pt x="36" y="73"/>
                    </a:lnTo>
                    <a:lnTo>
                      <a:pt x="20" y="73"/>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0" name="TextBox 49">
            <a:extLst>
              <a:ext uri="{FF2B5EF4-FFF2-40B4-BE49-F238E27FC236}">
                <a16:creationId xmlns:a16="http://schemas.microsoft.com/office/drawing/2014/main" id="{17884790-0ECE-B040-B768-BDDD20DBAAFC}"/>
              </a:ext>
            </a:extLst>
          </p:cNvPr>
          <p:cNvSpPr txBox="1"/>
          <p:nvPr/>
        </p:nvSpPr>
        <p:spPr>
          <a:xfrm>
            <a:off x="873941" y="3751795"/>
            <a:ext cx="4988807" cy="766364"/>
          </a:xfrm>
          <a:prstGeom prst="rect">
            <a:avLst/>
          </a:prstGeom>
          <a:noFill/>
        </p:spPr>
        <p:txBody>
          <a:bodyPr wrap="square" rtlCol="0">
            <a:spAutoFit/>
          </a:bodyPr>
          <a:lstStyle/>
          <a:p>
            <a:pPr>
              <a:lnSpc>
                <a:spcPct val="90000"/>
              </a:lnSpc>
            </a:pPr>
            <a:r>
              <a:rPr lang="en-US" sz="2400" b="1" dirty="0" smtClean="0">
                <a:solidFill>
                  <a:schemeClr val="accent3"/>
                </a:solidFill>
                <a:latin typeface="Roboto" panose="02000000000000000000" pitchFamily="2" charset="0"/>
                <a:ea typeface="Roboto" panose="02000000000000000000" pitchFamily="2" charset="0"/>
              </a:rPr>
              <a:t>Data</a:t>
            </a:r>
            <a:r>
              <a:rPr lang="en-US" sz="2400" dirty="0" smtClean="0">
                <a:latin typeface="Roboto" panose="02000000000000000000" pitchFamily="2" charset="0"/>
                <a:ea typeface="Roboto" panose="02000000000000000000" pitchFamily="2" charset="0"/>
              </a:rPr>
              <a:t> is part of our life and we can </a:t>
            </a:r>
            <a:r>
              <a:rPr lang="en-US" sz="2400" dirty="0" smtClean="0">
                <a:solidFill>
                  <a:schemeClr val="accent3"/>
                </a:solidFill>
                <a:latin typeface="Roboto" panose="02000000000000000000" pitchFamily="2" charset="0"/>
                <a:ea typeface="Roboto" panose="02000000000000000000" pitchFamily="2" charset="0"/>
              </a:rPr>
              <a:t>predict</a:t>
            </a:r>
            <a:r>
              <a:rPr lang="en-US" sz="2400" dirty="0" smtClean="0">
                <a:latin typeface="Roboto" panose="02000000000000000000" pitchFamily="2" charset="0"/>
                <a:ea typeface="Roboto" panose="02000000000000000000" pitchFamily="2" charset="0"/>
              </a:rPr>
              <a:t> our futures.</a:t>
            </a:r>
            <a:endParaRPr lang="en-US" sz="2400" dirty="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939259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B4FA2-FCAE-5340-821C-6A2A900CA769}"/>
              </a:ext>
            </a:extLst>
          </p:cNvPr>
          <p:cNvSpPr>
            <a:spLocks noGrp="1"/>
          </p:cNvSpPr>
          <p:nvPr>
            <p:ph type="body" sz="quarter" idx="11"/>
          </p:nvPr>
        </p:nvSpPr>
        <p:spPr/>
        <p:txBody>
          <a:bodyPr/>
          <a:lstStyle/>
          <a:p>
            <a:r>
              <a:rPr lang="en-US" b="1" dirty="0" smtClean="0"/>
              <a:t>What should </a:t>
            </a:r>
            <a:r>
              <a:rPr lang="en-US" b="1" dirty="0" smtClean="0">
                <a:gradFill>
                  <a:gsLst>
                    <a:gs pos="0">
                      <a:schemeClr val="accent5">
                        <a:lumMod val="67000"/>
                      </a:schemeClr>
                    </a:gs>
                    <a:gs pos="48000">
                      <a:schemeClr val="accent3"/>
                    </a:gs>
                    <a:gs pos="100000">
                      <a:schemeClr val="accent6"/>
                    </a:gs>
                  </a:gsLst>
                  <a:path path="circle">
                    <a:fillToRect l="100000" t="100000"/>
                  </a:path>
                </a:gradFill>
              </a:rPr>
              <a:t>I</a:t>
            </a:r>
            <a:r>
              <a:rPr lang="en-US" b="1" dirty="0" smtClean="0"/>
              <a:t> </a:t>
            </a:r>
            <a:r>
              <a:rPr lang="en-US" b="1" dirty="0"/>
              <a:t>Do?</a:t>
            </a:r>
          </a:p>
        </p:txBody>
      </p:sp>
      <p:sp>
        <p:nvSpPr>
          <p:cNvPr id="3" name="Text Placeholder 2">
            <a:extLst>
              <a:ext uri="{FF2B5EF4-FFF2-40B4-BE49-F238E27FC236}">
                <a16:creationId xmlns:a16="http://schemas.microsoft.com/office/drawing/2014/main" id="{3934F3A3-554E-A847-B9AD-4B22F7042087}"/>
              </a:ext>
            </a:extLst>
          </p:cNvPr>
          <p:cNvSpPr>
            <a:spLocks noGrp="1"/>
          </p:cNvSpPr>
          <p:nvPr>
            <p:ph type="body" sz="quarter" idx="12"/>
          </p:nvPr>
        </p:nvSpPr>
        <p:spPr/>
        <p:txBody>
          <a:bodyPr/>
          <a:lstStyle/>
          <a:p>
            <a:r>
              <a:rPr lang="en-US" dirty="0" smtClean="0">
                <a:ea typeface="Roboto Light" panose="02000000000000000000" pitchFamily="2" charset="0"/>
                <a:cs typeface="Roboto Light" panose="02000000000000000000" pitchFamily="2" charset="0"/>
              </a:rPr>
              <a:t>Instruction of Test Case</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TextBox 3">
            <a:extLst>
              <a:ext uri="{FF2B5EF4-FFF2-40B4-BE49-F238E27FC236}">
                <a16:creationId xmlns:a16="http://schemas.microsoft.com/office/drawing/2014/main" id="{FA134B3F-7AFE-9B47-A36B-EFCEDDCE622A}"/>
              </a:ext>
            </a:extLst>
          </p:cNvPr>
          <p:cNvSpPr txBox="1"/>
          <p:nvPr/>
        </p:nvSpPr>
        <p:spPr>
          <a:xfrm>
            <a:off x="873941" y="2554247"/>
            <a:ext cx="4981736" cy="1643527"/>
          </a:xfrm>
          <a:prstGeom prst="rect">
            <a:avLst/>
          </a:prstGeom>
          <a:noFill/>
        </p:spPr>
        <p:txBody>
          <a:bodyPr wrap="square" rtlCol="0">
            <a:spAutoFit/>
          </a:bodyPr>
          <a:lstStyle/>
          <a:p>
            <a:pPr>
              <a:lnSpc>
                <a:spcPct val="90000"/>
              </a:lnSpc>
            </a:pPr>
            <a:r>
              <a:rPr lang="en-US" sz="2800" dirty="0" smtClean="0">
                <a:latin typeface="Roboto" panose="02000000000000000000" pitchFamily="2" charset="0"/>
                <a:ea typeface="Roboto" panose="02000000000000000000" pitchFamily="2" charset="0"/>
                <a:cs typeface="Open Sans" charset="0"/>
                <a:sym typeface="Open Sans" charset="0"/>
              </a:rPr>
              <a:t>This is the </a:t>
            </a:r>
            <a:r>
              <a:rPr lang="en-US" sz="2800" b="1" dirty="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Open Sans" charset="0"/>
                <a:sym typeface="Open Sans" charset="0"/>
              </a:rPr>
              <a:t>Instruction</a:t>
            </a:r>
            <a:r>
              <a:rPr lang="en-US" sz="2800" dirty="0" smtClean="0">
                <a:latin typeface="Roboto" panose="02000000000000000000" pitchFamily="2" charset="0"/>
                <a:ea typeface="Roboto" panose="02000000000000000000" pitchFamily="2" charset="0"/>
                <a:cs typeface="Open Sans" charset="0"/>
                <a:sym typeface="Open Sans" charset="0"/>
              </a:rPr>
              <a:t> to create predictive modelling of </a:t>
            </a:r>
            <a:r>
              <a:rPr lang="en-US" sz="2800" b="1" dirty="0" smtClean="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Open Sans" charset="0"/>
                <a:sym typeface="Open Sans" charset="0"/>
              </a:rPr>
              <a:t>Premium Status </a:t>
            </a:r>
            <a:r>
              <a:rPr lang="en-US" sz="2800" dirty="0" smtClean="0">
                <a:latin typeface="Roboto" panose="02000000000000000000" pitchFamily="2" charset="0"/>
                <a:ea typeface="Roboto" panose="02000000000000000000" pitchFamily="2" charset="0"/>
                <a:cs typeface="Open Sans" charset="0"/>
                <a:sym typeface="Open Sans" charset="0"/>
              </a:rPr>
              <a:t>especially </a:t>
            </a:r>
            <a:r>
              <a:rPr lang="en-US" sz="2800" b="1" i="1" dirty="0" smtClean="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Open Sans" charset="0"/>
                <a:sym typeface="Open Sans" charset="0"/>
              </a:rPr>
              <a:t>Lapse</a:t>
            </a:r>
            <a:r>
              <a:rPr lang="en-US" sz="2800" dirty="0" smtClean="0">
                <a:latin typeface="Roboto" panose="02000000000000000000" pitchFamily="2" charset="0"/>
                <a:ea typeface="Roboto" panose="02000000000000000000" pitchFamily="2" charset="0"/>
                <a:cs typeface="Open Sans" charset="0"/>
                <a:sym typeface="Open Sans" charset="0"/>
              </a:rPr>
              <a:t> and </a:t>
            </a:r>
            <a:r>
              <a:rPr lang="en-US" sz="2800" b="1" i="1" dirty="0">
                <a:gradFill>
                  <a:gsLst>
                    <a:gs pos="0">
                      <a:schemeClr val="accent5">
                        <a:lumMod val="67000"/>
                      </a:schemeClr>
                    </a:gs>
                    <a:gs pos="48000">
                      <a:schemeClr val="accent3"/>
                    </a:gs>
                    <a:gs pos="100000">
                      <a:schemeClr val="accent6"/>
                    </a:gs>
                  </a:gsLst>
                  <a:path path="circle">
                    <a:fillToRect l="100000" t="100000"/>
                  </a:path>
                </a:gradFill>
                <a:latin typeface="Roboto" panose="02000000000000000000" pitchFamily="2" charset="0"/>
                <a:ea typeface="Roboto" panose="02000000000000000000" pitchFamily="2" charset="0"/>
                <a:cs typeface="Open Sans" charset="0"/>
                <a:sym typeface="Open Sans" charset="0"/>
              </a:rPr>
              <a:t>Surrender</a:t>
            </a:r>
            <a:r>
              <a:rPr lang="en-US" sz="2800" dirty="0" smtClean="0">
                <a:latin typeface="Roboto" panose="02000000000000000000" pitchFamily="2" charset="0"/>
                <a:ea typeface="Roboto" panose="02000000000000000000" pitchFamily="2" charset="0"/>
                <a:cs typeface="Open Sans" charset="0"/>
                <a:sym typeface="Open Sans" charset="0"/>
              </a:rPr>
              <a:t> categories.</a:t>
            </a:r>
            <a:endParaRPr lang="en-US" sz="2800" dirty="0">
              <a:latin typeface="Roboto" panose="02000000000000000000" pitchFamily="2" charset="0"/>
              <a:ea typeface="Roboto" panose="02000000000000000000" pitchFamily="2" charset="0"/>
            </a:endParaRPr>
          </a:p>
        </p:txBody>
      </p:sp>
      <p:sp>
        <p:nvSpPr>
          <p:cNvPr id="5" name="Rectangle 4">
            <a:extLst>
              <a:ext uri="{FF2B5EF4-FFF2-40B4-BE49-F238E27FC236}">
                <a16:creationId xmlns:a16="http://schemas.microsoft.com/office/drawing/2014/main" id="{B088F568-9217-F04A-80AF-237A21D574C7}"/>
              </a:ext>
            </a:extLst>
          </p:cNvPr>
          <p:cNvSpPr/>
          <p:nvPr/>
        </p:nvSpPr>
        <p:spPr>
          <a:xfrm>
            <a:off x="873941" y="4532351"/>
            <a:ext cx="4864539" cy="523220"/>
          </a:xfrm>
          <a:prstGeom prst="rect">
            <a:avLst/>
          </a:prstGeom>
        </p:spPr>
        <p:txBody>
          <a:bodyPr wrap="square">
            <a:spAutoFit/>
          </a:bodyPr>
          <a:lstStyle/>
          <a:p>
            <a:r>
              <a:rPr lang="en-US" sz="1400" dirty="0">
                <a:solidFill>
                  <a:srgbClr val="656D78"/>
                </a:solidFill>
                <a:latin typeface="Source Sans Pro Light" panose="020B0403030403020204" pitchFamily="34" charset="0"/>
              </a:rPr>
              <a:t>This is the next process of the recruitment process for Zurich. We have prepared you sample </a:t>
            </a:r>
            <a:r>
              <a:rPr lang="en-US" sz="1400" dirty="0" smtClean="0">
                <a:solidFill>
                  <a:srgbClr val="656D78"/>
                </a:solidFill>
                <a:latin typeface="Source Sans Pro Light" panose="020B0403030403020204" pitchFamily="34" charset="0"/>
              </a:rPr>
              <a:t>data in </a:t>
            </a:r>
            <a:r>
              <a:rPr lang="en-US" sz="1400" dirty="0">
                <a:solidFill>
                  <a:srgbClr val="656D78"/>
                </a:solidFill>
                <a:latin typeface="Source Sans Pro Light" panose="020B0403030403020204" pitchFamily="34" charset="0"/>
              </a:rPr>
              <a:t>R, please </a:t>
            </a:r>
            <a:r>
              <a:rPr lang="en-US" sz="1400" dirty="0" smtClean="0">
                <a:solidFill>
                  <a:srgbClr val="656D78"/>
                </a:solidFill>
                <a:latin typeface="Source Sans Pro Light" panose="020B0403030403020204" pitchFamily="34" charset="0"/>
              </a:rPr>
              <a:t>:</a:t>
            </a:r>
            <a:endParaRPr lang="en-US" sz="1400" dirty="0">
              <a:solidFill>
                <a:srgbClr val="656D78"/>
              </a:solidFill>
              <a:latin typeface="Source Sans Pro Light" panose="020B0403030403020204" pitchFamily="34" charset="0"/>
            </a:endParaRPr>
          </a:p>
        </p:txBody>
      </p:sp>
      <p:sp>
        <p:nvSpPr>
          <p:cNvPr id="6" name="Rectangle 5">
            <a:extLst>
              <a:ext uri="{FF2B5EF4-FFF2-40B4-BE49-F238E27FC236}">
                <a16:creationId xmlns:a16="http://schemas.microsoft.com/office/drawing/2014/main" id="{A9F30F03-FCE0-1F4D-AB13-98290DE2D609}"/>
              </a:ext>
            </a:extLst>
          </p:cNvPr>
          <p:cNvSpPr/>
          <p:nvPr/>
        </p:nvSpPr>
        <p:spPr>
          <a:xfrm>
            <a:off x="6002470" y="2600393"/>
            <a:ext cx="2212686" cy="1231106"/>
          </a:xfrm>
          <a:prstGeom prst="rect">
            <a:avLst/>
          </a:prstGeom>
        </p:spPr>
        <p:txBody>
          <a:bodyPr wrap="square">
            <a:spAutoFit/>
          </a:bodyPr>
          <a:lstStyle/>
          <a:p>
            <a:r>
              <a:rPr lang="en-US" b="1" dirty="0" smtClean="0">
                <a:latin typeface="Roboto Black" panose="02000000000000000000" pitchFamily="2" charset="0"/>
                <a:ea typeface="Roboto Black" panose="02000000000000000000" pitchFamily="2" charset="0"/>
              </a:rPr>
              <a:t>Use Data Visualization</a:t>
            </a:r>
            <a:endParaRPr lang="en-US" b="1" dirty="0">
              <a:latin typeface="Roboto Black" panose="02000000000000000000" pitchFamily="2" charset="0"/>
              <a:ea typeface="Roboto Black" panose="02000000000000000000" pitchFamily="2" charset="0"/>
            </a:endParaRPr>
          </a:p>
          <a:p>
            <a:r>
              <a:rPr lang="en-US" sz="1400" dirty="0">
                <a:solidFill>
                  <a:srgbClr val="656D78"/>
                </a:solidFill>
                <a:latin typeface="Source Sans Pro Light" panose="020B0403030403020204" pitchFamily="34" charset="0"/>
              </a:rPr>
              <a:t>to visualize the data and generate some insight. Make as creative and as presentable as possible.</a:t>
            </a:r>
          </a:p>
        </p:txBody>
      </p:sp>
      <p:sp>
        <p:nvSpPr>
          <p:cNvPr id="7" name="Rectangle 6">
            <a:extLst>
              <a:ext uri="{FF2B5EF4-FFF2-40B4-BE49-F238E27FC236}">
                <a16:creationId xmlns:a16="http://schemas.microsoft.com/office/drawing/2014/main" id="{C17B1717-4467-874E-BA68-12A93A8B7AC2}"/>
              </a:ext>
            </a:extLst>
          </p:cNvPr>
          <p:cNvSpPr/>
          <p:nvPr/>
        </p:nvSpPr>
        <p:spPr>
          <a:xfrm>
            <a:off x="6002470" y="4515571"/>
            <a:ext cx="2212686" cy="1015663"/>
          </a:xfrm>
          <a:prstGeom prst="rect">
            <a:avLst/>
          </a:prstGeom>
        </p:spPr>
        <p:txBody>
          <a:bodyPr wrap="square">
            <a:spAutoFit/>
          </a:bodyPr>
          <a:lstStyle/>
          <a:p>
            <a:r>
              <a:rPr lang="en-US" b="1" dirty="0" smtClean="0">
                <a:latin typeface="Roboto" panose="02000000000000000000" pitchFamily="2" charset="0"/>
                <a:ea typeface="Roboto" panose="02000000000000000000" pitchFamily="2" charset="0"/>
              </a:rPr>
              <a:t>Additional Value</a:t>
            </a:r>
            <a:endParaRPr lang="en-US" b="1" dirty="0">
              <a:latin typeface="Roboto" panose="02000000000000000000" pitchFamily="2" charset="0"/>
              <a:ea typeface="Roboto" panose="02000000000000000000" pitchFamily="2" charset="0"/>
            </a:endParaRPr>
          </a:p>
          <a:p>
            <a:r>
              <a:rPr lang="en-US" sz="1400" dirty="0" smtClean="0">
                <a:solidFill>
                  <a:srgbClr val="656D78"/>
                </a:solidFill>
                <a:latin typeface="Source Sans Pro Light" panose="020B0403030403020204" pitchFamily="34" charset="0"/>
              </a:rPr>
              <a:t>Create some interface app for user to use the predictive modelling.</a:t>
            </a:r>
            <a:endParaRPr lang="en-US" sz="1400" dirty="0">
              <a:solidFill>
                <a:srgbClr val="656D78"/>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DFDCB663-3E94-8D4F-813A-D57A64891BF2}"/>
              </a:ext>
            </a:extLst>
          </p:cNvPr>
          <p:cNvSpPr/>
          <p:nvPr/>
        </p:nvSpPr>
        <p:spPr>
          <a:xfrm>
            <a:off x="8847109" y="4506426"/>
            <a:ext cx="2212686" cy="1292662"/>
          </a:xfrm>
          <a:prstGeom prst="rect">
            <a:avLst/>
          </a:prstGeom>
        </p:spPr>
        <p:txBody>
          <a:bodyPr wrap="square">
            <a:spAutoFit/>
          </a:bodyPr>
          <a:lstStyle/>
          <a:p>
            <a:r>
              <a:rPr lang="en-US" b="1" dirty="0" smtClean="0">
                <a:latin typeface="Roboto Black" panose="02000000000000000000" pitchFamily="2" charset="0"/>
                <a:ea typeface="Roboto Black" panose="02000000000000000000" pitchFamily="2" charset="0"/>
              </a:rPr>
              <a:t>Report and Presentation</a:t>
            </a:r>
            <a:endParaRPr lang="en-US" b="1" dirty="0">
              <a:latin typeface="Roboto Black" panose="02000000000000000000" pitchFamily="2" charset="0"/>
              <a:ea typeface="Roboto Black" panose="02000000000000000000" pitchFamily="2" charset="0"/>
            </a:endParaRPr>
          </a:p>
          <a:p>
            <a:r>
              <a:rPr lang="en-US" sz="1400" dirty="0" smtClean="0">
                <a:solidFill>
                  <a:srgbClr val="656D78"/>
                </a:solidFill>
                <a:latin typeface="Source Sans Pro Light" panose="020B0403030403020204" pitchFamily="34" charset="0"/>
              </a:rPr>
              <a:t>Create PDF report and/or presentation to communicate the result to user</a:t>
            </a:r>
            <a:endParaRPr lang="en-US" sz="1400" dirty="0">
              <a:solidFill>
                <a:srgbClr val="656D78"/>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376F36E0-575E-7343-B549-E093D6C72F52}"/>
              </a:ext>
            </a:extLst>
          </p:cNvPr>
          <p:cNvSpPr/>
          <p:nvPr/>
        </p:nvSpPr>
        <p:spPr>
          <a:xfrm>
            <a:off x="8847109" y="2592750"/>
            <a:ext cx="2212686" cy="1015663"/>
          </a:xfrm>
          <a:prstGeom prst="rect">
            <a:avLst/>
          </a:prstGeom>
        </p:spPr>
        <p:txBody>
          <a:bodyPr wrap="square">
            <a:spAutoFit/>
          </a:bodyPr>
          <a:lstStyle/>
          <a:p>
            <a:r>
              <a:rPr lang="en-US" b="1" dirty="0" smtClean="0">
                <a:latin typeface="Roboto Black" panose="02000000000000000000" pitchFamily="2" charset="0"/>
                <a:ea typeface="Roboto Black" panose="02000000000000000000" pitchFamily="2" charset="0"/>
              </a:rPr>
              <a:t>Do Predictive Modelling</a:t>
            </a:r>
            <a:endParaRPr lang="en-US" b="1" dirty="0">
              <a:latin typeface="Roboto Black" panose="02000000000000000000" pitchFamily="2" charset="0"/>
              <a:ea typeface="Roboto Black" panose="02000000000000000000" pitchFamily="2" charset="0"/>
            </a:endParaRPr>
          </a:p>
          <a:p>
            <a:r>
              <a:rPr lang="en-US" sz="1400" dirty="0" smtClean="0">
                <a:solidFill>
                  <a:srgbClr val="656D78"/>
                </a:solidFill>
                <a:latin typeface="Source Sans Pro Light" panose="020B0403030403020204" pitchFamily="34" charset="0"/>
              </a:rPr>
              <a:t>For Premium Status, interested to predict Premium Status to </a:t>
            </a:r>
            <a:r>
              <a:rPr lang="en-US" sz="1400" dirty="0" smtClean="0">
                <a:solidFill>
                  <a:schemeClr val="accent3"/>
                </a:solidFill>
                <a:latin typeface="Source Sans Pro Light" panose="020B0403030403020204" pitchFamily="34" charset="0"/>
              </a:rPr>
              <a:t>Lapse</a:t>
            </a:r>
            <a:r>
              <a:rPr lang="en-US" sz="1400" dirty="0" smtClean="0">
                <a:solidFill>
                  <a:srgbClr val="656D78"/>
                </a:solidFill>
                <a:latin typeface="Source Sans Pro Light" panose="020B0403030403020204" pitchFamily="34" charset="0"/>
              </a:rPr>
              <a:t> and </a:t>
            </a:r>
            <a:r>
              <a:rPr lang="en-US" sz="1400" dirty="0">
                <a:solidFill>
                  <a:schemeClr val="accent3"/>
                </a:solidFill>
                <a:latin typeface="Source Sans Pro Light" panose="020B0403030403020204" pitchFamily="34" charset="0"/>
              </a:rPr>
              <a:t>Surrender</a:t>
            </a:r>
          </a:p>
        </p:txBody>
      </p:sp>
      <p:sp>
        <p:nvSpPr>
          <p:cNvPr id="10" name="Shape 2579">
            <a:extLst>
              <a:ext uri="{FF2B5EF4-FFF2-40B4-BE49-F238E27FC236}">
                <a16:creationId xmlns:a16="http://schemas.microsoft.com/office/drawing/2014/main" id="{F1B0A053-537E-914A-BA4A-7456E7F34BAC}"/>
              </a:ext>
            </a:extLst>
          </p:cNvPr>
          <p:cNvSpPr/>
          <p:nvPr/>
        </p:nvSpPr>
        <p:spPr>
          <a:xfrm>
            <a:off x="8869211" y="2025106"/>
            <a:ext cx="486000" cy="486000"/>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1" name="Shape 2554">
            <a:extLst>
              <a:ext uri="{FF2B5EF4-FFF2-40B4-BE49-F238E27FC236}">
                <a16:creationId xmlns:a16="http://schemas.microsoft.com/office/drawing/2014/main" id="{8F0A8EE6-1A11-EA4D-AF53-6A4B925094BD}"/>
              </a:ext>
            </a:extLst>
          </p:cNvPr>
          <p:cNvSpPr/>
          <p:nvPr/>
        </p:nvSpPr>
        <p:spPr>
          <a:xfrm>
            <a:off x="8921599" y="3938308"/>
            <a:ext cx="522146" cy="47467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2" name="Shape 2634">
            <a:extLst>
              <a:ext uri="{FF2B5EF4-FFF2-40B4-BE49-F238E27FC236}">
                <a16:creationId xmlns:a16="http://schemas.microsoft.com/office/drawing/2014/main" id="{7F9AF298-52DF-764F-AF57-760387ABD5C1}"/>
              </a:ext>
            </a:extLst>
          </p:cNvPr>
          <p:cNvSpPr/>
          <p:nvPr/>
        </p:nvSpPr>
        <p:spPr>
          <a:xfrm>
            <a:off x="6078587" y="3943291"/>
            <a:ext cx="464711" cy="464711"/>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3" name="Shape 2778">
            <a:extLst>
              <a:ext uri="{FF2B5EF4-FFF2-40B4-BE49-F238E27FC236}">
                <a16:creationId xmlns:a16="http://schemas.microsoft.com/office/drawing/2014/main" id="{54EFF522-124D-674A-B727-D153017A1DCA}"/>
              </a:ext>
            </a:extLst>
          </p:cNvPr>
          <p:cNvSpPr/>
          <p:nvPr/>
        </p:nvSpPr>
        <p:spPr>
          <a:xfrm>
            <a:off x="6078587" y="2025106"/>
            <a:ext cx="486000" cy="4860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gradFill>
            <a:gsLst>
              <a:gs pos="0">
                <a:schemeClr val="accent5">
                  <a:lumMod val="67000"/>
                </a:schemeClr>
              </a:gs>
              <a:gs pos="48000">
                <a:schemeClr val="accent3"/>
              </a:gs>
              <a:gs pos="100000">
                <a:schemeClr val="accent6"/>
              </a:gs>
            </a:gsLst>
            <a:path path="circle">
              <a:fillToRect l="100000" t="100000"/>
            </a:path>
          </a:gra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14" name="Freeform 13">
            <a:extLst>
              <a:ext uri="{FF2B5EF4-FFF2-40B4-BE49-F238E27FC236}">
                <a16:creationId xmlns:a16="http://schemas.microsoft.com/office/drawing/2014/main" id="{9ECF50EC-CF41-1C43-B987-7D3D28276756}"/>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01004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Data </a:t>
            </a:r>
            <a:r>
              <a:rPr lang="en-US" dirty="0" smtClean="0">
                <a:gradFill>
                  <a:gsLst>
                    <a:gs pos="0">
                      <a:schemeClr val="accent5">
                        <a:lumMod val="67000"/>
                      </a:schemeClr>
                    </a:gs>
                    <a:gs pos="48000">
                      <a:schemeClr val="accent3"/>
                    </a:gs>
                    <a:gs pos="100000">
                      <a:schemeClr val="accent6"/>
                    </a:gs>
                  </a:gsLst>
                  <a:path path="circle">
                    <a:fillToRect l="100000" t="100000"/>
                  </a:path>
                </a:gradFill>
              </a:rPr>
              <a:t>Processing</a:t>
            </a:r>
            <a:r>
              <a:rPr lang="en-US" dirty="0" smtClean="0"/>
              <a:t> Roadmap</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a:xfrm>
            <a:off x="873941" y="497008"/>
            <a:ext cx="9191838" cy="269360"/>
          </a:xfrm>
        </p:spPr>
        <p:txBody>
          <a:bodyPr>
            <a:normAutofit/>
          </a:bodyPr>
          <a:lstStyle/>
          <a:p>
            <a:r>
              <a:rPr lang="en-US" dirty="0" smtClean="0">
                <a:solidFill>
                  <a:schemeClr val="accent4"/>
                </a:solidFill>
                <a:ea typeface="Roboto Light" panose="02000000000000000000" pitchFamily="2" charset="0"/>
                <a:cs typeface="Roboto Light" panose="02000000000000000000" pitchFamily="2" charset="0"/>
              </a:rPr>
              <a:t>Try to </a:t>
            </a:r>
            <a:r>
              <a:rPr lang="en-US" dirty="0" smtClean="0">
                <a:ea typeface="Roboto Light" panose="02000000000000000000" pitchFamily="2" charset="0"/>
                <a:cs typeface="Roboto Light" panose="02000000000000000000" pitchFamily="2" charset="0"/>
              </a:rPr>
              <a:t>figure out roadmap to user</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a:extLst>
              <a:ext uri="{FF2B5EF4-FFF2-40B4-BE49-F238E27FC236}">
                <a16:creationId xmlns:a16="http://schemas.microsoft.com/office/drawing/2014/main" id="{6A497C62-514E-8C4A-B3E6-1B45FA86C6F3}"/>
              </a:ext>
            </a:extLst>
          </p:cNvPr>
          <p:cNvGrpSpPr/>
          <p:nvPr/>
        </p:nvGrpSpPr>
        <p:grpSpPr>
          <a:xfrm>
            <a:off x="1218813" y="1994957"/>
            <a:ext cx="1660613" cy="1911322"/>
            <a:chOff x="1218813" y="1994957"/>
            <a:chExt cx="1660613" cy="1911322"/>
          </a:xfrm>
        </p:grpSpPr>
        <p:grpSp>
          <p:nvGrpSpPr>
            <p:cNvPr id="6" name="Group 5">
              <a:extLst>
                <a:ext uri="{FF2B5EF4-FFF2-40B4-BE49-F238E27FC236}">
                  <a16:creationId xmlns:a16="http://schemas.microsoft.com/office/drawing/2014/main" id="{9A7CF13B-203F-844A-AE31-68661A90F2EB}"/>
                </a:ext>
              </a:extLst>
            </p:cNvPr>
            <p:cNvGrpSpPr/>
            <p:nvPr/>
          </p:nvGrpSpPr>
          <p:grpSpPr>
            <a:xfrm>
              <a:off x="1532885" y="1994957"/>
              <a:ext cx="791999" cy="792000"/>
              <a:chOff x="1532885" y="1994957"/>
              <a:chExt cx="791999" cy="792000"/>
            </a:xfrm>
          </p:grpSpPr>
          <p:sp>
            <p:nvSpPr>
              <p:cNvPr id="10" name="Oval 9">
                <a:extLst>
                  <a:ext uri="{FF2B5EF4-FFF2-40B4-BE49-F238E27FC236}">
                    <a16:creationId xmlns:a16="http://schemas.microsoft.com/office/drawing/2014/main" id="{4A3663CA-CC28-964B-81BE-FA01C28C745A}"/>
                  </a:ext>
                </a:extLst>
              </p:cNvPr>
              <p:cNvSpPr>
                <a:spLocks noChangeAspect="1"/>
              </p:cNvSpPr>
              <p:nvPr/>
            </p:nvSpPr>
            <p:spPr>
              <a:xfrm>
                <a:off x="1532885" y="1994957"/>
                <a:ext cx="791999" cy="79200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D" sz="2400" dirty="0"/>
              </a:p>
            </p:txBody>
          </p:sp>
          <p:sp>
            <p:nvSpPr>
              <p:cNvPr id="11" name="Shape 2778">
                <a:extLst>
                  <a:ext uri="{FF2B5EF4-FFF2-40B4-BE49-F238E27FC236}">
                    <a16:creationId xmlns:a16="http://schemas.microsoft.com/office/drawing/2014/main" id="{EA557DD5-0594-E046-BA86-27F09285B8EE}"/>
                  </a:ext>
                </a:extLst>
              </p:cNvPr>
              <p:cNvSpPr/>
              <p:nvPr/>
            </p:nvSpPr>
            <p:spPr>
              <a:xfrm>
                <a:off x="1797440" y="2263339"/>
                <a:ext cx="260363" cy="260363"/>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grpSp>
        <p:grpSp>
          <p:nvGrpSpPr>
            <p:cNvPr id="7" name="Group 6">
              <a:extLst>
                <a:ext uri="{FF2B5EF4-FFF2-40B4-BE49-F238E27FC236}">
                  <a16:creationId xmlns:a16="http://schemas.microsoft.com/office/drawing/2014/main" id="{B68CFC30-D39F-B84A-8FD5-6482773ABD50}"/>
                </a:ext>
              </a:extLst>
            </p:cNvPr>
            <p:cNvGrpSpPr/>
            <p:nvPr/>
          </p:nvGrpSpPr>
          <p:grpSpPr>
            <a:xfrm>
              <a:off x="1218813" y="2786957"/>
              <a:ext cx="1660613" cy="1119322"/>
              <a:chOff x="1218813" y="2786957"/>
              <a:chExt cx="1660613" cy="1119322"/>
            </a:xfrm>
          </p:grpSpPr>
          <p:sp>
            <p:nvSpPr>
              <p:cNvPr id="8" name="Freeform 32">
                <a:extLst>
                  <a:ext uri="{FF2B5EF4-FFF2-40B4-BE49-F238E27FC236}">
                    <a16:creationId xmlns:a16="http://schemas.microsoft.com/office/drawing/2014/main" id="{A162709C-3739-0440-A861-0DA8B90EA77A}"/>
                  </a:ext>
                </a:extLst>
              </p:cNvPr>
              <p:cNvSpPr>
                <a:spLocks/>
              </p:cNvSpPr>
              <p:nvPr/>
            </p:nvSpPr>
            <p:spPr bwMode="auto">
              <a:xfrm flipH="1">
                <a:off x="1218813" y="2786957"/>
                <a:ext cx="1659740" cy="1119322"/>
              </a:xfrm>
              <a:custGeom>
                <a:avLst/>
                <a:gdLst>
                  <a:gd name="T0" fmla="*/ 832 w 1078"/>
                  <a:gd name="T1" fmla="*/ 363 h 727"/>
                  <a:gd name="T2" fmla="*/ 1078 w 1078"/>
                  <a:gd name="T3" fmla="*/ 115 h 727"/>
                  <a:gd name="T4" fmla="*/ 362 w 1078"/>
                  <a:gd name="T5" fmla="*/ 115 h 727"/>
                  <a:gd name="T6" fmla="*/ 362 w 1078"/>
                  <a:gd name="T7" fmla="*/ 0 h 727"/>
                  <a:gd name="T8" fmla="*/ 0 w 1078"/>
                  <a:gd name="T9" fmla="*/ 363 h 727"/>
                  <a:gd name="T10" fmla="*/ 362 w 1078"/>
                  <a:gd name="T11" fmla="*/ 727 h 727"/>
                  <a:gd name="T12" fmla="*/ 362 w 1078"/>
                  <a:gd name="T13" fmla="*/ 592 h 727"/>
                  <a:gd name="T14" fmla="*/ 1058 w 1078"/>
                  <a:gd name="T15" fmla="*/ 592 h 727"/>
                  <a:gd name="T16" fmla="*/ 832 w 1078"/>
                  <a:gd name="T17" fmla="*/ 36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727">
                    <a:moveTo>
                      <a:pt x="832" y="363"/>
                    </a:moveTo>
                    <a:lnTo>
                      <a:pt x="1078" y="115"/>
                    </a:lnTo>
                    <a:lnTo>
                      <a:pt x="362" y="115"/>
                    </a:lnTo>
                    <a:lnTo>
                      <a:pt x="362" y="0"/>
                    </a:lnTo>
                    <a:lnTo>
                      <a:pt x="0" y="363"/>
                    </a:lnTo>
                    <a:lnTo>
                      <a:pt x="362" y="727"/>
                    </a:lnTo>
                    <a:lnTo>
                      <a:pt x="362" y="592"/>
                    </a:lnTo>
                    <a:lnTo>
                      <a:pt x="1058" y="592"/>
                    </a:lnTo>
                    <a:lnTo>
                      <a:pt x="832" y="363"/>
                    </a:lnTo>
                    <a:close/>
                  </a:path>
                </a:pathLst>
              </a:custGeom>
              <a:ln/>
            </p:spPr>
            <p:style>
              <a:lnRef idx="0">
                <a:schemeClr val="accent1"/>
              </a:lnRef>
              <a:fillRef idx="3">
                <a:schemeClr val="accent1"/>
              </a:fillRef>
              <a:effectRef idx="3">
                <a:schemeClr val="accent1"/>
              </a:effectRef>
              <a:fontRef idx="minor">
                <a:schemeClr val="lt1"/>
              </a:fontRef>
            </p:style>
            <p:txBody>
              <a:bodyPr vert="horz" wrap="square" lIns="91440" tIns="45721" rIns="91440" bIns="45721" numCol="1" anchor="t" anchorCtr="0" compatLnSpc="1">
                <a:prstTxWarp prst="textNoShape">
                  <a:avLst/>
                </a:prstTxWarp>
              </a:bodyPr>
              <a:lstStyle/>
              <a:p>
                <a:endParaRPr lang="en-US" sz="1801"/>
              </a:p>
            </p:txBody>
          </p:sp>
          <p:sp>
            <p:nvSpPr>
              <p:cNvPr id="9" name="Rectangle 8">
                <a:extLst>
                  <a:ext uri="{FF2B5EF4-FFF2-40B4-BE49-F238E27FC236}">
                    <a16:creationId xmlns:a16="http://schemas.microsoft.com/office/drawing/2014/main" id="{7F5AA62F-D15A-B74C-9A5B-25E8A95E031F}"/>
                  </a:ext>
                </a:extLst>
              </p:cNvPr>
              <p:cNvSpPr/>
              <p:nvPr/>
            </p:nvSpPr>
            <p:spPr>
              <a:xfrm>
                <a:off x="1543887" y="3140940"/>
                <a:ext cx="1335539" cy="372410"/>
              </a:xfrm>
              <a:prstGeom prst="rect">
                <a:avLst/>
              </a:prstGeom>
            </p:spPr>
            <p:txBody>
              <a:bodyPr wrap="square">
                <a:spAutoFit/>
              </a:bodyPr>
              <a:lstStyle/>
              <a:p>
                <a:pPr>
                  <a:lnSpc>
                    <a:spcPct val="130000"/>
                  </a:lnSpc>
                </a:pPr>
                <a:r>
                  <a:rPr lang="en-US" sz="1400" dirty="0" smtClean="0">
                    <a:solidFill>
                      <a:schemeClr val="bg1"/>
                    </a:solidFill>
                    <a:latin typeface="Source Sans Pro Light" panose="020B0403030403020204" pitchFamily="34" charset="0"/>
                  </a:rPr>
                  <a:t>Data Preparation</a:t>
                </a:r>
                <a:endParaRPr lang="en-US" sz="1400"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grpSp>
        <p:nvGrpSpPr>
          <p:cNvPr id="47" name="Group 46"/>
          <p:cNvGrpSpPr/>
          <p:nvPr/>
        </p:nvGrpSpPr>
        <p:grpSpPr>
          <a:xfrm>
            <a:off x="3241033" y="1998195"/>
            <a:ext cx="1791994" cy="1911016"/>
            <a:chOff x="3241033" y="1998195"/>
            <a:chExt cx="1791994" cy="1911016"/>
          </a:xfrm>
        </p:grpSpPr>
        <p:grpSp>
          <p:nvGrpSpPr>
            <p:cNvPr id="14" name="Group 13">
              <a:extLst>
                <a:ext uri="{FF2B5EF4-FFF2-40B4-BE49-F238E27FC236}">
                  <a16:creationId xmlns:a16="http://schemas.microsoft.com/office/drawing/2014/main" id="{33AAE3F2-9F9F-AD43-8D66-13F035F33E01}"/>
                </a:ext>
              </a:extLst>
            </p:cNvPr>
            <p:cNvGrpSpPr/>
            <p:nvPr/>
          </p:nvGrpSpPr>
          <p:grpSpPr>
            <a:xfrm>
              <a:off x="3241033" y="2789889"/>
              <a:ext cx="1791994" cy="1119322"/>
              <a:chOff x="3241033" y="2789889"/>
              <a:chExt cx="1791994" cy="1119322"/>
            </a:xfrm>
          </p:grpSpPr>
          <p:sp>
            <p:nvSpPr>
              <p:cNvPr id="15" name="Freeform 31">
                <a:extLst>
                  <a:ext uri="{FF2B5EF4-FFF2-40B4-BE49-F238E27FC236}">
                    <a16:creationId xmlns:a16="http://schemas.microsoft.com/office/drawing/2014/main" id="{7FAFC724-BDC7-5047-9156-77A559316D51}"/>
                  </a:ext>
                </a:extLst>
              </p:cNvPr>
              <p:cNvSpPr>
                <a:spLocks/>
              </p:cNvSpPr>
              <p:nvPr/>
            </p:nvSpPr>
            <p:spPr bwMode="auto">
              <a:xfrm flipH="1">
                <a:off x="3241033" y="2789889"/>
                <a:ext cx="1659740" cy="1119322"/>
              </a:xfrm>
              <a:custGeom>
                <a:avLst/>
                <a:gdLst>
                  <a:gd name="T0" fmla="*/ 832 w 1078"/>
                  <a:gd name="T1" fmla="*/ 363 h 727"/>
                  <a:gd name="T2" fmla="*/ 1078 w 1078"/>
                  <a:gd name="T3" fmla="*/ 115 h 727"/>
                  <a:gd name="T4" fmla="*/ 362 w 1078"/>
                  <a:gd name="T5" fmla="*/ 115 h 727"/>
                  <a:gd name="T6" fmla="*/ 362 w 1078"/>
                  <a:gd name="T7" fmla="*/ 0 h 727"/>
                  <a:gd name="T8" fmla="*/ 0 w 1078"/>
                  <a:gd name="T9" fmla="*/ 363 h 727"/>
                  <a:gd name="T10" fmla="*/ 362 w 1078"/>
                  <a:gd name="T11" fmla="*/ 727 h 727"/>
                  <a:gd name="T12" fmla="*/ 362 w 1078"/>
                  <a:gd name="T13" fmla="*/ 592 h 727"/>
                  <a:gd name="T14" fmla="*/ 1058 w 1078"/>
                  <a:gd name="T15" fmla="*/ 592 h 727"/>
                  <a:gd name="T16" fmla="*/ 832 w 1078"/>
                  <a:gd name="T17" fmla="*/ 36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727">
                    <a:moveTo>
                      <a:pt x="832" y="363"/>
                    </a:moveTo>
                    <a:lnTo>
                      <a:pt x="1078" y="115"/>
                    </a:lnTo>
                    <a:lnTo>
                      <a:pt x="362" y="115"/>
                    </a:lnTo>
                    <a:lnTo>
                      <a:pt x="362" y="0"/>
                    </a:lnTo>
                    <a:lnTo>
                      <a:pt x="0" y="363"/>
                    </a:lnTo>
                    <a:lnTo>
                      <a:pt x="362" y="727"/>
                    </a:lnTo>
                    <a:lnTo>
                      <a:pt x="362" y="592"/>
                    </a:lnTo>
                    <a:lnTo>
                      <a:pt x="1058" y="592"/>
                    </a:lnTo>
                    <a:lnTo>
                      <a:pt x="832" y="363"/>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1440" tIns="45721" rIns="91440" bIns="45721" numCol="1" anchor="t" anchorCtr="0" compatLnSpc="1">
                <a:prstTxWarp prst="textNoShape">
                  <a:avLst/>
                </a:prstTxWarp>
              </a:bodyPr>
              <a:lstStyle/>
              <a:p>
                <a:endParaRPr lang="en-US" sz="1801"/>
              </a:p>
            </p:txBody>
          </p:sp>
          <p:sp>
            <p:nvSpPr>
              <p:cNvPr id="16" name="Rectangle 15">
                <a:extLst>
                  <a:ext uri="{FF2B5EF4-FFF2-40B4-BE49-F238E27FC236}">
                    <a16:creationId xmlns:a16="http://schemas.microsoft.com/office/drawing/2014/main" id="{8AF2EC0D-3FA8-4F4B-A484-4369F58AA798}"/>
                  </a:ext>
                </a:extLst>
              </p:cNvPr>
              <p:cNvSpPr/>
              <p:nvPr/>
            </p:nvSpPr>
            <p:spPr>
              <a:xfrm>
                <a:off x="3553979" y="3145487"/>
                <a:ext cx="1479048" cy="372410"/>
              </a:xfrm>
              <a:prstGeom prst="rect">
                <a:avLst/>
              </a:prstGeom>
            </p:spPr>
            <p:txBody>
              <a:bodyPr wrap="square">
                <a:spAutoFit/>
              </a:bodyPr>
              <a:lstStyle/>
              <a:p>
                <a:pPr>
                  <a:lnSpc>
                    <a:spcPct val="130000"/>
                  </a:lnSpc>
                </a:pPr>
                <a:r>
                  <a:rPr lang="en-US" sz="1400" dirty="0" smtClean="0">
                    <a:solidFill>
                      <a:schemeClr val="bg1"/>
                    </a:solidFill>
                    <a:latin typeface="Source Sans Pro Light" panose="020B0403030403020204" pitchFamily="34" charset="0"/>
                  </a:rPr>
                  <a:t>Data Visualization</a:t>
                </a:r>
                <a:endParaRPr lang="en-US" sz="1400"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nvGrpSpPr>
            <p:cNvPr id="20" name="Group 19">
              <a:extLst>
                <a:ext uri="{FF2B5EF4-FFF2-40B4-BE49-F238E27FC236}">
                  <a16:creationId xmlns:a16="http://schemas.microsoft.com/office/drawing/2014/main" id="{367843C3-ADB4-6844-B1A7-128A20B82F73}"/>
                </a:ext>
              </a:extLst>
            </p:cNvPr>
            <p:cNvGrpSpPr/>
            <p:nvPr/>
          </p:nvGrpSpPr>
          <p:grpSpPr>
            <a:xfrm>
              <a:off x="3477577" y="1998195"/>
              <a:ext cx="791999" cy="792000"/>
              <a:chOff x="5611797" y="1994957"/>
              <a:chExt cx="791999" cy="792000"/>
            </a:xfrm>
          </p:grpSpPr>
          <p:sp>
            <p:nvSpPr>
              <p:cNvPr id="24" name="Oval 23">
                <a:extLst>
                  <a:ext uri="{FF2B5EF4-FFF2-40B4-BE49-F238E27FC236}">
                    <a16:creationId xmlns:a16="http://schemas.microsoft.com/office/drawing/2014/main" id="{5832E4E9-2FED-0845-925F-E5EE2D71DB26}"/>
                  </a:ext>
                </a:extLst>
              </p:cNvPr>
              <p:cNvSpPr>
                <a:spLocks noChangeAspect="1"/>
              </p:cNvSpPr>
              <p:nvPr/>
            </p:nvSpPr>
            <p:spPr>
              <a:xfrm>
                <a:off x="5611797" y="1994957"/>
                <a:ext cx="791999" cy="792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D" sz="2400" dirty="0"/>
              </a:p>
            </p:txBody>
          </p:sp>
          <p:sp>
            <p:nvSpPr>
              <p:cNvPr id="25" name="Shape 2774">
                <a:extLst>
                  <a:ext uri="{FF2B5EF4-FFF2-40B4-BE49-F238E27FC236}">
                    <a16:creationId xmlns:a16="http://schemas.microsoft.com/office/drawing/2014/main" id="{C8B1C464-B72A-9A49-A732-AA7402F8A2CE}"/>
                  </a:ext>
                </a:extLst>
              </p:cNvPr>
              <p:cNvSpPr/>
              <p:nvPr/>
            </p:nvSpPr>
            <p:spPr>
              <a:xfrm>
                <a:off x="5877614" y="2267316"/>
                <a:ext cx="260363" cy="26036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latin typeface="Source Sans Pro Light" charset="0"/>
                  <a:ea typeface="Source Sans Pro Light" charset="0"/>
                  <a:cs typeface="Source Sans Pro Light" charset="0"/>
                </a:endParaRPr>
              </a:p>
            </p:txBody>
          </p:sp>
        </p:grpSp>
      </p:grpSp>
      <p:grpSp>
        <p:nvGrpSpPr>
          <p:cNvPr id="46" name="Group 45"/>
          <p:cNvGrpSpPr/>
          <p:nvPr/>
        </p:nvGrpSpPr>
        <p:grpSpPr>
          <a:xfrm>
            <a:off x="5271523" y="1993489"/>
            <a:ext cx="1659740" cy="1912790"/>
            <a:chOff x="5271523" y="1993489"/>
            <a:chExt cx="1659740" cy="1912790"/>
          </a:xfrm>
        </p:grpSpPr>
        <p:grpSp>
          <p:nvGrpSpPr>
            <p:cNvPr id="13" name="Group 12">
              <a:extLst>
                <a:ext uri="{FF2B5EF4-FFF2-40B4-BE49-F238E27FC236}">
                  <a16:creationId xmlns:a16="http://schemas.microsoft.com/office/drawing/2014/main" id="{54BD4B6B-6E7D-E74A-A61D-FFD52071322E}"/>
                </a:ext>
              </a:extLst>
            </p:cNvPr>
            <p:cNvGrpSpPr/>
            <p:nvPr/>
          </p:nvGrpSpPr>
          <p:grpSpPr>
            <a:xfrm>
              <a:off x="5627799" y="1993489"/>
              <a:ext cx="791999" cy="792000"/>
              <a:chOff x="3589577" y="1994957"/>
              <a:chExt cx="791999" cy="792000"/>
            </a:xfrm>
          </p:grpSpPr>
          <p:sp>
            <p:nvSpPr>
              <p:cNvPr id="17" name="Oval 16">
                <a:extLst>
                  <a:ext uri="{FF2B5EF4-FFF2-40B4-BE49-F238E27FC236}">
                    <a16:creationId xmlns:a16="http://schemas.microsoft.com/office/drawing/2014/main" id="{AAB2B7C2-26A4-5C45-AB4B-BDC0305DA64C}"/>
                  </a:ext>
                </a:extLst>
              </p:cNvPr>
              <p:cNvSpPr>
                <a:spLocks noChangeAspect="1"/>
              </p:cNvSpPr>
              <p:nvPr/>
            </p:nvSpPr>
            <p:spPr>
              <a:xfrm>
                <a:off x="3589577" y="1994957"/>
                <a:ext cx="791999" cy="7920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D" sz="2400"/>
              </a:p>
            </p:txBody>
          </p:sp>
          <p:sp>
            <p:nvSpPr>
              <p:cNvPr id="18" name="Shape 2748">
                <a:extLst>
                  <a:ext uri="{FF2B5EF4-FFF2-40B4-BE49-F238E27FC236}">
                    <a16:creationId xmlns:a16="http://schemas.microsoft.com/office/drawing/2014/main" id="{79D3C2ED-6348-F441-837D-625974AA2DBC}"/>
                  </a:ext>
                </a:extLst>
              </p:cNvPr>
              <p:cNvSpPr/>
              <p:nvPr/>
            </p:nvSpPr>
            <p:spPr>
              <a:xfrm>
                <a:off x="3854632" y="2263338"/>
                <a:ext cx="260362" cy="26036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21" name="Group 20">
              <a:extLst>
                <a:ext uri="{FF2B5EF4-FFF2-40B4-BE49-F238E27FC236}">
                  <a16:creationId xmlns:a16="http://schemas.microsoft.com/office/drawing/2014/main" id="{B112E520-7C5A-B34E-8F6F-898CD8DBC28F}"/>
                </a:ext>
              </a:extLst>
            </p:cNvPr>
            <p:cNvGrpSpPr/>
            <p:nvPr/>
          </p:nvGrpSpPr>
          <p:grpSpPr>
            <a:xfrm>
              <a:off x="5271523" y="2786957"/>
              <a:ext cx="1659740" cy="1119322"/>
              <a:chOff x="5271523" y="2786957"/>
              <a:chExt cx="1659740" cy="1119322"/>
            </a:xfrm>
          </p:grpSpPr>
          <p:sp>
            <p:nvSpPr>
              <p:cNvPr id="22" name="Freeform 30">
                <a:extLst>
                  <a:ext uri="{FF2B5EF4-FFF2-40B4-BE49-F238E27FC236}">
                    <a16:creationId xmlns:a16="http://schemas.microsoft.com/office/drawing/2014/main" id="{94E7ABED-050D-6644-89EF-320E12E8625D}"/>
                  </a:ext>
                </a:extLst>
              </p:cNvPr>
              <p:cNvSpPr>
                <a:spLocks/>
              </p:cNvSpPr>
              <p:nvPr/>
            </p:nvSpPr>
            <p:spPr bwMode="auto">
              <a:xfrm flipH="1">
                <a:off x="5271523" y="2786957"/>
                <a:ext cx="1659740" cy="1119322"/>
              </a:xfrm>
              <a:custGeom>
                <a:avLst/>
                <a:gdLst>
                  <a:gd name="T0" fmla="*/ 832 w 1078"/>
                  <a:gd name="T1" fmla="*/ 363 h 727"/>
                  <a:gd name="T2" fmla="*/ 1078 w 1078"/>
                  <a:gd name="T3" fmla="*/ 115 h 727"/>
                  <a:gd name="T4" fmla="*/ 360 w 1078"/>
                  <a:gd name="T5" fmla="*/ 115 h 727"/>
                  <a:gd name="T6" fmla="*/ 360 w 1078"/>
                  <a:gd name="T7" fmla="*/ 0 h 727"/>
                  <a:gd name="T8" fmla="*/ 0 w 1078"/>
                  <a:gd name="T9" fmla="*/ 363 h 727"/>
                  <a:gd name="T10" fmla="*/ 360 w 1078"/>
                  <a:gd name="T11" fmla="*/ 727 h 727"/>
                  <a:gd name="T12" fmla="*/ 360 w 1078"/>
                  <a:gd name="T13" fmla="*/ 592 h 727"/>
                  <a:gd name="T14" fmla="*/ 1058 w 1078"/>
                  <a:gd name="T15" fmla="*/ 592 h 727"/>
                  <a:gd name="T16" fmla="*/ 832 w 1078"/>
                  <a:gd name="T17" fmla="*/ 36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727">
                    <a:moveTo>
                      <a:pt x="832" y="363"/>
                    </a:moveTo>
                    <a:lnTo>
                      <a:pt x="1078" y="115"/>
                    </a:lnTo>
                    <a:lnTo>
                      <a:pt x="360" y="115"/>
                    </a:lnTo>
                    <a:lnTo>
                      <a:pt x="360" y="0"/>
                    </a:lnTo>
                    <a:lnTo>
                      <a:pt x="0" y="363"/>
                    </a:lnTo>
                    <a:lnTo>
                      <a:pt x="360" y="727"/>
                    </a:lnTo>
                    <a:lnTo>
                      <a:pt x="360" y="592"/>
                    </a:lnTo>
                    <a:lnTo>
                      <a:pt x="1058" y="592"/>
                    </a:lnTo>
                    <a:lnTo>
                      <a:pt x="832" y="363"/>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1440" tIns="45721" rIns="91440" bIns="45721" numCol="1" anchor="t" anchorCtr="0" compatLnSpc="1">
                <a:prstTxWarp prst="textNoShape">
                  <a:avLst/>
                </a:prstTxWarp>
              </a:bodyPr>
              <a:lstStyle/>
              <a:p>
                <a:endParaRPr lang="en-US" sz="1801"/>
              </a:p>
            </p:txBody>
          </p:sp>
          <p:sp>
            <p:nvSpPr>
              <p:cNvPr id="23" name="Rectangle 22">
                <a:extLst>
                  <a:ext uri="{FF2B5EF4-FFF2-40B4-BE49-F238E27FC236}">
                    <a16:creationId xmlns:a16="http://schemas.microsoft.com/office/drawing/2014/main" id="{F7D92729-6941-6E41-864E-A8675CBB6698}"/>
                  </a:ext>
                </a:extLst>
              </p:cNvPr>
              <p:cNvSpPr/>
              <p:nvPr/>
            </p:nvSpPr>
            <p:spPr>
              <a:xfrm>
                <a:off x="5611797" y="3150566"/>
                <a:ext cx="1258546" cy="348044"/>
              </a:xfrm>
              <a:prstGeom prst="rect">
                <a:avLst/>
              </a:prstGeom>
            </p:spPr>
            <p:txBody>
              <a:bodyPr wrap="square">
                <a:spAutoFit/>
              </a:bodyPr>
              <a:lstStyle/>
              <a:p>
                <a:pPr>
                  <a:lnSpc>
                    <a:spcPct val="130000"/>
                  </a:lnSpc>
                </a:pPr>
                <a:r>
                  <a:rPr lang="en-US" sz="1400" dirty="0" smtClean="0">
                    <a:solidFill>
                      <a:schemeClr val="bg1"/>
                    </a:solidFill>
                    <a:latin typeface="Source Sans Pro Light" panose="020B0403030403020204" pitchFamily="34" charset="0"/>
                  </a:rPr>
                  <a:t>Data Wrangling</a:t>
                </a:r>
                <a:endParaRPr lang="en-US" sz="1400"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grpSp>
        <p:nvGrpSpPr>
          <p:cNvPr id="26" name="Group 25">
            <a:extLst>
              <a:ext uri="{FF2B5EF4-FFF2-40B4-BE49-F238E27FC236}">
                <a16:creationId xmlns:a16="http://schemas.microsoft.com/office/drawing/2014/main" id="{EA7DD8BD-4607-3647-8300-BD8EB0D2F30C}"/>
              </a:ext>
            </a:extLst>
          </p:cNvPr>
          <p:cNvGrpSpPr/>
          <p:nvPr/>
        </p:nvGrpSpPr>
        <p:grpSpPr>
          <a:xfrm>
            <a:off x="7291407" y="1998195"/>
            <a:ext cx="1656660" cy="1908084"/>
            <a:chOff x="7291407" y="1998195"/>
            <a:chExt cx="1656660" cy="1908084"/>
          </a:xfrm>
        </p:grpSpPr>
        <p:grpSp>
          <p:nvGrpSpPr>
            <p:cNvPr id="27" name="Group 26">
              <a:extLst>
                <a:ext uri="{FF2B5EF4-FFF2-40B4-BE49-F238E27FC236}">
                  <a16:creationId xmlns:a16="http://schemas.microsoft.com/office/drawing/2014/main" id="{0BC11AD4-2DE0-9C46-81AB-DD999EEFC400}"/>
                </a:ext>
              </a:extLst>
            </p:cNvPr>
            <p:cNvGrpSpPr/>
            <p:nvPr/>
          </p:nvGrpSpPr>
          <p:grpSpPr>
            <a:xfrm>
              <a:off x="7634017" y="1998195"/>
              <a:ext cx="791999" cy="792000"/>
              <a:chOff x="7634017" y="1998195"/>
              <a:chExt cx="791999" cy="792000"/>
            </a:xfrm>
          </p:grpSpPr>
          <p:sp>
            <p:nvSpPr>
              <p:cNvPr id="31" name="Oval 30">
                <a:extLst>
                  <a:ext uri="{FF2B5EF4-FFF2-40B4-BE49-F238E27FC236}">
                    <a16:creationId xmlns:a16="http://schemas.microsoft.com/office/drawing/2014/main" id="{998379E9-F945-FB4C-A9B3-9A903B1176CB}"/>
                  </a:ext>
                </a:extLst>
              </p:cNvPr>
              <p:cNvSpPr>
                <a:spLocks noChangeAspect="1"/>
              </p:cNvSpPr>
              <p:nvPr/>
            </p:nvSpPr>
            <p:spPr>
              <a:xfrm>
                <a:off x="7634017" y="1998195"/>
                <a:ext cx="791999" cy="792000"/>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D" sz="2400"/>
              </a:p>
            </p:txBody>
          </p:sp>
          <p:sp>
            <p:nvSpPr>
              <p:cNvPr id="32" name="Shape 2543">
                <a:extLst>
                  <a:ext uri="{FF2B5EF4-FFF2-40B4-BE49-F238E27FC236}">
                    <a16:creationId xmlns:a16="http://schemas.microsoft.com/office/drawing/2014/main" id="{52F9FC1D-F5BB-D543-9C6E-980D942939C4}"/>
                  </a:ext>
                </a:extLst>
              </p:cNvPr>
              <p:cNvSpPr/>
              <p:nvPr/>
            </p:nvSpPr>
            <p:spPr>
              <a:xfrm>
                <a:off x="7892433" y="2259309"/>
                <a:ext cx="260363" cy="260363"/>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28" name="Group 27">
              <a:extLst>
                <a:ext uri="{FF2B5EF4-FFF2-40B4-BE49-F238E27FC236}">
                  <a16:creationId xmlns:a16="http://schemas.microsoft.com/office/drawing/2014/main" id="{84C87685-42A9-A74F-A557-5E8885469C26}"/>
                </a:ext>
              </a:extLst>
            </p:cNvPr>
            <p:cNvGrpSpPr/>
            <p:nvPr/>
          </p:nvGrpSpPr>
          <p:grpSpPr>
            <a:xfrm>
              <a:off x="7291407" y="2786957"/>
              <a:ext cx="1656660" cy="1119322"/>
              <a:chOff x="7291407" y="2786957"/>
              <a:chExt cx="1656660" cy="1119322"/>
            </a:xfrm>
          </p:grpSpPr>
          <p:sp>
            <p:nvSpPr>
              <p:cNvPr id="29" name="Freeform 29">
                <a:extLst>
                  <a:ext uri="{FF2B5EF4-FFF2-40B4-BE49-F238E27FC236}">
                    <a16:creationId xmlns:a16="http://schemas.microsoft.com/office/drawing/2014/main" id="{2B700F77-AD88-D34D-B0AD-79674ED5527F}"/>
                  </a:ext>
                </a:extLst>
              </p:cNvPr>
              <p:cNvSpPr>
                <a:spLocks/>
              </p:cNvSpPr>
              <p:nvPr/>
            </p:nvSpPr>
            <p:spPr bwMode="auto">
              <a:xfrm flipH="1">
                <a:off x="7291407" y="2786957"/>
                <a:ext cx="1656660" cy="1119322"/>
              </a:xfrm>
              <a:custGeom>
                <a:avLst/>
                <a:gdLst>
                  <a:gd name="T0" fmla="*/ 830 w 1076"/>
                  <a:gd name="T1" fmla="*/ 363 h 727"/>
                  <a:gd name="T2" fmla="*/ 1076 w 1076"/>
                  <a:gd name="T3" fmla="*/ 115 h 727"/>
                  <a:gd name="T4" fmla="*/ 360 w 1076"/>
                  <a:gd name="T5" fmla="*/ 115 h 727"/>
                  <a:gd name="T6" fmla="*/ 360 w 1076"/>
                  <a:gd name="T7" fmla="*/ 0 h 727"/>
                  <a:gd name="T8" fmla="*/ 0 w 1076"/>
                  <a:gd name="T9" fmla="*/ 363 h 727"/>
                  <a:gd name="T10" fmla="*/ 360 w 1076"/>
                  <a:gd name="T11" fmla="*/ 727 h 727"/>
                  <a:gd name="T12" fmla="*/ 360 w 1076"/>
                  <a:gd name="T13" fmla="*/ 592 h 727"/>
                  <a:gd name="T14" fmla="*/ 1056 w 1076"/>
                  <a:gd name="T15" fmla="*/ 592 h 727"/>
                  <a:gd name="T16" fmla="*/ 830 w 1076"/>
                  <a:gd name="T17" fmla="*/ 36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727">
                    <a:moveTo>
                      <a:pt x="830" y="363"/>
                    </a:moveTo>
                    <a:lnTo>
                      <a:pt x="1076" y="115"/>
                    </a:lnTo>
                    <a:lnTo>
                      <a:pt x="360" y="115"/>
                    </a:lnTo>
                    <a:lnTo>
                      <a:pt x="360" y="0"/>
                    </a:lnTo>
                    <a:lnTo>
                      <a:pt x="0" y="363"/>
                    </a:lnTo>
                    <a:lnTo>
                      <a:pt x="360" y="727"/>
                    </a:lnTo>
                    <a:lnTo>
                      <a:pt x="360" y="592"/>
                    </a:lnTo>
                    <a:lnTo>
                      <a:pt x="1056" y="592"/>
                    </a:lnTo>
                    <a:lnTo>
                      <a:pt x="830" y="363"/>
                    </a:lnTo>
                    <a:close/>
                  </a:path>
                </a:pathLst>
              </a:custGeom>
              <a:ln/>
            </p:spPr>
            <p:style>
              <a:lnRef idx="0">
                <a:schemeClr val="accent4"/>
              </a:lnRef>
              <a:fillRef idx="3">
                <a:schemeClr val="accent4"/>
              </a:fillRef>
              <a:effectRef idx="3">
                <a:schemeClr val="accent4"/>
              </a:effectRef>
              <a:fontRef idx="minor">
                <a:schemeClr val="lt1"/>
              </a:fontRef>
            </p:style>
            <p:txBody>
              <a:bodyPr vert="horz" wrap="square" lIns="91440" tIns="45721" rIns="91440" bIns="45721" numCol="1" anchor="t" anchorCtr="0" compatLnSpc="1">
                <a:prstTxWarp prst="textNoShape">
                  <a:avLst/>
                </a:prstTxWarp>
              </a:bodyPr>
              <a:lstStyle/>
              <a:p>
                <a:endParaRPr lang="en-US" sz="1801"/>
              </a:p>
            </p:txBody>
          </p:sp>
          <p:sp>
            <p:nvSpPr>
              <p:cNvPr id="30" name="Rectangle 29">
                <a:extLst>
                  <a:ext uri="{FF2B5EF4-FFF2-40B4-BE49-F238E27FC236}">
                    <a16:creationId xmlns:a16="http://schemas.microsoft.com/office/drawing/2014/main" id="{3C0CB0CE-4047-DD4D-86D6-D44C3C1C8A6D}"/>
                  </a:ext>
                </a:extLst>
              </p:cNvPr>
              <p:cNvSpPr/>
              <p:nvPr/>
            </p:nvSpPr>
            <p:spPr>
              <a:xfrm>
                <a:off x="7650477" y="3067525"/>
                <a:ext cx="1063756" cy="523220"/>
              </a:xfrm>
              <a:prstGeom prst="rect">
                <a:avLst/>
              </a:prstGeom>
            </p:spPr>
            <p:txBody>
              <a:bodyPr wrap="square">
                <a:spAutoFit/>
              </a:bodyPr>
              <a:lstStyle/>
              <a:p>
                <a:r>
                  <a:rPr lang="en-US" sz="1400" dirty="0" smtClean="0">
                    <a:solidFill>
                      <a:schemeClr val="bg1"/>
                    </a:solidFill>
                    <a:latin typeface="Source Sans Pro Light" panose="020B0403030403020204" pitchFamily="34" charset="0"/>
                  </a:rPr>
                  <a:t>Feature </a:t>
                </a:r>
              </a:p>
              <a:p>
                <a:r>
                  <a:rPr lang="en-US" sz="1400" dirty="0" smtClean="0">
                    <a:solidFill>
                      <a:schemeClr val="bg1"/>
                    </a:solidFill>
                    <a:latin typeface="Source Sans Pro Light" panose="020B0403030403020204" pitchFamily="34" charset="0"/>
                  </a:rPr>
                  <a:t>Engineering</a:t>
                </a:r>
                <a:endParaRPr lang="en-US" sz="1400"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grpSp>
        <p:nvGrpSpPr>
          <p:cNvPr id="33" name="Group 32">
            <a:extLst>
              <a:ext uri="{FF2B5EF4-FFF2-40B4-BE49-F238E27FC236}">
                <a16:creationId xmlns:a16="http://schemas.microsoft.com/office/drawing/2014/main" id="{A8B2978C-7830-FC48-9318-4E676961B1A3}"/>
              </a:ext>
            </a:extLst>
          </p:cNvPr>
          <p:cNvGrpSpPr/>
          <p:nvPr/>
        </p:nvGrpSpPr>
        <p:grpSpPr>
          <a:xfrm>
            <a:off x="9308211" y="1994957"/>
            <a:ext cx="1659740" cy="1911322"/>
            <a:chOff x="9308211" y="1994957"/>
            <a:chExt cx="1659740" cy="1911322"/>
          </a:xfrm>
        </p:grpSpPr>
        <p:grpSp>
          <p:nvGrpSpPr>
            <p:cNvPr id="34" name="Group 33">
              <a:extLst>
                <a:ext uri="{FF2B5EF4-FFF2-40B4-BE49-F238E27FC236}">
                  <a16:creationId xmlns:a16="http://schemas.microsoft.com/office/drawing/2014/main" id="{8B0A49FA-5DD3-E845-A581-F7B7402DEB67}"/>
                </a:ext>
              </a:extLst>
            </p:cNvPr>
            <p:cNvGrpSpPr/>
            <p:nvPr/>
          </p:nvGrpSpPr>
          <p:grpSpPr>
            <a:xfrm>
              <a:off x="9650821" y="1994957"/>
              <a:ext cx="791999" cy="792000"/>
              <a:chOff x="9650821" y="1994957"/>
              <a:chExt cx="791999" cy="792000"/>
            </a:xfrm>
          </p:grpSpPr>
          <p:sp>
            <p:nvSpPr>
              <p:cNvPr id="38" name="Oval 37">
                <a:extLst>
                  <a:ext uri="{FF2B5EF4-FFF2-40B4-BE49-F238E27FC236}">
                    <a16:creationId xmlns:a16="http://schemas.microsoft.com/office/drawing/2014/main" id="{CFFFD55D-3640-9F4D-9660-DE03EB1190EB}"/>
                  </a:ext>
                </a:extLst>
              </p:cNvPr>
              <p:cNvSpPr>
                <a:spLocks noChangeAspect="1"/>
              </p:cNvSpPr>
              <p:nvPr/>
            </p:nvSpPr>
            <p:spPr>
              <a:xfrm>
                <a:off x="9650821" y="1994957"/>
                <a:ext cx="791999" cy="792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D" sz="2400"/>
              </a:p>
            </p:txBody>
          </p:sp>
          <p:sp>
            <p:nvSpPr>
              <p:cNvPr id="39" name="Shape 2784">
                <a:extLst>
                  <a:ext uri="{FF2B5EF4-FFF2-40B4-BE49-F238E27FC236}">
                    <a16:creationId xmlns:a16="http://schemas.microsoft.com/office/drawing/2014/main" id="{3DF8995D-1A50-6044-87BB-BE54058818D9}"/>
                  </a:ext>
                </a:extLst>
              </p:cNvPr>
              <p:cNvSpPr/>
              <p:nvPr/>
            </p:nvSpPr>
            <p:spPr>
              <a:xfrm>
                <a:off x="9916639" y="2259308"/>
                <a:ext cx="260362" cy="260363"/>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35" name="Group 34">
              <a:extLst>
                <a:ext uri="{FF2B5EF4-FFF2-40B4-BE49-F238E27FC236}">
                  <a16:creationId xmlns:a16="http://schemas.microsoft.com/office/drawing/2014/main" id="{C7C8818D-50C9-594A-8D74-36F2C350DE2F}"/>
                </a:ext>
              </a:extLst>
            </p:cNvPr>
            <p:cNvGrpSpPr/>
            <p:nvPr/>
          </p:nvGrpSpPr>
          <p:grpSpPr>
            <a:xfrm>
              <a:off x="9308211" y="2786957"/>
              <a:ext cx="1659740" cy="1119322"/>
              <a:chOff x="9308211" y="2786957"/>
              <a:chExt cx="1659740" cy="1119322"/>
            </a:xfrm>
          </p:grpSpPr>
          <p:sp>
            <p:nvSpPr>
              <p:cNvPr id="36" name="Freeform 28">
                <a:extLst>
                  <a:ext uri="{FF2B5EF4-FFF2-40B4-BE49-F238E27FC236}">
                    <a16:creationId xmlns:a16="http://schemas.microsoft.com/office/drawing/2014/main" id="{37C4C450-0DF8-3145-B2EE-835481F3889A}"/>
                  </a:ext>
                </a:extLst>
              </p:cNvPr>
              <p:cNvSpPr>
                <a:spLocks/>
              </p:cNvSpPr>
              <p:nvPr/>
            </p:nvSpPr>
            <p:spPr bwMode="auto">
              <a:xfrm flipH="1">
                <a:off x="9308211" y="2786957"/>
                <a:ext cx="1659740" cy="1119322"/>
              </a:xfrm>
              <a:custGeom>
                <a:avLst/>
                <a:gdLst>
                  <a:gd name="T0" fmla="*/ 832 w 1078"/>
                  <a:gd name="T1" fmla="*/ 363 h 727"/>
                  <a:gd name="T2" fmla="*/ 1078 w 1078"/>
                  <a:gd name="T3" fmla="*/ 115 h 727"/>
                  <a:gd name="T4" fmla="*/ 362 w 1078"/>
                  <a:gd name="T5" fmla="*/ 115 h 727"/>
                  <a:gd name="T6" fmla="*/ 362 w 1078"/>
                  <a:gd name="T7" fmla="*/ 0 h 727"/>
                  <a:gd name="T8" fmla="*/ 0 w 1078"/>
                  <a:gd name="T9" fmla="*/ 363 h 727"/>
                  <a:gd name="T10" fmla="*/ 362 w 1078"/>
                  <a:gd name="T11" fmla="*/ 727 h 727"/>
                  <a:gd name="T12" fmla="*/ 362 w 1078"/>
                  <a:gd name="T13" fmla="*/ 592 h 727"/>
                  <a:gd name="T14" fmla="*/ 1058 w 1078"/>
                  <a:gd name="T15" fmla="*/ 592 h 727"/>
                  <a:gd name="T16" fmla="*/ 832 w 1078"/>
                  <a:gd name="T17" fmla="*/ 36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8" h="727">
                    <a:moveTo>
                      <a:pt x="832" y="363"/>
                    </a:moveTo>
                    <a:lnTo>
                      <a:pt x="1078" y="115"/>
                    </a:lnTo>
                    <a:lnTo>
                      <a:pt x="362" y="115"/>
                    </a:lnTo>
                    <a:lnTo>
                      <a:pt x="362" y="0"/>
                    </a:lnTo>
                    <a:lnTo>
                      <a:pt x="0" y="363"/>
                    </a:lnTo>
                    <a:lnTo>
                      <a:pt x="362" y="727"/>
                    </a:lnTo>
                    <a:lnTo>
                      <a:pt x="362" y="592"/>
                    </a:lnTo>
                    <a:lnTo>
                      <a:pt x="1058" y="592"/>
                    </a:lnTo>
                    <a:lnTo>
                      <a:pt x="832" y="363"/>
                    </a:lnTo>
                    <a:close/>
                  </a:path>
                </a:pathLst>
              </a:custGeom>
              <a:ln/>
            </p:spPr>
            <p:style>
              <a:lnRef idx="0">
                <a:schemeClr val="accent5"/>
              </a:lnRef>
              <a:fillRef idx="3">
                <a:schemeClr val="accent5"/>
              </a:fillRef>
              <a:effectRef idx="3">
                <a:schemeClr val="accent5"/>
              </a:effectRef>
              <a:fontRef idx="minor">
                <a:schemeClr val="lt1"/>
              </a:fontRef>
            </p:style>
            <p:txBody>
              <a:bodyPr vert="horz" wrap="square" lIns="91440" tIns="45721" rIns="91440" bIns="45721" numCol="1" anchor="t" anchorCtr="0" compatLnSpc="1">
                <a:prstTxWarp prst="textNoShape">
                  <a:avLst/>
                </a:prstTxWarp>
              </a:bodyPr>
              <a:lstStyle/>
              <a:p>
                <a:endParaRPr lang="en-US" sz="1801"/>
              </a:p>
            </p:txBody>
          </p:sp>
          <p:sp>
            <p:nvSpPr>
              <p:cNvPr id="37" name="Rectangle 36">
                <a:extLst>
                  <a:ext uri="{FF2B5EF4-FFF2-40B4-BE49-F238E27FC236}">
                    <a16:creationId xmlns:a16="http://schemas.microsoft.com/office/drawing/2014/main" id="{C76387BB-89C1-4044-A46D-F05C31F1A719}"/>
                  </a:ext>
                </a:extLst>
              </p:cNvPr>
              <p:cNvSpPr/>
              <p:nvPr/>
            </p:nvSpPr>
            <p:spPr>
              <a:xfrm>
                <a:off x="9650821" y="3140940"/>
                <a:ext cx="1232284" cy="372410"/>
              </a:xfrm>
              <a:prstGeom prst="rect">
                <a:avLst/>
              </a:prstGeom>
            </p:spPr>
            <p:txBody>
              <a:bodyPr wrap="square">
                <a:spAutoFit/>
              </a:bodyPr>
              <a:lstStyle/>
              <a:p>
                <a:pPr>
                  <a:lnSpc>
                    <a:spcPct val="130000"/>
                  </a:lnSpc>
                </a:pPr>
                <a:r>
                  <a:rPr lang="en-US" sz="1400" dirty="0" smtClean="0">
                    <a:solidFill>
                      <a:schemeClr val="bg1"/>
                    </a:solidFill>
                    <a:latin typeface="Source Sans Pro Light" panose="020B0403030403020204" pitchFamily="34" charset="0"/>
                  </a:rPr>
                  <a:t>Data Modelling</a:t>
                </a:r>
                <a:endParaRPr lang="en-US" sz="1400"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sp>
        <p:nvSpPr>
          <p:cNvPr id="40" name="Rectangle 39">
            <a:extLst>
              <a:ext uri="{FF2B5EF4-FFF2-40B4-BE49-F238E27FC236}">
                <a16:creationId xmlns:a16="http://schemas.microsoft.com/office/drawing/2014/main" id="{AD980308-C8B3-B64A-9A69-949683A0FC7A}"/>
              </a:ext>
            </a:extLst>
          </p:cNvPr>
          <p:cNvSpPr/>
          <p:nvPr/>
        </p:nvSpPr>
        <p:spPr>
          <a:xfrm>
            <a:off x="1140725" y="4214542"/>
            <a:ext cx="1815915" cy="1754326"/>
          </a:xfrm>
          <a:prstGeom prst="rect">
            <a:avLst/>
          </a:prstGeom>
        </p:spPr>
        <p:txBody>
          <a:bodyPr wrap="square">
            <a:spAutoFit/>
          </a:bodyPr>
          <a:lstStyle/>
          <a:p>
            <a:r>
              <a:rPr lang="en-US" sz="1200" dirty="0" smtClean="0">
                <a:solidFill>
                  <a:schemeClr val="accent1"/>
                </a:solidFill>
                <a:latin typeface="Source Sans Pro Light" panose="020B0403030403020204" pitchFamily="34" charset="0"/>
              </a:rPr>
              <a:t>This step contains some </a:t>
            </a:r>
            <a:r>
              <a:rPr lang="en-US" sz="1200" dirty="0" err="1" smtClean="0">
                <a:solidFill>
                  <a:schemeClr val="accent1"/>
                </a:solidFill>
                <a:latin typeface="Source Sans Pro Light" panose="020B0403030403020204" pitchFamily="34" charset="0"/>
              </a:rPr>
              <a:t>substeps</a:t>
            </a:r>
            <a:r>
              <a:rPr lang="en-US" sz="1200" dirty="0" smtClean="0">
                <a:solidFill>
                  <a:schemeClr val="accent1"/>
                </a:solidFill>
                <a:latin typeface="Source Sans Pro Light" panose="020B0403030403020204" pitchFamily="34" charset="0"/>
              </a:rPr>
              <a:t> such as :</a:t>
            </a:r>
            <a:endParaRPr lang="en-US" sz="1200" dirty="0">
              <a:solidFill>
                <a:schemeClr val="accent1"/>
              </a:solidFill>
              <a:latin typeface="Source Sans Pro Light" panose="020B0403030403020204" pitchFamily="34" charset="0"/>
            </a:endParaRP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Module Preparation : Installation or loading packages</a:t>
            </a: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Querying (if needed) or converted data type</a:t>
            </a: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Load data into Memory</a:t>
            </a: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Data Describing</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49" name="Rectangle 48">
            <a:extLst>
              <a:ext uri="{FF2B5EF4-FFF2-40B4-BE49-F238E27FC236}">
                <a16:creationId xmlns:a16="http://schemas.microsoft.com/office/drawing/2014/main" id="{AD980308-C8B3-B64A-9A69-949683A0FC7A}"/>
              </a:ext>
            </a:extLst>
          </p:cNvPr>
          <p:cNvSpPr/>
          <p:nvPr/>
        </p:nvSpPr>
        <p:spPr>
          <a:xfrm>
            <a:off x="3163075" y="4214542"/>
            <a:ext cx="1815915" cy="1384995"/>
          </a:xfrm>
          <a:prstGeom prst="rect">
            <a:avLst/>
          </a:prstGeom>
        </p:spPr>
        <p:txBody>
          <a:bodyPr wrap="square">
            <a:spAutoFit/>
          </a:bodyPr>
          <a:lstStyle/>
          <a:p>
            <a:r>
              <a:rPr lang="en-US" sz="1200" dirty="0" smtClean="0">
                <a:solidFill>
                  <a:schemeClr val="accent1"/>
                </a:solidFill>
                <a:latin typeface="Source Sans Pro Light" panose="020B0403030403020204" pitchFamily="34" charset="0"/>
              </a:rPr>
              <a:t>To Visualized data, we try to provide :</a:t>
            </a:r>
            <a:endParaRPr lang="en-US" sz="1200" dirty="0">
              <a:solidFill>
                <a:schemeClr val="accent1"/>
              </a:solidFill>
              <a:latin typeface="Source Sans Pro Light" panose="020B0403030403020204" pitchFamily="34" charset="0"/>
            </a:endParaRP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Bar Chart for Categorical Data</a:t>
            </a: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Pie Chart for Discrete Data</a:t>
            </a:r>
          </a:p>
          <a:p>
            <a:pPr marL="169863" indent="-169863">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Density and Histogram for Continuous Data</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50" name="Rectangle 49">
            <a:extLst>
              <a:ext uri="{FF2B5EF4-FFF2-40B4-BE49-F238E27FC236}">
                <a16:creationId xmlns:a16="http://schemas.microsoft.com/office/drawing/2014/main" id="{AD980308-C8B3-B64A-9A69-949683A0FC7A}"/>
              </a:ext>
            </a:extLst>
          </p:cNvPr>
          <p:cNvSpPr/>
          <p:nvPr/>
        </p:nvSpPr>
        <p:spPr>
          <a:xfrm>
            <a:off x="5185425" y="4214542"/>
            <a:ext cx="1815915" cy="1938992"/>
          </a:xfrm>
          <a:prstGeom prst="rect">
            <a:avLst/>
          </a:prstGeom>
        </p:spPr>
        <p:txBody>
          <a:bodyPr wrap="square">
            <a:spAutoFit/>
          </a:bodyPr>
          <a:lstStyle/>
          <a:p>
            <a:r>
              <a:rPr lang="en-US" sz="1200" dirty="0" smtClean="0">
                <a:solidFill>
                  <a:schemeClr val="accent1"/>
                </a:solidFill>
                <a:latin typeface="Source Sans Pro Light" panose="020B0403030403020204" pitchFamily="34" charset="0"/>
              </a:rPr>
              <a:t>We </a:t>
            </a:r>
            <a:r>
              <a:rPr lang="en-US" sz="1200" dirty="0">
                <a:solidFill>
                  <a:schemeClr val="accent1"/>
                </a:solidFill>
                <a:latin typeface="Source Sans Pro Light" panose="020B0403030403020204" pitchFamily="34" charset="0"/>
              </a:rPr>
              <a:t>did concept of hierarchical indexing </a:t>
            </a:r>
            <a:r>
              <a:rPr lang="en-US" sz="1200" dirty="0" smtClean="0">
                <a:solidFill>
                  <a:schemeClr val="accent1"/>
                </a:solidFill>
                <a:latin typeface="Source Sans Pro Light" panose="020B0403030403020204" pitchFamily="34" charset="0"/>
              </a:rPr>
              <a:t>:</a:t>
            </a:r>
            <a:endParaRPr lang="en-US" sz="1200" dirty="0">
              <a:solidFill>
                <a:schemeClr val="accent1"/>
              </a:solidFill>
              <a:latin typeface="Source Sans Pro Light" panose="020B0403030403020204" pitchFamily="34" charset="0"/>
            </a:endParaRP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Working with missing value</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Correcting data attribute especially in categorical data</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Working with date type</a:t>
            </a:r>
          </a:p>
          <a:p>
            <a:pPr marL="228600" indent="-228600">
              <a:buFont typeface="+mj-lt"/>
              <a:buAutoNum type="arabicPeriod"/>
            </a:pPr>
            <a:r>
              <a:rPr lang="en-US" sz="1200" dirty="0" smtClean="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rPr>
              <a:t>Dropping</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categorical and date features</a:t>
            </a:r>
          </a:p>
        </p:txBody>
      </p:sp>
      <p:sp>
        <p:nvSpPr>
          <p:cNvPr id="51" name="Rectangle 50">
            <a:extLst>
              <a:ext uri="{FF2B5EF4-FFF2-40B4-BE49-F238E27FC236}">
                <a16:creationId xmlns:a16="http://schemas.microsoft.com/office/drawing/2014/main" id="{AD980308-C8B3-B64A-9A69-949683A0FC7A}"/>
              </a:ext>
            </a:extLst>
          </p:cNvPr>
          <p:cNvSpPr/>
          <p:nvPr/>
        </p:nvSpPr>
        <p:spPr>
          <a:xfrm>
            <a:off x="7207774" y="4214542"/>
            <a:ext cx="1815915" cy="2123658"/>
          </a:xfrm>
          <a:prstGeom prst="rect">
            <a:avLst/>
          </a:prstGeom>
        </p:spPr>
        <p:txBody>
          <a:bodyPr wrap="square">
            <a:spAutoFit/>
          </a:bodyPr>
          <a:lstStyle/>
          <a:p>
            <a:r>
              <a:rPr lang="en-US" sz="1200" dirty="0" smtClean="0">
                <a:solidFill>
                  <a:schemeClr val="accent1"/>
                </a:solidFill>
                <a:latin typeface="Source Sans Pro Light" panose="020B0403030403020204" pitchFamily="34" charset="0"/>
              </a:rPr>
              <a:t>To engineering numerical representation of raw data :</a:t>
            </a:r>
            <a:endParaRPr lang="en-US" sz="1200" dirty="0">
              <a:solidFill>
                <a:schemeClr val="accent1"/>
              </a:solidFill>
              <a:latin typeface="Source Sans Pro Light" panose="020B0403030403020204" pitchFamily="34" charset="0"/>
            </a:endParaRP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Transform any data type into appropriate numerical</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Look deep into features about causal effect to </a:t>
            </a:r>
            <a:r>
              <a:rPr lang="en-US" sz="1200" dirty="0" smtClean="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rPr>
              <a:t>target</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Especially for Continuous Data case, dropping feature is needed</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52" name="Rectangle 51">
            <a:extLst>
              <a:ext uri="{FF2B5EF4-FFF2-40B4-BE49-F238E27FC236}">
                <a16:creationId xmlns:a16="http://schemas.microsoft.com/office/drawing/2014/main" id="{AD980308-C8B3-B64A-9A69-949683A0FC7A}"/>
              </a:ext>
            </a:extLst>
          </p:cNvPr>
          <p:cNvSpPr/>
          <p:nvPr/>
        </p:nvSpPr>
        <p:spPr>
          <a:xfrm>
            <a:off x="9230123" y="4214542"/>
            <a:ext cx="1815915" cy="1938992"/>
          </a:xfrm>
          <a:prstGeom prst="rect">
            <a:avLst/>
          </a:prstGeom>
        </p:spPr>
        <p:txBody>
          <a:bodyPr wrap="square">
            <a:spAutoFit/>
          </a:bodyPr>
          <a:lstStyle/>
          <a:p>
            <a:r>
              <a:rPr lang="en-US" sz="1200" dirty="0" smtClean="0">
                <a:solidFill>
                  <a:schemeClr val="accent1"/>
                </a:solidFill>
                <a:latin typeface="Source Sans Pro Light" panose="020B0403030403020204" pitchFamily="34" charset="0"/>
              </a:rPr>
              <a:t>We try to predict target by :</a:t>
            </a:r>
            <a:endParaRPr lang="en-US" sz="1200" dirty="0">
              <a:solidFill>
                <a:schemeClr val="accent1"/>
              </a:solidFill>
              <a:latin typeface="Source Sans Pro Light" panose="020B0403030403020204" pitchFamily="34" charset="0"/>
            </a:endParaRP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Divided </a:t>
            </a:r>
            <a:r>
              <a:rPr lang="en-US" sz="1200" dirty="0" err="1"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dataframe</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into several group, as feature training, feature test, target training, and target test.</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Using several ML </a:t>
            </a:r>
            <a:r>
              <a:rPr lang="en-US" sz="1200" dirty="0" smtClean="0">
                <a:solidFill>
                  <a:schemeClr val="accent3"/>
                </a:solidFill>
                <a:latin typeface="Source Sans Pro Light" panose="020B0403030403020204" pitchFamily="34" charset="0"/>
                <a:ea typeface="Roboto Light" panose="02000000000000000000" pitchFamily="2" charset="0"/>
                <a:cs typeface="Roboto Light" panose="02000000000000000000" pitchFamily="2" charset="0"/>
              </a:rPr>
              <a:t>Supervised Algorithms</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Model Evaluation</a:t>
            </a:r>
          </a:p>
          <a:p>
            <a:pPr marL="228600" indent="-228600">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Export the prediction</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54" name="Group 53">
            <a:extLst>
              <a:ext uri="{FF2B5EF4-FFF2-40B4-BE49-F238E27FC236}">
                <a16:creationId xmlns:a16="http://schemas.microsoft.com/office/drawing/2014/main" id="{632C9C24-C1C5-384A-8024-85B29088A266}"/>
              </a:ext>
            </a:extLst>
          </p:cNvPr>
          <p:cNvGrpSpPr/>
          <p:nvPr/>
        </p:nvGrpSpPr>
        <p:grpSpPr>
          <a:xfrm>
            <a:off x="100867" y="2259075"/>
            <a:ext cx="1054186" cy="1542453"/>
            <a:chOff x="614362" y="2925762"/>
            <a:chExt cx="2693988" cy="3941762"/>
          </a:xfrm>
        </p:grpSpPr>
        <p:sp>
          <p:nvSpPr>
            <p:cNvPr id="55" name="Freeform 54">
              <a:extLst>
                <a:ext uri="{FF2B5EF4-FFF2-40B4-BE49-F238E27FC236}">
                  <a16:creationId xmlns:a16="http://schemas.microsoft.com/office/drawing/2014/main" id="{D413C67D-8BD3-EF43-B525-2A088EB1CEAD}"/>
                </a:ext>
              </a:extLst>
            </p:cNvPr>
            <p:cNvSpPr>
              <a:spLocks/>
            </p:cNvSpPr>
            <p:nvPr/>
          </p:nvSpPr>
          <p:spPr bwMode="auto">
            <a:xfrm>
              <a:off x="2987675" y="3890962"/>
              <a:ext cx="320675" cy="601662"/>
            </a:xfrm>
            <a:custGeom>
              <a:avLst/>
              <a:gdLst>
                <a:gd name="T0" fmla="*/ 22 w 162"/>
                <a:gd name="T1" fmla="*/ 3 h 303"/>
                <a:gd name="T2" fmla="*/ 9 w 162"/>
                <a:gd name="T3" fmla="*/ 12 h 303"/>
                <a:gd name="T4" fmla="*/ 1 w 162"/>
                <a:gd name="T5" fmla="*/ 30 h 303"/>
                <a:gd name="T6" fmla="*/ 127 w 162"/>
                <a:gd name="T7" fmla="*/ 296 h 303"/>
                <a:gd name="T8" fmla="*/ 146 w 162"/>
                <a:gd name="T9" fmla="*/ 301 h 303"/>
                <a:gd name="T10" fmla="*/ 161 w 162"/>
                <a:gd name="T11" fmla="*/ 296 h 303"/>
                <a:gd name="T12" fmla="*/ 22 w 162"/>
                <a:gd name="T13" fmla="*/ 3 h 303"/>
              </a:gdLst>
              <a:ahLst/>
              <a:cxnLst>
                <a:cxn ang="0">
                  <a:pos x="T0" y="T1"/>
                </a:cxn>
                <a:cxn ang="0">
                  <a:pos x="T2" y="T3"/>
                </a:cxn>
                <a:cxn ang="0">
                  <a:pos x="T4" y="T5"/>
                </a:cxn>
                <a:cxn ang="0">
                  <a:pos x="T6" y="T7"/>
                </a:cxn>
                <a:cxn ang="0">
                  <a:pos x="T8" y="T9"/>
                </a:cxn>
                <a:cxn ang="0">
                  <a:pos x="T10" y="T11"/>
                </a:cxn>
                <a:cxn ang="0">
                  <a:pos x="T12" y="T13"/>
                </a:cxn>
              </a:cxnLst>
              <a:rect l="0" t="0" r="r" b="b"/>
              <a:pathLst>
                <a:path w="162" h="303">
                  <a:moveTo>
                    <a:pt x="22" y="3"/>
                  </a:moveTo>
                  <a:cubicBezTo>
                    <a:pt x="20" y="0"/>
                    <a:pt x="18" y="4"/>
                    <a:pt x="9" y="12"/>
                  </a:cubicBezTo>
                  <a:cubicBezTo>
                    <a:pt x="0" y="19"/>
                    <a:pt x="7" y="13"/>
                    <a:pt x="1" y="30"/>
                  </a:cubicBezTo>
                  <a:cubicBezTo>
                    <a:pt x="49" y="111"/>
                    <a:pt x="91" y="200"/>
                    <a:pt x="127" y="296"/>
                  </a:cubicBezTo>
                  <a:cubicBezTo>
                    <a:pt x="144" y="302"/>
                    <a:pt x="135" y="303"/>
                    <a:pt x="146" y="301"/>
                  </a:cubicBezTo>
                  <a:cubicBezTo>
                    <a:pt x="157" y="299"/>
                    <a:pt x="162" y="299"/>
                    <a:pt x="161" y="296"/>
                  </a:cubicBezTo>
                  <a:cubicBezTo>
                    <a:pt x="126" y="195"/>
                    <a:pt x="80" y="97"/>
                    <a:pt x="22" y="3"/>
                  </a:cubicBezTo>
                  <a:close/>
                </a:path>
              </a:pathLst>
            </a:custGeom>
            <a:solidFill>
              <a:srgbClr val="F48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a:extLst>
                <a:ext uri="{FF2B5EF4-FFF2-40B4-BE49-F238E27FC236}">
                  <a16:creationId xmlns:a16="http://schemas.microsoft.com/office/drawing/2014/main" id="{E875073C-9805-FC41-BE0D-EFDE0ED40BE2}"/>
                </a:ext>
              </a:extLst>
            </p:cNvPr>
            <p:cNvSpPr>
              <a:spLocks/>
            </p:cNvSpPr>
            <p:nvPr/>
          </p:nvSpPr>
          <p:spPr bwMode="auto">
            <a:xfrm>
              <a:off x="2987675" y="3890962"/>
              <a:ext cx="196850" cy="315912"/>
            </a:xfrm>
            <a:custGeom>
              <a:avLst/>
              <a:gdLst>
                <a:gd name="T0" fmla="*/ 22 w 99"/>
                <a:gd name="T1" fmla="*/ 3 h 159"/>
                <a:gd name="T2" fmla="*/ 9 w 99"/>
                <a:gd name="T3" fmla="*/ 12 h 159"/>
                <a:gd name="T4" fmla="*/ 1 w 99"/>
                <a:gd name="T5" fmla="*/ 30 h 159"/>
                <a:gd name="T6" fmla="*/ 70 w 99"/>
                <a:gd name="T7" fmla="*/ 159 h 159"/>
                <a:gd name="T8" fmla="*/ 99 w 99"/>
                <a:gd name="T9" fmla="*/ 144 h 159"/>
                <a:gd name="T10" fmla="*/ 22 w 99"/>
                <a:gd name="T11" fmla="*/ 3 h 159"/>
              </a:gdLst>
              <a:ahLst/>
              <a:cxnLst>
                <a:cxn ang="0">
                  <a:pos x="T0" y="T1"/>
                </a:cxn>
                <a:cxn ang="0">
                  <a:pos x="T2" y="T3"/>
                </a:cxn>
                <a:cxn ang="0">
                  <a:pos x="T4" y="T5"/>
                </a:cxn>
                <a:cxn ang="0">
                  <a:pos x="T6" y="T7"/>
                </a:cxn>
                <a:cxn ang="0">
                  <a:pos x="T8" y="T9"/>
                </a:cxn>
                <a:cxn ang="0">
                  <a:pos x="T10" y="T11"/>
                </a:cxn>
              </a:cxnLst>
              <a:rect l="0" t="0" r="r" b="b"/>
              <a:pathLst>
                <a:path w="99" h="159">
                  <a:moveTo>
                    <a:pt x="22" y="3"/>
                  </a:moveTo>
                  <a:cubicBezTo>
                    <a:pt x="20" y="0"/>
                    <a:pt x="18" y="4"/>
                    <a:pt x="9" y="12"/>
                  </a:cubicBezTo>
                  <a:cubicBezTo>
                    <a:pt x="0" y="19"/>
                    <a:pt x="7" y="13"/>
                    <a:pt x="1" y="30"/>
                  </a:cubicBezTo>
                  <a:cubicBezTo>
                    <a:pt x="25" y="71"/>
                    <a:pt x="48" y="114"/>
                    <a:pt x="70" y="159"/>
                  </a:cubicBezTo>
                  <a:cubicBezTo>
                    <a:pt x="99" y="144"/>
                    <a:pt x="99" y="144"/>
                    <a:pt x="99" y="144"/>
                  </a:cubicBezTo>
                  <a:cubicBezTo>
                    <a:pt x="76" y="96"/>
                    <a:pt x="50" y="49"/>
                    <a:pt x="22" y="3"/>
                  </a:cubicBezTo>
                  <a:close/>
                </a:path>
              </a:pathLst>
            </a:custGeom>
            <a:solidFill>
              <a:srgbClr val="F69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a:extLst>
                <a:ext uri="{FF2B5EF4-FFF2-40B4-BE49-F238E27FC236}">
                  <a16:creationId xmlns:a16="http://schemas.microsoft.com/office/drawing/2014/main" id="{4FAF7D97-A9C8-234F-B336-F9ECB69E622D}"/>
                </a:ext>
              </a:extLst>
            </p:cNvPr>
            <p:cNvSpPr>
              <a:spLocks/>
            </p:cNvSpPr>
            <p:nvPr/>
          </p:nvSpPr>
          <p:spPr bwMode="auto">
            <a:xfrm>
              <a:off x="2571750" y="6748462"/>
              <a:ext cx="147638" cy="84137"/>
            </a:xfrm>
            <a:custGeom>
              <a:avLst/>
              <a:gdLst>
                <a:gd name="T0" fmla="*/ 25 w 74"/>
                <a:gd name="T1" fmla="*/ 4 h 42"/>
                <a:gd name="T2" fmla="*/ 72 w 74"/>
                <a:gd name="T3" fmla="*/ 25 h 42"/>
                <a:gd name="T4" fmla="*/ 5 w 74"/>
                <a:gd name="T5" fmla="*/ 40 h 42"/>
                <a:gd name="T6" fmla="*/ 33 w 74"/>
                <a:gd name="T7" fmla="*/ 21 h 42"/>
                <a:gd name="T8" fmla="*/ 10 w 74"/>
                <a:gd name="T9" fmla="*/ 2 h 42"/>
                <a:gd name="T10" fmla="*/ 25 w 74"/>
                <a:gd name="T11" fmla="*/ 4 h 42"/>
              </a:gdLst>
              <a:ahLst/>
              <a:cxnLst>
                <a:cxn ang="0">
                  <a:pos x="T0" y="T1"/>
                </a:cxn>
                <a:cxn ang="0">
                  <a:pos x="T2" y="T3"/>
                </a:cxn>
                <a:cxn ang="0">
                  <a:pos x="T4" y="T5"/>
                </a:cxn>
                <a:cxn ang="0">
                  <a:pos x="T6" y="T7"/>
                </a:cxn>
                <a:cxn ang="0">
                  <a:pos x="T8" y="T9"/>
                </a:cxn>
                <a:cxn ang="0">
                  <a:pos x="T10" y="T11"/>
                </a:cxn>
              </a:cxnLst>
              <a:rect l="0" t="0" r="r" b="b"/>
              <a:pathLst>
                <a:path w="74" h="42">
                  <a:moveTo>
                    <a:pt x="25" y="4"/>
                  </a:moveTo>
                  <a:cubicBezTo>
                    <a:pt x="25" y="4"/>
                    <a:pt x="70" y="14"/>
                    <a:pt x="72" y="25"/>
                  </a:cubicBezTo>
                  <a:cubicBezTo>
                    <a:pt x="74" y="35"/>
                    <a:pt x="0" y="42"/>
                    <a:pt x="5" y="40"/>
                  </a:cubicBezTo>
                  <a:cubicBezTo>
                    <a:pt x="9" y="37"/>
                    <a:pt x="37" y="29"/>
                    <a:pt x="33" y="21"/>
                  </a:cubicBezTo>
                  <a:cubicBezTo>
                    <a:pt x="29" y="14"/>
                    <a:pt x="7" y="4"/>
                    <a:pt x="10" y="2"/>
                  </a:cubicBezTo>
                  <a:cubicBezTo>
                    <a:pt x="13" y="0"/>
                    <a:pt x="25" y="4"/>
                    <a:pt x="25" y="4"/>
                  </a:cubicBezTo>
                  <a:close/>
                </a:path>
              </a:pathLst>
            </a:custGeom>
            <a:solidFill>
              <a:srgbClr val="29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a:extLst>
                <a:ext uri="{FF2B5EF4-FFF2-40B4-BE49-F238E27FC236}">
                  <a16:creationId xmlns:a16="http://schemas.microsoft.com/office/drawing/2014/main" id="{721F17FA-024D-ED4B-A592-96558157C20A}"/>
                </a:ext>
              </a:extLst>
            </p:cNvPr>
            <p:cNvSpPr>
              <a:spLocks/>
            </p:cNvSpPr>
            <p:nvPr/>
          </p:nvSpPr>
          <p:spPr bwMode="auto">
            <a:xfrm>
              <a:off x="1042987" y="6724649"/>
              <a:ext cx="211138" cy="103187"/>
            </a:xfrm>
            <a:custGeom>
              <a:avLst/>
              <a:gdLst>
                <a:gd name="T0" fmla="*/ 31 w 106"/>
                <a:gd name="T1" fmla="*/ 6 h 52"/>
                <a:gd name="T2" fmla="*/ 13 w 106"/>
                <a:gd name="T3" fmla="*/ 38 h 52"/>
                <a:gd name="T4" fmla="*/ 100 w 106"/>
                <a:gd name="T5" fmla="*/ 43 h 52"/>
                <a:gd name="T6" fmla="*/ 38 w 106"/>
                <a:gd name="T7" fmla="*/ 17 h 52"/>
                <a:gd name="T8" fmla="*/ 41 w 106"/>
                <a:gd name="T9" fmla="*/ 1 h 52"/>
                <a:gd name="T10" fmla="*/ 31 w 106"/>
                <a:gd name="T11" fmla="*/ 6 h 52"/>
              </a:gdLst>
              <a:ahLst/>
              <a:cxnLst>
                <a:cxn ang="0">
                  <a:pos x="T0" y="T1"/>
                </a:cxn>
                <a:cxn ang="0">
                  <a:pos x="T2" y="T3"/>
                </a:cxn>
                <a:cxn ang="0">
                  <a:pos x="T4" y="T5"/>
                </a:cxn>
                <a:cxn ang="0">
                  <a:pos x="T6" y="T7"/>
                </a:cxn>
                <a:cxn ang="0">
                  <a:pos x="T8" y="T9"/>
                </a:cxn>
                <a:cxn ang="0">
                  <a:pos x="T10" y="T11"/>
                </a:cxn>
              </a:cxnLst>
              <a:rect l="0" t="0" r="r" b="b"/>
              <a:pathLst>
                <a:path w="106" h="52">
                  <a:moveTo>
                    <a:pt x="31" y="6"/>
                  </a:moveTo>
                  <a:cubicBezTo>
                    <a:pt x="27" y="9"/>
                    <a:pt x="0" y="28"/>
                    <a:pt x="13" y="38"/>
                  </a:cubicBezTo>
                  <a:cubicBezTo>
                    <a:pt x="27" y="49"/>
                    <a:pt x="106" y="52"/>
                    <a:pt x="100" y="43"/>
                  </a:cubicBezTo>
                  <a:cubicBezTo>
                    <a:pt x="93" y="33"/>
                    <a:pt x="37" y="28"/>
                    <a:pt x="38" y="17"/>
                  </a:cubicBezTo>
                  <a:cubicBezTo>
                    <a:pt x="38" y="7"/>
                    <a:pt x="46" y="3"/>
                    <a:pt x="41" y="1"/>
                  </a:cubicBezTo>
                  <a:cubicBezTo>
                    <a:pt x="36" y="0"/>
                    <a:pt x="31" y="6"/>
                    <a:pt x="31" y="6"/>
                  </a:cubicBezTo>
                  <a:close/>
                </a:path>
              </a:pathLst>
            </a:custGeom>
            <a:solidFill>
              <a:srgbClr val="29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
              <a:extLst>
                <a:ext uri="{FF2B5EF4-FFF2-40B4-BE49-F238E27FC236}">
                  <a16:creationId xmlns:a16="http://schemas.microsoft.com/office/drawing/2014/main" id="{DC12FD01-400C-F449-9205-03C72B590F82}"/>
                </a:ext>
              </a:extLst>
            </p:cNvPr>
            <p:cNvSpPr>
              <a:spLocks/>
            </p:cNvSpPr>
            <p:nvPr/>
          </p:nvSpPr>
          <p:spPr bwMode="auto">
            <a:xfrm>
              <a:off x="1020762" y="5694362"/>
              <a:ext cx="1746250" cy="1173162"/>
            </a:xfrm>
            <a:custGeom>
              <a:avLst/>
              <a:gdLst>
                <a:gd name="T0" fmla="*/ 405 w 879"/>
                <a:gd name="T1" fmla="*/ 39 h 591"/>
                <a:gd name="T2" fmla="*/ 342 w 879"/>
                <a:gd name="T3" fmla="*/ 70 h 591"/>
                <a:gd name="T4" fmla="*/ 302 w 879"/>
                <a:gd name="T5" fmla="*/ 265 h 591"/>
                <a:gd name="T6" fmla="*/ 21 w 879"/>
                <a:gd name="T7" fmla="*/ 528 h 591"/>
                <a:gd name="T8" fmla="*/ 11 w 879"/>
                <a:gd name="T9" fmla="*/ 573 h 591"/>
                <a:gd name="T10" fmla="*/ 173 w 879"/>
                <a:gd name="T11" fmla="*/ 577 h 591"/>
                <a:gd name="T12" fmla="*/ 131 w 879"/>
                <a:gd name="T13" fmla="*/ 504 h 591"/>
                <a:gd name="T14" fmla="*/ 375 w 879"/>
                <a:gd name="T15" fmla="*/ 344 h 591"/>
                <a:gd name="T16" fmla="*/ 471 w 879"/>
                <a:gd name="T17" fmla="*/ 156 h 591"/>
                <a:gd name="T18" fmla="*/ 689 w 879"/>
                <a:gd name="T19" fmla="*/ 270 h 591"/>
                <a:gd name="T20" fmla="*/ 652 w 879"/>
                <a:gd name="T21" fmla="*/ 481 h 591"/>
                <a:gd name="T22" fmla="*/ 651 w 879"/>
                <a:gd name="T23" fmla="*/ 573 h 591"/>
                <a:gd name="T24" fmla="*/ 837 w 879"/>
                <a:gd name="T25" fmla="*/ 579 h 591"/>
                <a:gd name="T26" fmla="*/ 858 w 879"/>
                <a:gd name="T27" fmla="*/ 552 h 591"/>
                <a:gd name="T28" fmla="*/ 704 w 879"/>
                <a:gd name="T29" fmla="*/ 492 h 591"/>
                <a:gd name="T30" fmla="*/ 780 w 879"/>
                <a:gd name="T31" fmla="*/ 186 h 591"/>
                <a:gd name="T32" fmla="*/ 564 w 879"/>
                <a:gd name="T33" fmla="*/ 37 h 591"/>
                <a:gd name="T34" fmla="*/ 405 w 879"/>
                <a:gd name="T35" fmla="*/ 39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9" h="591">
                  <a:moveTo>
                    <a:pt x="405" y="39"/>
                  </a:moveTo>
                  <a:cubicBezTo>
                    <a:pt x="405" y="39"/>
                    <a:pt x="375" y="0"/>
                    <a:pt x="342" y="70"/>
                  </a:cubicBezTo>
                  <a:cubicBezTo>
                    <a:pt x="327" y="103"/>
                    <a:pt x="336" y="218"/>
                    <a:pt x="302" y="265"/>
                  </a:cubicBezTo>
                  <a:cubicBezTo>
                    <a:pt x="210" y="393"/>
                    <a:pt x="79" y="442"/>
                    <a:pt x="21" y="528"/>
                  </a:cubicBezTo>
                  <a:cubicBezTo>
                    <a:pt x="5" y="550"/>
                    <a:pt x="0" y="561"/>
                    <a:pt x="11" y="573"/>
                  </a:cubicBezTo>
                  <a:cubicBezTo>
                    <a:pt x="21" y="584"/>
                    <a:pt x="157" y="591"/>
                    <a:pt x="173" y="577"/>
                  </a:cubicBezTo>
                  <a:cubicBezTo>
                    <a:pt x="192" y="561"/>
                    <a:pt x="121" y="519"/>
                    <a:pt x="131" y="504"/>
                  </a:cubicBezTo>
                  <a:cubicBezTo>
                    <a:pt x="134" y="499"/>
                    <a:pt x="295" y="420"/>
                    <a:pt x="375" y="344"/>
                  </a:cubicBezTo>
                  <a:cubicBezTo>
                    <a:pt x="404" y="317"/>
                    <a:pt x="449" y="157"/>
                    <a:pt x="471" y="156"/>
                  </a:cubicBezTo>
                  <a:cubicBezTo>
                    <a:pt x="486" y="155"/>
                    <a:pt x="661" y="257"/>
                    <a:pt x="689" y="270"/>
                  </a:cubicBezTo>
                  <a:cubicBezTo>
                    <a:pt x="689" y="270"/>
                    <a:pt x="660" y="399"/>
                    <a:pt x="652" y="481"/>
                  </a:cubicBezTo>
                  <a:cubicBezTo>
                    <a:pt x="645" y="544"/>
                    <a:pt x="636" y="564"/>
                    <a:pt x="651" y="573"/>
                  </a:cubicBezTo>
                  <a:cubicBezTo>
                    <a:pt x="665" y="582"/>
                    <a:pt x="795" y="590"/>
                    <a:pt x="837" y="579"/>
                  </a:cubicBezTo>
                  <a:cubicBezTo>
                    <a:pt x="879" y="568"/>
                    <a:pt x="876" y="564"/>
                    <a:pt x="858" y="552"/>
                  </a:cubicBezTo>
                  <a:cubicBezTo>
                    <a:pt x="840" y="540"/>
                    <a:pt x="704" y="492"/>
                    <a:pt x="704" y="492"/>
                  </a:cubicBezTo>
                  <a:cubicBezTo>
                    <a:pt x="710" y="447"/>
                    <a:pt x="821" y="221"/>
                    <a:pt x="780" y="186"/>
                  </a:cubicBezTo>
                  <a:cubicBezTo>
                    <a:pt x="725" y="140"/>
                    <a:pt x="681" y="94"/>
                    <a:pt x="564" y="37"/>
                  </a:cubicBezTo>
                  <a:cubicBezTo>
                    <a:pt x="544" y="27"/>
                    <a:pt x="405" y="39"/>
                    <a:pt x="405" y="39"/>
                  </a:cubicBezTo>
                  <a:close/>
                </a:path>
              </a:pathLst>
            </a:custGeom>
            <a:solidFill>
              <a:srgbClr val="25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3">
              <a:extLst>
                <a:ext uri="{FF2B5EF4-FFF2-40B4-BE49-F238E27FC236}">
                  <a16:creationId xmlns:a16="http://schemas.microsoft.com/office/drawing/2014/main" id="{EFB1CDC8-1315-FD48-818B-070539F9548B}"/>
                </a:ext>
              </a:extLst>
            </p:cNvPr>
            <p:cNvSpPr>
              <a:spLocks/>
            </p:cNvSpPr>
            <p:nvPr/>
          </p:nvSpPr>
          <p:spPr bwMode="auto">
            <a:xfrm>
              <a:off x="1843087" y="4865687"/>
              <a:ext cx="198438" cy="103187"/>
            </a:xfrm>
            <a:custGeom>
              <a:avLst/>
              <a:gdLst>
                <a:gd name="T0" fmla="*/ 100 w 100"/>
                <a:gd name="T1" fmla="*/ 52 h 52"/>
                <a:gd name="T2" fmla="*/ 100 w 100"/>
                <a:gd name="T3" fmla="*/ 51 h 52"/>
                <a:gd name="T4" fmla="*/ 88 w 100"/>
                <a:gd name="T5" fmla="*/ 14 h 52"/>
                <a:gd name="T6" fmla="*/ 2 w 100"/>
                <a:gd name="T7" fmla="*/ 0 h 52"/>
                <a:gd name="T8" fmla="*/ 0 w 100"/>
                <a:gd name="T9" fmla="*/ 38 h 52"/>
                <a:gd name="T10" fmla="*/ 100 w 100"/>
                <a:gd name="T11" fmla="*/ 52 h 52"/>
              </a:gdLst>
              <a:ahLst/>
              <a:cxnLst>
                <a:cxn ang="0">
                  <a:pos x="T0" y="T1"/>
                </a:cxn>
                <a:cxn ang="0">
                  <a:pos x="T2" y="T3"/>
                </a:cxn>
                <a:cxn ang="0">
                  <a:pos x="T4" y="T5"/>
                </a:cxn>
                <a:cxn ang="0">
                  <a:pos x="T6" y="T7"/>
                </a:cxn>
                <a:cxn ang="0">
                  <a:pos x="T8" y="T9"/>
                </a:cxn>
                <a:cxn ang="0">
                  <a:pos x="T10" y="T11"/>
                </a:cxn>
              </a:cxnLst>
              <a:rect l="0" t="0" r="r" b="b"/>
              <a:pathLst>
                <a:path w="100" h="52">
                  <a:moveTo>
                    <a:pt x="100" y="52"/>
                  </a:moveTo>
                  <a:cubicBezTo>
                    <a:pt x="100" y="52"/>
                    <a:pt x="100" y="52"/>
                    <a:pt x="100" y="51"/>
                  </a:cubicBezTo>
                  <a:cubicBezTo>
                    <a:pt x="99" y="45"/>
                    <a:pt x="88" y="14"/>
                    <a:pt x="88" y="14"/>
                  </a:cubicBezTo>
                  <a:cubicBezTo>
                    <a:pt x="2" y="0"/>
                    <a:pt x="2" y="0"/>
                    <a:pt x="2" y="0"/>
                  </a:cubicBezTo>
                  <a:cubicBezTo>
                    <a:pt x="0" y="38"/>
                    <a:pt x="0" y="38"/>
                    <a:pt x="0" y="38"/>
                  </a:cubicBezTo>
                  <a:lnTo>
                    <a:pt x="100" y="52"/>
                  </a:lnTo>
                  <a:close/>
                </a:path>
              </a:pathLst>
            </a:cu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 name="Picture 14">
              <a:extLst>
                <a:ext uri="{FF2B5EF4-FFF2-40B4-BE49-F238E27FC236}">
                  <a16:creationId xmlns:a16="http://schemas.microsoft.com/office/drawing/2014/main" id="{BF8B9545-9AE1-B641-89CE-F6FCD2126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4749799"/>
              <a:ext cx="2206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15">
              <a:extLst>
                <a:ext uri="{FF2B5EF4-FFF2-40B4-BE49-F238E27FC236}">
                  <a16:creationId xmlns:a16="http://schemas.microsoft.com/office/drawing/2014/main" id="{7FE11426-03FF-3A46-8E85-D9A956E725C5}"/>
                </a:ext>
              </a:extLst>
            </p:cNvPr>
            <p:cNvSpPr>
              <a:spLocks/>
            </p:cNvSpPr>
            <p:nvPr/>
          </p:nvSpPr>
          <p:spPr bwMode="auto">
            <a:xfrm>
              <a:off x="1266825" y="4778374"/>
              <a:ext cx="1435100" cy="1050925"/>
            </a:xfrm>
            <a:custGeom>
              <a:avLst/>
              <a:gdLst>
                <a:gd name="T0" fmla="*/ 332 w 722"/>
                <a:gd name="T1" fmla="*/ 74 h 529"/>
                <a:gd name="T2" fmla="*/ 250 w 722"/>
                <a:gd name="T3" fmla="*/ 83 h 529"/>
                <a:gd name="T4" fmla="*/ 11 w 722"/>
                <a:gd name="T5" fmla="*/ 434 h 529"/>
                <a:gd name="T6" fmla="*/ 68 w 722"/>
                <a:gd name="T7" fmla="*/ 439 h 529"/>
                <a:gd name="T8" fmla="*/ 243 w 722"/>
                <a:gd name="T9" fmla="*/ 185 h 529"/>
                <a:gd name="T10" fmla="*/ 234 w 722"/>
                <a:gd name="T11" fmla="*/ 382 h 529"/>
                <a:gd name="T12" fmla="*/ 226 w 722"/>
                <a:gd name="T13" fmla="*/ 495 h 529"/>
                <a:gd name="T14" fmla="*/ 283 w 722"/>
                <a:gd name="T15" fmla="*/ 522 h 529"/>
                <a:gd name="T16" fmla="*/ 371 w 722"/>
                <a:gd name="T17" fmla="*/ 525 h 529"/>
                <a:gd name="T18" fmla="*/ 427 w 722"/>
                <a:gd name="T19" fmla="*/ 509 h 529"/>
                <a:gd name="T20" fmla="*/ 441 w 722"/>
                <a:gd name="T21" fmla="*/ 421 h 529"/>
                <a:gd name="T22" fmla="*/ 428 w 722"/>
                <a:gd name="T23" fmla="*/ 213 h 529"/>
                <a:gd name="T24" fmla="*/ 427 w 722"/>
                <a:gd name="T25" fmla="*/ 199 h 529"/>
                <a:gd name="T26" fmla="*/ 542 w 722"/>
                <a:gd name="T27" fmla="*/ 249 h 529"/>
                <a:gd name="T28" fmla="*/ 722 w 722"/>
                <a:gd name="T29" fmla="*/ 18 h 529"/>
                <a:gd name="T30" fmla="*/ 669 w 722"/>
                <a:gd name="T31" fmla="*/ 0 h 529"/>
                <a:gd name="T32" fmla="*/ 454 w 722"/>
                <a:gd name="T33" fmla="*/ 138 h 529"/>
                <a:gd name="T34" fmla="*/ 421 w 722"/>
                <a:gd name="T35" fmla="*/ 109 h 529"/>
                <a:gd name="T36" fmla="*/ 332 w 722"/>
                <a:gd name="T37" fmla="*/ 7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2" h="529">
                  <a:moveTo>
                    <a:pt x="332" y="74"/>
                  </a:moveTo>
                  <a:cubicBezTo>
                    <a:pt x="310" y="71"/>
                    <a:pt x="296" y="75"/>
                    <a:pt x="250" y="83"/>
                  </a:cubicBezTo>
                  <a:cubicBezTo>
                    <a:pt x="64" y="113"/>
                    <a:pt x="0" y="368"/>
                    <a:pt x="11" y="434"/>
                  </a:cubicBezTo>
                  <a:cubicBezTo>
                    <a:pt x="13" y="441"/>
                    <a:pt x="68" y="439"/>
                    <a:pt x="68" y="439"/>
                  </a:cubicBezTo>
                  <a:cubicBezTo>
                    <a:pt x="64" y="292"/>
                    <a:pt x="155" y="164"/>
                    <a:pt x="243" y="185"/>
                  </a:cubicBezTo>
                  <a:cubicBezTo>
                    <a:pt x="243" y="185"/>
                    <a:pt x="245" y="317"/>
                    <a:pt x="234" y="382"/>
                  </a:cubicBezTo>
                  <a:cubicBezTo>
                    <a:pt x="222" y="447"/>
                    <a:pt x="217" y="472"/>
                    <a:pt x="226" y="495"/>
                  </a:cubicBezTo>
                  <a:cubicBezTo>
                    <a:pt x="235" y="517"/>
                    <a:pt x="266" y="518"/>
                    <a:pt x="283" y="522"/>
                  </a:cubicBezTo>
                  <a:cubicBezTo>
                    <a:pt x="292" y="525"/>
                    <a:pt x="336" y="529"/>
                    <a:pt x="371" y="525"/>
                  </a:cubicBezTo>
                  <a:cubicBezTo>
                    <a:pt x="398" y="522"/>
                    <a:pt x="417" y="512"/>
                    <a:pt x="427" y="509"/>
                  </a:cubicBezTo>
                  <a:cubicBezTo>
                    <a:pt x="448" y="503"/>
                    <a:pt x="453" y="467"/>
                    <a:pt x="441" y="421"/>
                  </a:cubicBezTo>
                  <a:cubicBezTo>
                    <a:pt x="429" y="376"/>
                    <a:pt x="429" y="225"/>
                    <a:pt x="428" y="213"/>
                  </a:cubicBezTo>
                  <a:cubicBezTo>
                    <a:pt x="427" y="201"/>
                    <a:pt x="427" y="199"/>
                    <a:pt x="427" y="199"/>
                  </a:cubicBezTo>
                  <a:cubicBezTo>
                    <a:pt x="427" y="199"/>
                    <a:pt x="457" y="244"/>
                    <a:pt x="542" y="249"/>
                  </a:cubicBezTo>
                  <a:cubicBezTo>
                    <a:pt x="679" y="258"/>
                    <a:pt x="699" y="152"/>
                    <a:pt x="722" y="18"/>
                  </a:cubicBezTo>
                  <a:cubicBezTo>
                    <a:pt x="669" y="0"/>
                    <a:pt x="669" y="0"/>
                    <a:pt x="669" y="0"/>
                  </a:cubicBezTo>
                  <a:cubicBezTo>
                    <a:pt x="651" y="112"/>
                    <a:pt x="633" y="254"/>
                    <a:pt x="454" y="138"/>
                  </a:cubicBezTo>
                  <a:cubicBezTo>
                    <a:pt x="446" y="133"/>
                    <a:pt x="426" y="113"/>
                    <a:pt x="421" y="109"/>
                  </a:cubicBezTo>
                  <a:cubicBezTo>
                    <a:pt x="409" y="98"/>
                    <a:pt x="342" y="75"/>
                    <a:pt x="332" y="7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
              <a:extLst>
                <a:ext uri="{FF2B5EF4-FFF2-40B4-BE49-F238E27FC236}">
                  <a16:creationId xmlns:a16="http://schemas.microsoft.com/office/drawing/2014/main" id="{ED410725-0CEE-0743-8394-1A700F45ABD6}"/>
                </a:ext>
              </a:extLst>
            </p:cNvPr>
            <p:cNvSpPr>
              <a:spLocks/>
            </p:cNvSpPr>
            <p:nvPr/>
          </p:nvSpPr>
          <p:spPr bwMode="auto">
            <a:xfrm>
              <a:off x="1984375" y="4935537"/>
              <a:ext cx="58738" cy="85725"/>
            </a:xfrm>
            <a:custGeom>
              <a:avLst/>
              <a:gdLst>
                <a:gd name="T0" fmla="*/ 24 w 30"/>
                <a:gd name="T1" fmla="*/ 0 h 43"/>
                <a:gd name="T2" fmla="*/ 18 w 30"/>
                <a:gd name="T3" fmla="*/ 3 h 43"/>
                <a:gd name="T4" fmla="*/ 0 w 30"/>
                <a:gd name="T5" fmla="*/ 31 h 43"/>
                <a:gd name="T6" fmla="*/ 9 w 30"/>
                <a:gd name="T7" fmla="*/ 43 h 43"/>
                <a:gd name="T8" fmla="*/ 30 w 30"/>
                <a:gd name="T9" fmla="*/ 14 h 43"/>
                <a:gd name="T10" fmla="*/ 24 w 30"/>
                <a:gd name="T11" fmla="*/ 0 h 43"/>
              </a:gdLst>
              <a:ahLst/>
              <a:cxnLst>
                <a:cxn ang="0">
                  <a:pos x="T0" y="T1"/>
                </a:cxn>
                <a:cxn ang="0">
                  <a:pos x="T2" y="T3"/>
                </a:cxn>
                <a:cxn ang="0">
                  <a:pos x="T4" y="T5"/>
                </a:cxn>
                <a:cxn ang="0">
                  <a:pos x="T6" y="T7"/>
                </a:cxn>
                <a:cxn ang="0">
                  <a:pos x="T8" y="T9"/>
                </a:cxn>
                <a:cxn ang="0">
                  <a:pos x="T10" y="T11"/>
                </a:cxn>
              </a:cxnLst>
              <a:rect l="0" t="0" r="r" b="b"/>
              <a:pathLst>
                <a:path w="30" h="43">
                  <a:moveTo>
                    <a:pt x="24" y="0"/>
                  </a:moveTo>
                  <a:cubicBezTo>
                    <a:pt x="23" y="0"/>
                    <a:pt x="18" y="3"/>
                    <a:pt x="18" y="3"/>
                  </a:cubicBezTo>
                  <a:cubicBezTo>
                    <a:pt x="0" y="31"/>
                    <a:pt x="0" y="31"/>
                    <a:pt x="0" y="31"/>
                  </a:cubicBezTo>
                  <a:cubicBezTo>
                    <a:pt x="9" y="43"/>
                    <a:pt x="9" y="43"/>
                    <a:pt x="9" y="43"/>
                  </a:cubicBezTo>
                  <a:cubicBezTo>
                    <a:pt x="30" y="14"/>
                    <a:pt x="30" y="14"/>
                    <a:pt x="30" y="14"/>
                  </a:cubicBezTo>
                  <a:lnTo>
                    <a:pt x="24"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4" name="Picture 17">
              <a:extLst>
                <a:ext uri="{FF2B5EF4-FFF2-40B4-BE49-F238E27FC236}">
                  <a16:creationId xmlns:a16="http://schemas.microsoft.com/office/drawing/2014/main" id="{E68D4D74-7D5C-C542-BAF4-FC661C22F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287" y="4625974"/>
              <a:ext cx="203200"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18">
              <a:extLst>
                <a:ext uri="{FF2B5EF4-FFF2-40B4-BE49-F238E27FC236}">
                  <a16:creationId xmlns:a16="http://schemas.microsoft.com/office/drawing/2014/main" id="{3B33ACA4-D391-0B4A-8227-2ABFC58B635B}"/>
                </a:ext>
              </a:extLst>
            </p:cNvPr>
            <p:cNvSpPr>
              <a:spLocks/>
            </p:cNvSpPr>
            <p:nvPr/>
          </p:nvSpPr>
          <p:spPr bwMode="auto">
            <a:xfrm>
              <a:off x="2540000" y="4452937"/>
              <a:ext cx="249238" cy="371475"/>
            </a:xfrm>
            <a:custGeom>
              <a:avLst/>
              <a:gdLst>
                <a:gd name="T0" fmla="*/ 62 w 125"/>
                <a:gd name="T1" fmla="*/ 0 h 187"/>
                <a:gd name="T2" fmla="*/ 81 w 125"/>
                <a:gd name="T3" fmla="*/ 78 h 187"/>
                <a:gd name="T4" fmla="*/ 123 w 125"/>
                <a:gd name="T5" fmla="*/ 144 h 187"/>
                <a:gd name="T6" fmla="*/ 70 w 125"/>
                <a:gd name="T7" fmla="*/ 172 h 187"/>
                <a:gd name="T8" fmla="*/ 3 w 125"/>
                <a:gd name="T9" fmla="*/ 17 h 187"/>
                <a:gd name="T10" fmla="*/ 62 w 125"/>
                <a:gd name="T11" fmla="*/ 0 h 187"/>
              </a:gdLst>
              <a:ahLst/>
              <a:cxnLst>
                <a:cxn ang="0">
                  <a:pos x="T0" y="T1"/>
                </a:cxn>
                <a:cxn ang="0">
                  <a:pos x="T2" y="T3"/>
                </a:cxn>
                <a:cxn ang="0">
                  <a:pos x="T4" y="T5"/>
                </a:cxn>
                <a:cxn ang="0">
                  <a:pos x="T6" y="T7"/>
                </a:cxn>
                <a:cxn ang="0">
                  <a:pos x="T8" y="T9"/>
                </a:cxn>
                <a:cxn ang="0">
                  <a:pos x="T10" y="T11"/>
                </a:cxn>
              </a:cxnLst>
              <a:rect l="0" t="0" r="r" b="b"/>
              <a:pathLst>
                <a:path w="125" h="187">
                  <a:moveTo>
                    <a:pt x="62" y="0"/>
                  </a:moveTo>
                  <a:cubicBezTo>
                    <a:pt x="61" y="11"/>
                    <a:pt x="66" y="46"/>
                    <a:pt x="81" y="78"/>
                  </a:cubicBezTo>
                  <a:cubicBezTo>
                    <a:pt x="96" y="110"/>
                    <a:pt x="121" y="130"/>
                    <a:pt x="123" y="144"/>
                  </a:cubicBezTo>
                  <a:cubicBezTo>
                    <a:pt x="125" y="158"/>
                    <a:pt x="89" y="187"/>
                    <a:pt x="70" y="172"/>
                  </a:cubicBezTo>
                  <a:cubicBezTo>
                    <a:pt x="55" y="159"/>
                    <a:pt x="0" y="20"/>
                    <a:pt x="3" y="17"/>
                  </a:cubicBezTo>
                  <a:cubicBezTo>
                    <a:pt x="7" y="13"/>
                    <a:pt x="62" y="0"/>
                    <a:pt x="62" y="0"/>
                  </a:cubicBezTo>
                  <a:close/>
                </a:path>
              </a:pathLst>
            </a:custGeom>
            <a:solidFill>
              <a:srgbClr val="F48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9">
              <a:extLst>
                <a:ext uri="{FF2B5EF4-FFF2-40B4-BE49-F238E27FC236}">
                  <a16:creationId xmlns:a16="http://schemas.microsoft.com/office/drawing/2014/main" id="{7142556F-193F-7544-895B-9D1D72AAF594}"/>
                </a:ext>
              </a:extLst>
            </p:cNvPr>
            <p:cNvSpPr>
              <a:spLocks/>
            </p:cNvSpPr>
            <p:nvPr/>
          </p:nvSpPr>
          <p:spPr bwMode="auto">
            <a:xfrm>
              <a:off x="2414587" y="3890962"/>
              <a:ext cx="892175" cy="738187"/>
            </a:xfrm>
            <a:custGeom>
              <a:avLst/>
              <a:gdLst>
                <a:gd name="T0" fmla="*/ 310 w 449"/>
                <a:gd name="T1" fmla="*/ 3 h 372"/>
                <a:gd name="T2" fmla="*/ 297 w 449"/>
                <a:gd name="T3" fmla="*/ 12 h 372"/>
                <a:gd name="T4" fmla="*/ 289 w 449"/>
                <a:gd name="T5" fmla="*/ 30 h 372"/>
                <a:gd name="T6" fmla="*/ 37 w 449"/>
                <a:gd name="T7" fmla="*/ 239 h 372"/>
                <a:gd name="T8" fmla="*/ 0 w 449"/>
                <a:gd name="T9" fmla="*/ 267 h 372"/>
                <a:gd name="T10" fmla="*/ 52 w 449"/>
                <a:gd name="T11" fmla="*/ 372 h 372"/>
                <a:gd name="T12" fmla="*/ 94 w 449"/>
                <a:gd name="T13" fmla="*/ 359 h 372"/>
                <a:gd name="T14" fmla="*/ 415 w 449"/>
                <a:gd name="T15" fmla="*/ 296 h 372"/>
                <a:gd name="T16" fmla="*/ 449 w 449"/>
                <a:gd name="T17" fmla="*/ 296 h 372"/>
                <a:gd name="T18" fmla="*/ 310 w 449"/>
                <a:gd name="T19" fmla="*/ 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9" h="372">
                  <a:moveTo>
                    <a:pt x="310" y="3"/>
                  </a:moveTo>
                  <a:cubicBezTo>
                    <a:pt x="308" y="0"/>
                    <a:pt x="306" y="4"/>
                    <a:pt x="297" y="12"/>
                  </a:cubicBezTo>
                  <a:cubicBezTo>
                    <a:pt x="288" y="19"/>
                    <a:pt x="295" y="13"/>
                    <a:pt x="289" y="30"/>
                  </a:cubicBezTo>
                  <a:cubicBezTo>
                    <a:pt x="276" y="65"/>
                    <a:pt x="76" y="216"/>
                    <a:pt x="37" y="239"/>
                  </a:cubicBezTo>
                  <a:cubicBezTo>
                    <a:pt x="13" y="253"/>
                    <a:pt x="8" y="259"/>
                    <a:pt x="0" y="267"/>
                  </a:cubicBezTo>
                  <a:cubicBezTo>
                    <a:pt x="52" y="372"/>
                    <a:pt x="52" y="372"/>
                    <a:pt x="52" y="372"/>
                  </a:cubicBezTo>
                  <a:cubicBezTo>
                    <a:pt x="63" y="371"/>
                    <a:pt x="68" y="368"/>
                    <a:pt x="94" y="359"/>
                  </a:cubicBezTo>
                  <a:cubicBezTo>
                    <a:pt x="137" y="343"/>
                    <a:pt x="380" y="283"/>
                    <a:pt x="415" y="296"/>
                  </a:cubicBezTo>
                  <a:cubicBezTo>
                    <a:pt x="425" y="299"/>
                    <a:pt x="449" y="296"/>
                    <a:pt x="449" y="296"/>
                  </a:cubicBezTo>
                  <a:cubicBezTo>
                    <a:pt x="414" y="195"/>
                    <a:pt x="368" y="97"/>
                    <a:pt x="310" y="3"/>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0">
              <a:extLst>
                <a:ext uri="{FF2B5EF4-FFF2-40B4-BE49-F238E27FC236}">
                  <a16:creationId xmlns:a16="http://schemas.microsoft.com/office/drawing/2014/main" id="{6B5AEBD1-2E7F-424D-8281-8B436A06050F}"/>
                </a:ext>
              </a:extLst>
            </p:cNvPr>
            <p:cNvSpPr>
              <a:spLocks/>
            </p:cNvSpPr>
            <p:nvPr/>
          </p:nvSpPr>
          <p:spPr bwMode="auto">
            <a:xfrm>
              <a:off x="2395537" y="4359274"/>
              <a:ext cx="215900" cy="285750"/>
            </a:xfrm>
            <a:custGeom>
              <a:avLst/>
              <a:gdLst>
                <a:gd name="T0" fmla="*/ 52 w 109"/>
                <a:gd name="T1" fmla="*/ 0 h 144"/>
                <a:gd name="T2" fmla="*/ 47 w 109"/>
                <a:gd name="T3" fmla="*/ 3 h 144"/>
                <a:gd name="T4" fmla="*/ 0 w 109"/>
                <a:gd name="T5" fmla="*/ 28 h 144"/>
                <a:gd name="T6" fmla="*/ 27 w 109"/>
                <a:gd name="T7" fmla="*/ 86 h 144"/>
                <a:gd name="T8" fmla="*/ 27 w 109"/>
                <a:gd name="T9" fmla="*/ 86 h 144"/>
                <a:gd name="T10" fmla="*/ 55 w 109"/>
                <a:gd name="T11" fmla="*/ 144 h 144"/>
                <a:gd name="T12" fmla="*/ 104 w 109"/>
                <a:gd name="T13" fmla="*/ 123 h 144"/>
                <a:gd name="T14" fmla="*/ 109 w 109"/>
                <a:gd name="T15" fmla="*/ 121 h 144"/>
                <a:gd name="T16" fmla="*/ 52 w 109"/>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44">
                  <a:moveTo>
                    <a:pt x="52" y="0"/>
                  </a:moveTo>
                  <a:cubicBezTo>
                    <a:pt x="50" y="1"/>
                    <a:pt x="49" y="2"/>
                    <a:pt x="47" y="3"/>
                  </a:cubicBezTo>
                  <a:cubicBezTo>
                    <a:pt x="23" y="17"/>
                    <a:pt x="8" y="20"/>
                    <a:pt x="0" y="28"/>
                  </a:cubicBezTo>
                  <a:cubicBezTo>
                    <a:pt x="27" y="86"/>
                    <a:pt x="27" y="86"/>
                    <a:pt x="27" y="86"/>
                  </a:cubicBezTo>
                  <a:cubicBezTo>
                    <a:pt x="27" y="86"/>
                    <a:pt x="27" y="86"/>
                    <a:pt x="27" y="86"/>
                  </a:cubicBezTo>
                  <a:cubicBezTo>
                    <a:pt x="55" y="144"/>
                    <a:pt x="55" y="144"/>
                    <a:pt x="55" y="144"/>
                  </a:cubicBezTo>
                  <a:cubicBezTo>
                    <a:pt x="66" y="142"/>
                    <a:pt x="78" y="132"/>
                    <a:pt x="104" y="123"/>
                  </a:cubicBezTo>
                  <a:cubicBezTo>
                    <a:pt x="106" y="122"/>
                    <a:pt x="107" y="122"/>
                    <a:pt x="109" y="121"/>
                  </a:cubicBezTo>
                  <a:lnTo>
                    <a:pt x="52" y="0"/>
                  </a:lnTo>
                  <a:close/>
                </a:path>
              </a:pathLst>
            </a:custGeom>
            <a:solidFill>
              <a:srgbClr val="F482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1">
              <a:extLst>
                <a:ext uri="{FF2B5EF4-FFF2-40B4-BE49-F238E27FC236}">
                  <a16:creationId xmlns:a16="http://schemas.microsoft.com/office/drawing/2014/main" id="{9D79AD8E-3116-D448-AEF0-68C460C9C17A}"/>
                </a:ext>
              </a:extLst>
            </p:cNvPr>
            <p:cNvSpPr>
              <a:spLocks/>
            </p:cNvSpPr>
            <p:nvPr/>
          </p:nvSpPr>
          <p:spPr bwMode="auto">
            <a:xfrm>
              <a:off x="2546350" y="4465637"/>
              <a:ext cx="73025" cy="34925"/>
            </a:xfrm>
            <a:custGeom>
              <a:avLst/>
              <a:gdLst>
                <a:gd name="T0" fmla="*/ 2 w 37"/>
                <a:gd name="T1" fmla="*/ 18 h 18"/>
                <a:gd name="T2" fmla="*/ 0 w 37"/>
                <a:gd name="T3" fmla="*/ 11 h 18"/>
                <a:gd name="T4" fmla="*/ 37 w 37"/>
                <a:gd name="T5" fmla="*/ 0 h 18"/>
                <a:gd name="T6" fmla="*/ 2 w 37"/>
                <a:gd name="T7" fmla="*/ 18 h 18"/>
              </a:gdLst>
              <a:ahLst/>
              <a:cxnLst>
                <a:cxn ang="0">
                  <a:pos x="T0" y="T1"/>
                </a:cxn>
                <a:cxn ang="0">
                  <a:pos x="T2" y="T3"/>
                </a:cxn>
                <a:cxn ang="0">
                  <a:pos x="T4" y="T5"/>
                </a:cxn>
                <a:cxn ang="0">
                  <a:pos x="T6" y="T7"/>
                </a:cxn>
              </a:cxnLst>
              <a:rect l="0" t="0" r="r" b="b"/>
              <a:pathLst>
                <a:path w="37" h="18">
                  <a:moveTo>
                    <a:pt x="2" y="18"/>
                  </a:moveTo>
                  <a:cubicBezTo>
                    <a:pt x="0" y="13"/>
                    <a:pt x="0" y="11"/>
                    <a:pt x="0" y="11"/>
                  </a:cubicBezTo>
                  <a:cubicBezTo>
                    <a:pt x="2" y="9"/>
                    <a:pt x="21" y="4"/>
                    <a:pt x="37" y="0"/>
                  </a:cubicBezTo>
                  <a:lnTo>
                    <a:pt x="2" y="18"/>
                  </a:lnTo>
                  <a:close/>
                </a:path>
              </a:pathLst>
            </a:custGeom>
            <a:solidFill>
              <a:srgbClr val="C96C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2">
              <a:extLst>
                <a:ext uri="{FF2B5EF4-FFF2-40B4-BE49-F238E27FC236}">
                  <a16:creationId xmlns:a16="http://schemas.microsoft.com/office/drawing/2014/main" id="{D2310D34-59C0-7B48-9DFE-B88B58E94CB3}"/>
                </a:ext>
              </a:extLst>
            </p:cNvPr>
            <p:cNvSpPr>
              <a:spLocks/>
            </p:cNvSpPr>
            <p:nvPr/>
          </p:nvSpPr>
          <p:spPr bwMode="auto">
            <a:xfrm>
              <a:off x="2414587" y="3890962"/>
              <a:ext cx="769938" cy="649287"/>
            </a:xfrm>
            <a:custGeom>
              <a:avLst/>
              <a:gdLst>
                <a:gd name="T0" fmla="*/ 310 w 387"/>
                <a:gd name="T1" fmla="*/ 3 h 327"/>
                <a:gd name="T2" fmla="*/ 289 w 387"/>
                <a:gd name="T3" fmla="*/ 30 h 327"/>
                <a:gd name="T4" fmla="*/ 37 w 387"/>
                <a:gd name="T5" fmla="*/ 239 h 327"/>
                <a:gd name="T6" fmla="*/ 0 w 387"/>
                <a:gd name="T7" fmla="*/ 267 h 327"/>
                <a:gd name="T8" fmla="*/ 27 w 387"/>
                <a:gd name="T9" fmla="*/ 327 h 327"/>
                <a:gd name="T10" fmla="*/ 387 w 387"/>
                <a:gd name="T11" fmla="*/ 144 h 327"/>
                <a:gd name="T12" fmla="*/ 310 w 387"/>
                <a:gd name="T13" fmla="*/ 3 h 327"/>
              </a:gdLst>
              <a:ahLst/>
              <a:cxnLst>
                <a:cxn ang="0">
                  <a:pos x="T0" y="T1"/>
                </a:cxn>
                <a:cxn ang="0">
                  <a:pos x="T2" y="T3"/>
                </a:cxn>
                <a:cxn ang="0">
                  <a:pos x="T4" y="T5"/>
                </a:cxn>
                <a:cxn ang="0">
                  <a:pos x="T6" y="T7"/>
                </a:cxn>
                <a:cxn ang="0">
                  <a:pos x="T8" y="T9"/>
                </a:cxn>
                <a:cxn ang="0">
                  <a:pos x="T10" y="T11"/>
                </a:cxn>
                <a:cxn ang="0">
                  <a:pos x="T12" y="T13"/>
                </a:cxn>
              </a:cxnLst>
              <a:rect l="0" t="0" r="r" b="b"/>
              <a:pathLst>
                <a:path w="387" h="327">
                  <a:moveTo>
                    <a:pt x="310" y="3"/>
                  </a:moveTo>
                  <a:cubicBezTo>
                    <a:pt x="308" y="0"/>
                    <a:pt x="291" y="24"/>
                    <a:pt x="289" y="30"/>
                  </a:cubicBezTo>
                  <a:cubicBezTo>
                    <a:pt x="276" y="65"/>
                    <a:pt x="76" y="216"/>
                    <a:pt x="37" y="239"/>
                  </a:cubicBezTo>
                  <a:cubicBezTo>
                    <a:pt x="13" y="253"/>
                    <a:pt x="8" y="259"/>
                    <a:pt x="0" y="267"/>
                  </a:cubicBezTo>
                  <a:cubicBezTo>
                    <a:pt x="27" y="327"/>
                    <a:pt x="27" y="327"/>
                    <a:pt x="27" y="327"/>
                  </a:cubicBezTo>
                  <a:cubicBezTo>
                    <a:pt x="387" y="144"/>
                    <a:pt x="387" y="144"/>
                    <a:pt x="387" y="144"/>
                  </a:cubicBezTo>
                  <a:cubicBezTo>
                    <a:pt x="364" y="96"/>
                    <a:pt x="338" y="49"/>
                    <a:pt x="310" y="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3">
              <a:extLst>
                <a:ext uri="{FF2B5EF4-FFF2-40B4-BE49-F238E27FC236}">
                  <a16:creationId xmlns:a16="http://schemas.microsoft.com/office/drawing/2014/main" id="{46E66398-F01B-EF43-A0DC-89E73FF03FA9}"/>
                </a:ext>
              </a:extLst>
            </p:cNvPr>
            <p:cNvSpPr>
              <a:spLocks/>
            </p:cNvSpPr>
            <p:nvPr/>
          </p:nvSpPr>
          <p:spPr bwMode="auto">
            <a:xfrm>
              <a:off x="2395537" y="4359274"/>
              <a:ext cx="166688" cy="187325"/>
            </a:xfrm>
            <a:custGeom>
              <a:avLst/>
              <a:gdLst>
                <a:gd name="T0" fmla="*/ 52 w 84"/>
                <a:gd name="T1" fmla="*/ 0 h 94"/>
                <a:gd name="T2" fmla="*/ 47 w 84"/>
                <a:gd name="T3" fmla="*/ 3 h 94"/>
                <a:gd name="T4" fmla="*/ 0 w 84"/>
                <a:gd name="T5" fmla="*/ 28 h 94"/>
                <a:gd name="T6" fmla="*/ 27 w 84"/>
                <a:gd name="T7" fmla="*/ 86 h 94"/>
                <a:gd name="T8" fmla="*/ 27 w 84"/>
                <a:gd name="T9" fmla="*/ 86 h 94"/>
                <a:gd name="T10" fmla="*/ 31 w 84"/>
                <a:gd name="T11" fmla="*/ 94 h 94"/>
                <a:gd name="T12" fmla="*/ 84 w 84"/>
                <a:gd name="T13" fmla="*/ 67 h 94"/>
                <a:gd name="T14" fmla="*/ 52 w 84"/>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94">
                  <a:moveTo>
                    <a:pt x="52" y="0"/>
                  </a:moveTo>
                  <a:cubicBezTo>
                    <a:pt x="50" y="1"/>
                    <a:pt x="49" y="2"/>
                    <a:pt x="47" y="3"/>
                  </a:cubicBezTo>
                  <a:cubicBezTo>
                    <a:pt x="23" y="17"/>
                    <a:pt x="8" y="20"/>
                    <a:pt x="0" y="28"/>
                  </a:cubicBezTo>
                  <a:cubicBezTo>
                    <a:pt x="27" y="86"/>
                    <a:pt x="27" y="86"/>
                    <a:pt x="27" y="86"/>
                  </a:cubicBezTo>
                  <a:cubicBezTo>
                    <a:pt x="27" y="86"/>
                    <a:pt x="27" y="86"/>
                    <a:pt x="27" y="86"/>
                  </a:cubicBezTo>
                  <a:cubicBezTo>
                    <a:pt x="31" y="94"/>
                    <a:pt x="31" y="94"/>
                    <a:pt x="31" y="94"/>
                  </a:cubicBezTo>
                  <a:cubicBezTo>
                    <a:pt x="84" y="67"/>
                    <a:pt x="84" y="67"/>
                    <a:pt x="84" y="67"/>
                  </a:cubicBezTo>
                  <a:lnTo>
                    <a:pt x="52" y="0"/>
                  </a:lnTo>
                  <a:close/>
                </a:path>
              </a:pathLst>
            </a:custGeom>
            <a:solidFill>
              <a:srgbClr val="F69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 name="Picture 24">
              <a:extLst>
                <a:ext uri="{FF2B5EF4-FFF2-40B4-BE49-F238E27FC236}">
                  <a16:creationId xmlns:a16="http://schemas.microsoft.com/office/drawing/2014/main" id="{2FA64FF1-7750-4B44-8688-DE4027EAF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8425" y="4552949"/>
              <a:ext cx="142875" cy="11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5">
              <a:extLst>
                <a:ext uri="{FF2B5EF4-FFF2-40B4-BE49-F238E27FC236}">
                  <a16:creationId xmlns:a16="http://schemas.microsoft.com/office/drawing/2014/main" id="{DAF01B31-8975-C94A-B666-D9B0815E4D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5412" y="4605337"/>
              <a:ext cx="142875" cy="11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26">
              <a:extLst>
                <a:ext uri="{FF2B5EF4-FFF2-40B4-BE49-F238E27FC236}">
                  <a16:creationId xmlns:a16="http://schemas.microsoft.com/office/drawing/2014/main" id="{7369AC1E-8092-0E42-A061-C07C86C30F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762" y="4659312"/>
              <a:ext cx="14922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7">
              <a:extLst>
                <a:ext uri="{FF2B5EF4-FFF2-40B4-BE49-F238E27FC236}">
                  <a16:creationId xmlns:a16="http://schemas.microsoft.com/office/drawing/2014/main" id="{D400EA0E-2260-DD4F-8604-6F0BED4CE6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750" y="4710112"/>
              <a:ext cx="125413"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28">
              <a:extLst>
                <a:ext uri="{FF2B5EF4-FFF2-40B4-BE49-F238E27FC236}">
                  <a16:creationId xmlns:a16="http://schemas.microsoft.com/office/drawing/2014/main" id="{C48759B1-99E6-B644-A61E-B965211461B9}"/>
                </a:ext>
              </a:extLst>
            </p:cNvPr>
            <p:cNvSpPr>
              <a:spLocks/>
            </p:cNvSpPr>
            <p:nvPr/>
          </p:nvSpPr>
          <p:spPr bwMode="auto">
            <a:xfrm>
              <a:off x="1365250" y="5664199"/>
              <a:ext cx="128588" cy="115887"/>
            </a:xfrm>
            <a:custGeom>
              <a:avLst/>
              <a:gdLst>
                <a:gd name="T0" fmla="*/ 7 w 65"/>
                <a:gd name="T1" fmla="*/ 0 h 58"/>
                <a:gd name="T2" fmla="*/ 41 w 65"/>
                <a:gd name="T3" fmla="*/ 18 h 58"/>
                <a:gd name="T4" fmla="*/ 64 w 65"/>
                <a:gd name="T5" fmla="*/ 45 h 58"/>
                <a:gd name="T6" fmla="*/ 10 w 65"/>
                <a:gd name="T7" fmla="*/ 31 h 58"/>
                <a:gd name="T8" fmla="*/ 7 w 65"/>
                <a:gd name="T9" fmla="*/ 0 h 58"/>
              </a:gdLst>
              <a:ahLst/>
              <a:cxnLst>
                <a:cxn ang="0">
                  <a:pos x="T0" y="T1"/>
                </a:cxn>
                <a:cxn ang="0">
                  <a:pos x="T2" y="T3"/>
                </a:cxn>
                <a:cxn ang="0">
                  <a:pos x="T4" y="T5"/>
                </a:cxn>
                <a:cxn ang="0">
                  <a:pos x="T6" y="T7"/>
                </a:cxn>
                <a:cxn ang="0">
                  <a:pos x="T8" y="T9"/>
                </a:cxn>
              </a:cxnLst>
              <a:rect l="0" t="0" r="r" b="b"/>
              <a:pathLst>
                <a:path w="65" h="58">
                  <a:moveTo>
                    <a:pt x="7" y="0"/>
                  </a:moveTo>
                  <a:cubicBezTo>
                    <a:pt x="10" y="0"/>
                    <a:pt x="22" y="6"/>
                    <a:pt x="41" y="18"/>
                  </a:cubicBezTo>
                  <a:cubicBezTo>
                    <a:pt x="61" y="31"/>
                    <a:pt x="65" y="37"/>
                    <a:pt x="64" y="45"/>
                  </a:cubicBezTo>
                  <a:cubicBezTo>
                    <a:pt x="62" y="58"/>
                    <a:pt x="20" y="46"/>
                    <a:pt x="10" y="31"/>
                  </a:cubicBezTo>
                  <a:cubicBezTo>
                    <a:pt x="0" y="17"/>
                    <a:pt x="7" y="0"/>
                    <a:pt x="7" y="0"/>
                  </a:cubicBezTo>
                  <a:close/>
                </a:path>
              </a:pathLst>
            </a:custGeom>
            <a:solidFill>
              <a:srgbClr val="EFC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9">
              <a:extLst>
                <a:ext uri="{FF2B5EF4-FFF2-40B4-BE49-F238E27FC236}">
                  <a16:creationId xmlns:a16="http://schemas.microsoft.com/office/drawing/2014/main" id="{C1E82397-85E7-A842-B0C9-5E26CBFF5A83}"/>
                </a:ext>
              </a:extLst>
            </p:cNvPr>
            <p:cNvSpPr>
              <a:spLocks/>
            </p:cNvSpPr>
            <p:nvPr/>
          </p:nvSpPr>
          <p:spPr bwMode="auto">
            <a:xfrm>
              <a:off x="1876425" y="4941887"/>
              <a:ext cx="107950" cy="69850"/>
            </a:xfrm>
            <a:custGeom>
              <a:avLst/>
              <a:gdLst>
                <a:gd name="T0" fmla="*/ 38 w 68"/>
                <a:gd name="T1" fmla="*/ 0 h 44"/>
                <a:gd name="T2" fmla="*/ 68 w 68"/>
                <a:gd name="T3" fmla="*/ 35 h 44"/>
                <a:gd name="T4" fmla="*/ 20 w 68"/>
                <a:gd name="T5" fmla="*/ 44 h 44"/>
                <a:gd name="T6" fmla="*/ 0 w 68"/>
                <a:gd name="T7" fmla="*/ 10 h 44"/>
                <a:gd name="T8" fmla="*/ 38 w 68"/>
                <a:gd name="T9" fmla="*/ 0 h 44"/>
              </a:gdLst>
              <a:ahLst/>
              <a:cxnLst>
                <a:cxn ang="0">
                  <a:pos x="T0" y="T1"/>
                </a:cxn>
                <a:cxn ang="0">
                  <a:pos x="T2" y="T3"/>
                </a:cxn>
                <a:cxn ang="0">
                  <a:pos x="T4" y="T5"/>
                </a:cxn>
                <a:cxn ang="0">
                  <a:pos x="T6" y="T7"/>
                </a:cxn>
                <a:cxn ang="0">
                  <a:pos x="T8" y="T9"/>
                </a:cxn>
              </a:cxnLst>
              <a:rect l="0" t="0" r="r" b="b"/>
              <a:pathLst>
                <a:path w="68" h="44">
                  <a:moveTo>
                    <a:pt x="38" y="0"/>
                  </a:moveTo>
                  <a:lnTo>
                    <a:pt x="68" y="35"/>
                  </a:lnTo>
                  <a:lnTo>
                    <a:pt x="20" y="44"/>
                  </a:lnTo>
                  <a:lnTo>
                    <a:pt x="0" y="10"/>
                  </a:lnTo>
                  <a:lnTo>
                    <a:pt x="38"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0">
              <a:extLst>
                <a:ext uri="{FF2B5EF4-FFF2-40B4-BE49-F238E27FC236}">
                  <a16:creationId xmlns:a16="http://schemas.microsoft.com/office/drawing/2014/main" id="{B4E62BC1-B6EB-7B48-BF52-E1935EB5DCB3}"/>
                </a:ext>
              </a:extLst>
            </p:cNvPr>
            <p:cNvSpPr>
              <a:spLocks/>
            </p:cNvSpPr>
            <p:nvPr/>
          </p:nvSpPr>
          <p:spPr bwMode="auto">
            <a:xfrm>
              <a:off x="1897062" y="4964112"/>
              <a:ext cx="152400" cy="866775"/>
            </a:xfrm>
            <a:custGeom>
              <a:avLst/>
              <a:gdLst>
                <a:gd name="T0" fmla="*/ 60 w 77"/>
                <a:gd name="T1" fmla="*/ 8 h 437"/>
                <a:gd name="T2" fmla="*/ 8 w 77"/>
                <a:gd name="T3" fmla="*/ 19 h 437"/>
                <a:gd name="T4" fmla="*/ 18 w 77"/>
                <a:gd name="T5" fmla="*/ 45 h 437"/>
                <a:gd name="T6" fmla="*/ 20 w 77"/>
                <a:gd name="T7" fmla="*/ 60 h 437"/>
                <a:gd name="T8" fmla="*/ 3 w 77"/>
                <a:gd name="T9" fmla="*/ 367 h 437"/>
                <a:gd name="T10" fmla="*/ 47 w 77"/>
                <a:gd name="T11" fmla="*/ 432 h 437"/>
                <a:gd name="T12" fmla="*/ 77 w 77"/>
                <a:gd name="T13" fmla="*/ 367 h 437"/>
                <a:gd name="T14" fmla="*/ 54 w 77"/>
                <a:gd name="T15" fmla="*/ 50 h 437"/>
                <a:gd name="T16" fmla="*/ 60 w 77"/>
                <a:gd name="T17" fmla="*/ 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37">
                  <a:moveTo>
                    <a:pt x="60" y="8"/>
                  </a:moveTo>
                  <a:cubicBezTo>
                    <a:pt x="47" y="0"/>
                    <a:pt x="4" y="1"/>
                    <a:pt x="8" y="19"/>
                  </a:cubicBezTo>
                  <a:cubicBezTo>
                    <a:pt x="13" y="36"/>
                    <a:pt x="13" y="37"/>
                    <a:pt x="18" y="45"/>
                  </a:cubicBezTo>
                  <a:cubicBezTo>
                    <a:pt x="23" y="54"/>
                    <a:pt x="20" y="53"/>
                    <a:pt x="20" y="60"/>
                  </a:cubicBezTo>
                  <a:cubicBezTo>
                    <a:pt x="19" y="66"/>
                    <a:pt x="0" y="363"/>
                    <a:pt x="3" y="367"/>
                  </a:cubicBezTo>
                  <a:cubicBezTo>
                    <a:pt x="6" y="371"/>
                    <a:pt x="45" y="437"/>
                    <a:pt x="47" y="432"/>
                  </a:cubicBezTo>
                  <a:cubicBezTo>
                    <a:pt x="49" y="427"/>
                    <a:pt x="77" y="367"/>
                    <a:pt x="77" y="367"/>
                  </a:cubicBezTo>
                  <a:cubicBezTo>
                    <a:pt x="54" y="50"/>
                    <a:pt x="54" y="50"/>
                    <a:pt x="54" y="50"/>
                  </a:cubicBezTo>
                  <a:cubicBezTo>
                    <a:pt x="52" y="29"/>
                    <a:pt x="70" y="28"/>
                    <a:pt x="60" y="8"/>
                  </a:cubicBezTo>
                  <a:close/>
                </a:path>
              </a:pathLst>
            </a:custGeom>
            <a:solidFill>
              <a:srgbClr val="8D18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1">
              <a:extLst>
                <a:ext uri="{FF2B5EF4-FFF2-40B4-BE49-F238E27FC236}">
                  <a16:creationId xmlns:a16="http://schemas.microsoft.com/office/drawing/2014/main" id="{AE2DDF6A-67FF-744C-87EE-36623E219C92}"/>
                </a:ext>
              </a:extLst>
            </p:cNvPr>
            <p:cNvSpPr>
              <a:spLocks/>
            </p:cNvSpPr>
            <p:nvPr/>
          </p:nvSpPr>
          <p:spPr bwMode="auto">
            <a:xfrm>
              <a:off x="1887537" y="4948237"/>
              <a:ext cx="82550" cy="68262"/>
            </a:xfrm>
            <a:custGeom>
              <a:avLst/>
              <a:gdLst>
                <a:gd name="T0" fmla="*/ 42 w 42"/>
                <a:gd name="T1" fmla="*/ 23 h 35"/>
                <a:gd name="T2" fmla="*/ 7 w 42"/>
                <a:gd name="T3" fmla="*/ 0 h 35"/>
                <a:gd name="T4" fmla="*/ 0 w 42"/>
                <a:gd name="T5" fmla="*/ 9 h 35"/>
                <a:gd name="T6" fmla="*/ 20 w 42"/>
                <a:gd name="T7" fmla="*/ 35 h 35"/>
                <a:gd name="T8" fmla="*/ 24 w 42"/>
                <a:gd name="T9" fmla="*/ 33 h 35"/>
                <a:gd name="T10" fmla="*/ 42 w 42"/>
                <a:gd name="T11" fmla="*/ 23 h 35"/>
              </a:gdLst>
              <a:ahLst/>
              <a:cxnLst>
                <a:cxn ang="0">
                  <a:pos x="T0" y="T1"/>
                </a:cxn>
                <a:cxn ang="0">
                  <a:pos x="T2" y="T3"/>
                </a:cxn>
                <a:cxn ang="0">
                  <a:pos x="T4" y="T5"/>
                </a:cxn>
                <a:cxn ang="0">
                  <a:pos x="T6" y="T7"/>
                </a:cxn>
                <a:cxn ang="0">
                  <a:pos x="T8" y="T9"/>
                </a:cxn>
                <a:cxn ang="0">
                  <a:pos x="T10" y="T11"/>
                </a:cxn>
              </a:cxnLst>
              <a:rect l="0" t="0" r="r" b="b"/>
              <a:pathLst>
                <a:path w="42" h="35">
                  <a:moveTo>
                    <a:pt x="42" y="23"/>
                  </a:moveTo>
                  <a:cubicBezTo>
                    <a:pt x="39" y="21"/>
                    <a:pt x="7" y="0"/>
                    <a:pt x="7" y="0"/>
                  </a:cubicBezTo>
                  <a:cubicBezTo>
                    <a:pt x="0" y="9"/>
                    <a:pt x="0" y="9"/>
                    <a:pt x="0" y="9"/>
                  </a:cubicBezTo>
                  <a:cubicBezTo>
                    <a:pt x="20" y="35"/>
                    <a:pt x="20" y="35"/>
                    <a:pt x="20" y="35"/>
                  </a:cubicBezTo>
                  <a:cubicBezTo>
                    <a:pt x="24" y="33"/>
                    <a:pt x="24" y="33"/>
                    <a:pt x="24" y="33"/>
                  </a:cubicBezTo>
                  <a:lnTo>
                    <a:pt x="42" y="23"/>
                  </a:lnTo>
                  <a:close/>
                </a:path>
              </a:pathLst>
            </a:custGeom>
            <a:solidFill>
              <a:srgbClr val="8D18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2">
              <a:extLst>
                <a:ext uri="{FF2B5EF4-FFF2-40B4-BE49-F238E27FC236}">
                  <a16:creationId xmlns:a16="http://schemas.microsoft.com/office/drawing/2014/main" id="{7FD8A0C3-9CDC-EF45-9D4D-47E3CD500E64}"/>
                </a:ext>
              </a:extLst>
            </p:cNvPr>
            <p:cNvSpPr>
              <a:spLocks/>
            </p:cNvSpPr>
            <p:nvPr/>
          </p:nvSpPr>
          <p:spPr bwMode="auto">
            <a:xfrm>
              <a:off x="2592387" y="4776787"/>
              <a:ext cx="142875" cy="88900"/>
            </a:xfrm>
            <a:custGeom>
              <a:avLst/>
              <a:gdLst>
                <a:gd name="T0" fmla="*/ 72 w 72"/>
                <a:gd name="T1" fmla="*/ 16 h 45"/>
                <a:gd name="T2" fmla="*/ 67 w 72"/>
                <a:gd name="T3" fmla="*/ 45 h 45"/>
                <a:gd name="T4" fmla="*/ 1 w 72"/>
                <a:gd name="T5" fmla="*/ 35 h 45"/>
                <a:gd name="T6" fmla="*/ 3 w 72"/>
                <a:gd name="T7" fmla="*/ 2 h 45"/>
                <a:gd name="T8" fmla="*/ 72 w 72"/>
                <a:gd name="T9" fmla="*/ 16 h 45"/>
              </a:gdLst>
              <a:ahLst/>
              <a:cxnLst>
                <a:cxn ang="0">
                  <a:pos x="T0" y="T1"/>
                </a:cxn>
                <a:cxn ang="0">
                  <a:pos x="T2" y="T3"/>
                </a:cxn>
                <a:cxn ang="0">
                  <a:pos x="T4" y="T5"/>
                </a:cxn>
                <a:cxn ang="0">
                  <a:pos x="T6" y="T7"/>
                </a:cxn>
                <a:cxn ang="0">
                  <a:pos x="T8" y="T9"/>
                </a:cxn>
              </a:cxnLst>
              <a:rect l="0" t="0" r="r" b="b"/>
              <a:pathLst>
                <a:path w="72" h="45">
                  <a:moveTo>
                    <a:pt x="72" y="16"/>
                  </a:moveTo>
                  <a:cubicBezTo>
                    <a:pt x="69" y="30"/>
                    <a:pt x="67" y="45"/>
                    <a:pt x="67" y="45"/>
                  </a:cubicBezTo>
                  <a:cubicBezTo>
                    <a:pt x="67" y="45"/>
                    <a:pt x="1" y="37"/>
                    <a:pt x="1" y="35"/>
                  </a:cubicBezTo>
                  <a:cubicBezTo>
                    <a:pt x="0" y="34"/>
                    <a:pt x="3" y="3"/>
                    <a:pt x="3" y="2"/>
                  </a:cubicBezTo>
                  <a:cubicBezTo>
                    <a:pt x="3" y="0"/>
                    <a:pt x="52" y="16"/>
                    <a:pt x="72" y="16"/>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
              <a:extLst>
                <a:ext uri="{FF2B5EF4-FFF2-40B4-BE49-F238E27FC236}">
                  <a16:creationId xmlns:a16="http://schemas.microsoft.com/office/drawing/2014/main" id="{D96F2732-6153-1447-8355-B25DEB6D1FDF}"/>
                </a:ext>
              </a:extLst>
            </p:cNvPr>
            <p:cNvSpPr>
              <a:spLocks/>
            </p:cNvSpPr>
            <p:nvPr/>
          </p:nvSpPr>
          <p:spPr bwMode="auto">
            <a:xfrm>
              <a:off x="2009775" y="4818062"/>
              <a:ext cx="744538" cy="1011237"/>
            </a:xfrm>
            <a:custGeom>
              <a:avLst/>
              <a:gdLst>
                <a:gd name="T0" fmla="*/ 13 w 375"/>
                <a:gd name="T1" fmla="*/ 75 h 509"/>
                <a:gd name="T2" fmla="*/ 14 w 375"/>
                <a:gd name="T3" fmla="*/ 72 h 509"/>
                <a:gd name="T4" fmla="*/ 0 w 375"/>
                <a:gd name="T5" fmla="*/ 102 h 509"/>
                <a:gd name="T6" fmla="*/ 36 w 375"/>
                <a:gd name="T7" fmla="*/ 309 h 509"/>
                <a:gd name="T8" fmla="*/ 70 w 375"/>
                <a:gd name="T9" fmla="*/ 509 h 509"/>
                <a:gd name="T10" fmla="*/ 121 w 375"/>
                <a:gd name="T11" fmla="*/ 498 h 509"/>
                <a:gd name="T12" fmla="*/ 88 w 375"/>
                <a:gd name="T13" fmla="*/ 232 h 509"/>
                <a:gd name="T14" fmla="*/ 86 w 375"/>
                <a:gd name="T15" fmla="*/ 215 h 509"/>
                <a:gd name="T16" fmla="*/ 258 w 375"/>
                <a:gd name="T17" fmla="*/ 222 h 509"/>
                <a:gd name="T18" fmla="*/ 345 w 375"/>
                <a:gd name="T19" fmla="*/ 112 h 509"/>
                <a:gd name="T20" fmla="*/ 365 w 375"/>
                <a:gd name="T21" fmla="*/ 12 h 509"/>
                <a:gd name="T22" fmla="*/ 291 w 375"/>
                <a:gd name="T23" fmla="*/ 1 h 509"/>
                <a:gd name="T24" fmla="*/ 264 w 375"/>
                <a:gd name="T25" fmla="*/ 91 h 509"/>
                <a:gd name="T26" fmla="*/ 204 w 375"/>
                <a:gd name="T27" fmla="*/ 150 h 509"/>
                <a:gd name="T28" fmla="*/ 60 w 375"/>
                <a:gd name="T29" fmla="*/ 95 h 509"/>
                <a:gd name="T30" fmla="*/ 14 w 375"/>
                <a:gd name="T31" fmla="*/ 72 h 509"/>
                <a:gd name="T32" fmla="*/ 13 w 375"/>
                <a:gd name="T33" fmla="*/ 7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 h="509">
                  <a:moveTo>
                    <a:pt x="13" y="75"/>
                  </a:moveTo>
                  <a:cubicBezTo>
                    <a:pt x="14" y="72"/>
                    <a:pt x="14" y="72"/>
                    <a:pt x="14" y="72"/>
                  </a:cubicBezTo>
                  <a:cubicBezTo>
                    <a:pt x="0" y="102"/>
                    <a:pt x="0" y="102"/>
                    <a:pt x="0" y="102"/>
                  </a:cubicBezTo>
                  <a:cubicBezTo>
                    <a:pt x="0" y="102"/>
                    <a:pt x="11" y="200"/>
                    <a:pt x="36" y="309"/>
                  </a:cubicBezTo>
                  <a:cubicBezTo>
                    <a:pt x="61" y="418"/>
                    <a:pt x="70" y="509"/>
                    <a:pt x="70" y="509"/>
                  </a:cubicBezTo>
                  <a:cubicBezTo>
                    <a:pt x="121" y="498"/>
                    <a:pt x="121" y="498"/>
                    <a:pt x="121" y="498"/>
                  </a:cubicBezTo>
                  <a:cubicBezTo>
                    <a:pt x="88" y="232"/>
                    <a:pt x="88" y="232"/>
                    <a:pt x="88" y="232"/>
                  </a:cubicBezTo>
                  <a:cubicBezTo>
                    <a:pt x="86" y="215"/>
                    <a:pt x="86" y="215"/>
                    <a:pt x="86" y="215"/>
                  </a:cubicBezTo>
                  <a:cubicBezTo>
                    <a:pt x="108" y="228"/>
                    <a:pt x="193" y="259"/>
                    <a:pt x="258" y="222"/>
                  </a:cubicBezTo>
                  <a:cubicBezTo>
                    <a:pt x="297" y="200"/>
                    <a:pt x="336" y="143"/>
                    <a:pt x="345" y="112"/>
                  </a:cubicBezTo>
                  <a:cubicBezTo>
                    <a:pt x="354" y="82"/>
                    <a:pt x="375" y="13"/>
                    <a:pt x="365" y="12"/>
                  </a:cubicBezTo>
                  <a:cubicBezTo>
                    <a:pt x="356" y="12"/>
                    <a:pt x="291" y="1"/>
                    <a:pt x="291" y="1"/>
                  </a:cubicBezTo>
                  <a:cubicBezTo>
                    <a:pt x="292" y="0"/>
                    <a:pt x="274" y="68"/>
                    <a:pt x="264" y="91"/>
                  </a:cubicBezTo>
                  <a:cubicBezTo>
                    <a:pt x="254" y="114"/>
                    <a:pt x="237" y="150"/>
                    <a:pt x="204" y="150"/>
                  </a:cubicBezTo>
                  <a:cubicBezTo>
                    <a:pt x="171" y="151"/>
                    <a:pt x="79" y="106"/>
                    <a:pt x="60" y="95"/>
                  </a:cubicBezTo>
                  <a:cubicBezTo>
                    <a:pt x="41" y="85"/>
                    <a:pt x="14" y="72"/>
                    <a:pt x="14" y="72"/>
                  </a:cubicBezTo>
                  <a:cubicBezTo>
                    <a:pt x="14" y="72"/>
                    <a:pt x="13" y="75"/>
                    <a:pt x="13" y="75"/>
                  </a:cubicBezTo>
                  <a:close/>
                </a:path>
              </a:pathLst>
            </a:custGeom>
            <a:solidFill>
              <a:srgbClr val="25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4">
              <a:extLst>
                <a:ext uri="{FF2B5EF4-FFF2-40B4-BE49-F238E27FC236}">
                  <a16:creationId xmlns:a16="http://schemas.microsoft.com/office/drawing/2014/main" id="{8F34A469-14D8-0D41-9D31-F629A0B50EB4}"/>
                </a:ext>
              </a:extLst>
            </p:cNvPr>
            <p:cNvSpPr>
              <a:spLocks/>
            </p:cNvSpPr>
            <p:nvPr/>
          </p:nvSpPr>
          <p:spPr bwMode="auto">
            <a:xfrm>
              <a:off x="1998662" y="4968874"/>
              <a:ext cx="119063" cy="519112"/>
            </a:xfrm>
            <a:custGeom>
              <a:avLst/>
              <a:gdLst>
                <a:gd name="T0" fmla="*/ 27 w 60"/>
                <a:gd name="T1" fmla="*/ 0 h 261"/>
                <a:gd name="T2" fmla="*/ 58 w 60"/>
                <a:gd name="T3" fmla="*/ 57 h 261"/>
                <a:gd name="T4" fmla="*/ 33 w 60"/>
                <a:gd name="T5" fmla="*/ 73 h 261"/>
                <a:gd name="T6" fmla="*/ 54 w 60"/>
                <a:gd name="T7" fmla="*/ 94 h 261"/>
                <a:gd name="T8" fmla="*/ 48 w 60"/>
                <a:gd name="T9" fmla="*/ 261 h 261"/>
                <a:gd name="T10" fmla="*/ 17 w 60"/>
                <a:gd name="T11" fmla="*/ 105 h 261"/>
                <a:gd name="T12" fmla="*/ 0 w 60"/>
                <a:gd name="T13" fmla="*/ 12 h 261"/>
                <a:gd name="T14" fmla="*/ 27 w 60"/>
                <a:gd name="T15" fmla="*/ 0 h 2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61">
                  <a:moveTo>
                    <a:pt x="27" y="0"/>
                  </a:moveTo>
                  <a:cubicBezTo>
                    <a:pt x="27" y="0"/>
                    <a:pt x="60" y="56"/>
                    <a:pt x="58" y="57"/>
                  </a:cubicBezTo>
                  <a:cubicBezTo>
                    <a:pt x="56" y="57"/>
                    <a:pt x="33" y="73"/>
                    <a:pt x="33" y="73"/>
                  </a:cubicBezTo>
                  <a:cubicBezTo>
                    <a:pt x="54" y="94"/>
                    <a:pt x="54" y="94"/>
                    <a:pt x="54" y="94"/>
                  </a:cubicBezTo>
                  <a:cubicBezTo>
                    <a:pt x="48" y="261"/>
                    <a:pt x="48" y="261"/>
                    <a:pt x="48" y="261"/>
                  </a:cubicBezTo>
                  <a:cubicBezTo>
                    <a:pt x="48" y="261"/>
                    <a:pt x="24" y="151"/>
                    <a:pt x="17" y="105"/>
                  </a:cubicBezTo>
                  <a:cubicBezTo>
                    <a:pt x="10" y="59"/>
                    <a:pt x="0" y="12"/>
                    <a:pt x="0" y="12"/>
                  </a:cubicBezTo>
                  <a:lnTo>
                    <a:pt x="27" y="0"/>
                  </a:lnTo>
                  <a:close/>
                </a:path>
              </a:pathLst>
            </a:custGeom>
            <a:solidFill>
              <a:srgbClr val="29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5">
              <a:extLst>
                <a:ext uri="{FF2B5EF4-FFF2-40B4-BE49-F238E27FC236}">
                  <a16:creationId xmlns:a16="http://schemas.microsoft.com/office/drawing/2014/main" id="{D6618E04-59CD-FC4E-87FB-B9E89FA69CD9}"/>
                </a:ext>
              </a:extLst>
            </p:cNvPr>
            <p:cNvSpPr>
              <a:spLocks/>
            </p:cNvSpPr>
            <p:nvPr/>
          </p:nvSpPr>
          <p:spPr bwMode="auto">
            <a:xfrm>
              <a:off x="1993900" y="4959349"/>
              <a:ext cx="52388" cy="73025"/>
            </a:xfrm>
            <a:custGeom>
              <a:avLst/>
              <a:gdLst>
                <a:gd name="T0" fmla="*/ 0 w 33"/>
                <a:gd name="T1" fmla="*/ 20 h 46"/>
                <a:gd name="T2" fmla="*/ 23 w 33"/>
                <a:gd name="T3" fmla="*/ 0 h 46"/>
                <a:gd name="T4" fmla="*/ 33 w 33"/>
                <a:gd name="T5" fmla="*/ 16 h 46"/>
                <a:gd name="T6" fmla="*/ 9 w 33"/>
                <a:gd name="T7" fmla="*/ 46 h 46"/>
                <a:gd name="T8" fmla="*/ 0 w 33"/>
                <a:gd name="T9" fmla="*/ 20 h 46"/>
              </a:gdLst>
              <a:ahLst/>
              <a:cxnLst>
                <a:cxn ang="0">
                  <a:pos x="T0" y="T1"/>
                </a:cxn>
                <a:cxn ang="0">
                  <a:pos x="T2" y="T3"/>
                </a:cxn>
                <a:cxn ang="0">
                  <a:pos x="T4" y="T5"/>
                </a:cxn>
                <a:cxn ang="0">
                  <a:pos x="T6" y="T7"/>
                </a:cxn>
                <a:cxn ang="0">
                  <a:pos x="T8" y="T9"/>
                </a:cxn>
              </a:cxnLst>
              <a:rect l="0" t="0" r="r" b="b"/>
              <a:pathLst>
                <a:path w="33" h="46">
                  <a:moveTo>
                    <a:pt x="0" y="20"/>
                  </a:moveTo>
                  <a:lnTo>
                    <a:pt x="23" y="0"/>
                  </a:lnTo>
                  <a:lnTo>
                    <a:pt x="33" y="16"/>
                  </a:lnTo>
                  <a:lnTo>
                    <a:pt x="9" y="46"/>
                  </a:lnTo>
                  <a:lnTo>
                    <a:pt x="0" y="20"/>
                  </a:lnTo>
                  <a:close/>
                </a:path>
              </a:pathLst>
            </a:custGeom>
            <a:solidFill>
              <a:srgbClr val="8D18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6">
              <a:extLst>
                <a:ext uri="{FF2B5EF4-FFF2-40B4-BE49-F238E27FC236}">
                  <a16:creationId xmlns:a16="http://schemas.microsoft.com/office/drawing/2014/main" id="{73A59332-4F23-534F-BC36-0D92C059E9CD}"/>
                </a:ext>
              </a:extLst>
            </p:cNvPr>
            <p:cNvSpPr>
              <a:spLocks/>
            </p:cNvSpPr>
            <p:nvPr/>
          </p:nvSpPr>
          <p:spPr bwMode="auto">
            <a:xfrm>
              <a:off x="2017712" y="4894262"/>
              <a:ext cx="60325" cy="122237"/>
            </a:xfrm>
            <a:custGeom>
              <a:avLst/>
              <a:gdLst>
                <a:gd name="T0" fmla="*/ 1 w 38"/>
                <a:gd name="T1" fmla="*/ 29 h 77"/>
                <a:gd name="T2" fmla="*/ 18 w 38"/>
                <a:gd name="T3" fmla="*/ 77 h 77"/>
                <a:gd name="T4" fmla="*/ 38 w 38"/>
                <a:gd name="T5" fmla="*/ 49 h 77"/>
                <a:gd name="T6" fmla="*/ 0 w 38"/>
                <a:gd name="T7" fmla="*/ 0 h 77"/>
                <a:gd name="T8" fmla="*/ 1 w 38"/>
                <a:gd name="T9" fmla="*/ 29 h 77"/>
              </a:gdLst>
              <a:ahLst/>
              <a:cxnLst>
                <a:cxn ang="0">
                  <a:pos x="T0" y="T1"/>
                </a:cxn>
                <a:cxn ang="0">
                  <a:pos x="T2" y="T3"/>
                </a:cxn>
                <a:cxn ang="0">
                  <a:pos x="T4" y="T5"/>
                </a:cxn>
                <a:cxn ang="0">
                  <a:pos x="T6" y="T7"/>
                </a:cxn>
                <a:cxn ang="0">
                  <a:pos x="T8" y="T9"/>
                </a:cxn>
              </a:cxnLst>
              <a:rect l="0" t="0" r="r" b="b"/>
              <a:pathLst>
                <a:path w="38" h="77">
                  <a:moveTo>
                    <a:pt x="1" y="29"/>
                  </a:moveTo>
                  <a:lnTo>
                    <a:pt x="18" y="77"/>
                  </a:lnTo>
                  <a:lnTo>
                    <a:pt x="38" y="49"/>
                  </a:lnTo>
                  <a:lnTo>
                    <a:pt x="0" y="0"/>
                  </a:lnTo>
                  <a:lnTo>
                    <a:pt x="1" y="29"/>
                  </a:ln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7">
              <a:extLst>
                <a:ext uri="{FF2B5EF4-FFF2-40B4-BE49-F238E27FC236}">
                  <a16:creationId xmlns:a16="http://schemas.microsoft.com/office/drawing/2014/main" id="{7428683F-52F1-5544-8A06-514561822310}"/>
                </a:ext>
              </a:extLst>
            </p:cNvPr>
            <p:cNvSpPr>
              <a:spLocks/>
            </p:cNvSpPr>
            <p:nvPr/>
          </p:nvSpPr>
          <p:spPr bwMode="auto">
            <a:xfrm>
              <a:off x="1271587" y="4921249"/>
              <a:ext cx="631825" cy="955675"/>
            </a:xfrm>
            <a:custGeom>
              <a:avLst/>
              <a:gdLst>
                <a:gd name="T0" fmla="*/ 295 w 318"/>
                <a:gd name="T1" fmla="*/ 0 h 481"/>
                <a:gd name="T2" fmla="*/ 0 w 318"/>
                <a:gd name="T3" fmla="*/ 359 h 481"/>
                <a:gd name="T4" fmla="*/ 76 w 318"/>
                <a:gd name="T5" fmla="*/ 359 h 481"/>
                <a:gd name="T6" fmla="*/ 127 w 318"/>
                <a:gd name="T7" fmla="*/ 188 h 481"/>
                <a:gd name="T8" fmla="*/ 235 w 318"/>
                <a:gd name="T9" fmla="*/ 126 h 481"/>
                <a:gd name="T10" fmla="*/ 200 w 318"/>
                <a:gd name="T11" fmla="*/ 363 h 481"/>
                <a:gd name="T12" fmla="*/ 167 w 318"/>
                <a:gd name="T13" fmla="*/ 448 h 481"/>
                <a:gd name="T14" fmla="*/ 265 w 318"/>
                <a:gd name="T15" fmla="*/ 481 h 481"/>
                <a:gd name="T16" fmla="*/ 302 w 318"/>
                <a:gd name="T17" fmla="*/ 469 h 481"/>
                <a:gd name="T18" fmla="*/ 316 w 318"/>
                <a:gd name="T19" fmla="*/ 96 h 481"/>
                <a:gd name="T20" fmla="*/ 313 w 318"/>
                <a:gd name="T21" fmla="*/ 32 h 481"/>
                <a:gd name="T22" fmla="*/ 295 w 318"/>
                <a:gd name="T23"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481">
                  <a:moveTo>
                    <a:pt x="295" y="0"/>
                  </a:moveTo>
                  <a:cubicBezTo>
                    <a:pt x="81" y="20"/>
                    <a:pt x="18" y="206"/>
                    <a:pt x="0" y="359"/>
                  </a:cubicBezTo>
                  <a:cubicBezTo>
                    <a:pt x="76" y="359"/>
                    <a:pt x="76" y="359"/>
                    <a:pt x="76" y="359"/>
                  </a:cubicBezTo>
                  <a:cubicBezTo>
                    <a:pt x="76" y="359"/>
                    <a:pt x="81" y="229"/>
                    <a:pt x="127" y="188"/>
                  </a:cubicBezTo>
                  <a:cubicBezTo>
                    <a:pt x="173" y="148"/>
                    <a:pt x="228" y="126"/>
                    <a:pt x="235" y="126"/>
                  </a:cubicBezTo>
                  <a:cubicBezTo>
                    <a:pt x="241" y="126"/>
                    <a:pt x="227" y="297"/>
                    <a:pt x="200" y="363"/>
                  </a:cubicBezTo>
                  <a:cubicBezTo>
                    <a:pt x="173" y="429"/>
                    <a:pt x="160" y="450"/>
                    <a:pt x="167" y="448"/>
                  </a:cubicBezTo>
                  <a:cubicBezTo>
                    <a:pt x="174" y="446"/>
                    <a:pt x="243" y="481"/>
                    <a:pt x="265" y="481"/>
                  </a:cubicBezTo>
                  <a:cubicBezTo>
                    <a:pt x="287" y="481"/>
                    <a:pt x="302" y="469"/>
                    <a:pt x="302" y="469"/>
                  </a:cubicBezTo>
                  <a:cubicBezTo>
                    <a:pt x="302" y="469"/>
                    <a:pt x="317" y="134"/>
                    <a:pt x="316" y="96"/>
                  </a:cubicBezTo>
                  <a:cubicBezTo>
                    <a:pt x="316" y="58"/>
                    <a:pt x="318" y="47"/>
                    <a:pt x="313" y="32"/>
                  </a:cubicBezTo>
                  <a:cubicBezTo>
                    <a:pt x="308" y="17"/>
                    <a:pt x="295" y="0"/>
                    <a:pt x="295" y="0"/>
                  </a:cubicBezTo>
                  <a:close/>
                </a:path>
              </a:pathLst>
            </a:custGeom>
            <a:solidFill>
              <a:srgbClr val="2521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8">
              <a:extLst>
                <a:ext uri="{FF2B5EF4-FFF2-40B4-BE49-F238E27FC236}">
                  <a16:creationId xmlns:a16="http://schemas.microsoft.com/office/drawing/2014/main" id="{F3FE8352-DFA0-9741-80A6-AD147A8039F3}"/>
                </a:ext>
              </a:extLst>
            </p:cNvPr>
            <p:cNvSpPr>
              <a:spLocks/>
            </p:cNvSpPr>
            <p:nvPr/>
          </p:nvSpPr>
          <p:spPr bwMode="auto">
            <a:xfrm>
              <a:off x="995362" y="5834062"/>
              <a:ext cx="742950" cy="538162"/>
            </a:xfrm>
            <a:custGeom>
              <a:avLst/>
              <a:gdLst>
                <a:gd name="T0" fmla="*/ 23 w 374"/>
                <a:gd name="T1" fmla="*/ 0 h 271"/>
                <a:gd name="T2" fmla="*/ 350 w 374"/>
                <a:gd name="T3" fmla="*/ 0 h 271"/>
                <a:gd name="T4" fmla="*/ 374 w 374"/>
                <a:gd name="T5" fmla="*/ 23 h 271"/>
                <a:gd name="T6" fmla="*/ 374 w 374"/>
                <a:gd name="T7" fmla="*/ 248 h 271"/>
                <a:gd name="T8" fmla="*/ 350 w 374"/>
                <a:gd name="T9" fmla="*/ 271 h 271"/>
                <a:gd name="T10" fmla="*/ 23 w 374"/>
                <a:gd name="T11" fmla="*/ 271 h 271"/>
                <a:gd name="T12" fmla="*/ 0 w 374"/>
                <a:gd name="T13" fmla="*/ 248 h 271"/>
                <a:gd name="T14" fmla="*/ 0 w 374"/>
                <a:gd name="T15" fmla="*/ 23 h 271"/>
                <a:gd name="T16" fmla="*/ 23 w 374"/>
                <a:gd name="T1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71">
                  <a:moveTo>
                    <a:pt x="23" y="0"/>
                  </a:moveTo>
                  <a:cubicBezTo>
                    <a:pt x="350" y="0"/>
                    <a:pt x="350" y="0"/>
                    <a:pt x="350" y="0"/>
                  </a:cubicBezTo>
                  <a:cubicBezTo>
                    <a:pt x="363" y="0"/>
                    <a:pt x="374" y="10"/>
                    <a:pt x="374" y="23"/>
                  </a:cubicBezTo>
                  <a:cubicBezTo>
                    <a:pt x="374" y="248"/>
                    <a:pt x="374" y="248"/>
                    <a:pt x="374" y="248"/>
                  </a:cubicBezTo>
                  <a:cubicBezTo>
                    <a:pt x="374" y="261"/>
                    <a:pt x="363" y="271"/>
                    <a:pt x="350" y="271"/>
                  </a:cubicBezTo>
                  <a:cubicBezTo>
                    <a:pt x="23" y="271"/>
                    <a:pt x="23" y="271"/>
                    <a:pt x="23" y="271"/>
                  </a:cubicBezTo>
                  <a:cubicBezTo>
                    <a:pt x="11" y="271"/>
                    <a:pt x="0" y="261"/>
                    <a:pt x="0" y="248"/>
                  </a:cubicBezTo>
                  <a:cubicBezTo>
                    <a:pt x="0" y="23"/>
                    <a:pt x="0" y="23"/>
                    <a:pt x="0" y="23"/>
                  </a:cubicBezTo>
                  <a:cubicBezTo>
                    <a:pt x="0" y="10"/>
                    <a:pt x="11" y="0"/>
                    <a:pt x="23" y="0"/>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9">
              <a:extLst>
                <a:ext uri="{FF2B5EF4-FFF2-40B4-BE49-F238E27FC236}">
                  <a16:creationId xmlns:a16="http://schemas.microsoft.com/office/drawing/2014/main" id="{23F875E9-EB6F-3F49-87E3-A1262F5207C2}"/>
                </a:ext>
              </a:extLst>
            </p:cNvPr>
            <p:cNvSpPr>
              <a:spLocks/>
            </p:cNvSpPr>
            <p:nvPr/>
          </p:nvSpPr>
          <p:spPr bwMode="auto">
            <a:xfrm>
              <a:off x="1330325" y="6099174"/>
              <a:ext cx="63500" cy="84137"/>
            </a:xfrm>
            <a:custGeom>
              <a:avLst/>
              <a:gdLst>
                <a:gd name="T0" fmla="*/ 4 w 32"/>
                <a:gd name="T1" fmla="*/ 0 h 42"/>
                <a:gd name="T2" fmla="*/ 28 w 32"/>
                <a:gd name="T3" fmla="*/ 0 h 42"/>
                <a:gd name="T4" fmla="*/ 32 w 32"/>
                <a:gd name="T5" fmla="*/ 3 h 42"/>
                <a:gd name="T6" fmla="*/ 32 w 32"/>
                <a:gd name="T7" fmla="*/ 38 h 42"/>
                <a:gd name="T8" fmla="*/ 28 w 32"/>
                <a:gd name="T9" fmla="*/ 42 h 42"/>
                <a:gd name="T10" fmla="*/ 4 w 32"/>
                <a:gd name="T11" fmla="*/ 42 h 42"/>
                <a:gd name="T12" fmla="*/ 0 w 32"/>
                <a:gd name="T13" fmla="*/ 38 h 42"/>
                <a:gd name="T14" fmla="*/ 0 w 32"/>
                <a:gd name="T15" fmla="*/ 3 h 42"/>
                <a:gd name="T16" fmla="*/ 4 w 3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2">
                  <a:moveTo>
                    <a:pt x="4" y="0"/>
                  </a:moveTo>
                  <a:cubicBezTo>
                    <a:pt x="28" y="0"/>
                    <a:pt x="28" y="0"/>
                    <a:pt x="28" y="0"/>
                  </a:cubicBezTo>
                  <a:cubicBezTo>
                    <a:pt x="30" y="0"/>
                    <a:pt x="32" y="1"/>
                    <a:pt x="32" y="3"/>
                  </a:cubicBezTo>
                  <a:cubicBezTo>
                    <a:pt x="32" y="38"/>
                    <a:pt x="32" y="38"/>
                    <a:pt x="32" y="38"/>
                  </a:cubicBezTo>
                  <a:cubicBezTo>
                    <a:pt x="32" y="40"/>
                    <a:pt x="30" y="42"/>
                    <a:pt x="28" y="42"/>
                  </a:cubicBezTo>
                  <a:cubicBezTo>
                    <a:pt x="4" y="42"/>
                    <a:pt x="4" y="42"/>
                    <a:pt x="4" y="42"/>
                  </a:cubicBezTo>
                  <a:cubicBezTo>
                    <a:pt x="2" y="42"/>
                    <a:pt x="0" y="40"/>
                    <a:pt x="0" y="38"/>
                  </a:cubicBezTo>
                  <a:cubicBezTo>
                    <a:pt x="0" y="3"/>
                    <a:pt x="0" y="3"/>
                    <a:pt x="0" y="3"/>
                  </a:cubicBezTo>
                  <a:cubicBezTo>
                    <a:pt x="0" y="1"/>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0">
              <a:extLst>
                <a:ext uri="{FF2B5EF4-FFF2-40B4-BE49-F238E27FC236}">
                  <a16:creationId xmlns:a16="http://schemas.microsoft.com/office/drawing/2014/main" id="{8A4BA9EF-D0DC-D248-8CB4-2BA4C6C04E50}"/>
                </a:ext>
              </a:extLst>
            </p:cNvPr>
            <p:cNvSpPr>
              <a:spLocks noEditPoints="1"/>
            </p:cNvSpPr>
            <p:nvPr/>
          </p:nvSpPr>
          <p:spPr bwMode="auto">
            <a:xfrm>
              <a:off x="981075" y="5726112"/>
              <a:ext cx="773113" cy="395287"/>
            </a:xfrm>
            <a:custGeom>
              <a:avLst/>
              <a:gdLst>
                <a:gd name="T0" fmla="*/ 13 w 389"/>
                <a:gd name="T1" fmla="*/ 53 h 199"/>
                <a:gd name="T2" fmla="*/ 120 w 389"/>
                <a:gd name="T3" fmla="*/ 54 h 199"/>
                <a:gd name="T4" fmla="*/ 120 w 389"/>
                <a:gd name="T5" fmla="*/ 10 h 199"/>
                <a:gd name="T6" fmla="*/ 129 w 389"/>
                <a:gd name="T7" fmla="*/ 0 h 199"/>
                <a:gd name="T8" fmla="*/ 258 w 389"/>
                <a:gd name="T9" fmla="*/ 0 h 199"/>
                <a:gd name="T10" fmla="*/ 267 w 389"/>
                <a:gd name="T11" fmla="*/ 10 h 199"/>
                <a:gd name="T12" fmla="*/ 267 w 389"/>
                <a:gd name="T13" fmla="*/ 54 h 199"/>
                <a:gd name="T14" fmla="*/ 376 w 389"/>
                <a:gd name="T15" fmla="*/ 54 h 199"/>
                <a:gd name="T16" fmla="*/ 388 w 389"/>
                <a:gd name="T17" fmla="*/ 76 h 199"/>
                <a:gd name="T18" fmla="*/ 224 w 389"/>
                <a:gd name="T19" fmla="*/ 188 h 199"/>
                <a:gd name="T20" fmla="*/ 193 w 389"/>
                <a:gd name="T21" fmla="*/ 199 h 199"/>
                <a:gd name="T22" fmla="*/ 162 w 389"/>
                <a:gd name="T23" fmla="*/ 188 h 199"/>
                <a:gd name="T24" fmla="*/ 2 w 389"/>
                <a:gd name="T25" fmla="*/ 77 h 199"/>
                <a:gd name="T26" fmla="*/ 2 w 389"/>
                <a:gd name="T27" fmla="*/ 76 h 199"/>
                <a:gd name="T28" fmla="*/ 13 w 389"/>
                <a:gd name="T29" fmla="*/ 53 h 199"/>
                <a:gd name="T30" fmla="*/ 139 w 389"/>
                <a:gd name="T31" fmla="*/ 54 h 199"/>
                <a:gd name="T32" fmla="*/ 249 w 389"/>
                <a:gd name="T33" fmla="*/ 54 h 199"/>
                <a:gd name="T34" fmla="*/ 249 w 389"/>
                <a:gd name="T35" fmla="*/ 26 h 199"/>
                <a:gd name="T36" fmla="*/ 243 w 389"/>
                <a:gd name="T37" fmla="*/ 19 h 199"/>
                <a:gd name="T38" fmla="*/ 145 w 389"/>
                <a:gd name="T39" fmla="*/ 19 h 199"/>
                <a:gd name="T40" fmla="*/ 139 w 389"/>
                <a:gd name="T41" fmla="*/ 26 h 199"/>
                <a:gd name="T42" fmla="*/ 139 w 389"/>
                <a:gd name="T43" fmla="*/ 5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9" h="199">
                  <a:moveTo>
                    <a:pt x="13" y="53"/>
                  </a:moveTo>
                  <a:cubicBezTo>
                    <a:pt x="120" y="54"/>
                    <a:pt x="120" y="54"/>
                    <a:pt x="120" y="54"/>
                  </a:cubicBezTo>
                  <a:cubicBezTo>
                    <a:pt x="120" y="10"/>
                    <a:pt x="120" y="10"/>
                    <a:pt x="120" y="10"/>
                  </a:cubicBezTo>
                  <a:cubicBezTo>
                    <a:pt x="120" y="4"/>
                    <a:pt x="124" y="0"/>
                    <a:pt x="129" y="0"/>
                  </a:cubicBezTo>
                  <a:cubicBezTo>
                    <a:pt x="258" y="0"/>
                    <a:pt x="258" y="0"/>
                    <a:pt x="258" y="0"/>
                  </a:cubicBezTo>
                  <a:cubicBezTo>
                    <a:pt x="263" y="0"/>
                    <a:pt x="267" y="4"/>
                    <a:pt x="267" y="10"/>
                  </a:cubicBezTo>
                  <a:cubicBezTo>
                    <a:pt x="267" y="54"/>
                    <a:pt x="267" y="54"/>
                    <a:pt x="267" y="54"/>
                  </a:cubicBezTo>
                  <a:cubicBezTo>
                    <a:pt x="376" y="54"/>
                    <a:pt x="376" y="54"/>
                    <a:pt x="376" y="54"/>
                  </a:cubicBezTo>
                  <a:cubicBezTo>
                    <a:pt x="389" y="54"/>
                    <a:pt x="388" y="64"/>
                    <a:pt x="388" y="76"/>
                  </a:cubicBezTo>
                  <a:cubicBezTo>
                    <a:pt x="332" y="117"/>
                    <a:pt x="236" y="180"/>
                    <a:pt x="224" y="188"/>
                  </a:cubicBezTo>
                  <a:cubicBezTo>
                    <a:pt x="213" y="196"/>
                    <a:pt x="203" y="198"/>
                    <a:pt x="193" y="199"/>
                  </a:cubicBezTo>
                  <a:cubicBezTo>
                    <a:pt x="182" y="198"/>
                    <a:pt x="173" y="196"/>
                    <a:pt x="162" y="188"/>
                  </a:cubicBezTo>
                  <a:cubicBezTo>
                    <a:pt x="150" y="180"/>
                    <a:pt x="58" y="117"/>
                    <a:pt x="2" y="77"/>
                  </a:cubicBezTo>
                  <a:cubicBezTo>
                    <a:pt x="2" y="76"/>
                    <a:pt x="2" y="76"/>
                    <a:pt x="2" y="76"/>
                  </a:cubicBezTo>
                  <a:cubicBezTo>
                    <a:pt x="2" y="63"/>
                    <a:pt x="0" y="53"/>
                    <a:pt x="13" y="53"/>
                  </a:cubicBezTo>
                  <a:close/>
                  <a:moveTo>
                    <a:pt x="139" y="54"/>
                  </a:moveTo>
                  <a:cubicBezTo>
                    <a:pt x="249" y="54"/>
                    <a:pt x="249" y="54"/>
                    <a:pt x="249" y="54"/>
                  </a:cubicBezTo>
                  <a:cubicBezTo>
                    <a:pt x="249" y="26"/>
                    <a:pt x="249" y="26"/>
                    <a:pt x="249" y="26"/>
                  </a:cubicBezTo>
                  <a:cubicBezTo>
                    <a:pt x="249" y="22"/>
                    <a:pt x="246" y="19"/>
                    <a:pt x="243" y="19"/>
                  </a:cubicBezTo>
                  <a:cubicBezTo>
                    <a:pt x="145" y="19"/>
                    <a:pt x="145" y="19"/>
                    <a:pt x="145" y="19"/>
                  </a:cubicBezTo>
                  <a:cubicBezTo>
                    <a:pt x="142" y="19"/>
                    <a:pt x="139" y="22"/>
                    <a:pt x="139" y="26"/>
                  </a:cubicBezTo>
                  <a:lnTo>
                    <a:pt x="139" y="5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8" name="Picture 41">
              <a:extLst>
                <a:ext uri="{FF2B5EF4-FFF2-40B4-BE49-F238E27FC236}">
                  <a16:creationId xmlns:a16="http://schemas.microsoft.com/office/drawing/2014/main" id="{1061D0F1-104B-0846-88AA-DA9EF38E8B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0312" y="5638799"/>
              <a:ext cx="25082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2">
              <a:extLst>
                <a:ext uri="{FF2B5EF4-FFF2-40B4-BE49-F238E27FC236}">
                  <a16:creationId xmlns:a16="http://schemas.microsoft.com/office/drawing/2014/main" id="{1E77184C-2A40-484D-9B5B-9D35AF41FCA7}"/>
                </a:ext>
              </a:extLst>
            </p:cNvPr>
            <p:cNvSpPr>
              <a:spLocks/>
            </p:cNvSpPr>
            <p:nvPr/>
          </p:nvSpPr>
          <p:spPr bwMode="auto">
            <a:xfrm>
              <a:off x="1277937" y="5634037"/>
              <a:ext cx="131763" cy="26987"/>
            </a:xfrm>
            <a:custGeom>
              <a:avLst/>
              <a:gdLst>
                <a:gd name="T0" fmla="*/ 67 w 67"/>
                <a:gd name="T1" fmla="*/ 0 h 13"/>
                <a:gd name="T2" fmla="*/ 67 w 67"/>
                <a:gd name="T3" fmla="*/ 11 h 13"/>
                <a:gd name="T4" fmla="*/ 1 w 67"/>
                <a:gd name="T5" fmla="*/ 12 h 13"/>
                <a:gd name="T6" fmla="*/ 2 w 67"/>
                <a:gd name="T7" fmla="*/ 0 h 13"/>
                <a:gd name="T8" fmla="*/ 67 w 67"/>
                <a:gd name="T9" fmla="*/ 0 h 13"/>
              </a:gdLst>
              <a:ahLst/>
              <a:cxnLst>
                <a:cxn ang="0">
                  <a:pos x="T0" y="T1"/>
                </a:cxn>
                <a:cxn ang="0">
                  <a:pos x="T2" y="T3"/>
                </a:cxn>
                <a:cxn ang="0">
                  <a:pos x="T4" y="T5"/>
                </a:cxn>
                <a:cxn ang="0">
                  <a:pos x="T6" y="T7"/>
                </a:cxn>
                <a:cxn ang="0">
                  <a:pos x="T8" y="T9"/>
                </a:cxn>
              </a:cxnLst>
              <a:rect l="0" t="0" r="r" b="b"/>
              <a:pathLst>
                <a:path w="67" h="13">
                  <a:moveTo>
                    <a:pt x="67" y="0"/>
                  </a:moveTo>
                  <a:cubicBezTo>
                    <a:pt x="67" y="7"/>
                    <a:pt x="67" y="11"/>
                    <a:pt x="67" y="11"/>
                  </a:cubicBezTo>
                  <a:cubicBezTo>
                    <a:pt x="67" y="11"/>
                    <a:pt x="1" y="13"/>
                    <a:pt x="1" y="12"/>
                  </a:cubicBezTo>
                  <a:cubicBezTo>
                    <a:pt x="0" y="10"/>
                    <a:pt x="1" y="0"/>
                    <a:pt x="2" y="0"/>
                  </a:cubicBezTo>
                  <a:lnTo>
                    <a:pt x="6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3">
              <a:extLst>
                <a:ext uri="{FF2B5EF4-FFF2-40B4-BE49-F238E27FC236}">
                  <a16:creationId xmlns:a16="http://schemas.microsoft.com/office/drawing/2014/main" id="{91CD95C9-75CD-A244-9A31-D2740151228D}"/>
                </a:ext>
              </a:extLst>
            </p:cNvPr>
            <p:cNvSpPr>
              <a:spLocks/>
            </p:cNvSpPr>
            <p:nvPr/>
          </p:nvSpPr>
          <p:spPr bwMode="auto">
            <a:xfrm>
              <a:off x="1336675" y="6129337"/>
              <a:ext cx="49213" cy="39687"/>
            </a:xfrm>
            <a:custGeom>
              <a:avLst/>
              <a:gdLst>
                <a:gd name="T0" fmla="*/ 5 w 25"/>
                <a:gd name="T1" fmla="*/ 0 h 20"/>
                <a:gd name="T2" fmla="*/ 21 w 25"/>
                <a:gd name="T3" fmla="*/ 0 h 20"/>
                <a:gd name="T4" fmla="*/ 25 w 25"/>
                <a:gd name="T5" fmla="*/ 4 h 20"/>
                <a:gd name="T6" fmla="*/ 25 w 25"/>
                <a:gd name="T7" fmla="*/ 16 h 20"/>
                <a:gd name="T8" fmla="*/ 21 w 25"/>
                <a:gd name="T9" fmla="*/ 20 h 20"/>
                <a:gd name="T10" fmla="*/ 5 w 25"/>
                <a:gd name="T11" fmla="*/ 20 h 20"/>
                <a:gd name="T12" fmla="*/ 0 w 25"/>
                <a:gd name="T13" fmla="*/ 16 h 20"/>
                <a:gd name="T14" fmla="*/ 0 w 25"/>
                <a:gd name="T15" fmla="*/ 4 h 20"/>
                <a:gd name="T16" fmla="*/ 5 w 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0">
                  <a:moveTo>
                    <a:pt x="5" y="0"/>
                  </a:moveTo>
                  <a:cubicBezTo>
                    <a:pt x="21" y="0"/>
                    <a:pt x="21" y="0"/>
                    <a:pt x="21" y="0"/>
                  </a:cubicBezTo>
                  <a:cubicBezTo>
                    <a:pt x="23" y="0"/>
                    <a:pt x="25" y="2"/>
                    <a:pt x="25" y="4"/>
                  </a:cubicBezTo>
                  <a:cubicBezTo>
                    <a:pt x="25" y="16"/>
                    <a:pt x="25" y="16"/>
                    <a:pt x="25" y="16"/>
                  </a:cubicBezTo>
                  <a:cubicBezTo>
                    <a:pt x="25" y="18"/>
                    <a:pt x="23" y="20"/>
                    <a:pt x="21" y="20"/>
                  </a:cubicBezTo>
                  <a:cubicBezTo>
                    <a:pt x="5" y="20"/>
                    <a:pt x="5" y="20"/>
                    <a:pt x="5" y="20"/>
                  </a:cubicBezTo>
                  <a:cubicBezTo>
                    <a:pt x="2" y="20"/>
                    <a:pt x="0" y="18"/>
                    <a:pt x="0" y="16"/>
                  </a:cubicBezTo>
                  <a:cubicBezTo>
                    <a:pt x="0" y="4"/>
                    <a:pt x="0" y="4"/>
                    <a:pt x="0" y="4"/>
                  </a:cubicBezTo>
                  <a:cubicBezTo>
                    <a:pt x="0" y="2"/>
                    <a:pt x="2" y="0"/>
                    <a:pt x="5" y="0"/>
                  </a:cubicBez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1" name="Picture 44">
              <a:extLst>
                <a:ext uri="{FF2B5EF4-FFF2-40B4-BE49-F238E27FC236}">
                  <a16:creationId xmlns:a16="http://schemas.microsoft.com/office/drawing/2014/main" id="{5370185E-FD6B-1B49-AB7C-9252E22C45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8412" y="4557712"/>
              <a:ext cx="2143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45">
              <a:extLst>
                <a:ext uri="{FF2B5EF4-FFF2-40B4-BE49-F238E27FC236}">
                  <a16:creationId xmlns:a16="http://schemas.microsoft.com/office/drawing/2014/main" id="{33312676-18EB-6140-B4C1-91416BAA2D13}"/>
                </a:ext>
              </a:extLst>
            </p:cNvPr>
            <p:cNvSpPr>
              <a:spLocks/>
            </p:cNvSpPr>
            <p:nvPr/>
          </p:nvSpPr>
          <p:spPr bwMode="auto">
            <a:xfrm>
              <a:off x="1752600" y="4945062"/>
              <a:ext cx="150813" cy="525462"/>
            </a:xfrm>
            <a:custGeom>
              <a:avLst/>
              <a:gdLst>
                <a:gd name="T0" fmla="*/ 49 w 76"/>
                <a:gd name="T1" fmla="*/ 8 h 264"/>
                <a:gd name="T2" fmla="*/ 4 w 76"/>
                <a:gd name="T3" fmla="*/ 67 h 264"/>
                <a:gd name="T4" fmla="*/ 46 w 76"/>
                <a:gd name="T5" fmla="*/ 88 h 264"/>
                <a:gd name="T6" fmla="*/ 19 w 76"/>
                <a:gd name="T7" fmla="*/ 117 h 264"/>
                <a:gd name="T8" fmla="*/ 68 w 76"/>
                <a:gd name="T9" fmla="*/ 264 h 264"/>
                <a:gd name="T10" fmla="*/ 74 w 76"/>
                <a:gd name="T11" fmla="*/ 31 h 264"/>
                <a:gd name="T12" fmla="*/ 57 w 76"/>
                <a:gd name="T13" fmla="*/ 0 h 264"/>
                <a:gd name="T14" fmla="*/ 49 w 76"/>
                <a:gd name="T15" fmla="*/ 8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264">
                  <a:moveTo>
                    <a:pt x="49" y="8"/>
                  </a:moveTo>
                  <a:cubicBezTo>
                    <a:pt x="46" y="12"/>
                    <a:pt x="0" y="68"/>
                    <a:pt x="4" y="67"/>
                  </a:cubicBezTo>
                  <a:cubicBezTo>
                    <a:pt x="8" y="67"/>
                    <a:pt x="46" y="88"/>
                    <a:pt x="46" y="88"/>
                  </a:cubicBezTo>
                  <a:cubicBezTo>
                    <a:pt x="19" y="117"/>
                    <a:pt x="19" y="117"/>
                    <a:pt x="19" y="117"/>
                  </a:cubicBezTo>
                  <a:cubicBezTo>
                    <a:pt x="68" y="264"/>
                    <a:pt x="68" y="264"/>
                    <a:pt x="68" y="264"/>
                  </a:cubicBezTo>
                  <a:cubicBezTo>
                    <a:pt x="68" y="264"/>
                    <a:pt x="76" y="48"/>
                    <a:pt x="74" y="31"/>
                  </a:cubicBezTo>
                  <a:cubicBezTo>
                    <a:pt x="71" y="14"/>
                    <a:pt x="57" y="0"/>
                    <a:pt x="57" y="0"/>
                  </a:cubicBezTo>
                  <a:lnTo>
                    <a:pt x="49" y="8"/>
                  </a:lnTo>
                  <a:close/>
                </a:path>
              </a:pathLst>
            </a:custGeom>
            <a:solidFill>
              <a:srgbClr val="29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6">
              <a:extLst>
                <a:ext uri="{FF2B5EF4-FFF2-40B4-BE49-F238E27FC236}">
                  <a16:creationId xmlns:a16="http://schemas.microsoft.com/office/drawing/2014/main" id="{147085B4-5477-5F43-855F-2E5F861D8922}"/>
                </a:ext>
              </a:extLst>
            </p:cNvPr>
            <p:cNvSpPr>
              <a:spLocks/>
            </p:cNvSpPr>
            <p:nvPr/>
          </p:nvSpPr>
          <p:spPr bwMode="auto">
            <a:xfrm>
              <a:off x="1793875" y="4860924"/>
              <a:ext cx="142875" cy="161925"/>
            </a:xfrm>
            <a:custGeom>
              <a:avLst/>
              <a:gdLst>
                <a:gd name="T0" fmla="*/ 72 w 72"/>
                <a:gd name="T1" fmla="*/ 41 h 82"/>
                <a:gd name="T2" fmla="*/ 32 w 72"/>
                <a:gd name="T3" fmla="*/ 82 h 82"/>
                <a:gd name="T4" fmla="*/ 1 w 72"/>
                <a:gd name="T5" fmla="*/ 35 h 82"/>
                <a:gd name="T6" fmla="*/ 27 w 72"/>
                <a:gd name="T7" fmla="*/ 3 h 82"/>
                <a:gd name="T8" fmla="*/ 72 w 72"/>
                <a:gd name="T9" fmla="*/ 41 h 82"/>
              </a:gdLst>
              <a:ahLst/>
              <a:cxnLst>
                <a:cxn ang="0">
                  <a:pos x="T0" y="T1"/>
                </a:cxn>
                <a:cxn ang="0">
                  <a:pos x="T2" y="T3"/>
                </a:cxn>
                <a:cxn ang="0">
                  <a:pos x="T4" y="T5"/>
                </a:cxn>
                <a:cxn ang="0">
                  <a:pos x="T6" y="T7"/>
                </a:cxn>
                <a:cxn ang="0">
                  <a:pos x="T8" y="T9"/>
                </a:cxn>
              </a:cxnLst>
              <a:rect l="0" t="0" r="r" b="b"/>
              <a:pathLst>
                <a:path w="72" h="82">
                  <a:moveTo>
                    <a:pt x="72" y="41"/>
                  </a:moveTo>
                  <a:cubicBezTo>
                    <a:pt x="68" y="45"/>
                    <a:pt x="32" y="82"/>
                    <a:pt x="32" y="82"/>
                  </a:cubicBezTo>
                  <a:cubicBezTo>
                    <a:pt x="32" y="82"/>
                    <a:pt x="0" y="36"/>
                    <a:pt x="1" y="35"/>
                  </a:cubicBezTo>
                  <a:cubicBezTo>
                    <a:pt x="13" y="20"/>
                    <a:pt x="13" y="18"/>
                    <a:pt x="27" y="3"/>
                  </a:cubicBezTo>
                  <a:cubicBezTo>
                    <a:pt x="30" y="0"/>
                    <a:pt x="32" y="16"/>
                    <a:pt x="72" y="41"/>
                  </a:cubicBezTo>
                  <a:close/>
                </a:path>
              </a:pathLst>
            </a:custGeom>
            <a:solidFill>
              <a:srgbClr val="CE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7">
              <a:extLst>
                <a:ext uri="{FF2B5EF4-FFF2-40B4-BE49-F238E27FC236}">
                  <a16:creationId xmlns:a16="http://schemas.microsoft.com/office/drawing/2014/main" id="{33C57B1D-6AF6-5C44-BCFE-C578BBA74CCE}"/>
                </a:ext>
              </a:extLst>
            </p:cNvPr>
            <p:cNvSpPr>
              <a:spLocks/>
            </p:cNvSpPr>
            <p:nvPr/>
          </p:nvSpPr>
          <p:spPr bwMode="auto">
            <a:xfrm>
              <a:off x="2009775" y="4605337"/>
              <a:ext cx="230188" cy="207962"/>
            </a:xfrm>
            <a:custGeom>
              <a:avLst/>
              <a:gdLst>
                <a:gd name="T0" fmla="*/ 111 w 116"/>
                <a:gd name="T1" fmla="*/ 12 h 104"/>
                <a:gd name="T2" fmla="*/ 105 w 116"/>
                <a:gd name="T3" fmla="*/ 58 h 104"/>
                <a:gd name="T4" fmla="*/ 103 w 116"/>
                <a:gd name="T5" fmla="*/ 75 h 104"/>
                <a:gd name="T6" fmla="*/ 19 w 116"/>
                <a:gd name="T7" fmla="*/ 74 h 104"/>
                <a:gd name="T8" fmla="*/ 26 w 116"/>
                <a:gd name="T9" fmla="*/ 9 h 104"/>
                <a:gd name="T10" fmla="*/ 111 w 116"/>
                <a:gd name="T11" fmla="*/ 12 h 104"/>
              </a:gdLst>
              <a:ahLst/>
              <a:cxnLst>
                <a:cxn ang="0">
                  <a:pos x="T0" y="T1"/>
                </a:cxn>
                <a:cxn ang="0">
                  <a:pos x="T2" y="T3"/>
                </a:cxn>
                <a:cxn ang="0">
                  <a:pos x="T4" y="T5"/>
                </a:cxn>
                <a:cxn ang="0">
                  <a:pos x="T6" y="T7"/>
                </a:cxn>
                <a:cxn ang="0">
                  <a:pos x="T8" y="T9"/>
                </a:cxn>
                <a:cxn ang="0">
                  <a:pos x="T10" y="T11"/>
                </a:cxn>
              </a:cxnLst>
              <a:rect l="0" t="0" r="r" b="b"/>
              <a:pathLst>
                <a:path w="116" h="104">
                  <a:moveTo>
                    <a:pt x="111" y="12"/>
                  </a:moveTo>
                  <a:cubicBezTo>
                    <a:pt x="109" y="17"/>
                    <a:pt x="102" y="45"/>
                    <a:pt x="105" y="58"/>
                  </a:cubicBezTo>
                  <a:cubicBezTo>
                    <a:pt x="108" y="71"/>
                    <a:pt x="116" y="67"/>
                    <a:pt x="103" y="75"/>
                  </a:cubicBezTo>
                  <a:cubicBezTo>
                    <a:pt x="90" y="82"/>
                    <a:pt x="38" y="104"/>
                    <a:pt x="19" y="74"/>
                  </a:cubicBezTo>
                  <a:cubicBezTo>
                    <a:pt x="0" y="43"/>
                    <a:pt x="4" y="17"/>
                    <a:pt x="26" y="9"/>
                  </a:cubicBezTo>
                  <a:cubicBezTo>
                    <a:pt x="48" y="0"/>
                    <a:pt x="111" y="12"/>
                    <a:pt x="111" y="12"/>
                  </a:cubicBezTo>
                  <a:close/>
                </a:path>
              </a:pathLst>
            </a:custGeom>
            <a:solidFill>
              <a:srgbClr val="7A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8">
              <a:extLst>
                <a:ext uri="{FF2B5EF4-FFF2-40B4-BE49-F238E27FC236}">
                  <a16:creationId xmlns:a16="http://schemas.microsoft.com/office/drawing/2014/main" id="{0EE4F85C-D1DA-3A4F-9B2A-9AEB845B8133}"/>
                </a:ext>
              </a:extLst>
            </p:cNvPr>
            <p:cNvSpPr>
              <a:spLocks/>
            </p:cNvSpPr>
            <p:nvPr/>
          </p:nvSpPr>
          <p:spPr bwMode="auto">
            <a:xfrm>
              <a:off x="2030412" y="4589462"/>
              <a:ext cx="246063" cy="144462"/>
            </a:xfrm>
            <a:custGeom>
              <a:avLst/>
              <a:gdLst>
                <a:gd name="T0" fmla="*/ 115 w 124"/>
                <a:gd name="T1" fmla="*/ 0 h 72"/>
                <a:gd name="T2" fmla="*/ 116 w 124"/>
                <a:gd name="T3" fmla="*/ 37 h 72"/>
                <a:gd name="T4" fmla="*/ 15 w 124"/>
                <a:gd name="T5" fmla="*/ 55 h 72"/>
                <a:gd name="T6" fmla="*/ 11 w 124"/>
                <a:gd name="T7" fmla="*/ 15 h 72"/>
                <a:gd name="T8" fmla="*/ 115 w 124"/>
                <a:gd name="T9" fmla="*/ 0 h 72"/>
              </a:gdLst>
              <a:ahLst/>
              <a:cxnLst>
                <a:cxn ang="0">
                  <a:pos x="T0" y="T1"/>
                </a:cxn>
                <a:cxn ang="0">
                  <a:pos x="T2" y="T3"/>
                </a:cxn>
                <a:cxn ang="0">
                  <a:pos x="T4" y="T5"/>
                </a:cxn>
                <a:cxn ang="0">
                  <a:pos x="T6" y="T7"/>
                </a:cxn>
                <a:cxn ang="0">
                  <a:pos x="T8" y="T9"/>
                </a:cxn>
              </a:cxnLst>
              <a:rect l="0" t="0" r="r" b="b"/>
              <a:pathLst>
                <a:path w="124" h="72">
                  <a:moveTo>
                    <a:pt x="115" y="0"/>
                  </a:moveTo>
                  <a:cubicBezTo>
                    <a:pt x="116" y="3"/>
                    <a:pt x="124" y="33"/>
                    <a:pt x="116" y="37"/>
                  </a:cubicBezTo>
                  <a:cubicBezTo>
                    <a:pt x="107" y="41"/>
                    <a:pt x="29" y="72"/>
                    <a:pt x="15" y="55"/>
                  </a:cubicBezTo>
                  <a:cubicBezTo>
                    <a:pt x="1" y="37"/>
                    <a:pt x="0" y="16"/>
                    <a:pt x="11" y="15"/>
                  </a:cubicBezTo>
                  <a:cubicBezTo>
                    <a:pt x="22" y="14"/>
                    <a:pt x="115" y="0"/>
                    <a:pt x="1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6" name="Picture 49">
              <a:extLst>
                <a:ext uri="{FF2B5EF4-FFF2-40B4-BE49-F238E27FC236}">
                  <a16:creationId xmlns:a16="http://schemas.microsoft.com/office/drawing/2014/main" id="{72218304-5D0D-264B-9E6C-14BD365577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0350" y="4127500"/>
              <a:ext cx="8397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50">
              <a:extLst>
                <a:ext uri="{FF2B5EF4-FFF2-40B4-BE49-F238E27FC236}">
                  <a16:creationId xmlns:a16="http://schemas.microsoft.com/office/drawing/2014/main" id="{6540DC18-EAE4-F94E-9DD4-6FE6DB37DC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7737" y="4462462"/>
              <a:ext cx="142875" cy="11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51">
              <a:extLst>
                <a:ext uri="{FF2B5EF4-FFF2-40B4-BE49-F238E27FC236}">
                  <a16:creationId xmlns:a16="http://schemas.microsoft.com/office/drawing/2014/main" id="{5107E7AD-E784-584C-99C3-40A6631EB9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1325" y="4656137"/>
              <a:ext cx="536575"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52">
              <a:extLst>
                <a:ext uri="{FF2B5EF4-FFF2-40B4-BE49-F238E27FC236}">
                  <a16:creationId xmlns:a16="http://schemas.microsoft.com/office/drawing/2014/main" id="{996919E7-401D-D94C-85EE-26B17D12401B}"/>
                </a:ext>
              </a:extLst>
            </p:cNvPr>
            <p:cNvSpPr>
              <a:spLocks noChangeArrowheads="1"/>
            </p:cNvSpPr>
            <p:nvPr/>
          </p:nvSpPr>
          <p:spPr bwMode="auto">
            <a:xfrm>
              <a:off x="2079625" y="4373562"/>
              <a:ext cx="125413" cy="1206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3">
              <a:extLst>
                <a:ext uri="{FF2B5EF4-FFF2-40B4-BE49-F238E27FC236}">
                  <a16:creationId xmlns:a16="http://schemas.microsoft.com/office/drawing/2014/main" id="{1914C81A-68C0-D94E-A251-F839160FB837}"/>
                </a:ext>
              </a:extLst>
            </p:cNvPr>
            <p:cNvSpPr>
              <a:spLocks/>
            </p:cNvSpPr>
            <p:nvPr/>
          </p:nvSpPr>
          <p:spPr bwMode="auto">
            <a:xfrm>
              <a:off x="2143125" y="4395787"/>
              <a:ext cx="57150" cy="58737"/>
            </a:xfrm>
            <a:custGeom>
              <a:avLst/>
              <a:gdLst>
                <a:gd name="T0" fmla="*/ 13 w 29"/>
                <a:gd name="T1" fmla="*/ 1 h 30"/>
                <a:gd name="T2" fmla="*/ 28 w 29"/>
                <a:gd name="T3" fmla="*/ 14 h 30"/>
                <a:gd name="T4" fmla="*/ 16 w 29"/>
                <a:gd name="T5" fmla="*/ 29 h 30"/>
                <a:gd name="T6" fmla="*/ 1 w 29"/>
                <a:gd name="T7" fmla="*/ 16 h 30"/>
                <a:gd name="T8" fmla="*/ 13 w 29"/>
                <a:gd name="T9" fmla="*/ 1 h 30"/>
              </a:gdLst>
              <a:ahLst/>
              <a:cxnLst>
                <a:cxn ang="0">
                  <a:pos x="T0" y="T1"/>
                </a:cxn>
                <a:cxn ang="0">
                  <a:pos x="T2" y="T3"/>
                </a:cxn>
                <a:cxn ang="0">
                  <a:pos x="T4" y="T5"/>
                </a:cxn>
                <a:cxn ang="0">
                  <a:pos x="T6" y="T7"/>
                </a:cxn>
                <a:cxn ang="0">
                  <a:pos x="T8" y="T9"/>
                </a:cxn>
              </a:cxnLst>
              <a:rect l="0" t="0" r="r" b="b"/>
              <a:pathLst>
                <a:path w="29" h="30">
                  <a:moveTo>
                    <a:pt x="13" y="1"/>
                  </a:moveTo>
                  <a:cubicBezTo>
                    <a:pt x="21" y="0"/>
                    <a:pt x="27" y="6"/>
                    <a:pt x="28" y="14"/>
                  </a:cubicBezTo>
                  <a:cubicBezTo>
                    <a:pt x="29" y="22"/>
                    <a:pt x="23" y="28"/>
                    <a:pt x="16" y="29"/>
                  </a:cubicBezTo>
                  <a:cubicBezTo>
                    <a:pt x="8" y="30"/>
                    <a:pt x="2" y="24"/>
                    <a:pt x="1" y="16"/>
                  </a:cubicBezTo>
                  <a:cubicBezTo>
                    <a:pt x="0" y="9"/>
                    <a:pt x="6" y="2"/>
                    <a:pt x="13" y="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1" name="Picture 54">
              <a:extLst>
                <a:ext uri="{FF2B5EF4-FFF2-40B4-BE49-F238E27FC236}">
                  <a16:creationId xmlns:a16="http://schemas.microsoft.com/office/drawing/2014/main" id="{A5C9F050-8192-7D40-97F9-AC3E07B0E9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1362" y="4306887"/>
              <a:ext cx="238125" cy="11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Freeform 55">
              <a:extLst>
                <a:ext uri="{FF2B5EF4-FFF2-40B4-BE49-F238E27FC236}">
                  <a16:creationId xmlns:a16="http://schemas.microsoft.com/office/drawing/2014/main" id="{0C3C5E89-F19E-4A46-8180-D666D91ECF52}"/>
                </a:ext>
              </a:extLst>
            </p:cNvPr>
            <p:cNvSpPr>
              <a:spLocks/>
            </p:cNvSpPr>
            <p:nvPr/>
          </p:nvSpPr>
          <p:spPr bwMode="auto">
            <a:xfrm>
              <a:off x="2174875" y="4406899"/>
              <a:ext cx="14288" cy="14287"/>
            </a:xfrm>
            <a:custGeom>
              <a:avLst/>
              <a:gdLst>
                <a:gd name="T0" fmla="*/ 3 w 7"/>
                <a:gd name="T1" fmla="*/ 0 h 7"/>
                <a:gd name="T2" fmla="*/ 7 w 7"/>
                <a:gd name="T3" fmla="*/ 3 h 7"/>
                <a:gd name="T4" fmla="*/ 4 w 7"/>
                <a:gd name="T5" fmla="*/ 7 h 7"/>
                <a:gd name="T6" fmla="*/ 0 w 7"/>
                <a:gd name="T7" fmla="*/ 4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5" y="0"/>
                    <a:pt x="7" y="1"/>
                    <a:pt x="7" y="3"/>
                  </a:cubicBezTo>
                  <a:cubicBezTo>
                    <a:pt x="7" y="5"/>
                    <a:pt x="6" y="7"/>
                    <a:pt x="4" y="7"/>
                  </a:cubicBezTo>
                  <a:cubicBezTo>
                    <a:pt x="2" y="7"/>
                    <a:pt x="0" y="6"/>
                    <a:pt x="0" y="4"/>
                  </a:cubicBezTo>
                  <a:cubicBezTo>
                    <a:pt x="0" y="2"/>
                    <a:pt x="1"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 name="Picture 56">
              <a:extLst>
                <a:ext uri="{FF2B5EF4-FFF2-40B4-BE49-F238E27FC236}">
                  <a16:creationId xmlns:a16="http://schemas.microsoft.com/office/drawing/2014/main" id="{32AD6335-13CC-B241-9C0C-1E948BE6D1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97012" y="3978275"/>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57">
              <a:extLst>
                <a:ext uri="{FF2B5EF4-FFF2-40B4-BE49-F238E27FC236}">
                  <a16:creationId xmlns:a16="http://schemas.microsoft.com/office/drawing/2014/main" id="{57FA2C53-88E4-1640-91A2-EBB8D4BA986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7962" y="3978275"/>
              <a:ext cx="798513"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58">
              <a:extLst>
                <a:ext uri="{FF2B5EF4-FFF2-40B4-BE49-F238E27FC236}">
                  <a16:creationId xmlns:a16="http://schemas.microsoft.com/office/drawing/2014/main" id="{F63FBB93-97E4-174B-AB8F-D23F25AAE464}"/>
                </a:ext>
              </a:extLst>
            </p:cNvPr>
            <p:cNvSpPr>
              <a:spLocks/>
            </p:cNvSpPr>
            <p:nvPr/>
          </p:nvSpPr>
          <p:spPr bwMode="auto">
            <a:xfrm>
              <a:off x="1670050" y="4438649"/>
              <a:ext cx="204788" cy="228600"/>
            </a:xfrm>
            <a:custGeom>
              <a:avLst/>
              <a:gdLst>
                <a:gd name="T0" fmla="*/ 82 w 103"/>
                <a:gd name="T1" fmla="*/ 24 h 115"/>
                <a:gd name="T2" fmla="*/ 22 w 103"/>
                <a:gd name="T3" fmla="*/ 19 h 115"/>
                <a:gd name="T4" fmla="*/ 18 w 103"/>
                <a:gd name="T5" fmla="*/ 84 h 115"/>
                <a:gd name="T6" fmla="*/ 66 w 103"/>
                <a:gd name="T7" fmla="*/ 112 h 115"/>
                <a:gd name="T8" fmla="*/ 102 w 103"/>
                <a:gd name="T9" fmla="*/ 79 h 115"/>
                <a:gd name="T10" fmla="*/ 82 w 103"/>
                <a:gd name="T11" fmla="*/ 24 h 115"/>
              </a:gdLst>
              <a:ahLst/>
              <a:cxnLst>
                <a:cxn ang="0">
                  <a:pos x="T0" y="T1"/>
                </a:cxn>
                <a:cxn ang="0">
                  <a:pos x="T2" y="T3"/>
                </a:cxn>
                <a:cxn ang="0">
                  <a:pos x="T4" y="T5"/>
                </a:cxn>
                <a:cxn ang="0">
                  <a:pos x="T6" y="T7"/>
                </a:cxn>
                <a:cxn ang="0">
                  <a:pos x="T8" y="T9"/>
                </a:cxn>
                <a:cxn ang="0">
                  <a:pos x="T10" y="T11"/>
                </a:cxn>
              </a:cxnLst>
              <a:rect l="0" t="0" r="r" b="b"/>
              <a:pathLst>
                <a:path w="103" h="115">
                  <a:moveTo>
                    <a:pt x="82" y="24"/>
                  </a:moveTo>
                  <a:cubicBezTo>
                    <a:pt x="73" y="18"/>
                    <a:pt x="43" y="0"/>
                    <a:pt x="22" y="19"/>
                  </a:cubicBezTo>
                  <a:cubicBezTo>
                    <a:pt x="0" y="37"/>
                    <a:pt x="2" y="61"/>
                    <a:pt x="18" y="84"/>
                  </a:cubicBezTo>
                  <a:cubicBezTo>
                    <a:pt x="35" y="106"/>
                    <a:pt x="47" y="115"/>
                    <a:pt x="66" y="112"/>
                  </a:cubicBezTo>
                  <a:cubicBezTo>
                    <a:pt x="86" y="108"/>
                    <a:pt x="103" y="103"/>
                    <a:pt x="102" y="79"/>
                  </a:cubicBezTo>
                  <a:cubicBezTo>
                    <a:pt x="102" y="54"/>
                    <a:pt x="82" y="24"/>
                    <a:pt x="82" y="24"/>
                  </a:cubicBezTo>
                  <a:close/>
                </a:path>
              </a:pathLst>
            </a:custGeom>
            <a:solidFill>
              <a:srgbClr val="FBD2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6" name="Picture 59">
              <a:extLst>
                <a:ext uri="{FF2B5EF4-FFF2-40B4-BE49-F238E27FC236}">
                  <a16:creationId xmlns:a16="http://schemas.microsoft.com/office/drawing/2014/main" id="{B2C91264-F636-F044-8B05-B4DD371557D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3387" y="4483099"/>
              <a:ext cx="1492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60">
              <a:extLst>
                <a:ext uri="{FF2B5EF4-FFF2-40B4-BE49-F238E27FC236}">
                  <a16:creationId xmlns:a16="http://schemas.microsoft.com/office/drawing/2014/main" id="{CD6D8272-8A5F-F44D-84F2-ED2D5B66B210}"/>
                </a:ext>
              </a:extLst>
            </p:cNvPr>
            <p:cNvSpPr>
              <a:spLocks/>
            </p:cNvSpPr>
            <p:nvPr/>
          </p:nvSpPr>
          <p:spPr bwMode="auto">
            <a:xfrm>
              <a:off x="2051050" y="2965450"/>
              <a:ext cx="363538" cy="325437"/>
            </a:xfrm>
            <a:custGeom>
              <a:avLst/>
              <a:gdLst>
                <a:gd name="T0" fmla="*/ 82 w 183"/>
                <a:gd name="T1" fmla="*/ 7 h 164"/>
                <a:gd name="T2" fmla="*/ 179 w 183"/>
                <a:gd name="T3" fmla="*/ 69 h 164"/>
                <a:gd name="T4" fmla="*/ 152 w 183"/>
                <a:gd name="T5" fmla="*/ 135 h 164"/>
                <a:gd name="T6" fmla="*/ 169 w 183"/>
                <a:gd name="T7" fmla="*/ 164 h 164"/>
                <a:gd name="T8" fmla="*/ 136 w 183"/>
                <a:gd name="T9" fmla="*/ 146 h 164"/>
                <a:gd name="T10" fmla="*/ 103 w 183"/>
                <a:gd name="T11" fmla="*/ 157 h 164"/>
                <a:gd name="T12" fmla="*/ 6 w 183"/>
                <a:gd name="T13" fmla="*/ 94 h 164"/>
                <a:gd name="T14" fmla="*/ 82 w 183"/>
                <a:gd name="T15" fmla="*/ 7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164">
                  <a:moveTo>
                    <a:pt x="82" y="7"/>
                  </a:moveTo>
                  <a:cubicBezTo>
                    <a:pt x="130" y="0"/>
                    <a:pt x="173" y="28"/>
                    <a:pt x="179" y="69"/>
                  </a:cubicBezTo>
                  <a:cubicBezTo>
                    <a:pt x="183" y="94"/>
                    <a:pt x="172" y="118"/>
                    <a:pt x="152" y="135"/>
                  </a:cubicBezTo>
                  <a:cubicBezTo>
                    <a:pt x="169" y="164"/>
                    <a:pt x="169" y="164"/>
                    <a:pt x="169" y="164"/>
                  </a:cubicBezTo>
                  <a:cubicBezTo>
                    <a:pt x="136" y="146"/>
                    <a:pt x="136" y="146"/>
                    <a:pt x="136" y="146"/>
                  </a:cubicBezTo>
                  <a:cubicBezTo>
                    <a:pt x="126" y="151"/>
                    <a:pt x="115" y="155"/>
                    <a:pt x="103" y="157"/>
                  </a:cubicBezTo>
                  <a:cubicBezTo>
                    <a:pt x="55" y="164"/>
                    <a:pt x="11" y="136"/>
                    <a:pt x="6" y="94"/>
                  </a:cubicBezTo>
                  <a:cubicBezTo>
                    <a:pt x="0" y="53"/>
                    <a:pt x="34" y="14"/>
                    <a:pt x="82" y="7"/>
                  </a:cubicBezTo>
                  <a:close/>
                </a:path>
              </a:pathLst>
            </a:custGeom>
            <a:solidFill>
              <a:srgbClr val="2CA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1">
              <a:extLst>
                <a:ext uri="{FF2B5EF4-FFF2-40B4-BE49-F238E27FC236}">
                  <a16:creationId xmlns:a16="http://schemas.microsoft.com/office/drawing/2014/main" id="{2F0A29D0-9F14-784C-8912-EA3791EF6AA7}"/>
                </a:ext>
              </a:extLst>
            </p:cNvPr>
            <p:cNvSpPr>
              <a:spLocks/>
            </p:cNvSpPr>
            <p:nvPr/>
          </p:nvSpPr>
          <p:spPr bwMode="auto">
            <a:xfrm>
              <a:off x="1905000" y="2925762"/>
              <a:ext cx="366713" cy="363537"/>
            </a:xfrm>
            <a:custGeom>
              <a:avLst/>
              <a:gdLst>
                <a:gd name="T0" fmla="*/ 82 w 185"/>
                <a:gd name="T1" fmla="*/ 7 h 183"/>
                <a:gd name="T2" fmla="*/ 6 w 185"/>
                <a:gd name="T3" fmla="*/ 95 h 183"/>
                <a:gd name="T4" fmla="*/ 50 w 185"/>
                <a:gd name="T5" fmla="*/ 150 h 183"/>
                <a:gd name="T6" fmla="*/ 42 w 185"/>
                <a:gd name="T7" fmla="*/ 183 h 183"/>
                <a:gd name="T8" fmla="*/ 69 w 185"/>
                <a:gd name="T9" fmla="*/ 156 h 183"/>
                <a:gd name="T10" fmla="*/ 103 w 185"/>
                <a:gd name="T11" fmla="*/ 157 h 183"/>
                <a:gd name="T12" fmla="*/ 179 w 185"/>
                <a:gd name="T13" fmla="*/ 70 h 183"/>
                <a:gd name="T14" fmla="*/ 82 w 185"/>
                <a:gd name="T15" fmla="*/ 7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183">
                  <a:moveTo>
                    <a:pt x="82" y="7"/>
                  </a:moveTo>
                  <a:cubicBezTo>
                    <a:pt x="34" y="14"/>
                    <a:pt x="0" y="53"/>
                    <a:pt x="6" y="95"/>
                  </a:cubicBezTo>
                  <a:cubicBezTo>
                    <a:pt x="9" y="119"/>
                    <a:pt x="26" y="140"/>
                    <a:pt x="50" y="150"/>
                  </a:cubicBezTo>
                  <a:cubicBezTo>
                    <a:pt x="42" y="183"/>
                    <a:pt x="42" y="183"/>
                    <a:pt x="42" y="183"/>
                  </a:cubicBezTo>
                  <a:cubicBezTo>
                    <a:pt x="69" y="156"/>
                    <a:pt x="69" y="156"/>
                    <a:pt x="69" y="156"/>
                  </a:cubicBezTo>
                  <a:cubicBezTo>
                    <a:pt x="80" y="158"/>
                    <a:pt x="91" y="159"/>
                    <a:pt x="103" y="157"/>
                  </a:cubicBezTo>
                  <a:cubicBezTo>
                    <a:pt x="151" y="150"/>
                    <a:pt x="185" y="111"/>
                    <a:pt x="179" y="70"/>
                  </a:cubicBezTo>
                  <a:cubicBezTo>
                    <a:pt x="173" y="28"/>
                    <a:pt x="130" y="0"/>
                    <a:pt x="82" y="7"/>
                  </a:cubicBezTo>
                  <a:close/>
                </a:path>
              </a:pathLst>
            </a:custGeom>
            <a:solidFill>
              <a:srgbClr val="FBB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2">
              <a:extLst>
                <a:ext uri="{FF2B5EF4-FFF2-40B4-BE49-F238E27FC236}">
                  <a16:creationId xmlns:a16="http://schemas.microsoft.com/office/drawing/2014/main" id="{3A111243-41BD-3742-808E-10931B9087B2}"/>
                </a:ext>
              </a:extLst>
            </p:cNvPr>
            <p:cNvSpPr>
              <a:spLocks/>
            </p:cNvSpPr>
            <p:nvPr/>
          </p:nvSpPr>
          <p:spPr bwMode="auto">
            <a:xfrm>
              <a:off x="1987550" y="3076575"/>
              <a:ext cx="50800" cy="52387"/>
            </a:xfrm>
            <a:custGeom>
              <a:avLst/>
              <a:gdLst>
                <a:gd name="T0" fmla="*/ 14 w 25"/>
                <a:gd name="T1" fmla="*/ 25 h 26"/>
                <a:gd name="T2" fmla="*/ 24 w 25"/>
                <a:gd name="T3" fmla="*/ 11 h 26"/>
                <a:gd name="T4" fmla="*/ 11 w 25"/>
                <a:gd name="T5" fmla="*/ 1 h 26"/>
                <a:gd name="T6" fmla="*/ 1 w 25"/>
                <a:gd name="T7" fmla="*/ 15 h 26"/>
                <a:gd name="T8" fmla="*/ 14 w 25"/>
                <a:gd name="T9" fmla="*/ 25 h 26"/>
              </a:gdLst>
              <a:ahLst/>
              <a:cxnLst>
                <a:cxn ang="0">
                  <a:pos x="T0" y="T1"/>
                </a:cxn>
                <a:cxn ang="0">
                  <a:pos x="T2" y="T3"/>
                </a:cxn>
                <a:cxn ang="0">
                  <a:pos x="T4" y="T5"/>
                </a:cxn>
                <a:cxn ang="0">
                  <a:pos x="T6" y="T7"/>
                </a:cxn>
                <a:cxn ang="0">
                  <a:pos x="T8" y="T9"/>
                </a:cxn>
              </a:cxnLst>
              <a:rect l="0" t="0" r="r" b="b"/>
              <a:pathLst>
                <a:path w="25" h="26">
                  <a:moveTo>
                    <a:pt x="14" y="25"/>
                  </a:moveTo>
                  <a:cubicBezTo>
                    <a:pt x="21" y="24"/>
                    <a:pt x="25" y="18"/>
                    <a:pt x="24" y="11"/>
                  </a:cubicBezTo>
                  <a:cubicBezTo>
                    <a:pt x="24" y="5"/>
                    <a:pt x="17" y="0"/>
                    <a:pt x="11" y="1"/>
                  </a:cubicBezTo>
                  <a:cubicBezTo>
                    <a:pt x="5" y="2"/>
                    <a:pt x="0" y="8"/>
                    <a:pt x="1" y="15"/>
                  </a:cubicBezTo>
                  <a:cubicBezTo>
                    <a:pt x="2" y="21"/>
                    <a:pt x="8" y="26"/>
                    <a:pt x="1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3">
              <a:extLst>
                <a:ext uri="{FF2B5EF4-FFF2-40B4-BE49-F238E27FC236}">
                  <a16:creationId xmlns:a16="http://schemas.microsoft.com/office/drawing/2014/main" id="{B87D4784-FC72-E842-8DC9-EA56B8E502D9}"/>
                </a:ext>
              </a:extLst>
            </p:cNvPr>
            <p:cNvSpPr>
              <a:spLocks/>
            </p:cNvSpPr>
            <p:nvPr/>
          </p:nvSpPr>
          <p:spPr bwMode="auto">
            <a:xfrm>
              <a:off x="2063750" y="3067050"/>
              <a:ext cx="49213" cy="49212"/>
            </a:xfrm>
            <a:custGeom>
              <a:avLst/>
              <a:gdLst>
                <a:gd name="T0" fmla="*/ 14 w 25"/>
                <a:gd name="T1" fmla="*/ 24 h 25"/>
                <a:gd name="T2" fmla="*/ 24 w 25"/>
                <a:gd name="T3" fmla="*/ 11 h 25"/>
                <a:gd name="T4" fmla="*/ 11 w 25"/>
                <a:gd name="T5" fmla="*/ 1 h 25"/>
                <a:gd name="T6" fmla="*/ 1 w 25"/>
                <a:gd name="T7" fmla="*/ 14 h 25"/>
                <a:gd name="T8" fmla="*/ 14 w 25"/>
                <a:gd name="T9" fmla="*/ 24 h 25"/>
              </a:gdLst>
              <a:ahLst/>
              <a:cxnLst>
                <a:cxn ang="0">
                  <a:pos x="T0" y="T1"/>
                </a:cxn>
                <a:cxn ang="0">
                  <a:pos x="T2" y="T3"/>
                </a:cxn>
                <a:cxn ang="0">
                  <a:pos x="T4" y="T5"/>
                </a:cxn>
                <a:cxn ang="0">
                  <a:pos x="T6" y="T7"/>
                </a:cxn>
                <a:cxn ang="0">
                  <a:pos x="T8" y="T9"/>
                </a:cxn>
              </a:cxnLst>
              <a:rect l="0" t="0" r="r" b="b"/>
              <a:pathLst>
                <a:path w="25" h="25">
                  <a:moveTo>
                    <a:pt x="14" y="24"/>
                  </a:moveTo>
                  <a:cubicBezTo>
                    <a:pt x="21" y="24"/>
                    <a:pt x="25" y="17"/>
                    <a:pt x="24" y="11"/>
                  </a:cubicBezTo>
                  <a:cubicBezTo>
                    <a:pt x="24" y="5"/>
                    <a:pt x="17" y="0"/>
                    <a:pt x="11" y="1"/>
                  </a:cubicBezTo>
                  <a:cubicBezTo>
                    <a:pt x="5" y="2"/>
                    <a:pt x="0" y="8"/>
                    <a:pt x="1" y="14"/>
                  </a:cubicBezTo>
                  <a:cubicBezTo>
                    <a:pt x="2" y="21"/>
                    <a:pt x="8" y="25"/>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4">
              <a:extLst>
                <a:ext uri="{FF2B5EF4-FFF2-40B4-BE49-F238E27FC236}">
                  <a16:creationId xmlns:a16="http://schemas.microsoft.com/office/drawing/2014/main" id="{75ACC57F-1EA2-E04D-91F6-3FF390805662}"/>
                </a:ext>
              </a:extLst>
            </p:cNvPr>
            <p:cNvSpPr>
              <a:spLocks/>
            </p:cNvSpPr>
            <p:nvPr/>
          </p:nvSpPr>
          <p:spPr bwMode="auto">
            <a:xfrm>
              <a:off x="2139950" y="3057525"/>
              <a:ext cx="49213" cy="49212"/>
            </a:xfrm>
            <a:custGeom>
              <a:avLst/>
              <a:gdLst>
                <a:gd name="T0" fmla="*/ 14 w 25"/>
                <a:gd name="T1" fmla="*/ 24 h 25"/>
                <a:gd name="T2" fmla="*/ 24 w 25"/>
                <a:gd name="T3" fmla="*/ 11 h 25"/>
                <a:gd name="T4" fmla="*/ 11 w 25"/>
                <a:gd name="T5" fmla="*/ 0 h 25"/>
                <a:gd name="T6" fmla="*/ 1 w 25"/>
                <a:gd name="T7" fmla="*/ 14 h 25"/>
                <a:gd name="T8" fmla="*/ 14 w 25"/>
                <a:gd name="T9" fmla="*/ 24 h 25"/>
              </a:gdLst>
              <a:ahLst/>
              <a:cxnLst>
                <a:cxn ang="0">
                  <a:pos x="T0" y="T1"/>
                </a:cxn>
                <a:cxn ang="0">
                  <a:pos x="T2" y="T3"/>
                </a:cxn>
                <a:cxn ang="0">
                  <a:pos x="T4" y="T5"/>
                </a:cxn>
                <a:cxn ang="0">
                  <a:pos x="T6" y="T7"/>
                </a:cxn>
                <a:cxn ang="0">
                  <a:pos x="T8" y="T9"/>
                </a:cxn>
              </a:cxnLst>
              <a:rect l="0" t="0" r="r" b="b"/>
              <a:pathLst>
                <a:path w="25" h="25">
                  <a:moveTo>
                    <a:pt x="14" y="24"/>
                  </a:moveTo>
                  <a:cubicBezTo>
                    <a:pt x="21" y="23"/>
                    <a:pt x="25" y="17"/>
                    <a:pt x="24" y="11"/>
                  </a:cubicBezTo>
                  <a:cubicBezTo>
                    <a:pt x="24" y="4"/>
                    <a:pt x="17" y="0"/>
                    <a:pt x="11" y="0"/>
                  </a:cubicBezTo>
                  <a:cubicBezTo>
                    <a:pt x="5" y="1"/>
                    <a:pt x="0" y="7"/>
                    <a:pt x="1" y="14"/>
                  </a:cubicBezTo>
                  <a:cubicBezTo>
                    <a:pt x="2" y="20"/>
                    <a:pt x="8" y="25"/>
                    <a:pt x="1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5">
              <a:extLst>
                <a:ext uri="{FF2B5EF4-FFF2-40B4-BE49-F238E27FC236}">
                  <a16:creationId xmlns:a16="http://schemas.microsoft.com/office/drawing/2014/main" id="{ED4F06A5-F88D-4B4E-92D3-70A175058212}"/>
                </a:ext>
              </a:extLst>
            </p:cNvPr>
            <p:cNvSpPr>
              <a:spLocks/>
            </p:cNvSpPr>
            <p:nvPr/>
          </p:nvSpPr>
          <p:spPr bwMode="auto">
            <a:xfrm>
              <a:off x="1187450" y="3708400"/>
              <a:ext cx="387350" cy="279400"/>
            </a:xfrm>
            <a:custGeom>
              <a:avLst/>
              <a:gdLst>
                <a:gd name="T0" fmla="*/ 147 w 244"/>
                <a:gd name="T1" fmla="*/ 176 h 176"/>
                <a:gd name="T2" fmla="*/ 0 w 244"/>
                <a:gd name="T3" fmla="*/ 121 h 176"/>
                <a:gd name="T4" fmla="*/ 98 w 244"/>
                <a:gd name="T5" fmla="*/ 0 h 176"/>
                <a:gd name="T6" fmla="*/ 244 w 244"/>
                <a:gd name="T7" fmla="*/ 54 h 176"/>
                <a:gd name="T8" fmla="*/ 147 w 244"/>
                <a:gd name="T9" fmla="*/ 176 h 176"/>
              </a:gdLst>
              <a:ahLst/>
              <a:cxnLst>
                <a:cxn ang="0">
                  <a:pos x="T0" y="T1"/>
                </a:cxn>
                <a:cxn ang="0">
                  <a:pos x="T2" y="T3"/>
                </a:cxn>
                <a:cxn ang="0">
                  <a:pos x="T4" y="T5"/>
                </a:cxn>
                <a:cxn ang="0">
                  <a:pos x="T6" y="T7"/>
                </a:cxn>
                <a:cxn ang="0">
                  <a:pos x="T8" y="T9"/>
                </a:cxn>
              </a:cxnLst>
              <a:rect l="0" t="0" r="r" b="b"/>
              <a:pathLst>
                <a:path w="244" h="176">
                  <a:moveTo>
                    <a:pt x="147" y="176"/>
                  </a:moveTo>
                  <a:lnTo>
                    <a:pt x="0" y="121"/>
                  </a:lnTo>
                  <a:lnTo>
                    <a:pt x="98" y="0"/>
                  </a:lnTo>
                  <a:lnTo>
                    <a:pt x="244" y="54"/>
                  </a:lnTo>
                  <a:lnTo>
                    <a:pt x="147" y="176"/>
                  </a:lnTo>
                  <a:close/>
                </a:path>
              </a:pathLst>
            </a:custGeom>
            <a:solidFill>
              <a:srgbClr val="D896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66">
              <a:extLst>
                <a:ext uri="{FF2B5EF4-FFF2-40B4-BE49-F238E27FC236}">
                  <a16:creationId xmlns:a16="http://schemas.microsoft.com/office/drawing/2014/main" id="{F736E78D-ACFA-1743-9BDA-AE34BA0F82AE}"/>
                </a:ext>
              </a:extLst>
            </p:cNvPr>
            <p:cNvSpPr>
              <a:spLocks/>
            </p:cNvSpPr>
            <p:nvPr/>
          </p:nvSpPr>
          <p:spPr bwMode="auto">
            <a:xfrm>
              <a:off x="1208087" y="3692525"/>
              <a:ext cx="377825" cy="423862"/>
            </a:xfrm>
            <a:custGeom>
              <a:avLst/>
              <a:gdLst>
                <a:gd name="T0" fmla="*/ 238 w 238"/>
                <a:gd name="T1" fmla="*/ 218 h 267"/>
                <a:gd name="T2" fmla="*/ 60 w 238"/>
                <a:gd name="T3" fmla="*/ 267 h 267"/>
                <a:gd name="T4" fmla="*/ 0 w 238"/>
                <a:gd name="T5" fmla="*/ 50 h 267"/>
                <a:gd name="T6" fmla="*/ 177 w 238"/>
                <a:gd name="T7" fmla="*/ 0 h 267"/>
                <a:gd name="T8" fmla="*/ 238 w 238"/>
                <a:gd name="T9" fmla="*/ 218 h 267"/>
              </a:gdLst>
              <a:ahLst/>
              <a:cxnLst>
                <a:cxn ang="0">
                  <a:pos x="T0" y="T1"/>
                </a:cxn>
                <a:cxn ang="0">
                  <a:pos x="T2" y="T3"/>
                </a:cxn>
                <a:cxn ang="0">
                  <a:pos x="T4" y="T5"/>
                </a:cxn>
                <a:cxn ang="0">
                  <a:pos x="T6" y="T7"/>
                </a:cxn>
                <a:cxn ang="0">
                  <a:pos x="T8" y="T9"/>
                </a:cxn>
              </a:cxnLst>
              <a:rect l="0" t="0" r="r" b="b"/>
              <a:pathLst>
                <a:path w="238" h="267">
                  <a:moveTo>
                    <a:pt x="238" y="218"/>
                  </a:moveTo>
                  <a:lnTo>
                    <a:pt x="60" y="267"/>
                  </a:lnTo>
                  <a:lnTo>
                    <a:pt x="0" y="50"/>
                  </a:lnTo>
                  <a:lnTo>
                    <a:pt x="177" y="0"/>
                  </a:lnTo>
                  <a:lnTo>
                    <a:pt x="238" y="218"/>
                  </a:lnTo>
                  <a:close/>
                </a:path>
              </a:pathLst>
            </a:custGeom>
            <a:solidFill>
              <a:srgbClr val="D4D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67">
              <a:extLst>
                <a:ext uri="{FF2B5EF4-FFF2-40B4-BE49-F238E27FC236}">
                  <a16:creationId xmlns:a16="http://schemas.microsoft.com/office/drawing/2014/main" id="{67206C98-8A89-5142-877F-748F243F3235}"/>
                </a:ext>
              </a:extLst>
            </p:cNvPr>
            <p:cNvSpPr>
              <a:spLocks/>
            </p:cNvSpPr>
            <p:nvPr/>
          </p:nvSpPr>
          <p:spPr bwMode="auto">
            <a:xfrm>
              <a:off x="1273175" y="3784600"/>
              <a:ext cx="200025" cy="68262"/>
            </a:xfrm>
            <a:custGeom>
              <a:avLst/>
              <a:gdLst>
                <a:gd name="T0" fmla="*/ 126 w 126"/>
                <a:gd name="T1" fmla="*/ 10 h 43"/>
                <a:gd name="T2" fmla="*/ 3 w 126"/>
                <a:gd name="T3" fmla="*/ 43 h 43"/>
                <a:gd name="T4" fmla="*/ 0 w 126"/>
                <a:gd name="T5" fmla="*/ 33 h 43"/>
                <a:gd name="T6" fmla="*/ 124 w 126"/>
                <a:gd name="T7" fmla="*/ 0 h 43"/>
                <a:gd name="T8" fmla="*/ 126 w 126"/>
                <a:gd name="T9" fmla="*/ 10 h 43"/>
              </a:gdLst>
              <a:ahLst/>
              <a:cxnLst>
                <a:cxn ang="0">
                  <a:pos x="T0" y="T1"/>
                </a:cxn>
                <a:cxn ang="0">
                  <a:pos x="T2" y="T3"/>
                </a:cxn>
                <a:cxn ang="0">
                  <a:pos x="T4" y="T5"/>
                </a:cxn>
                <a:cxn ang="0">
                  <a:pos x="T6" y="T7"/>
                </a:cxn>
                <a:cxn ang="0">
                  <a:pos x="T8" y="T9"/>
                </a:cxn>
              </a:cxnLst>
              <a:rect l="0" t="0" r="r" b="b"/>
              <a:pathLst>
                <a:path w="126" h="43">
                  <a:moveTo>
                    <a:pt x="126" y="10"/>
                  </a:moveTo>
                  <a:lnTo>
                    <a:pt x="3" y="43"/>
                  </a:lnTo>
                  <a:lnTo>
                    <a:pt x="0" y="33"/>
                  </a:lnTo>
                  <a:lnTo>
                    <a:pt x="124" y="0"/>
                  </a:lnTo>
                  <a:lnTo>
                    <a:pt x="126" y="10"/>
                  </a:lnTo>
                  <a:close/>
                </a:path>
              </a:pathLst>
            </a:custGeom>
            <a:solidFill>
              <a:srgbClr val="A99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68">
              <a:extLst>
                <a:ext uri="{FF2B5EF4-FFF2-40B4-BE49-F238E27FC236}">
                  <a16:creationId xmlns:a16="http://schemas.microsoft.com/office/drawing/2014/main" id="{575585C1-2643-1F4E-BAD3-77359B4C11F6}"/>
                </a:ext>
              </a:extLst>
            </p:cNvPr>
            <p:cNvSpPr>
              <a:spLocks/>
            </p:cNvSpPr>
            <p:nvPr/>
          </p:nvSpPr>
          <p:spPr bwMode="auto">
            <a:xfrm>
              <a:off x="1281112" y="3813175"/>
              <a:ext cx="200025" cy="69850"/>
            </a:xfrm>
            <a:custGeom>
              <a:avLst/>
              <a:gdLst>
                <a:gd name="T0" fmla="*/ 126 w 126"/>
                <a:gd name="T1" fmla="*/ 10 h 44"/>
                <a:gd name="T2" fmla="*/ 4 w 126"/>
                <a:gd name="T3" fmla="*/ 44 h 44"/>
                <a:gd name="T4" fmla="*/ 0 w 126"/>
                <a:gd name="T5" fmla="*/ 34 h 44"/>
                <a:gd name="T6" fmla="*/ 124 w 126"/>
                <a:gd name="T7" fmla="*/ 0 h 44"/>
                <a:gd name="T8" fmla="*/ 126 w 126"/>
                <a:gd name="T9" fmla="*/ 10 h 44"/>
              </a:gdLst>
              <a:ahLst/>
              <a:cxnLst>
                <a:cxn ang="0">
                  <a:pos x="T0" y="T1"/>
                </a:cxn>
                <a:cxn ang="0">
                  <a:pos x="T2" y="T3"/>
                </a:cxn>
                <a:cxn ang="0">
                  <a:pos x="T4" y="T5"/>
                </a:cxn>
                <a:cxn ang="0">
                  <a:pos x="T6" y="T7"/>
                </a:cxn>
                <a:cxn ang="0">
                  <a:pos x="T8" y="T9"/>
                </a:cxn>
              </a:cxnLst>
              <a:rect l="0" t="0" r="r" b="b"/>
              <a:pathLst>
                <a:path w="126" h="44">
                  <a:moveTo>
                    <a:pt x="126" y="10"/>
                  </a:moveTo>
                  <a:lnTo>
                    <a:pt x="4" y="44"/>
                  </a:lnTo>
                  <a:lnTo>
                    <a:pt x="0" y="34"/>
                  </a:lnTo>
                  <a:lnTo>
                    <a:pt x="124" y="0"/>
                  </a:lnTo>
                  <a:lnTo>
                    <a:pt x="126" y="10"/>
                  </a:lnTo>
                  <a:close/>
                </a:path>
              </a:pathLst>
            </a:custGeom>
            <a:solidFill>
              <a:srgbClr val="A99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69">
              <a:extLst>
                <a:ext uri="{FF2B5EF4-FFF2-40B4-BE49-F238E27FC236}">
                  <a16:creationId xmlns:a16="http://schemas.microsoft.com/office/drawing/2014/main" id="{EAD8588E-46A3-7E48-9C83-FE441E808A39}"/>
                </a:ext>
              </a:extLst>
            </p:cNvPr>
            <p:cNvSpPr>
              <a:spLocks/>
            </p:cNvSpPr>
            <p:nvPr/>
          </p:nvSpPr>
          <p:spPr bwMode="auto">
            <a:xfrm>
              <a:off x="1290637" y="3843337"/>
              <a:ext cx="198438" cy="71437"/>
            </a:xfrm>
            <a:custGeom>
              <a:avLst/>
              <a:gdLst>
                <a:gd name="T0" fmla="*/ 125 w 125"/>
                <a:gd name="T1" fmla="*/ 10 h 45"/>
                <a:gd name="T2" fmla="*/ 3 w 125"/>
                <a:gd name="T3" fmla="*/ 45 h 45"/>
                <a:gd name="T4" fmla="*/ 0 w 125"/>
                <a:gd name="T5" fmla="*/ 34 h 45"/>
                <a:gd name="T6" fmla="*/ 123 w 125"/>
                <a:gd name="T7" fmla="*/ 0 h 45"/>
                <a:gd name="T8" fmla="*/ 125 w 125"/>
                <a:gd name="T9" fmla="*/ 10 h 45"/>
              </a:gdLst>
              <a:ahLst/>
              <a:cxnLst>
                <a:cxn ang="0">
                  <a:pos x="T0" y="T1"/>
                </a:cxn>
                <a:cxn ang="0">
                  <a:pos x="T2" y="T3"/>
                </a:cxn>
                <a:cxn ang="0">
                  <a:pos x="T4" y="T5"/>
                </a:cxn>
                <a:cxn ang="0">
                  <a:pos x="T6" y="T7"/>
                </a:cxn>
                <a:cxn ang="0">
                  <a:pos x="T8" y="T9"/>
                </a:cxn>
              </a:cxnLst>
              <a:rect l="0" t="0" r="r" b="b"/>
              <a:pathLst>
                <a:path w="125" h="45">
                  <a:moveTo>
                    <a:pt x="125" y="10"/>
                  </a:moveTo>
                  <a:lnTo>
                    <a:pt x="3" y="45"/>
                  </a:lnTo>
                  <a:lnTo>
                    <a:pt x="0" y="34"/>
                  </a:lnTo>
                  <a:lnTo>
                    <a:pt x="123" y="0"/>
                  </a:lnTo>
                  <a:lnTo>
                    <a:pt x="125" y="10"/>
                  </a:lnTo>
                  <a:close/>
                </a:path>
              </a:pathLst>
            </a:custGeom>
            <a:solidFill>
              <a:srgbClr val="A99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0">
              <a:extLst>
                <a:ext uri="{FF2B5EF4-FFF2-40B4-BE49-F238E27FC236}">
                  <a16:creationId xmlns:a16="http://schemas.microsoft.com/office/drawing/2014/main" id="{AC4E45E9-ACFD-1D4A-9CA4-5468673AC54B}"/>
                </a:ext>
              </a:extLst>
            </p:cNvPr>
            <p:cNvSpPr>
              <a:spLocks/>
            </p:cNvSpPr>
            <p:nvPr/>
          </p:nvSpPr>
          <p:spPr bwMode="auto">
            <a:xfrm>
              <a:off x="1298575" y="3875087"/>
              <a:ext cx="198438" cy="69850"/>
            </a:xfrm>
            <a:custGeom>
              <a:avLst/>
              <a:gdLst>
                <a:gd name="T0" fmla="*/ 125 w 125"/>
                <a:gd name="T1" fmla="*/ 10 h 44"/>
                <a:gd name="T2" fmla="*/ 3 w 125"/>
                <a:gd name="T3" fmla="*/ 44 h 44"/>
                <a:gd name="T4" fmla="*/ 0 w 125"/>
                <a:gd name="T5" fmla="*/ 34 h 44"/>
                <a:gd name="T6" fmla="*/ 123 w 125"/>
                <a:gd name="T7" fmla="*/ 0 h 44"/>
                <a:gd name="T8" fmla="*/ 125 w 125"/>
                <a:gd name="T9" fmla="*/ 10 h 44"/>
              </a:gdLst>
              <a:ahLst/>
              <a:cxnLst>
                <a:cxn ang="0">
                  <a:pos x="T0" y="T1"/>
                </a:cxn>
                <a:cxn ang="0">
                  <a:pos x="T2" y="T3"/>
                </a:cxn>
                <a:cxn ang="0">
                  <a:pos x="T4" y="T5"/>
                </a:cxn>
                <a:cxn ang="0">
                  <a:pos x="T6" y="T7"/>
                </a:cxn>
                <a:cxn ang="0">
                  <a:pos x="T8" y="T9"/>
                </a:cxn>
              </a:cxnLst>
              <a:rect l="0" t="0" r="r" b="b"/>
              <a:pathLst>
                <a:path w="125" h="44">
                  <a:moveTo>
                    <a:pt x="125" y="10"/>
                  </a:moveTo>
                  <a:lnTo>
                    <a:pt x="3" y="44"/>
                  </a:lnTo>
                  <a:lnTo>
                    <a:pt x="0" y="34"/>
                  </a:lnTo>
                  <a:lnTo>
                    <a:pt x="123" y="0"/>
                  </a:lnTo>
                  <a:lnTo>
                    <a:pt x="125" y="10"/>
                  </a:lnTo>
                  <a:close/>
                </a:path>
              </a:pathLst>
            </a:custGeom>
            <a:solidFill>
              <a:srgbClr val="A99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1">
              <a:extLst>
                <a:ext uri="{FF2B5EF4-FFF2-40B4-BE49-F238E27FC236}">
                  <a16:creationId xmlns:a16="http://schemas.microsoft.com/office/drawing/2014/main" id="{53AA6B4E-F8B9-DB48-9714-C15D3CB566BB}"/>
                </a:ext>
              </a:extLst>
            </p:cNvPr>
            <p:cNvSpPr>
              <a:spLocks/>
            </p:cNvSpPr>
            <p:nvPr/>
          </p:nvSpPr>
          <p:spPr bwMode="auto">
            <a:xfrm>
              <a:off x="1306512" y="3905250"/>
              <a:ext cx="201613" cy="69850"/>
            </a:xfrm>
            <a:custGeom>
              <a:avLst/>
              <a:gdLst>
                <a:gd name="T0" fmla="*/ 127 w 127"/>
                <a:gd name="T1" fmla="*/ 10 h 44"/>
                <a:gd name="T2" fmla="*/ 3 w 127"/>
                <a:gd name="T3" fmla="*/ 44 h 44"/>
                <a:gd name="T4" fmla="*/ 0 w 127"/>
                <a:gd name="T5" fmla="*/ 34 h 44"/>
                <a:gd name="T6" fmla="*/ 123 w 127"/>
                <a:gd name="T7" fmla="*/ 0 h 44"/>
                <a:gd name="T8" fmla="*/ 127 w 127"/>
                <a:gd name="T9" fmla="*/ 10 h 44"/>
              </a:gdLst>
              <a:ahLst/>
              <a:cxnLst>
                <a:cxn ang="0">
                  <a:pos x="T0" y="T1"/>
                </a:cxn>
                <a:cxn ang="0">
                  <a:pos x="T2" y="T3"/>
                </a:cxn>
                <a:cxn ang="0">
                  <a:pos x="T4" y="T5"/>
                </a:cxn>
                <a:cxn ang="0">
                  <a:pos x="T6" y="T7"/>
                </a:cxn>
                <a:cxn ang="0">
                  <a:pos x="T8" y="T9"/>
                </a:cxn>
              </a:cxnLst>
              <a:rect l="0" t="0" r="r" b="b"/>
              <a:pathLst>
                <a:path w="127" h="44">
                  <a:moveTo>
                    <a:pt x="127" y="10"/>
                  </a:moveTo>
                  <a:lnTo>
                    <a:pt x="3" y="44"/>
                  </a:lnTo>
                  <a:lnTo>
                    <a:pt x="0" y="34"/>
                  </a:lnTo>
                  <a:lnTo>
                    <a:pt x="123" y="0"/>
                  </a:lnTo>
                  <a:lnTo>
                    <a:pt x="127" y="10"/>
                  </a:lnTo>
                  <a:close/>
                </a:path>
              </a:pathLst>
            </a:custGeom>
            <a:solidFill>
              <a:srgbClr val="A99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72">
              <a:extLst>
                <a:ext uri="{FF2B5EF4-FFF2-40B4-BE49-F238E27FC236}">
                  <a16:creationId xmlns:a16="http://schemas.microsoft.com/office/drawing/2014/main" id="{AB1AB245-F93D-0F41-9050-BFEEE4D2420A}"/>
                </a:ext>
              </a:extLst>
            </p:cNvPr>
            <p:cNvSpPr>
              <a:spLocks/>
            </p:cNvSpPr>
            <p:nvPr/>
          </p:nvSpPr>
          <p:spPr bwMode="auto">
            <a:xfrm>
              <a:off x="1314450" y="3935412"/>
              <a:ext cx="201613" cy="68262"/>
            </a:xfrm>
            <a:custGeom>
              <a:avLst/>
              <a:gdLst>
                <a:gd name="T0" fmla="*/ 127 w 127"/>
                <a:gd name="T1" fmla="*/ 10 h 43"/>
                <a:gd name="T2" fmla="*/ 3 w 127"/>
                <a:gd name="T3" fmla="*/ 43 h 43"/>
                <a:gd name="T4" fmla="*/ 0 w 127"/>
                <a:gd name="T5" fmla="*/ 33 h 43"/>
                <a:gd name="T6" fmla="*/ 124 w 127"/>
                <a:gd name="T7" fmla="*/ 0 h 43"/>
                <a:gd name="T8" fmla="*/ 127 w 127"/>
                <a:gd name="T9" fmla="*/ 10 h 43"/>
              </a:gdLst>
              <a:ahLst/>
              <a:cxnLst>
                <a:cxn ang="0">
                  <a:pos x="T0" y="T1"/>
                </a:cxn>
                <a:cxn ang="0">
                  <a:pos x="T2" y="T3"/>
                </a:cxn>
                <a:cxn ang="0">
                  <a:pos x="T4" y="T5"/>
                </a:cxn>
                <a:cxn ang="0">
                  <a:pos x="T6" y="T7"/>
                </a:cxn>
                <a:cxn ang="0">
                  <a:pos x="T8" y="T9"/>
                </a:cxn>
              </a:cxnLst>
              <a:rect l="0" t="0" r="r" b="b"/>
              <a:pathLst>
                <a:path w="127" h="43">
                  <a:moveTo>
                    <a:pt x="127" y="10"/>
                  </a:moveTo>
                  <a:lnTo>
                    <a:pt x="3" y="43"/>
                  </a:lnTo>
                  <a:lnTo>
                    <a:pt x="0" y="33"/>
                  </a:lnTo>
                  <a:lnTo>
                    <a:pt x="124" y="0"/>
                  </a:lnTo>
                  <a:lnTo>
                    <a:pt x="127" y="10"/>
                  </a:lnTo>
                  <a:close/>
                </a:path>
              </a:pathLst>
            </a:custGeom>
            <a:solidFill>
              <a:srgbClr val="FFD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73">
              <a:extLst>
                <a:ext uri="{FF2B5EF4-FFF2-40B4-BE49-F238E27FC236}">
                  <a16:creationId xmlns:a16="http://schemas.microsoft.com/office/drawing/2014/main" id="{223F7549-7672-7945-9FE1-9ED7471F8E1A}"/>
                </a:ext>
              </a:extLst>
            </p:cNvPr>
            <p:cNvSpPr>
              <a:spLocks/>
            </p:cNvSpPr>
            <p:nvPr/>
          </p:nvSpPr>
          <p:spPr bwMode="auto">
            <a:xfrm>
              <a:off x="1187450" y="3794125"/>
              <a:ext cx="450850" cy="334962"/>
            </a:xfrm>
            <a:custGeom>
              <a:avLst/>
              <a:gdLst>
                <a:gd name="T0" fmla="*/ 147 w 284"/>
                <a:gd name="T1" fmla="*/ 122 h 211"/>
                <a:gd name="T2" fmla="*/ 0 w 284"/>
                <a:gd name="T3" fmla="*/ 67 h 211"/>
                <a:gd name="T4" fmla="*/ 40 w 284"/>
                <a:gd name="T5" fmla="*/ 211 h 211"/>
                <a:gd name="T6" fmla="*/ 284 w 284"/>
                <a:gd name="T7" fmla="*/ 144 h 211"/>
                <a:gd name="T8" fmla="*/ 244 w 284"/>
                <a:gd name="T9" fmla="*/ 0 h 211"/>
                <a:gd name="T10" fmla="*/ 147 w 284"/>
                <a:gd name="T11" fmla="*/ 122 h 211"/>
              </a:gdLst>
              <a:ahLst/>
              <a:cxnLst>
                <a:cxn ang="0">
                  <a:pos x="T0" y="T1"/>
                </a:cxn>
                <a:cxn ang="0">
                  <a:pos x="T2" y="T3"/>
                </a:cxn>
                <a:cxn ang="0">
                  <a:pos x="T4" y="T5"/>
                </a:cxn>
                <a:cxn ang="0">
                  <a:pos x="T6" y="T7"/>
                </a:cxn>
                <a:cxn ang="0">
                  <a:pos x="T8" y="T9"/>
                </a:cxn>
                <a:cxn ang="0">
                  <a:pos x="T10" y="T11"/>
                </a:cxn>
              </a:cxnLst>
              <a:rect l="0" t="0" r="r" b="b"/>
              <a:pathLst>
                <a:path w="284" h="211">
                  <a:moveTo>
                    <a:pt x="147" y="122"/>
                  </a:moveTo>
                  <a:lnTo>
                    <a:pt x="0" y="67"/>
                  </a:lnTo>
                  <a:lnTo>
                    <a:pt x="40" y="211"/>
                  </a:lnTo>
                  <a:lnTo>
                    <a:pt x="284" y="144"/>
                  </a:lnTo>
                  <a:lnTo>
                    <a:pt x="244" y="0"/>
                  </a:lnTo>
                  <a:lnTo>
                    <a:pt x="147" y="122"/>
                  </a:lnTo>
                  <a:close/>
                </a:path>
              </a:pathLst>
            </a:custGeom>
            <a:solidFill>
              <a:srgbClr val="FAA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74">
              <a:extLst>
                <a:ext uri="{FF2B5EF4-FFF2-40B4-BE49-F238E27FC236}">
                  <a16:creationId xmlns:a16="http://schemas.microsoft.com/office/drawing/2014/main" id="{AD21E7E3-F265-674C-A6A4-EF9760D4EFE0}"/>
                </a:ext>
              </a:extLst>
            </p:cNvPr>
            <p:cNvSpPr>
              <a:spLocks/>
            </p:cNvSpPr>
            <p:nvPr/>
          </p:nvSpPr>
          <p:spPr bwMode="auto">
            <a:xfrm>
              <a:off x="1250950" y="3952875"/>
              <a:ext cx="387350" cy="176212"/>
            </a:xfrm>
            <a:custGeom>
              <a:avLst/>
              <a:gdLst>
                <a:gd name="T0" fmla="*/ 80 w 244"/>
                <a:gd name="T1" fmla="*/ 12 h 111"/>
                <a:gd name="T2" fmla="*/ 80 w 244"/>
                <a:gd name="T3" fmla="*/ 12 h 111"/>
                <a:gd name="T4" fmla="*/ 0 w 244"/>
                <a:gd name="T5" fmla="*/ 111 h 111"/>
                <a:gd name="T6" fmla="*/ 244 w 244"/>
                <a:gd name="T7" fmla="*/ 44 h 111"/>
                <a:gd name="T8" fmla="*/ 124 w 244"/>
                <a:gd name="T9" fmla="*/ 0 h 111"/>
                <a:gd name="T10" fmla="*/ 80 w 244"/>
                <a:gd name="T11" fmla="*/ 12 h 111"/>
              </a:gdLst>
              <a:ahLst/>
              <a:cxnLst>
                <a:cxn ang="0">
                  <a:pos x="T0" y="T1"/>
                </a:cxn>
                <a:cxn ang="0">
                  <a:pos x="T2" y="T3"/>
                </a:cxn>
                <a:cxn ang="0">
                  <a:pos x="T4" y="T5"/>
                </a:cxn>
                <a:cxn ang="0">
                  <a:pos x="T6" y="T7"/>
                </a:cxn>
                <a:cxn ang="0">
                  <a:pos x="T8" y="T9"/>
                </a:cxn>
                <a:cxn ang="0">
                  <a:pos x="T10" y="T11"/>
                </a:cxn>
              </a:cxnLst>
              <a:rect l="0" t="0" r="r" b="b"/>
              <a:pathLst>
                <a:path w="244" h="111">
                  <a:moveTo>
                    <a:pt x="80" y="12"/>
                  </a:moveTo>
                  <a:lnTo>
                    <a:pt x="80" y="12"/>
                  </a:lnTo>
                  <a:lnTo>
                    <a:pt x="0" y="111"/>
                  </a:lnTo>
                  <a:lnTo>
                    <a:pt x="244" y="44"/>
                  </a:lnTo>
                  <a:lnTo>
                    <a:pt x="124" y="0"/>
                  </a:lnTo>
                  <a:lnTo>
                    <a:pt x="80" y="12"/>
                  </a:lnTo>
                  <a:close/>
                </a:path>
              </a:pathLst>
            </a:custGeom>
            <a:solidFill>
              <a:srgbClr val="FFCC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75">
              <a:extLst>
                <a:ext uri="{FF2B5EF4-FFF2-40B4-BE49-F238E27FC236}">
                  <a16:creationId xmlns:a16="http://schemas.microsoft.com/office/drawing/2014/main" id="{E4E3B7C7-965D-3E4D-97E7-E4F03E3C3F46}"/>
                </a:ext>
              </a:extLst>
            </p:cNvPr>
            <p:cNvSpPr>
              <a:spLocks/>
            </p:cNvSpPr>
            <p:nvPr/>
          </p:nvSpPr>
          <p:spPr bwMode="auto">
            <a:xfrm>
              <a:off x="979487" y="4284662"/>
              <a:ext cx="314325" cy="261937"/>
            </a:xfrm>
            <a:custGeom>
              <a:avLst/>
              <a:gdLst>
                <a:gd name="T0" fmla="*/ 132 w 158"/>
                <a:gd name="T1" fmla="*/ 1 h 132"/>
                <a:gd name="T2" fmla="*/ 131 w 158"/>
                <a:gd name="T3" fmla="*/ 0 h 132"/>
                <a:gd name="T4" fmla="*/ 131 w 158"/>
                <a:gd name="T5" fmla="*/ 0 h 132"/>
                <a:gd name="T6" fmla="*/ 131 w 158"/>
                <a:gd name="T7" fmla="*/ 0 h 132"/>
                <a:gd name="T8" fmla="*/ 131 w 158"/>
                <a:gd name="T9" fmla="*/ 0 h 132"/>
                <a:gd name="T10" fmla="*/ 0 w 158"/>
                <a:gd name="T11" fmla="*/ 36 h 132"/>
                <a:gd name="T12" fmla="*/ 0 w 158"/>
                <a:gd name="T13" fmla="*/ 36 h 132"/>
                <a:gd name="T14" fmla="*/ 26 w 158"/>
                <a:gd name="T15" fmla="*/ 132 h 132"/>
                <a:gd name="T16" fmla="*/ 26 w 158"/>
                <a:gd name="T17" fmla="*/ 132 h 132"/>
                <a:gd name="T18" fmla="*/ 157 w 158"/>
                <a:gd name="T19" fmla="*/ 97 h 132"/>
                <a:gd name="T20" fmla="*/ 157 w 158"/>
                <a:gd name="T21" fmla="*/ 97 h 132"/>
                <a:gd name="T22" fmla="*/ 157 w 158"/>
                <a:gd name="T23" fmla="*/ 97 h 132"/>
                <a:gd name="T24" fmla="*/ 157 w 158"/>
                <a:gd name="T25" fmla="*/ 97 h 132"/>
                <a:gd name="T26" fmla="*/ 157 w 158"/>
                <a:gd name="T27" fmla="*/ 96 h 132"/>
                <a:gd name="T28" fmla="*/ 132 w 158"/>
                <a:gd name="T29" fmla="*/ 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 h="132">
                  <a:moveTo>
                    <a:pt x="132" y="1"/>
                  </a:moveTo>
                  <a:cubicBezTo>
                    <a:pt x="132" y="0"/>
                    <a:pt x="132" y="0"/>
                    <a:pt x="131" y="0"/>
                  </a:cubicBezTo>
                  <a:cubicBezTo>
                    <a:pt x="131" y="0"/>
                    <a:pt x="131" y="0"/>
                    <a:pt x="131" y="0"/>
                  </a:cubicBezTo>
                  <a:cubicBezTo>
                    <a:pt x="131" y="0"/>
                    <a:pt x="131" y="0"/>
                    <a:pt x="131" y="0"/>
                  </a:cubicBezTo>
                  <a:cubicBezTo>
                    <a:pt x="131" y="0"/>
                    <a:pt x="131" y="0"/>
                    <a:pt x="131" y="0"/>
                  </a:cubicBezTo>
                  <a:cubicBezTo>
                    <a:pt x="0" y="36"/>
                    <a:pt x="0" y="36"/>
                    <a:pt x="0" y="36"/>
                  </a:cubicBezTo>
                  <a:cubicBezTo>
                    <a:pt x="0" y="36"/>
                    <a:pt x="0" y="36"/>
                    <a:pt x="0" y="36"/>
                  </a:cubicBezTo>
                  <a:cubicBezTo>
                    <a:pt x="26" y="132"/>
                    <a:pt x="26" y="132"/>
                    <a:pt x="26" y="132"/>
                  </a:cubicBezTo>
                  <a:cubicBezTo>
                    <a:pt x="26" y="132"/>
                    <a:pt x="26" y="132"/>
                    <a:pt x="26" y="132"/>
                  </a:cubicBezTo>
                  <a:cubicBezTo>
                    <a:pt x="157" y="97"/>
                    <a:pt x="157" y="97"/>
                    <a:pt x="157" y="97"/>
                  </a:cubicBezTo>
                  <a:cubicBezTo>
                    <a:pt x="157" y="97"/>
                    <a:pt x="157" y="97"/>
                    <a:pt x="157" y="97"/>
                  </a:cubicBezTo>
                  <a:cubicBezTo>
                    <a:pt x="157" y="97"/>
                    <a:pt x="157" y="97"/>
                    <a:pt x="157" y="97"/>
                  </a:cubicBezTo>
                  <a:cubicBezTo>
                    <a:pt x="157" y="97"/>
                    <a:pt x="157" y="97"/>
                    <a:pt x="157" y="97"/>
                  </a:cubicBezTo>
                  <a:cubicBezTo>
                    <a:pt x="157" y="97"/>
                    <a:pt x="158" y="96"/>
                    <a:pt x="157" y="96"/>
                  </a:cubicBezTo>
                  <a:lnTo>
                    <a:pt x="132" y="1"/>
                  </a:lnTo>
                  <a:close/>
                </a:path>
              </a:pathLst>
            </a:custGeom>
            <a:solidFill>
              <a:srgbClr val="ED65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76">
              <a:extLst>
                <a:ext uri="{FF2B5EF4-FFF2-40B4-BE49-F238E27FC236}">
                  <a16:creationId xmlns:a16="http://schemas.microsoft.com/office/drawing/2014/main" id="{B3C94FCC-28C6-5F4F-9C10-8CA97BD2383D}"/>
                </a:ext>
              </a:extLst>
            </p:cNvPr>
            <p:cNvSpPr>
              <a:spLocks/>
            </p:cNvSpPr>
            <p:nvPr/>
          </p:nvSpPr>
          <p:spPr bwMode="auto">
            <a:xfrm>
              <a:off x="1092200" y="4373562"/>
              <a:ext cx="100013" cy="101600"/>
            </a:xfrm>
            <a:custGeom>
              <a:avLst/>
              <a:gdLst>
                <a:gd name="T0" fmla="*/ 63 w 63"/>
                <a:gd name="T1" fmla="*/ 18 h 64"/>
                <a:gd name="T2" fmla="*/ 17 w 63"/>
                <a:gd name="T3" fmla="*/ 64 h 64"/>
                <a:gd name="T4" fmla="*/ 0 w 63"/>
                <a:gd name="T5" fmla="*/ 0 h 64"/>
                <a:gd name="T6" fmla="*/ 63 w 63"/>
                <a:gd name="T7" fmla="*/ 18 h 64"/>
              </a:gdLst>
              <a:ahLst/>
              <a:cxnLst>
                <a:cxn ang="0">
                  <a:pos x="T0" y="T1"/>
                </a:cxn>
                <a:cxn ang="0">
                  <a:pos x="T2" y="T3"/>
                </a:cxn>
                <a:cxn ang="0">
                  <a:pos x="T4" y="T5"/>
                </a:cxn>
                <a:cxn ang="0">
                  <a:pos x="T6" y="T7"/>
                </a:cxn>
              </a:cxnLst>
              <a:rect l="0" t="0" r="r" b="b"/>
              <a:pathLst>
                <a:path w="63" h="64">
                  <a:moveTo>
                    <a:pt x="63" y="18"/>
                  </a:moveTo>
                  <a:lnTo>
                    <a:pt x="17" y="64"/>
                  </a:lnTo>
                  <a:lnTo>
                    <a:pt x="0" y="0"/>
                  </a:lnTo>
                  <a:lnTo>
                    <a:pt x="6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Oval 77">
              <a:extLst>
                <a:ext uri="{FF2B5EF4-FFF2-40B4-BE49-F238E27FC236}">
                  <a16:creationId xmlns:a16="http://schemas.microsoft.com/office/drawing/2014/main" id="{1C669A81-32AA-374E-B8BA-4C276C88E138}"/>
                </a:ext>
              </a:extLst>
            </p:cNvPr>
            <p:cNvSpPr>
              <a:spLocks noChangeArrowheads="1"/>
            </p:cNvSpPr>
            <p:nvPr/>
          </p:nvSpPr>
          <p:spPr bwMode="auto">
            <a:xfrm>
              <a:off x="1227137" y="2963862"/>
              <a:ext cx="322263" cy="322262"/>
            </a:xfrm>
            <a:prstGeom prst="ellipse">
              <a:avLst/>
            </a:prstGeom>
            <a:solidFill>
              <a:srgbClr val="4E87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78">
              <a:extLst>
                <a:ext uri="{FF2B5EF4-FFF2-40B4-BE49-F238E27FC236}">
                  <a16:creationId xmlns:a16="http://schemas.microsoft.com/office/drawing/2014/main" id="{0367A1B1-20AC-D541-835F-C3526A144373}"/>
                </a:ext>
              </a:extLst>
            </p:cNvPr>
            <p:cNvSpPr>
              <a:spLocks/>
            </p:cNvSpPr>
            <p:nvPr/>
          </p:nvSpPr>
          <p:spPr bwMode="auto">
            <a:xfrm>
              <a:off x="1317625" y="3027362"/>
              <a:ext cx="139700" cy="196850"/>
            </a:xfrm>
            <a:custGeom>
              <a:avLst/>
              <a:gdLst>
                <a:gd name="T0" fmla="*/ 14 w 71"/>
                <a:gd name="T1" fmla="*/ 54 h 99"/>
                <a:gd name="T2" fmla="*/ 21 w 71"/>
                <a:gd name="T3" fmla="*/ 64 h 99"/>
                <a:gd name="T4" fmla="*/ 30 w 71"/>
                <a:gd name="T5" fmla="*/ 70 h 99"/>
                <a:gd name="T6" fmla="*/ 37 w 71"/>
                <a:gd name="T7" fmla="*/ 69 h 99"/>
                <a:gd name="T8" fmla="*/ 41 w 71"/>
                <a:gd name="T9" fmla="*/ 65 h 99"/>
                <a:gd name="T10" fmla="*/ 40 w 71"/>
                <a:gd name="T11" fmla="*/ 58 h 99"/>
                <a:gd name="T12" fmla="*/ 32 w 71"/>
                <a:gd name="T13" fmla="*/ 51 h 99"/>
                <a:gd name="T14" fmla="*/ 18 w 71"/>
                <a:gd name="T15" fmla="*/ 39 h 99"/>
                <a:gd name="T16" fmla="*/ 17 w 71"/>
                <a:gd name="T17" fmla="*/ 24 h 99"/>
                <a:gd name="T18" fmla="*/ 28 w 71"/>
                <a:gd name="T19" fmla="*/ 9 h 99"/>
                <a:gd name="T20" fmla="*/ 48 w 71"/>
                <a:gd name="T21" fmla="*/ 7 h 99"/>
                <a:gd name="T22" fmla="*/ 50 w 71"/>
                <a:gd name="T23" fmla="*/ 0 h 99"/>
                <a:gd name="T24" fmla="*/ 57 w 71"/>
                <a:gd name="T25" fmla="*/ 2 h 99"/>
                <a:gd name="T26" fmla="*/ 55 w 71"/>
                <a:gd name="T27" fmla="*/ 9 h 99"/>
                <a:gd name="T28" fmla="*/ 63 w 71"/>
                <a:gd name="T29" fmla="*/ 14 h 99"/>
                <a:gd name="T30" fmla="*/ 71 w 71"/>
                <a:gd name="T31" fmla="*/ 21 h 99"/>
                <a:gd name="T32" fmla="*/ 60 w 71"/>
                <a:gd name="T33" fmla="*/ 34 h 99"/>
                <a:gd name="T34" fmla="*/ 54 w 71"/>
                <a:gd name="T35" fmla="*/ 27 h 99"/>
                <a:gd name="T36" fmla="*/ 47 w 71"/>
                <a:gd name="T37" fmla="*/ 23 h 99"/>
                <a:gd name="T38" fmla="*/ 41 w 71"/>
                <a:gd name="T39" fmla="*/ 23 h 99"/>
                <a:gd name="T40" fmla="*/ 37 w 71"/>
                <a:gd name="T41" fmla="*/ 27 h 99"/>
                <a:gd name="T42" fmla="*/ 38 w 71"/>
                <a:gd name="T43" fmla="*/ 32 h 99"/>
                <a:gd name="T44" fmla="*/ 45 w 71"/>
                <a:gd name="T45" fmla="*/ 38 h 99"/>
                <a:gd name="T46" fmla="*/ 45 w 71"/>
                <a:gd name="T47" fmla="*/ 38 h 99"/>
                <a:gd name="T48" fmla="*/ 60 w 71"/>
                <a:gd name="T49" fmla="*/ 51 h 99"/>
                <a:gd name="T50" fmla="*/ 62 w 71"/>
                <a:gd name="T51" fmla="*/ 59 h 99"/>
                <a:gd name="T52" fmla="*/ 61 w 71"/>
                <a:gd name="T53" fmla="*/ 68 h 99"/>
                <a:gd name="T54" fmla="*/ 49 w 71"/>
                <a:gd name="T55" fmla="*/ 83 h 99"/>
                <a:gd name="T56" fmla="*/ 29 w 71"/>
                <a:gd name="T57" fmla="*/ 87 h 99"/>
                <a:gd name="T58" fmla="*/ 26 w 71"/>
                <a:gd name="T59" fmla="*/ 99 h 99"/>
                <a:gd name="T60" fmla="*/ 19 w 71"/>
                <a:gd name="T61" fmla="*/ 97 h 99"/>
                <a:gd name="T62" fmla="*/ 22 w 71"/>
                <a:gd name="T63" fmla="*/ 85 h 99"/>
                <a:gd name="T64" fmla="*/ 10 w 71"/>
                <a:gd name="T65" fmla="*/ 78 h 99"/>
                <a:gd name="T66" fmla="*/ 0 w 71"/>
                <a:gd name="T67" fmla="*/ 67 h 99"/>
                <a:gd name="T68" fmla="*/ 14 w 71"/>
                <a:gd name="T69" fmla="*/ 5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99">
                  <a:moveTo>
                    <a:pt x="14" y="54"/>
                  </a:moveTo>
                  <a:cubicBezTo>
                    <a:pt x="16" y="58"/>
                    <a:pt x="18" y="62"/>
                    <a:pt x="21" y="64"/>
                  </a:cubicBezTo>
                  <a:cubicBezTo>
                    <a:pt x="23" y="67"/>
                    <a:pt x="26" y="69"/>
                    <a:pt x="30" y="70"/>
                  </a:cubicBezTo>
                  <a:cubicBezTo>
                    <a:pt x="32" y="71"/>
                    <a:pt x="34" y="70"/>
                    <a:pt x="37" y="69"/>
                  </a:cubicBezTo>
                  <a:cubicBezTo>
                    <a:pt x="39" y="68"/>
                    <a:pt x="40" y="67"/>
                    <a:pt x="41" y="65"/>
                  </a:cubicBezTo>
                  <a:cubicBezTo>
                    <a:pt x="42" y="62"/>
                    <a:pt x="41" y="60"/>
                    <a:pt x="40" y="58"/>
                  </a:cubicBezTo>
                  <a:cubicBezTo>
                    <a:pt x="39" y="57"/>
                    <a:pt x="36" y="54"/>
                    <a:pt x="32" y="51"/>
                  </a:cubicBezTo>
                  <a:cubicBezTo>
                    <a:pt x="25" y="47"/>
                    <a:pt x="20" y="43"/>
                    <a:pt x="18" y="39"/>
                  </a:cubicBezTo>
                  <a:cubicBezTo>
                    <a:pt x="16" y="35"/>
                    <a:pt x="15" y="30"/>
                    <a:pt x="17" y="24"/>
                  </a:cubicBezTo>
                  <a:cubicBezTo>
                    <a:pt x="19" y="17"/>
                    <a:pt x="23" y="12"/>
                    <a:pt x="28" y="9"/>
                  </a:cubicBezTo>
                  <a:cubicBezTo>
                    <a:pt x="34" y="6"/>
                    <a:pt x="40" y="6"/>
                    <a:pt x="48" y="7"/>
                  </a:cubicBezTo>
                  <a:cubicBezTo>
                    <a:pt x="50" y="0"/>
                    <a:pt x="50" y="0"/>
                    <a:pt x="50" y="0"/>
                  </a:cubicBezTo>
                  <a:cubicBezTo>
                    <a:pt x="57" y="2"/>
                    <a:pt x="57" y="2"/>
                    <a:pt x="57" y="2"/>
                  </a:cubicBezTo>
                  <a:cubicBezTo>
                    <a:pt x="55" y="9"/>
                    <a:pt x="55" y="9"/>
                    <a:pt x="55" y="9"/>
                  </a:cubicBezTo>
                  <a:cubicBezTo>
                    <a:pt x="58" y="10"/>
                    <a:pt x="61" y="12"/>
                    <a:pt x="63" y="14"/>
                  </a:cubicBezTo>
                  <a:cubicBezTo>
                    <a:pt x="66" y="16"/>
                    <a:pt x="68" y="18"/>
                    <a:pt x="71" y="21"/>
                  </a:cubicBezTo>
                  <a:cubicBezTo>
                    <a:pt x="60" y="34"/>
                    <a:pt x="60" y="34"/>
                    <a:pt x="60" y="34"/>
                  </a:cubicBezTo>
                  <a:cubicBezTo>
                    <a:pt x="58" y="31"/>
                    <a:pt x="56" y="29"/>
                    <a:pt x="54" y="27"/>
                  </a:cubicBezTo>
                  <a:cubicBezTo>
                    <a:pt x="52" y="25"/>
                    <a:pt x="49" y="24"/>
                    <a:pt x="47" y="23"/>
                  </a:cubicBezTo>
                  <a:cubicBezTo>
                    <a:pt x="45" y="23"/>
                    <a:pt x="42" y="23"/>
                    <a:pt x="41" y="23"/>
                  </a:cubicBezTo>
                  <a:cubicBezTo>
                    <a:pt x="39" y="24"/>
                    <a:pt x="37" y="25"/>
                    <a:pt x="37" y="27"/>
                  </a:cubicBezTo>
                  <a:cubicBezTo>
                    <a:pt x="36" y="29"/>
                    <a:pt x="37" y="31"/>
                    <a:pt x="38" y="32"/>
                  </a:cubicBezTo>
                  <a:cubicBezTo>
                    <a:pt x="39" y="34"/>
                    <a:pt x="41" y="36"/>
                    <a:pt x="45" y="38"/>
                  </a:cubicBezTo>
                  <a:cubicBezTo>
                    <a:pt x="45" y="38"/>
                    <a:pt x="45" y="38"/>
                    <a:pt x="45" y="38"/>
                  </a:cubicBezTo>
                  <a:cubicBezTo>
                    <a:pt x="53" y="43"/>
                    <a:pt x="58" y="47"/>
                    <a:pt x="60" y="51"/>
                  </a:cubicBezTo>
                  <a:cubicBezTo>
                    <a:pt x="61" y="53"/>
                    <a:pt x="62" y="56"/>
                    <a:pt x="62" y="59"/>
                  </a:cubicBezTo>
                  <a:cubicBezTo>
                    <a:pt x="62" y="61"/>
                    <a:pt x="62" y="64"/>
                    <a:pt x="61" y="68"/>
                  </a:cubicBezTo>
                  <a:cubicBezTo>
                    <a:pt x="59" y="75"/>
                    <a:pt x="55" y="80"/>
                    <a:pt x="49" y="83"/>
                  </a:cubicBezTo>
                  <a:cubicBezTo>
                    <a:pt x="43" y="87"/>
                    <a:pt x="37" y="88"/>
                    <a:pt x="29" y="87"/>
                  </a:cubicBezTo>
                  <a:cubicBezTo>
                    <a:pt x="26" y="99"/>
                    <a:pt x="26" y="99"/>
                    <a:pt x="26" y="99"/>
                  </a:cubicBezTo>
                  <a:cubicBezTo>
                    <a:pt x="19" y="97"/>
                    <a:pt x="19" y="97"/>
                    <a:pt x="19" y="97"/>
                  </a:cubicBezTo>
                  <a:cubicBezTo>
                    <a:pt x="22" y="85"/>
                    <a:pt x="22" y="85"/>
                    <a:pt x="22" y="85"/>
                  </a:cubicBezTo>
                  <a:cubicBezTo>
                    <a:pt x="18" y="83"/>
                    <a:pt x="13" y="81"/>
                    <a:pt x="10" y="78"/>
                  </a:cubicBezTo>
                  <a:cubicBezTo>
                    <a:pt x="6" y="75"/>
                    <a:pt x="3" y="71"/>
                    <a:pt x="0" y="67"/>
                  </a:cubicBezTo>
                  <a:cubicBezTo>
                    <a:pt x="14" y="54"/>
                    <a:pt x="14" y="54"/>
                    <a:pt x="1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79">
              <a:extLst>
                <a:ext uri="{FF2B5EF4-FFF2-40B4-BE49-F238E27FC236}">
                  <a16:creationId xmlns:a16="http://schemas.microsoft.com/office/drawing/2014/main" id="{C2571311-B4DF-0641-B7FE-FFC2B8751A7F}"/>
                </a:ext>
              </a:extLst>
            </p:cNvPr>
            <p:cNvSpPr>
              <a:spLocks noEditPoints="1"/>
            </p:cNvSpPr>
            <p:nvPr/>
          </p:nvSpPr>
          <p:spPr bwMode="auto">
            <a:xfrm>
              <a:off x="2316162" y="3684587"/>
              <a:ext cx="182563" cy="274637"/>
            </a:xfrm>
            <a:custGeom>
              <a:avLst/>
              <a:gdLst>
                <a:gd name="T0" fmla="*/ 46 w 92"/>
                <a:gd name="T1" fmla="*/ 0 h 138"/>
                <a:gd name="T2" fmla="*/ 0 w 92"/>
                <a:gd name="T3" fmla="*/ 46 h 138"/>
                <a:gd name="T4" fmla="*/ 6 w 92"/>
                <a:gd name="T5" fmla="*/ 70 h 138"/>
                <a:gd name="T6" fmla="*/ 46 w 92"/>
                <a:gd name="T7" fmla="*/ 138 h 138"/>
                <a:gd name="T8" fmla="*/ 86 w 92"/>
                <a:gd name="T9" fmla="*/ 70 h 138"/>
                <a:gd name="T10" fmla="*/ 92 w 92"/>
                <a:gd name="T11" fmla="*/ 46 h 138"/>
                <a:gd name="T12" fmla="*/ 46 w 92"/>
                <a:gd name="T13" fmla="*/ 0 h 138"/>
                <a:gd name="T14" fmla="*/ 46 w 92"/>
                <a:gd name="T15" fmla="*/ 79 h 138"/>
                <a:gd name="T16" fmla="*/ 13 w 92"/>
                <a:gd name="T17" fmla="*/ 46 h 138"/>
                <a:gd name="T18" fmla="*/ 46 w 92"/>
                <a:gd name="T19" fmla="*/ 14 h 138"/>
                <a:gd name="T20" fmla="*/ 79 w 92"/>
                <a:gd name="T21" fmla="*/ 46 h 138"/>
                <a:gd name="T22" fmla="*/ 46 w 92"/>
                <a:gd name="T23" fmla="*/ 7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38">
                  <a:moveTo>
                    <a:pt x="46" y="0"/>
                  </a:moveTo>
                  <a:cubicBezTo>
                    <a:pt x="21" y="0"/>
                    <a:pt x="0" y="21"/>
                    <a:pt x="0" y="46"/>
                  </a:cubicBezTo>
                  <a:cubicBezTo>
                    <a:pt x="0" y="55"/>
                    <a:pt x="2" y="63"/>
                    <a:pt x="6" y="70"/>
                  </a:cubicBezTo>
                  <a:cubicBezTo>
                    <a:pt x="46" y="138"/>
                    <a:pt x="46" y="138"/>
                    <a:pt x="46" y="138"/>
                  </a:cubicBezTo>
                  <a:cubicBezTo>
                    <a:pt x="86" y="70"/>
                    <a:pt x="86" y="70"/>
                    <a:pt x="86" y="70"/>
                  </a:cubicBezTo>
                  <a:cubicBezTo>
                    <a:pt x="90" y="63"/>
                    <a:pt x="92" y="55"/>
                    <a:pt x="92" y="46"/>
                  </a:cubicBezTo>
                  <a:cubicBezTo>
                    <a:pt x="92" y="21"/>
                    <a:pt x="71" y="0"/>
                    <a:pt x="46" y="0"/>
                  </a:cubicBezTo>
                  <a:close/>
                  <a:moveTo>
                    <a:pt x="46" y="79"/>
                  </a:moveTo>
                  <a:cubicBezTo>
                    <a:pt x="28" y="79"/>
                    <a:pt x="13" y="64"/>
                    <a:pt x="13" y="46"/>
                  </a:cubicBezTo>
                  <a:cubicBezTo>
                    <a:pt x="13" y="28"/>
                    <a:pt x="28" y="14"/>
                    <a:pt x="46" y="14"/>
                  </a:cubicBezTo>
                  <a:cubicBezTo>
                    <a:pt x="64" y="14"/>
                    <a:pt x="79" y="28"/>
                    <a:pt x="79" y="46"/>
                  </a:cubicBezTo>
                  <a:cubicBezTo>
                    <a:pt x="79" y="64"/>
                    <a:pt x="64" y="79"/>
                    <a:pt x="46" y="79"/>
                  </a:cubicBezTo>
                  <a:close/>
                </a:path>
              </a:pathLst>
            </a:custGeom>
            <a:solidFill>
              <a:srgbClr val="F05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80">
              <a:extLst>
                <a:ext uri="{FF2B5EF4-FFF2-40B4-BE49-F238E27FC236}">
                  <a16:creationId xmlns:a16="http://schemas.microsoft.com/office/drawing/2014/main" id="{DD76F3A0-1EB2-A948-BCBF-A16C2409C168}"/>
                </a:ext>
              </a:extLst>
            </p:cNvPr>
            <p:cNvSpPr>
              <a:spLocks/>
            </p:cNvSpPr>
            <p:nvPr/>
          </p:nvSpPr>
          <p:spPr bwMode="auto">
            <a:xfrm>
              <a:off x="1843087" y="3714750"/>
              <a:ext cx="296863" cy="47625"/>
            </a:xfrm>
            <a:custGeom>
              <a:avLst/>
              <a:gdLst>
                <a:gd name="T0" fmla="*/ 187 w 187"/>
                <a:gd name="T1" fmla="*/ 9 h 30"/>
                <a:gd name="T2" fmla="*/ 1 w 187"/>
                <a:gd name="T3" fmla="*/ 30 h 30"/>
                <a:gd name="T4" fmla="*/ 0 w 187"/>
                <a:gd name="T5" fmla="*/ 21 h 30"/>
                <a:gd name="T6" fmla="*/ 187 w 187"/>
                <a:gd name="T7" fmla="*/ 0 h 30"/>
                <a:gd name="T8" fmla="*/ 187 w 187"/>
                <a:gd name="T9" fmla="*/ 9 h 30"/>
              </a:gdLst>
              <a:ahLst/>
              <a:cxnLst>
                <a:cxn ang="0">
                  <a:pos x="T0" y="T1"/>
                </a:cxn>
                <a:cxn ang="0">
                  <a:pos x="T2" y="T3"/>
                </a:cxn>
                <a:cxn ang="0">
                  <a:pos x="T4" y="T5"/>
                </a:cxn>
                <a:cxn ang="0">
                  <a:pos x="T6" y="T7"/>
                </a:cxn>
                <a:cxn ang="0">
                  <a:pos x="T8" y="T9"/>
                </a:cxn>
              </a:cxnLst>
              <a:rect l="0" t="0" r="r" b="b"/>
              <a:pathLst>
                <a:path w="187" h="30">
                  <a:moveTo>
                    <a:pt x="187" y="9"/>
                  </a:moveTo>
                  <a:lnTo>
                    <a:pt x="1" y="30"/>
                  </a:lnTo>
                  <a:lnTo>
                    <a:pt x="0" y="21"/>
                  </a:lnTo>
                  <a:lnTo>
                    <a:pt x="187" y="0"/>
                  </a:lnTo>
                  <a:lnTo>
                    <a:pt x="187" y="9"/>
                  </a:lnTo>
                  <a:close/>
                </a:path>
              </a:pathLst>
            </a:custGeom>
            <a:solidFill>
              <a:srgbClr val="EE42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81">
              <a:extLst>
                <a:ext uri="{FF2B5EF4-FFF2-40B4-BE49-F238E27FC236}">
                  <a16:creationId xmlns:a16="http://schemas.microsoft.com/office/drawing/2014/main" id="{102E2F5C-6B30-0B4C-A163-603D0694C9CD}"/>
                </a:ext>
              </a:extLst>
            </p:cNvPr>
            <p:cNvSpPr>
              <a:spLocks/>
            </p:cNvSpPr>
            <p:nvPr/>
          </p:nvSpPr>
          <p:spPr bwMode="auto">
            <a:xfrm>
              <a:off x="1828800" y="3622675"/>
              <a:ext cx="79375" cy="125412"/>
            </a:xfrm>
            <a:custGeom>
              <a:avLst/>
              <a:gdLst>
                <a:gd name="T0" fmla="*/ 50 w 50"/>
                <a:gd name="T1" fmla="*/ 74 h 79"/>
                <a:gd name="T2" fmla="*/ 9 w 50"/>
                <a:gd name="T3" fmla="*/ 79 h 79"/>
                <a:gd name="T4" fmla="*/ 0 w 50"/>
                <a:gd name="T5" fmla="*/ 5 h 79"/>
                <a:gd name="T6" fmla="*/ 42 w 50"/>
                <a:gd name="T7" fmla="*/ 0 h 79"/>
                <a:gd name="T8" fmla="*/ 50 w 50"/>
                <a:gd name="T9" fmla="*/ 74 h 79"/>
              </a:gdLst>
              <a:ahLst/>
              <a:cxnLst>
                <a:cxn ang="0">
                  <a:pos x="T0" y="T1"/>
                </a:cxn>
                <a:cxn ang="0">
                  <a:pos x="T2" y="T3"/>
                </a:cxn>
                <a:cxn ang="0">
                  <a:pos x="T4" y="T5"/>
                </a:cxn>
                <a:cxn ang="0">
                  <a:pos x="T6" y="T7"/>
                </a:cxn>
                <a:cxn ang="0">
                  <a:pos x="T8" y="T9"/>
                </a:cxn>
              </a:cxnLst>
              <a:rect l="0" t="0" r="r" b="b"/>
              <a:pathLst>
                <a:path w="50" h="79">
                  <a:moveTo>
                    <a:pt x="50" y="74"/>
                  </a:moveTo>
                  <a:lnTo>
                    <a:pt x="9" y="79"/>
                  </a:lnTo>
                  <a:lnTo>
                    <a:pt x="0" y="5"/>
                  </a:lnTo>
                  <a:lnTo>
                    <a:pt x="42" y="0"/>
                  </a:lnTo>
                  <a:lnTo>
                    <a:pt x="50" y="74"/>
                  </a:ln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82">
              <a:extLst>
                <a:ext uri="{FF2B5EF4-FFF2-40B4-BE49-F238E27FC236}">
                  <a16:creationId xmlns:a16="http://schemas.microsoft.com/office/drawing/2014/main" id="{AEF287A6-8B40-254D-B4D9-A99FBD4815EE}"/>
                </a:ext>
              </a:extLst>
            </p:cNvPr>
            <p:cNvSpPr>
              <a:spLocks/>
            </p:cNvSpPr>
            <p:nvPr/>
          </p:nvSpPr>
          <p:spPr bwMode="auto">
            <a:xfrm>
              <a:off x="1898650" y="3551237"/>
              <a:ext cx="87313" cy="188912"/>
            </a:xfrm>
            <a:custGeom>
              <a:avLst/>
              <a:gdLst>
                <a:gd name="T0" fmla="*/ 55 w 55"/>
                <a:gd name="T1" fmla="*/ 114 h 119"/>
                <a:gd name="T2" fmla="*/ 13 w 55"/>
                <a:gd name="T3" fmla="*/ 119 h 119"/>
                <a:gd name="T4" fmla="*/ 0 w 55"/>
                <a:gd name="T5" fmla="*/ 5 h 119"/>
                <a:gd name="T6" fmla="*/ 41 w 55"/>
                <a:gd name="T7" fmla="*/ 0 h 119"/>
                <a:gd name="T8" fmla="*/ 55 w 55"/>
                <a:gd name="T9" fmla="*/ 114 h 119"/>
              </a:gdLst>
              <a:ahLst/>
              <a:cxnLst>
                <a:cxn ang="0">
                  <a:pos x="T0" y="T1"/>
                </a:cxn>
                <a:cxn ang="0">
                  <a:pos x="T2" y="T3"/>
                </a:cxn>
                <a:cxn ang="0">
                  <a:pos x="T4" y="T5"/>
                </a:cxn>
                <a:cxn ang="0">
                  <a:pos x="T6" y="T7"/>
                </a:cxn>
                <a:cxn ang="0">
                  <a:pos x="T8" y="T9"/>
                </a:cxn>
              </a:cxnLst>
              <a:rect l="0" t="0" r="r" b="b"/>
              <a:pathLst>
                <a:path w="55" h="119">
                  <a:moveTo>
                    <a:pt x="55" y="114"/>
                  </a:moveTo>
                  <a:lnTo>
                    <a:pt x="13" y="119"/>
                  </a:lnTo>
                  <a:lnTo>
                    <a:pt x="0" y="5"/>
                  </a:lnTo>
                  <a:lnTo>
                    <a:pt x="41" y="0"/>
                  </a:lnTo>
                  <a:lnTo>
                    <a:pt x="55" y="114"/>
                  </a:lnTo>
                  <a:close/>
                </a:path>
              </a:pathLst>
            </a:custGeom>
            <a:solidFill>
              <a:srgbClr val="FAA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83">
              <a:extLst>
                <a:ext uri="{FF2B5EF4-FFF2-40B4-BE49-F238E27FC236}">
                  <a16:creationId xmlns:a16="http://schemas.microsoft.com/office/drawing/2014/main" id="{1CE334DA-E91F-7C40-8EE4-4DC762C0A86A}"/>
                </a:ext>
              </a:extLst>
            </p:cNvPr>
            <p:cNvSpPr>
              <a:spLocks/>
            </p:cNvSpPr>
            <p:nvPr/>
          </p:nvSpPr>
          <p:spPr bwMode="auto">
            <a:xfrm>
              <a:off x="1968500" y="3481387"/>
              <a:ext cx="93663" cy="249237"/>
            </a:xfrm>
            <a:custGeom>
              <a:avLst/>
              <a:gdLst>
                <a:gd name="T0" fmla="*/ 59 w 59"/>
                <a:gd name="T1" fmla="*/ 152 h 157"/>
                <a:gd name="T2" fmla="*/ 17 w 59"/>
                <a:gd name="T3" fmla="*/ 157 h 157"/>
                <a:gd name="T4" fmla="*/ 0 w 59"/>
                <a:gd name="T5" fmla="*/ 5 h 157"/>
                <a:gd name="T6" fmla="*/ 41 w 59"/>
                <a:gd name="T7" fmla="*/ 0 h 157"/>
                <a:gd name="T8" fmla="*/ 59 w 59"/>
                <a:gd name="T9" fmla="*/ 152 h 157"/>
              </a:gdLst>
              <a:ahLst/>
              <a:cxnLst>
                <a:cxn ang="0">
                  <a:pos x="T0" y="T1"/>
                </a:cxn>
                <a:cxn ang="0">
                  <a:pos x="T2" y="T3"/>
                </a:cxn>
                <a:cxn ang="0">
                  <a:pos x="T4" y="T5"/>
                </a:cxn>
                <a:cxn ang="0">
                  <a:pos x="T6" y="T7"/>
                </a:cxn>
                <a:cxn ang="0">
                  <a:pos x="T8" y="T9"/>
                </a:cxn>
              </a:cxnLst>
              <a:rect l="0" t="0" r="r" b="b"/>
              <a:pathLst>
                <a:path w="59" h="157">
                  <a:moveTo>
                    <a:pt x="59" y="152"/>
                  </a:moveTo>
                  <a:lnTo>
                    <a:pt x="17" y="157"/>
                  </a:lnTo>
                  <a:lnTo>
                    <a:pt x="0" y="5"/>
                  </a:lnTo>
                  <a:lnTo>
                    <a:pt x="41" y="0"/>
                  </a:lnTo>
                  <a:lnTo>
                    <a:pt x="59" y="152"/>
                  </a:lnTo>
                  <a:close/>
                </a:path>
              </a:pathLst>
            </a:custGeom>
            <a:solidFill>
              <a:srgbClr val="ED65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84">
              <a:extLst>
                <a:ext uri="{FF2B5EF4-FFF2-40B4-BE49-F238E27FC236}">
                  <a16:creationId xmlns:a16="http://schemas.microsoft.com/office/drawing/2014/main" id="{47C70A49-5311-714F-A37F-9EFA1F54D23C}"/>
                </a:ext>
              </a:extLst>
            </p:cNvPr>
            <p:cNvSpPr>
              <a:spLocks/>
            </p:cNvSpPr>
            <p:nvPr/>
          </p:nvSpPr>
          <p:spPr bwMode="auto">
            <a:xfrm>
              <a:off x="2039937" y="3444875"/>
              <a:ext cx="100013" cy="277812"/>
            </a:xfrm>
            <a:custGeom>
              <a:avLst/>
              <a:gdLst>
                <a:gd name="T0" fmla="*/ 63 w 63"/>
                <a:gd name="T1" fmla="*/ 170 h 175"/>
                <a:gd name="T2" fmla="*/ 20 w 63"/>
                <a:gd name="T3" fmla="*/ 175 h 175"/>
                <a:gd name="T4" fmla="*/ 0 w 63"/>
                <a:gd name="T5" fmla="*/ 5 h 175"/>
                <a:gd name="T6" fmla="*/ 43 w 63"/>
                <a:gd name="T7" fmla="*/ 0 h 175"/>
                <a:gd name="T8" fmla="*/ 63 w 63"/>
                <a:gd name="T9" fmla="*/ 170 h 175"/>
              </a:gdLst>
              <a:ahLst/>
              <a:cxnLst>
                <a:cxn ang="0">
                  <a:pos x="T0" y="T1"/>
                </a:cxn>
                <a:cxn ang="0">
                  <a:pos x="T2" y="T3"/>
                </a:cxn>
                <a:cxn ang="0">
                  <a:pos x="T4" y="T5"/>
                </a:cxn>
                <a:cxn ang="0">
                  <a:pos x="T6" y="T7"/>
                </a:cxn>
                <a:cxn ang="0">
                  <a:pos x="T8" y="T9"/>
                </a:cxn>
              </a:cxnLst>
              <a:rect l="0" t="0" r="r" b="b"/>
              <a:pathLst>
                <a:path w="63" h="175">
                  <a:moveTo>
                    <a:pt x="63" y="170"/>
                  </a:moveTo>
                  <a:lnTo>
                    <a:pt x="20" y="175"/>
                  </a:lnTo>
                  <a:lnTo>
                    <a:pt x="0" y="5"/>
                  </a:lnTo>
                  <a:lnTo>
                    <a:pt x="43" y="0"/>
                  </a:lnTo>
                  <a:lnTo>
                    <a:pt x="63" y="170"/>
                  </a:lnTo>
                  <a:close/>
                </a:path>
              </a:pathLst>
            </a:custGeom>
            <a:solidFill>
              <a:srgbClr val="5B96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85">
              <a:extLst>
                <a:ext uri="{FF2B5EF4-FFF2-40B4-BE49-F238E27FC236}">
                  <a16:creationId xmlns:a16="http://schemas.microsoft.com/office/drawing/2014/main" id="{BC9C0EF3-15D3-1540-B781-9A9906D0D48C}"/>
                </a:ext>
              </a:extLst>
            </p:cNvPr>
            <p:cNvSpPr>
              <a:spLocks/>
            </p:cNvSpPr>
            <p:nvPr/>
          </p:nvSpPr>
          <p:spPr bwMode="auto">
            <a:xfrm>
              <a:off x="615950" y="3856037"/>
              <a:ext cx="347663" cy="344487"/>
            </a:xfrm>
            <a:custGeom>
              <a:avLst/>
              <a:gdLst>
                <a:gd name="T0" fmla="*/ 167 w 175"/>
                <a:gd name="T1" fmla="*/ 73 h 174"/>
                <a:gd name="T2" fmla="*/ 167 w 175"/>
                <a:gd name="T3" fmla="*/ 73 h 174"/>
                <a:gd name="T4" fmla="*/ 73 w 175"/>
                <a:gd name="T5" fmla="*/ 8 h 174"/>
                <a:gd name="T6" fmla="*/ 70 w 175"/>
                <a:gd name="T7" fmla="*/ 9 h 174"/>
                <a:gd name="T8" fmla="*/ 70 w 175"/>
                <a:gd name="T9" fmla="*/ 9 h 174"/>
                <a:gd name="T10" fmla="*/ 8 w 175"/>
                <a:gd name="T11" fmla="*/ 102 h 174"/>
                <a:gd name="T12" fmla="*/ 99 w 175"/>
                <a:gd name="T13" fmla="*/ 168 h 174"/>
                <a:gd name="T14" fmla="*/ 99 w 175"/>
                <a:gd name="T15" fmla="*/ 168 h 174"/>
                <a:gd name="T16" fmla="*/ 102 w 175"/>
                <a:gd name="T17" fmla="*/ 167 h 174"/>
                <a:gd name="T18" fmla="*/ 167 w 175"/>
                <a:gd name="T19" fmla="*/ 73 h 174"/>
                <a:gd name="T20" fmla="*/ 167 w 175"/>
                <a:gd name="T21" fmla="*/ 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174">
                  <a:moveTo>
                    <a:pt x="167" y="73"/>
                  </a:moveTo>
                  <a:cubicBezTo>
                    <a:pt x="167" y="73"/>
                    <a:pt x="167" y="73"/>
                    <a:pt x="167" y="73"/>
                  </a:cubicBezTo>
                  <a:cubicBezTo>
                    <a:pt x="158" y="29"/>
                    <a:pt x="116" y="0"/>
                    <a:pt x="73" y="8"/>
                  </a:cubicBezTo>
                  <a:cubicBezTo>
                    <a:pt x="72" y="8"/>
                    <a:pt x="71" y="9"/>
                    <a:pt x="70" y="9"/>
                  </a:cubicBezTo>
                  <a:cubicBezTo>
                    <a:pt x="70" y="9"/>
                    <a:pt x="70" y="9"/>
                    <a:pt x="70" y="9"/>
                  </a:cubicBezTo>
                  <a:cubicBezTo>
                    <a:pt x="28" y="18"/>
                    <a:pt x="0" y="59"/>
                    <a:pt x="8" y="102"/>
                  </a:cubicBezTo>
                  <a:cubicBezTo>
                    <a:pt x="16" y="145"/>
                    <a:pt x="56" y="174"/>
                    <a:pt x="99" y="168"/>
                  </a:cubicBezTo>
                  <a:cubicBezTo>
                    <a:pt x="99" y="168"/>
                    <a:pt x="99" y="168"/>
                    <a:pt x="99" y="168"/>
                  </a:cubicBezTo>
                  <a:cubicBezTo>
                    <a:pt x="100" y="167"/>
                    <a:pt x="101" y="167"/>
                    <a:pt x="102" y="167"/>
                  </a:cubicBezTo>
                  <a:cubicBezTo>
                    <a:pt x="146" y="159"/>
                    <a:pt x="175" y="117"/>
                    <a:pt x="167" y="73"/>
                  </a:cubicBezTo>
                  <a:cubicBezTo>
                    <a:pt x="167" y="73"/>
                    <a:pt x="167" y="73"/>
                    <a:pt x="167" y="73"/>
                  </a:cubicBezTo>
                  <a:close/>
                </a:path>
              </a:pathLst>
            </a:custGeom>
            <a:solidFill>
              <a:srgbClr val="4E87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86">
              <a:extLst>
                <a:ext uri="{FF2B5EF4-FFF2-40B4-BE49-F238E27FC236}">
                  <a16:creationId xmlns:a16="http://schemas.microsoft.com/office/drawing/2014/main" id="{F4928623-3F12-AB4E-ADDB-0B6073583BBA}"/>
                </a:ext>
              </a:extLst>
            </p:cNvPr>
            <p:cNvSpPr>
              <a:spLocks noEditPoints="1"/>
            </p:cNvSpPr>
            <p:nvPr/>
          </p:nvSpPr>
          <p:spPr bwMode="auto">
            <a:xfrm>
              <a:off x="614362" y="3794125"/>
              <a:ext cx="406400" cy="490537"/>
            </a:xfrm>
            <a:custGeom>
              <a:avLst/>
              <a:gdLst>
                <a:gd name="T0" fmla="*/ 82 w 205"/>
                <a:gd name="T1" fmla="*/ 137 h 247"/>
                <a:gd name="T2" fmla="*/ 57 w 205"/>
                <a:gd name="T3" fmla="*/ 132 h 247"/>
                <a:gd name="T4" fmla="*/ 43 w 205"/>
                <a:gd name="T5" fmla="*/ 118 h 247"/>
                <a:gd name="T6" fmla="*/ 41 w 205"/>
                <a:gd name="T7" fmla="*/ 122 h 247"/>
                <a:gd name="T8" fmla="*/ 33 w 205"/>
                <a:gd name="T9" fmla="*/ 111 h 247"/>
                <a:gd name="T10" fmla="*/ 28 w 205"/>
                <a:gd name="T11" fmla="*/ 92 h 247"/>
                <a:gd name="T12" fmla="*/ 31 w 205"/>
                <a:gd name="T13" fmla="*/ 71 h 247"/>
                <a:gd name="T14" fmla="*/ 63 w 205"/>
                <a:gd name="T15" fmla="*/ 43 h 247"/>
                <a:gd name="T16" fmla="*/ 84 w 205"/>
                <a:gd name="T17" fmla="*/ 38 h 247"/>
                <a:gd name="T18" fmla="*/ 83 w 205"/>
                <a:gd name="T19" fmla="*/ 40 h 247"/>
                <a:gd name="T20" fmla="*/ 91 w 205"/>
                <a:gd name="T21" fmla="*/ 40 h 247"/>
                <a:gd name="T22" fmla="*/ 102 w 205"/>
                <a:gd name="T23" fmla="*/ 39 h 247"/>
                <a:gd name="T24" fmla="*/ 108 w 205"/>
                <a:gd name="T25" fmla="*/ 44 h 247"/>
                <a:gd name="T26" fmla="*/ 102 w 205"/>
                <a:gd name="T27" fmla="*/ 42 h 247"/>
                <a:gd name="T28" fmla="*/ 96 w 205"/>
                <a:gd name="T29" fmla="*/ 46 h 247"/>
                <a:gd name="T30" fmla="*/ 86 w 205"/>
                <a:gd name="T31" fmla="*/ 55 h 247"/>
                <a:gd name="T32" fmla="*/ 89 w 205"/>
                <a:gd name="T33" fmla="*/ 57 h 247"/>
                <a:gd name="T34" fmla="*/ 99 w 205"/>
                <a:gd name="T35" fmla="*/ 60 h 247"/>
                <a:gd name="T36" fmla="*/ 100 w 205"/>
                <a:gd name="T37" fmla="*/ 65 h 247"/>
                <a:gd name="T38" fmla="*/ 108 w 205"/>
                <a:gd name="T39" fmla="*/ 56 h 247"/>
                <a:gd name="T40" fmla="*/ 111 w 205"/>
                <a:gd name="T41" fmla="*/ 45 h 247"/>
                <a:gd name="T42" fmla="*/ 116 w 205"/>
                <a:gd name="T43" fmla="*/ 44 h 247"/>
                <a:gd name="T44" fmla="*/ 120 w 205"/>
                <a:gd name="T45" fmla="*/ 48 h 247"/>
                <a:gd name="T46" fmla="*/ 128 w 205"/>
                <a:gd name="T47" fmla="*/ 48 h 247"/>
                <a:gd name="T48" fmla="*/ 134 w 205"/>
                <a:gd name="T49" fmla="*/ 59 h 247"/>
                <a:gd name="T50" fmla="*/ 135 w 205"/>
                <a:gd name="T51" fmla="*/ 65 h 247"/>
                <a:gd name="T52" fmla="*/ 132 w 205"/>
                <a:gd name="T53" fmla="*/ 60 h 247"/>
                <a:gd name="T54" fmla="*/ 124 w 205"/>
                <a:gd name="T55" fmla="*/ 64 h 247"/>
                <a:gd name="T56" fmla="*/ 117 w 205"/>
                <a:gd name="T57" fmla="*/ 65 h 247"/>
                <a:gd name="T58" fmla="*/ 119 w 205"/>
                <a:gd name="T59" fmla="*/ 68 h 247"/>
                <a:gd name="T60" fmla="*/ 122 w 205"/>
                <a:gd name="T61" fmla="*/ 70 h 247"/>
                <a:gd name="T62" fmla="*/ 116 w 205"/>
                <a:gd name="T63" fmla="*/ 74 h 247"/>
                <a:gd name="T64" fmla="*/ 108 w 205"/>
                <a:gd name="T65" fmla="*/ 80 h 247"/>
                <a:gd name="T66" fmla="*/ 100 w 205"/>
                <a:gd name="T67" fmla="*/ 87 h 247"/>
                <a:gd name="T68" fmla="*/ 96 w 205"/>
                <a:gd name="T69" fmla="*/ 95 h 247"/>
                <a:gd name="T70" fmla="*/ 89 w 205"/>
                <a:gd name="T71" fmla="*/ 102 h 247"/>
                <a:gd name="T72" fmla="*/ 84 w 205"/>
                <a:gd name="T73" fmla="*/ 104 h 247"/>
                <a:gd name="T74" fmla="*/ 72 w 205"/>
                <a:gd name="T75" fmla="*/ 107 h 247"/>
                <a:gd name="T76" fmla="*/ 68 w 205"/>
                <a:gd name="T77" fmla="*/ 128 h 247"/>
                <a:gd name="T78" fmla="*/ 78 w 205"/>
                <a:gd name="T79" fmla="*/ 127 h 247"/>
                <a:gd name="T80" fmla="*/ 89 w 205"/>
                <a:gd name="T81" fmla="*/ 140 h 247"/>
                <a:gd name="T82" fmla="*/ 95 w 205"/>
                <a:gd name="T83" fmla="*/ 138 h 247"/>
                <a:gd name="T84" fmla="*/ 98 w 205"/>
                <a:gd name="T85" fmla="*/ 138 h 247"/>
                <a:gd name="T86" fmla="*/ 103 w 205"/>
                <a:gd name="T87" fmla="*/ 133 h 247"/>
                <a:gd name="T88" fmla="*/ 108 w 205"/>
                <a:gd name="T89" fmla="*/ 131 h 247"/>
                <a:gd name="T90" fmla="*/ 119 w 205"/>
                <a:gd name="T91" fmla="*/ 131 h 247"/>
                <a:gd name="T92" fmla="*/ 126 w 205"/>
                <a:gd name="T93" fmla="*/ 134 h 247"/>
                <a:gd name="T94" fmla="*/ 141 w 205"/>
                <a:gd name="T95" fmla="*/ 140 h 247"/>
                <a:gd name="T96" fmla="*/ 147 w 205"/>
                <a:gd name="T97" fmla="*/ 146 h 247"/>
                <a:gd name="T98" fmla="*/ 153 w 205"/>
                <a:gd name="T99" fmla="*/ 147 h 247"/>
                <a:gd name="T100" fmla="*/ 159 w 205"/>
                <a:gd name="T101" fmla="*/ 148 h 247"/>
                <a:gd name="T102" fmla="*/ 121 w 205"/>
                <a:gd name="T103" fmla="*/ 192 h 247"/>
                <a:gd name="T104" fmla="*/ 114 w 205"/>
                <a:gd name="T105" fmla="*/ 180 h 247"/>
                <a:gd name="T106" fmla="*/ 103 w 205"/>
                <a:gd name="T107" fmla="*/ 173 h 247"/>
                <a:gd name="T108" fmla="*/ 94 w 205"/>
                <a:gd name="T109" fmla="*/ 163 h 247"/>
                <a:gd name="T110" fmla="*/ 95 w 205"/>
                <a:gd name="T111" fmla="*/ 153 h 247"/>
                <a:gd name="T112" fmla="*/ 94 w 205"/>
                <a:gd name="T113" fmla="*/ 140 h 247"/>
                <a:gd name="T114" fmla="*/ 91 w 205"/>
                <a:gd name="T115" fmla="*/ 14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247">
                  <a:moveTo>
                    <a:pt x="171" y="95"/>
                  </a:moveTo>
                  <a:cubicBezTo>
                    <a:pt x="143" y="0"/>
                    <a:pt x="0" y="23"/>
                    <a:pt x="2" y="121"/>
                  </a:cubicBezTo>
                  <a:cubicBezTo>
                    <a:pt x="6" y="247"/>
                    <a:pt x="205" y="215"/>
                    <a:pt x="171" y="95"/>
                  </a:cubicBezTo>
                  <a:cubicBezTo>
                    <a:pt x="170" y="93"/>
                    <a:pt x="171" y="98"/>
                    <a:pt x="171" y="95"/>
                  </a:cubicBezTo>
                  <a:close/>
                  <a:moveTo>
                    <a:pt x="87" y="142"/>
                  </a:moveTo>
                  <a:cubicBezTo>
                    <a:pt x="86" y="141"/>
                    <a:pt x="85" y="140"/>
                    <a:pt x="84" y="140"/>
                  </a:cubicBezTo>
                  <a:cubicBezTo>
                    <a:pt x="84" y="140"/>
                    <a:pt x="83" y="140"/>
                    <a:pt x="82" y="139"/>
                  </a:cubicBezTo>
                  <a:cubicBezTo>
                    <a:pt x="82" y="139"/>
                    <a:pt x="82" y="138"/>
                    <a:pt x="82" y="137"/>
                  </a:cubicBezTo>
                  <a:cubicBezTo>
                    <a:pt x="81" y="137"/>
                    <a:pt x="80" y="135"/>
                    <a:pt x="78" y="135"/>
                  </a:cubicBezTo>
                  <a:cubicBezTo>
                    <a:pt x="78" y="135"/>
                    <a:pt x="76" y="135"/>
                    <a:pt x="75" y="135"/>
                  </a:cubicBezTo>
                  <a:cubicBezTo>
                    <a:pt x="75" y="135"/>
                    <a:pt x="74" y="134"/>
                    <a:pt x="74" y="134"/>
                  </a:cubicBezTo>
                  <a:cubicBezTo>
                    <a:pt x="73" y="134"/>
                    <a:pt x="73" y="134"/>
                    <a:pt x="72" y="134"/>
                  </a:cubicBezTo>
                  <a:cubicBezTo>
                    <a:pt x="70" y="134"/>
                    <a:pt x="69" y="131"/>
                    <a:pt x="67" y="132"/>
                  </a:cubicBezTo>
                  <a:cubicBezTo>
                    <a:pt x="66" y="132"/>
                    <a:pt x="65" y="133"/>
                    <a:pt x="64" y="133"/>
                  </a:cubicBezTo>
                  <a:cubicBezTo>
                    <a:pt x="63" y="133"/>
                    <a:pt x="62" y="133"/>
                    <a:pt x="60" y="132"/>
                  </a:cubicBezTo>
                  <a:cubicBezTo>
                    <a:pt x="59" y="132"/>
                    <a:pt x="58" y="132"/>
                    <a:pt x="57" y="132"/>
                  </a:cubicBezTo>
                  <a:cubicBezTo>
                    <a:pt x="56" y="131"/>
                    <a:pt x="56" y="131"/>
                    <a:pt x="55" y="131"/>
                  </a:cubicBezTo>
                  <a:cubicBezTo>
                    <a:pt x="54" y="131"/>
                    <a:pt x="54" y="131"/>
                    <a:pt x="53" y="131"/>
                  </a:cubicBezTo>
                  <a:cubicBezTo>
                    <a:pt x="52" y="130"/>
                    <a:pt x="52" y="130"/>
                    <a:pt x="51" y="129"/>
                  </a:cubicBezTo>
                  <a:cubicBezTo>
                    <a:pt x="50" y="129"/>
                    <a:pt x="49" y="129"/>
                    <a:pt x="49" y="128"/>
                  </a:cubicBezTo>
                  <a:cubicBezTo>
                    <a:pt x="49" y="127"/>
                    <a:pt x="50" y="127"/>
                    <a:pt x="50" y="126"/>
                  </a:cubicBezTo>
                  <a:cubicBezTo>
                    <a:pt x="49" y="124"/>
                    <a:pt x="47" y="122"/>
                    <a:pt x="46" y="121"/>
                  </a:cubicBezTo>
                  <a:cubicBezTo>
                    <a:pt x="45" y="120"/>
                    <a:pt x="44" y="120"/>
                    <a:pt x="43" y="119"/>
                  </a:cubicBezTo>
                  <a:cubicBezTo>
                    <a:pt x="43" y="118"/>
                    <a:pt x="43" y="118"/>
                    <a:pt x="43" y="118"/>
                  </a:cubicBezTo>
                  <a:cubicBezTo>
                    <a:pt x="43" y="117"/>
                    <a:pt x="42" y="117"/>
                    <a:pt x="41" y="116"/>
                  </a:cubicBezTo>
                  <a:cubicBezTo>
                    <a:pt x="40" y="115"/>
                    <a:pt x="39" y="115"/>
                    <a:pt x="39" y="114"/>
                  </a:cubicBezTo>
                  <a:cubicBezTo>
                    <a:pt x="39" y="113"/>
                    <a:pt x="39" y="112"/>
                    <a:pt x="38" y="111"/>
                  </a:cubicBezTo>
                  <a:cubicBezTo>
                    <a:pt x="38" y="109"/>
                    <a:pt x="35" y="111"/>
                    <a:pt x="36" y="113"/>
                  </a:cubicBezTo>
                  <a:cubicBezTo>
                    <a:pt x="36" y="113"/>
                    <a:pt x="37" y="114"/>
                    <a:pt x="38" y="115"/>
                  </a:cubicBezTo>
                  <a:cubicBezTo>
                    <a:pt x="38" y="115"/>
                    <a:pt x="38" y="116"/>
                    <a:pt x="38" y="117"/>
                  </a:cubicBezTo>
                  <a:cubicBezTo>
                    <a:pt x="39" y="117"/>
                    <a:pt x="40" y="118"/>
                    <a:pt x="40" y="118"/>
                  </a:cubicBezTo>
                  <a:cubicBezTo>
                    <a:pt x="41" y="120"/>
                    <a:pt x="41" y="121"/>
                    <a:pt x="41" y="122"/>
                  </a:cubicBezTo>
                  <a:cubicBezTo>
                    <a:pt x="42" y="122"/>
                    <a:pt x="43" y="123"/>
                    <a:pt x="43" y="124"/>
                  </a:cubicBezTo>
                  <a:cubicBezTo>
                    <a:pt x="42" y="124"/>
                    <a:pt x="41" y="123"/>
                    <a:pt x="41" y="123"/>
                  </a:cubicBezTo>
                  <a:cubicBezTo>
                    <a:pt x="40" y="123"/>
                    <a:pt x="39" y="122"/>
                    <a:pt x="39" y="122"/>
                  </a:cubicBezTo>
                  <a:cubicBezTo>
                    <a:pt x="39" y="121"/>
                    <a:pt x="39" y="120"/>
                    <a:pt x="39" y="120"/>
                  </a:cubicBezTo>
                  <a:cubicBezTo>
                    <a:pt x="38" y="118"/>
                    <a:pt x="36" y="119"/>
                    <a:pt x="35" y="118"/>
                  </a:cubicBezTo>
                  <a:cubicBezTo>
                    <a:pt x="35" y="117"/>
                    <a:pt x="36" y="116"/>
                    <a:pt x="36" y="116"/>
                  </a:cubicBezTo>
                  <a:cubicBezTo>
                    <a:pt x="36" y="115"/>
                    <a:pt x="35" y="114"/>
                    <a:pt x="34" y="114"/>
                  </a:cubicBezTo>
                  <a:cubicBezTo>
                    <a:pt x="34" y="113"/>
                    <a:pt x="34" y="112"/>
                    <a:pt x="33" y="111"/>
                  </a:cubicBezTo>
                  <a:cubicBezTo>
                    <a:pt x="33" y="110"/>
                    <a:pt x="33" y="109"/>
                    <a:pt x="33" y="108"/>
                  </a:cubicBezTo>
                  <a:cubicBezTo>
                    <a:pt x="32" y="108"/>
                    <a:pt x="31" y="107"/>
                    <a:pt x="31" y="107"/>
                  </a:cubicBezTo>
                  <a:cubicBezTo>
                    <a:pt x="30" y="107"/>
                    <a:pt x="29" y="107"/>
                    <a:pt x="29" y="106"/>
                  </a:cubicBezTo>
                  <a:cubicBezTo>
                    <a:pt x="28" y="106"/>
                    <a:pt x="28" y="105"/>
                    <a:pt x="28" y="104"/>
                  </a:cubicBezTo>
                  <a:cubicBezTo>
                    <a:pt x="27" y="103"/>
                    <a:pt x="27" y="102"/>
                    <a:pt x="27" y="101"/>
                  </a:cubicBezTo>
                  <a:cubicBezTo>
                    <a:pt x="27" y="99"/>
                    <a:pt x="26" y="98"/>
                    <a:pt x="26" y="97"/>
                  </a:cubicBezTo>
                  <a:cubicBezTo>
                    <a:pt x="26" y="96"/>
                    <a:pt x="27" y="95"/>
                    <a:pt x="28" y="95"/>
                  </a:cubicBezTo>
                  <a:cubicBezTo>
                    <a:pt x="28" y="94"/>
                    <a:pt x="28" y="93"/>
                    <a:pt x="28" y="92"/>
                  </a:cubicBezTo>
                  <a:cubicBezTo>
                    <a:pt x="28" y="91"/>
                    <a:pt x="30" y="90"/>
                    <a:pt x="30" y="88"/>
                  </a:cubicBezTo>
                  <a:cubicBezTo>
                    <a:pt x="31" y="87"/>
                    <a:pt x="32" y="86"/>
                    <a:pt x="32" y="84"/>
                  </a:cubicBezTo>
                  <a:cubicBezTo>
                    <a:pt x="32" y="83"/>
                    <a:pt x="33" y="82"/>
                    <a:pt x="33" y="82"/>
                  </a:cubicBezTo>
                  <a:cubicBezTo>
                    <a:pt x="32" y="81"/>
                    <a:pt x="31" y="80"/>
                    <a:pt x="30" y="79"/>
                  </a:cubicBezTo>
                  <a:cubicBezTo>
                    <a:pt x="30" y="79"/>
                    <a:pt x="31" y="78"/>
                    <a:pt x="31" y="78"/>
                  </a:cubicBezTo>
                  <a:cubicBezTo>
                    <a:pt x="32" y="77"/>
                    <a:pt x="32" y="76"/>
                    <a:pt x="31" y="76"/>
                  </a:cubicBezTo>
                  <a:cubicBezTo>
                    <a:pt x="31" y="75"/>
                    <a:pt x="31" y="74"/>
                    <a:pt x="31" y="73"/>
                  </a:cubicBezTo>
                  <a:cubicBezTo>
                    <a:pt x="31" y="73"/>
                    <a:pt x="32" y="72"/>
                    <a:pt x="31" y="71"/>
                  </a:cubicBezTo>
                  <a:cubicBezTo>
                    <a:pt x="30" y="71"/>
                    <a:pt x="29" y="72"/>
                    <a:pt x="29" y="72"/>
                  </a:cubicBezTo>
                  <a:cubicBezTo>
                    <a:pt x="28" y="71"/>
                    <a:pt x="29" y="70"/>
                    <a:pt x="29" y="70"/>
                  </a:cubicBezTo>
                  <a:cubicBezTo>
                    <a:pt x="28" y="69"/>
                    <a:pt x="28" y="69"/>
                    <a:pt x="28" y="68"/>
                  </a:cubicBezTo>
                  <a:cubicBezTo>
                    <a:pt x="28" y="68"/>
                    <a:pt x="29" y="67"/>
                    <a:pt x="29" y="67"/>
                  </a:cubicBezTo>
                  <a:cubicBezTo>
                    <a:pt x="28" y="67"/>
                    <a:pt x="28" y="66"/>
                    <a:pt x="27" y="65"/>
                  </a:cubicBezTo>
                  <a:cubicBezTo>
                    <a:pt x="36" y="55"/>
                    <a:pt x="47" y="47"/>
                    <a:pt x="60" y="43"/>
                  </a:cubicBezTo>
                  <a:cubicBezTo>
                    <a:pt x="60" y="43"/>
                    <a:pt x="60" y="43"/>
                    <a:pt x="60" y="43"/>
                  </a:cubicBezTo>
                  <a:cubicBezTo>
                    <a:pt x="61" y="43"/>
                    <a:pt x="62" y="43"/>
                    <a:pt x="63" y="43"/>
                  </a:cubicBezTo>
                  <a:cubicBezTo>
                    <a:pt x="64" y="43"/>
                    <a:pt x="64" y="42"/>
                    <a:pt x="65" y="42"/>
                  </a:cubicBezTo>
                  <a:cubicBezTo>
                    <a:pt x="67" y="42"/>
                    <a:pt x="70" y="43"/>
                    <a:pt x="71" y="42"/>
                  </a:cubicBezTo>
                  <a:cubicBezTo>
                    <a:pt x="71" y="42"/>
                    <a:pt x="71" y="41"/>
                    <a:pt x="71" y="41"/>
                  </a:cubicBezTo>
                  <a:cubicBezTo>
                    <a:pt x="71" y="40"/>
                    <a:pt x="72" y="40"/>
                    <a:pt x="72" y="39"/>
                  </a:cubicBezTo>
                  <a:cubicBezTo>
                    <a:pt x="72" y="39"/>
                    <a:pt x="73" y="39"/>
                    <a:pt x="74" y="39"/>
                  </a:cubicBezTo>
                  <a:cubicBezTo>
                    <a:pt x="75" y="38"/>
                    <a:pt x="77" y="38"/>
                    <a:pt x="79" y="38"/>
                  </a:cubicBezTo>
                  <a:cubicBezTo>
                    <a:pt x="79" y="38"/>
                    <a:pt x="80" y="38"/>
                    <a:pt x="80" y="38"/>
                  </a:cubicBezTo>
                  <a:cubicBezTo>
                    <a:pt x="82" y="38"/>
                    <a:pt x="83" y="38"/>
                    <a:pt x="84" y="38"/>
                  </a:cubicBezTo>
                  <a:cubicBezTo>
                    <a:pt x="84" y="38"/>
                    <a:pt x="85" y="37"/>
                    <a:pt x="85" y="37"/>
                  </a:cubicBezTo>
                  <a:cubicBezTo>
                    <a:pt x="87" y="37"/>
                    <a:pt x="88" y="37"/>
                    <a:pt x="90" y="37"/>
                  </a:cubicBezTo>
                  <a:cubicBezTo>
                    <a:pt x="90" y="38"/>
                    <a:pt x="90" y="38"/>
                    <a:pt x="90" y="38"/>
                  </a:cubicBezTo>
                  <a:cubicBezTo>
                    <a:pt x="89" y="38"/>
                    <a:pt x="89" y="38"/>
                    <a:pt x="88" y="38"/>
                  </a:cubicBezTo>
                  <a:cubicBezTo>
                    <a:pt x="88" y="39"/>
                    <a:pt x="88" y="39"/>
                    <a:pt x="87" y="39"/>
                  </a:cubicBezTo>
                  <a:cubicBezTo>
                    <a:pt x="86" y="40"/>
                    <a:pt x="84" y="40"/>
                    <a:pt x="83" y="40"/>
                  </a:cubicBezTo>
                  <a:cubicBezTo>
                    <a:pt x="83" y="40"/>
                    <a:pt x="83" y="40"/>
                    <a:pt x="83" y="40"/>
                  </a:cubicBezTo>
                  <a:cubicBezTo>
                    <a:pt x="83" y="40"/>
                    <a:pt x="83" y="40"/>
                    <a:pt x="83" y="40"/>
                  </a:cubicBezTo>
                  <a:cubicBezTo>
                    <a:pt x="83" y="40"/>
                    <a:pt x="83" y="40"/>
                    <a:pt x="83" y="41"/>
                  </a:cubicBezTo>
                  <a:cubicBezTo>
                    <a:pt x="83" y="41"/>
                    <a:pt x="84" y="41"/>
                    <a:pt x="84" y="41"/>
                  </a:cubicBezTo>
                  <a:cubicBezTo>
                    <a:pt x="84" y="41"/>
                    <a:pt x="84" y="41"/>
                    <a:pt x="84" y="41"/>
                  </a:cubicBezTo>
                  <a:cubicBezTo>
                    <a:pt x="85" y="41"/>
                    <a:pt x="85" y="41"/>
                    <a:pt x="86" y="41"/>
                  </a:cubicBezTo>
                  <a:cubicBezTo>
                    <a:pt x="86" y="41"/>
                    <a:pt x="87" y="41"/>
                    <a:pt x="87" y="41"/>
                  </a:cubicBezTo>
                  <a:cubicBezTo>
                    <a:pt x="87" y="41"/>
                    <a:pt x="88" y="41"/>
                    <a:pt x="88" y="41"/>
                  </a:cubicBezTo>
                  <a:cubicBezTo>
                    <a:pt x="88" y="41"/>
                    <a:pt x="88" y="41"/>
                    <a:pt x="88" y="41"/>
                  </a:cubicBezTo>
                  <a:cubicBezTo>
                    <a:pt x="89" y="40"/>
                    <a:pt x="90" y="41"/>
                    <a:pt x="91" y="40"/>
                  </a:cubicBezTo>
                  <a:cubicBezTo>
                    <a:pt x="92" y="39"/>
                    <a:pt x="91" y="39"/>
                    <a:pt x="92" y="38"/>
                  </a:cubicBezTo>
                  <a:cubicBezTo>
                    <a:pt x="92" y="38"/>
                    <a:pt x="92" y="38"/>
                    <a:pt x="92" y="38"/>
                  </a:cubicBezTo>
                  <a:cubicBezTo>
                    <a:pt x="93" y="38"/>
                    <a:pt x="94" y="38"/>
                    <a:pt x="95" y="38"/>
                  </a:cubicBezTo>
                  <a:cubicBezTo>
                    <a:pt x="95" y="38"/>
                    <a:pt x="95" y="38"/>
                    <a:pt x="95" y="38"/>
                  </a:cubicBezTo>
                  <a:cubicBezTo>
                    <a:pt x="94" y="39"/>
                    <a:pt x="94" y="39"/>
                    <a:pt x="94" y="39"/>
                  </a:cubicBezTo>
                  <a:cubicBezTo>
                    <a:pt x="95" y="39"/>
                    <a:pt x="96" y="39"/>
                    <a:pt x="97" y="38"/>
                  </a:cubicBezTo>
                  <a:cubicBezTo>
                    <a:pt x="97" y="38"/>
                    <a:pt x="97" y="38"/>
                    <a:pt x="97" y="38"/>
                  </a:cubicBezTo>
                  <a:cubicBezTo>
                    <a:pt x="99" y="38"/>
                    <a:pt x="100" y="38"/>
                    <a:pt x="102" y="39"/>
                  </a:cubicBezTo>
                  <a:cubicBezTo>
                    <a:pt x="103" y="39"/>
                    <a:pt x="105" y="39"/>
                    <a:pt x="107" y="40"/>
                  </a:cubicBezTo>
                  <a:cubicBezTo>
                    <a:pt x="107" y="40"/>
                    <a:pt x="107" y="40"/>
                    <a:pt x="106" y="40"/>
                  </a:cubicBezTo>
                  <a:cubicBezTo>
                    <a:pt x="106" y="40"/>
                    <a:pt x="106" y="40"/>
                    <a:pt x="106" y="40"/>
                  </a:cubicBezTo>
                  <a:cubicBezTo>
                    <a:pt x="105" y="40"/>
                    <a:pt x="105" y="40"/>
                    <a:pt x="104" y="40"/>
                  </a:cubicBezTo>
                  <a:cubicBezTo>
                    <a:pt x="104" y="40"/>
                    <a:pt x="104" y="40"/>
                    <a:pt x="105" y="41"/>
                  </a:cubicBezTo>
                  <a:cubicBezTo>
                    <a:pt x="105" y="41"/>
                    <a:pt x="106" y="41"/>
                    <a:pt x="106" y="42"/>
                  </a:cubicBezTo>
                  <a:cubicBezTo>
                    <a:pt x="107" y="42"/>
                    <a:pt x="108" y="42"/>
                    <a:pt x="108" y="43"/>
                  </a:cubicBezTo>
                  <a:cubicBezTo>
                    <a:pt x="108" y="44"/>
                    <a:pt x="108" y="44"/>
                    <a:pt x="108" y="44"/>
                  </a:cubicBezTo>
                  <a:cubicBezTo>
                    <a:pt x="107" y="44"/>
                    <a:pt x="107" y="44"/>
                    <a:pt x="107" y="44"/>
                  </a:cubicBezTo>
                  <a:cubicBezTo>
                    <a:pt x="107" y="44"/>
                    <a:pt x="106" y="43"/>
                    <a:pt x="105" y="43"/>
                  </a:cubicBezTo>
                  <a:cubicBezTo>
                    <a:pt x="105" y="43"/>
                    <a:pt x="105" y="43"/>
                    <a:pt x="105" y="43"/>
                  </a:cubicBezTo>
                  <a:cubicBezTo>
                    <a:pt x="105" y="43"/>
                    <a:pt x="105" y="43"/>
                    <a:pt x="105" y="43"/>
                  </a:cubicBezTo>
                  <a:cubicBezTo>
                    <a:pt x="105" y="44"/>
                    <a:pt x="104" y="44"/>
                    <a:pt x="103" y="45"/>
                  </a:cubicBezTo>
                  <a:cubicBezTo>
                    <a:pt x="103" y="45"/>
                    <a:pt x="103" y="45"/>
                    <a:pt x="102" y="45"/>
                  </a:cubicBezTo>
                  <a:cubicBezTo>
                    <a:pt x="102" y="45"/>
                    <a:pt x="102" y="45"/>
                    <a:pt x="101" y="45"/>
                  </a:cubicBezTo>
                  <a:cubicBezTo>
                    <a:pt x="101" y="44"/>
                    <a:pt x="102" y="43"/>
                    <a:pt x="102" y="42"/>
                  </a:cubicBezTo>
                  <a:cubicBezTo>
                    <a:pt x="102" y="42"/>
                    <a:pt x="102" y="42"/>
                    <a:pt x="102" y="42"/>
                  </a:cubicBezTo>
                  <a:cubicBezTo>
                    <a:pt x="102" y="42"/>
                    <a:pt x="102" y="42"/>
                    <a:pt x="102" y="42"/>
                  </a:cubicBezTo>
                  <a:cubicBezTo>
                    <a:pt x="102" y="42"/>
                    <a:pt x="102" y="42"/>
                    <a:pt x="102" y="42"/>
                  </a:cubicBezTo>
                  <a:cubicBezTo>
                    <a:pt x="101" y="43"/>
                    <a:pt x="101" y="43"/>
                    <a:pt x="101" y="43"/>
                  </a:cubicBezTo>
                  <a:cubicBezTo>
                    <a:pt x="100" y="44"/>
                    <a:pt x="100" y="44"/>
                    <a:pt x="99" y="44"/>
                  </a:cubicBezTo>
                  <a:cubicBezTo>
                    <a:pt x="98" y="45"/>
                    <a:pt x="98" y="45"/>
                    <a:pt x="97" y="45"/>
                  </a:cubicBezTo>
                  <a:cubicBezTo>
                    <a:pt x="97" y="45"/>
                    <a:pt x="97" y="45"/>
                    <a:pt x="97" y="45"/>
                  </a:cubicBezTo>
                  <a:cubicBezTo>
                    <a:pt x="97" y="45"/>
                    <a:pt x="96" y="45"/>
                    <a:pt x="96" y="46"/>
                  </a:cubicBezTo>
                  <a:cubicBezTo>
                    <a:pt x="96" y="46"/>
                    <a:pt x="95" y="47"/>
                    <a:pt x="94" y="47"/>
                  </a:cubicBezTo>
                  <a:cubicBezTo>
                    <a:pt x="94" y="47"/>
                    <a:pt x="93" y="47"/>
                    <a:pt x="93" y="48"/>
                  </a:cubicBezTo>
                  <a:cubicBezTo>
                    <a:pt x="92" y="48"/>
                    <a:pt x="92" y="48"/>
                    <a:pt x="91" y="49"/>
                  </a:cubicBezTo>
                  <a:cubicBezTo>
                    <a:pt x="91" y="49"/>
                    <a:pt x="90" y="50"/>
                    <a:pt x="90" y="50"/>
                  </a:cubicBezTo>
                  <a:cubicBezTo>
                    <a:pt x="90" y="50"/>
                    <a:pt x="89" y="50"/>
                    <a:pt x="89" y="50"/>
                  </a:cubicBezTo>
                  <a:cubicBezTo>
                    <a:pt x="88" y="51"/>
                    <a:pt x="87" y="52"/>
                    <a:pt x="87" y="52"/>
                  </a:cubicBezTo>
                  <a:cubicBezTo>
                    <a:pt x="87" y="53"/>
                    <a:pt x="86" y="54"/>
                    <a:pt x="86" y="55"/>
                  </a:cubicBezTo>
                  <a:cubicBezTo>
                    <a:pt x="86" y="55"/>
                    <a:pt x="86" y="55"/>
                    <a:pt x="86" y="55"/>
                  </a:cubicBezTo>
                  <a:cubicBezTo>
                    <a:pt x="86" y="55"/>
                    <a:pt x="86" y="55"/>
                    <a:pt x="86" y="55"/>
                  </a:cubicBezTo>
                  <a:cubicBezTo>
                    <a:pt x="86" y="55"/>
                    <a:pt x="86" y="55"/>
                    <a:pt x="87" y="55"/>
                  </a:cubicBezTo>
                  <a:cubicBezTo>
                    <a:pt x="87" y="55"/>
                    <a:pt x="87" y="55"/>
                    <a:pt x="87" y="56"/>
                  </a:cubicBezTo>
                  <a:cubicBezTo>
                    <a:pt x="87" y="56"/>
                    <a:pt x="87" y="56"/>
                    <a:pt x="87" y="56"/>
                  </a:cubicBezTo>
                  <a:cubicBezTo>
                    <a:pt x="87" y="56"/>
                    <a:pt x="87" y="57"/>
                    <a:pt x="87" y="57"/>
                  </a:cubicBezTo>
                  <a:cubicBezTo>
                    <a:pt x="87" y="57"/>
                    <a:pt x="88" y="57"/>
                    <a:pt x="88" y="57"/>
                  </a:cubicBezTo>
                  <a:cubicBezTo>
                    <a:pt x="88" y="57"/>
                    <a:pt x="88" y="57"/>
                    <a:pt x="89" y="57"/>
                  </a:cubicBezTo>
                  <a:cubicBezTo>
                    <a:pt x="89" y="57"/>
                    <a:pt x="89" y="57"/>
                    <a:pt x="89" y="57"/>
                  </a:cubicBezTo>
                  <a:cubicBezTo>
                    <a:pt x="90" y="57"/>
                    <a:pt x="90" y="57"/>
                    <a:pt x="90" y="57"/>
                  </a:cubicBezTo>
                  <a:cubicBezTo>
                    <a:pt x="91" y="57"/>
                    <a:pt x="92" y="58"/>
                    <a:pt x="93" y="58"/>
                  </a:cubicBezTo>
                  <a:cubicBezTo>
                    <a:pt x="93" y="58"/>
                    <a:pt x="94" y="59"/>
                    <a:pt x="94" y="59"/>
                  </a:cubicBezTo>
                  <a:cubicBezTo>
                    <a:pt x="95" y="59"/>
                    <a:pt x="96" y="59"/>
                    <a:pt x="96" y="59"/>
                  </a:cubicBezTo>
                  <a:cubicBezTo>
                    <a:pt x="96" y="59"/>
                    <a:pt x="97" y="59"/>
                    <a:pt x="97" y="59"/>
                  </a:cubicBezTo>
                  <a:cubicBezTo>
                    <a:pt x="97" y="59"/>
                    <a:pt x="97" y="59"/>
                    <a:pt x="97" y="59"/>
                  </a:cubicBezTo>
                  <a:cubicBezTo>
                    <a:pt x="98" y="59"/>
                    <a:pt x="99" y="58"/>
                    <a:pt x="99" y="59"/>
                  </a:cubicBezTo>
                  <a:cubicBezTo>
                    <a:pt x="99" y="59"/>
                    <a:pt x="99" y="59"/>
                    <a:pt x="99" y="60"/>
                  </a:cubicBezTo>
                  <a:cubicBezTo>
                    <a:pt x="99" y="60"/>
                    <a:pt x="98" y="61"/>
                    <a:pt x="98" y="61"/>
                  </a:cubicBezTo>
                  <a:cubicBezTo>
                    <a:pt x="98" y="61"/>
                    <a:pt x="98" y="61"/>
                    <a:pt x="98" y="61"/>
                  </a:cubicBezTo>
                  <a:cubicBezTo>
                    <a:pt x="98" y="61"/>
                    <a:pt x="98" y="61"/>
                    <a:pt x="98" y="61"/>
                  </a:cubicBezTo>
                  <a:cubicBezTo>
                    <a:pt x="98" y="61"/>
                    <a:pt x="98" y="61"/>
                    <a:pt x="98" y="61"/>
                  </a:cubicBezTo>
                  <a:cubicBezTo>
                    <a:pt x="99" y="62"/>
                    <a:pt x="98" y="63"/>
                    <a:pt x="98" y="63"/>
                  </a:cubicBezTo>
                  <a:cubicBezTo>
                    <a:pt x="98" y="64"/>
                    <a:pt x="99" y="64"/>
                    <a:pt x="99" y="65"/>
                  </a:cubicBezTo>
                  <a:cubicBezTo>
                    <a:pt x="99" y="65"/>
                    <a:pt x="100" y="65"/>
                    <a:pt x="100" y="65"/>
                  </a:cubicBezTo>
                  <a:cubicBezTo>
                    <a:pt x="100" y="65"/>
                    <a:pt x="100" y="65"/>
                    <a:pt x="100" y="65"/>
                  </a:cubicBezTo>
                  <a:cubicBezTo>
                    <a:pt x="100" y="65"/>
                    <a:pt x="100" y="65"/>
                    <a:pt x="100" y="65"/>
                  </a:cubicBezTo>
                  <a:cubicBezTo>
                    <a:pt x="100" y="65"/>
                    <a:pt x="100" y="65"/>
                    <a:pt x="100" y="65"/>
                  </a:cubicBezTo>
                  <a:cubicBezTo>
                    <a:pt x="101" y="64"/>
                    <a:pt x="102" y="63"/>
                    <a:pt x="102" y="62"/>
                  </a:cubicBezTo>
                  <a:cubicBezTo>
                    <a:pt x="102" y="62"/>
                    <a:pt x="102" y="61"/>
                    <a:pt x="102" y="61"/>
                  </a:cubicBezTo>
                  <a:cubicBezTo>
                    <a:pt x="102" y="60"/>
                    <a:pt x="102" y="60"/>
                    <a:pt x="102" y="60"/>
                  </a:cubicBezTo>
                  <a:cubicBezTo>
                    <a:pt x="102" y="59"/>
                    <a:pt x="102" y="59"/>
                    <a:pt x="103" y="59"/>
                  </a:cubicBezTo>
                  <a:cubicBezTo>
                    <a:pt x="103" y="59"/>
                    <a:pt x="103" y="59"/>
                    <a:pt x="103" y="59"/>
                  </a:cubicBezTo>
                  <a:cubicBezTo>
                    <a:pt x="105" y="58"/>
                    <a:pt x="107" y="58"/>
                    <a:pt x="108" y="56"/>
                  </a:cubicBezTo>
                  <a:cubicBezTo>
                    <a:pt x="109" y="55"/>
                    <a:pt x="109" y="53"/>
                    <a:pt x="109" y="51"/>
                  </a:cubicBezTo>
                  <a:cubicBezTo>
                    <a:pt x="109" y="51"/>
                    <a:pt x="108" y="50"/>
                    <a:pt x="109" y="50"/>
                  </a:cubicBezTo>
                  <a:cubicBezTo>
                    <a:pt x="109" y="50"/>
                    <a:pt x="109" y="49"/>
                    <a:pt x="109" y="49"/>
                  </a:cubicBezTo>
                  <a:cubicBezTo>
                    <a:pt x="109" y="48"/>
                    <a:pt x="109" y="48"/>
                    <a:pt x="109" y="47"/>
                  </a:cubicBezTo>
                  <a:cubicBezTo>
                    <a:pt x="109" y="47"/>
                    <a:pt x="110" y="47"/>
                    <a:pt x="110" y="47"/>
                  </a:cubicBezTo>
                  <a:cubicBezTo>
                    <a:pt x="110" y="47"/>
                    <a:pt x="110" y="47"/>
                    <a:pt x="110" y="46"/>
                  </a:cubicBezTo>
                  <a:cubicBezTo>
                    <a:pt x="110" y="46"/>
                    <a:pt x="110" y="45"/>
                    <a:pt x="111" y="45"/>
                  </a:cubicBezTo>
                  <a:cubicBezTo>
                    <a:pt x="111" y="45"/>
                    <a:pt x="111" y="45"/>
                    <a:pt x="111" y="45"/>
                  </a:cubicBezTo>
                  <a:cubicBezTo>
                    <a:pt x="111" y="45"/>
                    <a:pt x="111" y="44"/>
                    <a:pt x="111" y="44"/>
                  </a:cubicBezTo>
                  <a:cubicBezTo>
                    <a:pt x="111" y="44"/>
                    <a:pt x="112" y="44"/>
                    <a:pt x="112" y="44"/>
                  </a:cubicBezTo>
                  <a:cubicBezTo>
                    <a:pt x="112" y="44"/>
                    <a:pt x="112" y="44"/>
                    <a:pt x="112" y="44"/>
                  </a:cubicBezTo>
                  <a:cubicBezTo>
                    <a:pt x="113" y="44"/>
                    <a:pt x="114" y="45"/>
                    <a:pt x="114" y="45"/>
                  </a:cubicBezTo>
                  <a:cubicBezTo>
                    <a:pt x="114" y="45"/>
                    <a:pt x="115" y="45"/>
                    <a:pt x="115" y="44"/>
                  </a:cubicBezTo>
                  <a:cubicBezTo>
                    <a:pt x="115" y="44"/>
                    <a:pt x="115" y="44"/>
                    <a:pt x="115" y="44"/>
                  </a:cubicBezTo>
                  <a:cubicBezTo>
                    <a:pt x="115" y="44"/>
                    <a:pt x="115" y="44"/>
                    <a:pt x="115" y="44"/>
                  </a:cubicBezTo>
                  <a:cubicBezTo>
                    <a:pt x="115" y="44"/>
                    <a:pt x="115" y="44"/>
                    <a:pt x="116" y="44"/>
                  </a:cubicBezTo>
                  <a:cubicBezTo>
                    <a:pt x="116" y="44"/>
                    <a:pt x="116" y="44"/>
                    <a:pt x="116" y="44"/>
                  </a:cubicBezTo>
                  <a:cubicBezTo>
                    <a:pt x="116" y="44"/>
                    <a:pt x="117" y="44"/>
                    <a:pt x="117" y="44"/>
                  </a:cubicBezTo>
                  <a:cubicBezTo>
                    <a:pt x="118" y="44"/>
                    <a:pt x="118" y="45"/>
                    <a:pt x="119" y="45"/>
                  </a:cubicBezTo>
                  <a:cubicBezTo>
                    <a:pt x="119" y="46"/>
                    <a:pt x="120" y="45"/>
                    <a:pt x="120" y="46"/>
                  </a:cubicBezTo>
                  <a:cubicBezTo>
                    <a:pt x="120" y="46"/>
                    <a:pt x="120" y="46"/>
                    <a:pt x="120" y="46"/>
                  </a:cubicBezTo>
                  <a:cubicBezTo>
                    <a:pt x="120" y="47"/>
                    <a:pt x="120" y="47"/>
                    <a:pt x="120" y="47"/>
                  </a:cubicBezTo>
                  <a:cubicBezTo>
                    <a:pt x="120" y="47"/>
                    <a:pt x="120" y="48"/>
                    <a:pt x="120" y="48"/>
                  </a:cubicBezTo>
                  <a:cubicBezTo>
                    <a:pt x="120" y="48"/>
                    <a:pt x="120" y="48"/>
                    <a:pt x="120" y="48"/>
                  </a:cubicBezTo>
                  <a:cubicBezTo>
                    <a:pt x="120" y="48"/>
                    <a:pt x="120" y="49"/>
                    <a:pt x="120" y="49"/>
                  </a:cubicBezTo>
                  <a:cubicBezTo>
                    <a:pt x="121" y="49"/>
                    <a:pt x="121" y="49"/>
                    <a:pt x="121" y="49"/>
                  </a:cubicBezTo>
                  <a:cubicBezTo>
                    <a:pt x="122" y="49"/>
                    <a:pt x="122" y="49"/>
                    <a:pt x="122" y="49"/>
                  </a:cubicBezTo>
                  <a:cubicBezTo>
                    <a:pt x="122" y="49"/>
                    <a:pt x="123" y="49"/>
                    <a:pt x="123" y="49"/>
                  </a:cubicBezTo>
                  <a:cubicBezTo>
                    <a:pt x="123" y="49"/>
                    <a:pt x="123" y="48"/>
                    <a:pt x="124" y="48"/>
                  </a:cubicBezTo>
                  <a:cubicBezTo>
                    <a:pt x="124" y="48"/>
                    <a:pt x="124" y="48"/>
                    <a:pt x="125" y="47"/>
                  </a:cubicBezTo>
                  <a:cubicBezTo>
                    <a:pt x="125" y="47"/>
                    <a:pt x="125" y="47"/>
                    <a:pt x="125" y="46"/>
                  </a:cubicBezTo>
                  <a:cubicBezTo>
                    <a:pt x="126" y="47"/>
                    <a:pt x="127" y="47"/>
                    <a:pt x="128" y="48"/>
                  </a:cubicBezTo>
                  <a:cubicBezTo>
                    <a:pt x="128" y="48"/>
                    <a:pt x="129" y="49"/>
                    <a:pt x="129" y="49"/>
                  </a:cubicBezTo>
                  <a:cubicBezTo>
                    <a:pt x="129" y="50"/>
                    <a:pt x="129" y="51"/>
                    <a:pt x="129" y="52"/>
                  </a:cubicBezTo>
                  <a:cubicBezTo>
                    <a:pt x="129" y="53"/>
                    <a:pt x="131" y="53"/>
                    <a:pt x="132" y="53"/>
                  </a:cubicBezTo>
                  <a:cubicBezTo>
                    <a:pt x="133" y="53"/>
                    <a:pt x="133" y="54"/>
                    <a:pt x="133" y="54"/>
                  </a:cubicBezTo>
                  <a:cubicBezTo>
                    <a:pt x="133" y="54"/>
                    <a:pt x="133" y="54"/>
                    <a:pt x="133" y="54"/>
                  </a:cubicBezTo>
                  <a:cubicBezTo>
                    <a:pt x="134" y="55"/>
                    <a:pt x="134" y="55"/>
                    <a:pt x="134" y="55"/>
                  </a:cubicBezTo>
                  <a:cubicBezTo>
                    <a:pt x="134" y="55"/>
                    <a:pt x="135" y="55"/>
                    <a:pt x="135" y="55"/>
                  </a:cubicBezTo>
                  <a:cubicBezTo>
                    <a:pt x="135" y="57"/>
                    <a:pt x="133" y="57"/>
                    <a:pt x="134" y="59"/>
                  </a:cubicBezTo>
                  <a:cubicBezTo>
                    <a:pt x="134" y="60"/>
                    <a:pt x="133" y="60"/>
                    <a:pt x="133" y="60"/>
                  </a:cubicBezTo>
                  <a:cubicBezTo>
                    <a:pt x="133" y="60"/>
                    <a:pt x="133" y="60"/>
                    <a:pt x="133" y="61"/>
                  </a:cubicBezTo>
                  <a:cubicBezTo>
                    <a:pt x="133" y="62"/>
                    <a:pt x="135" y="61"/>
                    <a:pt x="136" y="61"/>
                  </a:cubicBezTo>
                  <a:cubicBezTo>
                    <a:pt x="136" y="61"/>
                    <a:pt x="136" y="62"/>
                    <a:pt x="136" y="62"/>
                  </a:cubicBezTo>
                  <a:cubicBezTo>
                    <a:pt x="137" y="62"/>
                    <a:pt x="136" y="63"/>
                    <a:pt x="136" y="64"/>
                  </a:cubicBezTo>
                  <a:cubicBezTo>
                    <a:pt x="137" y="64"/>
                    <a:pt x="137" y="65"/>
                    <a:pt x="137" y="65"/>
                  </a:cubicBezTo>
                  <a:cubicBezTo>
                    <a:pt x="137" y="66"/>
                    <a:pt x="137" y="66"/>
                    <a:pt x="136" y="66"/>
                  </a:cubicBezTo>
                  <a:cubicBezTo>
                    <a:pt x="135" y="66"/>
                    <a:pt x="135" y="66"/>
                    <a:pt x="135" y="65"/>
                  </a:cubicBezTo>
                  <a:cubicBezTo>
                    <a:pt x="134" y="65"/>
                    <a:pt x="134" y="65"/>
                    <a:pt x="134" y="65"/>
                  </a:cubicBezTo>
                  <a:cubicBezTo>
                    <a:pt x="134" y="65"/>
                    <a:pt x="134" y="65"/>
                    <a:pt x="133" y="65"/>
                  </a:cubicBezTo>
                  <a:cubicBezTo>
                    <a:pt x="133" y="65"/>
                    <a:pt x="133" y="65"/>
                    <a:pt x="133" y="65"/>
                  </a:cubicBezTo>
                  <a:cubicBezTo>
                    <a:pt x="132" y="65"/>
                    <a:pt x="132" y="65"/>
                    <a:pt x="131" y="65"/>
                  </a:cubicBezTo>
                  <a:cubicBezTo>
                    <a:pt x="131" y="65"/>
                    <a:pt x="130" y="65"/>
                    <a:pt x="130" y="65"/>
                  </a:cubicBezTo>
                  <a:cubicBezTo>
                    <a:pt x="129" y="66"/>
                    <a:pt x="129" y="66"/>
                    <a:pt x="128" y="65"/>
                  </a:cubicBezTo>
                  <a:cubicBezTo>
                    <a:pt x="129" y="64"/>
                    <a:pt x="130" y="62"/>
                    <a:pt x="131" y="61"/>
                  </a:cubicBezTo>
                  <a:cubicBezTo>
                    <a:pt x="131" y="60"/>
                    <a:pt x="132" y="60"/>
                    <a:pt x="132" y="60"/>
                  </a:cubicBezTo>
                  <a:cubicBezTo>
                    <a:pt x="132" y="59"/>
                    <a:pt x="132" y="59"/>
                    <a:pt x="132" y="59"/>
                  </a:cubicBezTo>
                  <a:cubicBezTo>
                    <a:pt x="132" y="59"/>
                    <a:pt x="131" y="59"/>
                    <a:pt x="131" y="59"/>
                  </a:cubicBezTo>
                  <a:cubicBezTo>
                    <a:pt x="131" y="59"/>
                    <a:pt x="130" y="60"/>
                    <a:pt x="130" y="60"/>
                  </a:cubicBezTo>
                  <a:cubicBezTo>
                    <a:pt x="129" y="61"/>
                    <a:pt x="128" y="61"/>
                    <a:pt x="127" y="62"/>
                  </a:cubicBezTo>
                  <a:cubicBezTo>
                    <a:pt x="126" y="62"/>
                    <a:pt x="125" y="62"/>
                    <a:pt x="124" y="62"/>
                  </a:cubicBezTo>
                  <a:cubicBezTo>
                    <a:pt x="123" y="62"/>
                    <a:pt x="123" y="63"/>
                    <a:pt x="123" y="63"/>
                  </a:cubicBezTo>
                  <a:cubicBezTo>
                    <a:pt x="123" y="64"/>
                    <a:pt x="124" y="63"/>
                    <a:pt x="124" y="64"/>
                  </a:cubicBezTo>
                  <a:cubicBezTo>
                    <a:pt x="124" y="64"/>
                    <a:pt x="124" y="64"/>
                    <a:pt x="124" y="64"/>
                  </a:cubicBezTo>
                  <a:cubicBezTo>
                    <a:pt x="123" y="64"/>
                    <a:pt x="123" y="64"/>
                    <a:pt x="122" y="64"/>
                  </a:cubicBezTo>
                  <a:cubicBezTo>
                    <a:pt x="122" y="64"/>
                    <a:pt x="122" y="64"/>
                    <a:pt x="122" y="64"/>
                  </a:cubicBezTo>
                  <a:cubicBezTo>
                    <a:pt x="122" y="64"/>
                    <a:pt x="122" y="63"/>
                    <a:pt x="122" y="63"/>
                  </a:cubicBezTo>
                  <a:cubicBezTo>
                    <a:pt x="121" y="63"/>
                    <a:pt x="119" y="63"/>
                    <a:pt x="119" y="63"/>
                  </a:cubicBezTo>
                  <a:cubicBezTo>
                    <a:pt x="119" y="63"/>
                    <a:pt x="118" y="63"/>
                    <a:pt x="118" y="63"/>
                  </a:cubicBezTo>
                  <a:cubicBezTo>
                    <a:pt x="118" y="63"/>
                    <a:pt x="118" y="64"/>
                    <a:pt x="118" y="64"/>
                  </a:cubicBezTo>
                  <a:cubicBezTo>
                    <a:pt x="118" y="64"/>
                    <a:pt x="117" y="64"/>
                    <a:pt x="117" y="64"/>
                  </a:cubicBezTo>
                  <a:cubicBezTo>
                    <a:pt x="117" y="65"/>
                    <a:pt x="117" y="65"/>
                    <a:pt x="117" y="65"/>
                  </a:cubicBezTo>
                  <a:cubicBezTo>
                    <a:pt x="117" y="65"/>
                    <a:pt x="117" y="65"/>
                    <a:pt x="117" y="65"/>
                  </a:cubicBezTo>
                  <a:cubicBezTo>
                    <a:pt x="117" y="65"/>
                    <a:pt x="117" y="65"/>
                    <a:pt x="117" y="65"/>
                  </a:cubicBezTo>
                  <a:cubicBezTo>
                    <a:pt x="118" y="65"/>
                    <a:pt x="119" y="65"/>
                    <a:pt x="120" y="65"/>
                  </a:cubicBezTo>
                  <a:cubicBezTo>
                    <a:pt x="120" y="65"/>
                    <a:pt x="120" y="65"/>
                    <a:pt x="121" y="65"/>
                  </a:cubicBezTo>
                  <a:cubicBezTo>
                    <a:pt x="121" y="65"/>
                    <a:pt x="120" y="66"/>
                    <a:pt x="120" y="66"/>
                  </a:cubicBezTo>
                  <a:cubicBezTo>
                    <a:pt x="120" y="66"/>
                    <a:pt x="120" y="67"/>
                    <a:pt x="119" y="67"/>
                  </a:cubicBezTo>
                  <a:cubicBezTo>
                    <a:pt x="119" y="67"/>
                    <a:pt x="119" y="67"/>
                    <a:pt x="119" y="67"/>
                  </a:cubicBezTo>
                  <a:cubicBezTo>
                    <a:pt x="119" y="67"/>
                    <a:pt x="119" y="68"/>
                    <a:pt x="119" y="68"/>
                  </a:cubicBezTo>
                  <a:cubicBezTo>
                    <a:pt x="119" y="68"/>
                    <a:pt x="119" y="68"/>
                    <a:pt x="119" y="69"/>
                  </a:cubicBezTo>
                  <a:cubicBezTo>
                    <a:pt x="119" y="69"/>
                    <a:pt x="119" y="69"/>
                    <a:pt x="120" y="69"/>
                  </a:cubicBezTo>
                  <a:cubicBezTo>
                    <a:pt x="120" y="69"/>
                    <a:pt x="120" y="70"/>
                    <a:pt x="120" y="70"/>
                  </a:cubicBezTo>
                  <a:cubicBezTo>
                    <a:pt x="120" y="70"/>
                    <a:pt x="121" y="70"/>
                    <a:pt x="121" y="70"/>
                  </a:cubicBezTo>
                  <a:cubicBezTo>
                    <a:pt x="121" y="70"/>
                    <a:pt x="121" y="70"/>
                    <a:pt x="121" y="70"/>
                  </a:cubicBezTo>
                  <a:cubicBezTo>
                    <a:pt x="121" y="70"/>
                    <a:pt x="121" y="70"/>
                    <a:pt x="121" y="70"/>
                  </a:cubicBezTo>
                  <a:cubicBezTo>
                    <a:pt x="121" y="70"/>
                    <a:pt x="121" y="70"/>
                    <a:pt x="122" y="70"/>
                  </a:cubicBezTo>
                  <a:cubicBezTo>
                    <a:pt x="122" y="70"/>
                    <a:pt x="122" y="70"/>
                    <a:pt x="122" y="70"/>
                  </a:cubicBezTo>
                  <a:cubicBezTo>
                    <a:pt x="122" y="70"/>
                    <a:pt x="122" y="70"/>
                    <a:pt x="123" y="70"/>
                  </a:cubicBezTo>
                  <a:cubicBezTo>
                    <a:pt x="123" y="70"/>
                    <a:pt x="123" y="70"/>
                    <a:pt x="123" y="70"/>
                  </a:cubicBezTo>
                  <a:cubicBezTo>
                    <a:pt x="124" y="69"/>
                    <a:pt x="124" y="68"/>
                    <a:pt x="125" y="68"/>
                  </a:cubicBezTo>
                  <a:cubicBezTo>
                    <a:pt x="127" y="69"/>
                    <a:pt x="125" y="70"/>
                    <a:pt x="123" y="71"/>
                  </a:cubicBezTo>
                  <a:cubicBezTo>
                    <a:pt x="123" y="71"/>
                    <a:pt x="122" y="72"/>
                    <a:pt x="121" y="72"/>
                  </a:cubicBezTo>
                  <a:cubicBezTo>
                    <a:pt x="120" y="72"/>
                    <a:pt x="120" y="73"/>
                    <a:pt x="119" y="73"/>
                  </a:cubicBezTo>
                  <a:cubicBezTo>
                    <a:pt x="119" y="73"/>
                    <a:pt x="117" y="75"/>
                    <a:pt x="116" y="75"/>
                  </a:cubicBezTo>
                  <a:cubicBezTo>
                    <a:pt x="116" y="75"/>
                    <a:pt x="116" y="75"/>
                    <a:pt x="116" y="74"/>
                  </a:cubicBezTo>
                  <a:cubicBezTo>
                    <a:pt x="116" y="73"/>
                    <a:pt x="117" y="73"/>
                    <a:pt x="117" y="72"/>
                  </a:cubicBezTo>
                  <a:cubicBezTo>
                    <a:pt x="117" y="72"/>
                    <a:pt x="117" y="72"/>
                    <a:pt x="116" y="72"/>
                  </a:cubicBezTo>
                  <a:cubicBezTo>
                    <a:pt x="115" y="73"/>
                    <a:pt x="114" y="74"/>
                    <a:pt x="113" y="74"/>
                  </a:cubicBezTo>
                  <a:cubicBezTo>
                    <a:pt x="113" y="74"/>
                    <a:pt x="113" y="75"/>
                    <a:pt x="112" y="75"/>
                  </a:cubicBezTo>
                  <a:cubicBezTo>
                    <a:pt x="111" y="76"/>
                    <a:pt x="109" y="77"/>
                    <a:pt x="109" y="78"/>
                  </a:cubicBezTo>
                  <a:cubicBezTo>
                    <a:pt x="109" y="79"/>
                    <a:pt x="109" y="79"/>
                    <a:pt x="109" y="79"/>
                  </a:cubicBezTo>
                  <a:cubicBezTo>
                    <a:pt x="109" y="80"/>
                    <a:pt x="109" y="80"/>
                    <a:pt x="109" y="80"/>
                  </a:cubicBezTo>
                  <a:cubicBezTo>
                    <a:pt x="109" y="80"/>
                    <a:pt x="108" y="80"/>
                    <a:pt x="108" y="80"/>
                  </a:cubicBezTo>
                  <a:cubicBezTo>
                    <a:pt x="108" y="80"/>
                    <a:pt x="107" y="80"/>
                    <a:pt x="107" y="81"/>
                  </a:cubicBezTo>
                  <a:cubicBezTo>
                    <a:pt x="106" y="81"/>
                    <a:pt x="105" y="82"/>
                    <a:pt x="105" y="82"/>
                  </a:cubicBezTo>
                  <a:cubicBezTo>
                    <a:pt x="104" y="82"/>
                    <a:pt x="104" y="82"/>
                    <a:pt x="104" y="82"/>
                  </a:cubicBezTo>
                  <a:cubicBezTo>
                    <a:pt x="103" y="83"/>
                    <a:pt x="103" y="84"/>
                    <a:pt x="102" y="85"/>
                  </a:cubicBezTo>
                  <a:cubicBezTo>
                    <a:pt x="102" y="85"/>
                    <a:pt x="102" y="85"/>
                    <a:pt x="101" y="85"/>
                  </a:cubicBezTo>
                  <a:cubicBezTo>
                    <a:pt x="101" y="85"/>
                    <a:pt x="101" y="86"/>
                    <a:pt x="101" y="86"/>
                  </a:cubicBezTo>
                  <a:cubicBezTo>
                    <a:pt x="101" y="86"/>
                    <a:pt x="101" y="86"/>
                    <a:pt x="101" y="86"/>
                  </a:cubicBezTo>
                  <a:cubicBezTo>
                    <a:pt x="101" y="86"/>
                    <a:pt x="101" y="87"/>
                    <a:pt x="100" y="87"/>
                  </a:cubicBezTo>
                  <a:cubicBezTo>
                    <a:pt x="100" y="88"/>
                    <a:pt x="100" y="88"/>
                    <a:pt x="100" y="88"/>
                  </a:cubicBezTo>
                  <a:cubicBezTo>
                    <a:pt x="100" y="88"/>
                    <a:pt x="100" y="88"/>
                    <a:pt x="100" y="88"/>
                  </a:cubicBezTo>
                  <a:cubicBezTo>
                    <a:pt x="99" y="88"/>
                    <a:pt x="99" y="88"/>
                    <a:pt x="99" y="88"/>
                  </a:cubicBezTo>
                  <a:cubicBezTo>
                    <a:pt x="99" y="88"/>
                    <a:pt x="99" y="88"/>
                    <a:pt x="98" y="88"/>
                  </a:cubicBezTo>
                  <a:cubicBezTo>
                    <a:pt x="98" y="88"/>
                    <a:pt x="99" y="89"/>
                    <a:pt x="99" y="90"/>
                  </a:cubicBezTo>
                  <a:cubicBezTo>
                    <a:pt x="99" y="90"/>
                    <a:pt x="99" y="91"/>
                    <a:pt x="99" y="92"/>
                  </a:cubicBezTo>
                  <a:cubicBezTo>
                    <a:pt x="99" y="92"/>
                    <a:pt x="98" y="93"/>
                    <a:pt x="98" y="93"/>
                  </a:cubicBezTo>
                  <a:cubicBezTo>
                    <a:pt x="97" y="94"/>
                    <a:pt x="97" y="94"/>
                    <a:pt x="96" y="95"/>
                  </a:cubicBezTo>
                  <a:cubicBezTo>
                    <a:pt x="95" y="95"/>
                    <a:pt x="94" y="96"/>
                    <a:pt x="94" y="96"/>
                  </a:cubicBezTo>
                  <a:cubicBezTo>
                    <a:pt x="93" y="97"/>
                    <a:pt x="93" y="97"/>
                    <a:pt x="92" y="98"/>
                  </a:cubicBezTo>
                  <a:cubicBezTo>
                    <a:pt x="91" y="99"/>
                    <a:pt x="91" y="99"/>
                    <a:pt x="90" y="100"/>
                  </a:cubicBezTo>
                  <a:cubicBezTo>
                    <a:pt x="90" y="100"/>
                    <a:pt x="90" y="100"/>
                    <a:pt x="90" y="100"/>
                  </a:cubicBezTo>
                  <a:cubicBezTo>
                    <a:pt x="90" y="100"/>
                    <a:pt x="89" y="101"/>
                    <a:pt x="89" y="101"/>
                  </a:cubicBezTo>
                  <a:cubicBezTo>
                    <a:pt x="89" y="101"/>
                    <a:pt x="89" y="101"/>
                    <a:pt x="89" y="101"/>
                  </a:cubicBezTo>
                  <a:cubicBezTo>
                    <a:pt x="89" y="101"/>
                    <a:pt x="89" y="102"/>
                    <a:pt x="89" y="102"/>
                  </a:cubicBezTo>
                  <a:cubicBezTo>
                    <a:pt x="89" y="102"/>
                    <a:pt x="89" y="102"/>
                    <a:pt x="89" y="102"/>
                  </a:cubicBezTo>
                  <a:cubicBezTo>
                    <a:pt x="89" y="103"/>
                    <a:pt x="89" y="103"/>
                    <a:pt x="89" y="104"/>
                  </a:cubicBezTo>
                  <a:cubicBezTo>
                    <a:pt x="89" y="104"/>
                    <a:pt x="89" y="105"/>
                    <a:pt x="90" y="105"/>
                  </a:cubicBezTo>
                  <a:cubicBezTo>
                    <a:pt x="90" y="106"/>
                    <a:pt x="90" y="106"/>
                    <a:pt x="90" y="107"/>
                  </a:cubicBezTo>
                  <a:cubicBezTo>
                    <a:pt x="90" y="107"/>
                    <a:pt x="91" y="108"/>
                    <a:pt x="90" y="109"/>
                  </a:cubicBezTo>
                  <a:cubicBezTo>
                    <a:pt x="89" y="109"/>
                    <a:pt x="87" y="109"/>
                    <a:pt x="86" y="108"/>
                  </a:cubicBezTo>
                  <a:cubicBezTo>
                    <a:pt x="86" y="108"/>
                    <a:pt x="86" y="107"/>
                    <a:pt x="86" y="106"/>
                  </a:cubicBezTo>
                  <a:cubicBezTo>
                    <a:pt x="86" y="106"/>
                    <a:pt x="86" y="106"/>
                    <a:pt x="86" y="106"/>
                  </a:cubicBezTo>
                  <a:cubicBezTo>
                    <a:pt x="86" y="105"/>
                    <a:pt x="85" y="104"/>
                    <a:pt x="84" y="104"/>
                  </a:cubicBezTo>
                  <a:cubicBezTo>
                    <a:pt x="84" y="104"/>
                    <a:pt x="84" y="105"/>
                    <a:pt x="84" y="105"/>
                  </a:cubicBezTo>
                  <a:cubicBezTo>
                    <a:pt x="84" y="105"/>
                    <a:pt x="83" y="105"/>
                    <a:pt x="83" y="105"/>
                  </a:cubicBezTo>
                  <a:cubicBezTo>
                    <a:pt x="83" y="105"/>
                    <a:pt x="83" y="105"/>
                    <a:pt x="83" y="105"/>
                  </a:cubicBezTo>
                  <a:cubicBezTo>
                    <a:pt x="83" y="105"/>
                    <a:pt x="83" y="105"/>
                    <a:pt x="83" y="105"/>
                  </a:cubicBezTo>
                  <a:cubicBezTo>
                    <a:pt x="82" y="105"/>
                    <a:pt x="81" y="104"/>
                    <a:pt x="81" y="104"/>
                  </a:cubicBezTo>
                  <a:cubicBezTo>
                    <a:pt x="79" y="104"/>
                    <a:pt x="78" y="105"/>
                    <a:pt x="77" y="105"/>
                  </a:cubicBezTo>
                  <a:cubicBezTo>
                    <a:pt x="76" y="106"/>
                    <a:pt x="76" y="107"/>
                    <a:pt x="74" y="108"/>
                  </a:cubicBezTo>
                  <a:cubicBezTo>
                    <a:pt x="73" y="108"/>
                    <a:pt x="73" y="107"/>
                    <a:pt x="72" y="107"/>
                  </a:cubicBezTo>
                  <a:cubicBezTo>
                    <a:pt x="71" y="107"/>
                    <a:pt x="70" y="107"/>
                    <a:pt x="69" y="107"/>
                  </a:cubicBezTo>
                  <a:cubicBezTo>
                    <a:pt x="68" y="108"/>
                    <a:pt x="67" y="109"/>
                    <a:pt x="66" y="110"/>
                  </a:cubicBezTo>
                  <a:cubicBezTo>
                    <a:pt x="65" y="111"/>
                    <a:pt x="63" y="112"/>
                    <a:pt x="63" y="113"/>
                  </a:cubicBezTo>
                  <a:cubicBezTo>
                    <a:pt x="63" y="114"/>
                    <a:pt x="63" y="115"/>
                    <a:pt x="63" y="116"/>
                  </a:cubicBezTo>
                  <a:cubicBezTo>
                    <a:pt x="63" y="116"/>
                    <a:pt x="63" y="116"/>
                    <a:pt x="63" y="117"/>
                  </a:cubicBezTo>
                  <a:cubicBezTo>
                    <a:pt x="62" y="119"/>
                    <a:pt x="61" y="122"/>
                    <a:pt x="63" y="124"/>
                  </a:cubicBezTo>
                  <a:cubicBezTo>
                    <a:pt x="63" y="124"/>
                    <a:pt x="64" y="127"/>
                    <a:pt x="65" y="127"/>
                  </a:cubicBezTo>
                  <a:cubicBezTo>
                    <a:pt x="65" y="127"/>
                    <a:pt x="67" y="128"/>
                    <a:pt x="68" y="128"/>
                  </a:cubicBezTo>
                  <a:cubicBezTo>
                    <a:pt x="68" y="128"/>
                    <a:pt x="69" y="127"/>
                    <a:pt x="70" y="127"/>
                  </a:cubicBezTo>
                  <a:cubicBezTo>
                    <a:pt x="70" y="127"/>
                    <a:pt x="71" y="126"/>
                    <a:pt x="72" y="126"/>
                  </a:cubicBezTo>
                  <a:cubicBezTo>
                    <a:pt x="74" y="125"/>
                    <a:pt x="73" y="122"/>
                    <a:pt x="75" y="121"/>
                  </a:cubicBezTo>
                  <a:cubicBezTo>
                    <a:pt x="76" y="121"/>
                    <a:pt x="77" y="120"/>
                    <a:pt x="78" y="120"/>
                  </a:cubicBezTo>
                  <a:cubicBezTo>
                    <a:pt x="79" y="120"/>
                    <a:pt x="79" y="121"/>
                    <a:pt x="79" y="122"/>
                  </a:cubicBezTo>
                  <a:cubicBezTo>
                    <a:pt x="79" y="122"/>
                    <a:pt x="79" y="123"/>
                    <a:pt x="79" y="123"/>
                  </a:cubicBezTo>
                  <a:cubicBezTo>
                    <a:pt x="78" y="124"/>
                    <a:pt x="78" y="125"/>
                    <a:pt x="78" y="125"/>
                  </a:cubicBezTo>
                  <a:cubicBezTo>
                    <a:pt x="78" y="126"/>
                    <a:pt x="78" y="126"/>
                    <a:pt x="78" y="127"/>
                  </a:cubicBezTo>
                  <a:cubicBezTo>
                    <a:pt x="78" y="127"/>
                    <a:pt x="78" y="128"/>
                    <a:pt x="78" y="128"/>
                  </a:cubicBezTo>
                  <a:cubicBezTo>
                    <a:pt x="78" y="129"/>
                    <a:pt x="77" y="129"/>
                    <a:pt x="77" y="130"/>
                  </a:cubicBezTo>
                  <a:cubicBezTo>
                    <a:pt x="79" y="130"/>
                    <a:pt x="82" y="129"/>
                    <a:pt x="83" y="129"/>
                  </a:cubicBezTo>
                  <a:cubicBezTo>
                    <a:pt x="84" y="129"/>
                    <a:pt x="86" y="130"/>
                    <a:pt x="86" y="131"/>
                  </a:cubicBezTo>
                  <a:cubicBezTo>
                    <a:pt x="86" y="131"/>
                    <a:pt x="85" y="132"/>
                    <a:pt x="86" y="133"/>
                  </a:cubicBezTo>
                  <a:cubicBezTo>
                    <a:pt x="86" y="134"/>
                    <a:pt x="85" y="136"/>
                    <a:pt x="86" y="137"/>
                  </a:cubicBezTo>
                  <a:cubicBezTo>
                    <a:pt x="86" y="138"/>
                    <a:pt x="88" y="140"/>
                    <a:pt x="89" y="140"/>
                  </a:cubicBezTo>
                  <a:cubicBezTo>
                    <a:pt x="89" y="140"/>
                    <a:pt x="89" y="140"/>
                    <a:pt x="89" y="140"/>
                  </a:cubicBezTo>
                  <a:cubicBezTo>
                    <a:pt x="89" y="140"/>
                    <a:pt x="89" y="140"/>
                    <a:pt x="89" y="140"/>
                  </a:cubicBezTo>
                  <a:cubicBezTo>
                    <a:pt x="90" y="140"/>
                    <a:pt x="90" y="140"/>
                    <a:pt x="90" y="140"/>
                  </a:cubicBezTo>
                  <a:cubicBezTo>
                    <a:pt x="90" y="140"/>
                    <a:pt x="90" y="140"/>
                    <a:pt x="90" y="140"/>
                  </a:cubicBezTo>
                  <a:cubicBezTo>
                    <a:pt x="90" y="140"/>
                    <a:pt x="90" y="140"/>
                    <a:pt x="90" y="140"/>
                  </a:cubicBezTo>
                  <a:cubicBezTo>
                    <a:pt x="90" y="140"/>
                    <a:pt x="90" y="140"/>
                    <a:pt x="90" y="140"/>
                  </a:cubicBezTo>
                  <a:cubicBezTo>
                    <a:pt x="91" y="140"/>
                    <a:pt x="92" y="139"/>
                    <a:pt x="93" y="138"/>
                  </a:cubicBezTo>
                  <a:cubicBezTo>
                    <a:pt x="94" y="138"/>
                    <a:pt x="94" y="138"/>
                    <a:pt x="94" y="138"/>
                  </a:cubicBezTo>
                  <a:cubicBezTo>
                    <a:pt x="94" y="138"/>
                    <a:pt x="94" y="138"/>
                    <a:pt x="95" y="138"/>
                  </a:cubicBezTo>
                  <a:cubicBezTo>
                    <a:pt x="95" y="138"/>
                    <a:pt x="96" y="139"/>
                    <a:pt x="97" y="139"/>
                  </a:cubicBezTo>
                  <a:cubicBezTo>
                    <a:pt x="97" y="139"/>
                    <a:pt x="97" y="139"/>
                    <a:pt x="97" y="139"/>
                  </a:cubicBezTo>
                  <a:cubicBezTo>
                    <a:pt x="97" y="139"/>
                    <a:pt x="97" y="139"/>
                    <a:pt x="97" y="139"/>
                  </a:cubicBezTo>
                  <a:cubicBezTo>
                    <a:pt x="97" y="139"/>
                    <a:pt x="97" y="139"/>
                    <a:pt x="97" y="139"/>
                  </a:cubicBezTo>
                  <a:cubicBezTo>
                    <a:pt x="97" y="139"/>
                    <a:pt x="97" y="139"/>
                    <a:pt x="98" y="139"/>
                  </a:cubicBezTo>
                  <a:cubicBezTo>
                    <a:pt x="98" y="139"/>
                    <a:pt x="98" y="139"/>
                    <a:pt x="98" y="139"/>
                  </a:cubicBezTo>
                  <a:cubicBezTo>
                    <a:pt x="98" y="139"/>
                    <a:pt x="98" y="139"/>
                    <a:pt x="98" y="139"/>
                  </a:cubicBezTo>
                  <a:cubicBezTo>
                    <a:pt x="98" y="139"/>
                    <a:pt x="98" y="138"/>
                    <a:pt x="98" y="138"/>
                  </a:cubicBezTo>
                  <a:cubicBezTo>
                    <a:pt x="98" y="138"/>
                    <a:pt x="98" y="138"/>
                    <a:pt x="98" y="138"/>
                  </a:cubicBezTo>
                  <a:cubicBezTo>
                    <a:pt x="98" y="138"/>
                    <a:pt x="98" y="138"/>
                    <a:pt x="98" y="138"/>
                  </a:cubicBezTo>
                  <a:cubicBezTo>
                    <a:pt x="99" y="137"/>
                    <a:pt x="99" y="137"/>
                    <a:pt x="99" y="137"/>
                  </a:cubicBezTo>
                  <a:cubicBezTo>
                    <a:pt x="99" y="137"/>
                    <a:pt x="99" y="137"/>
                    <a:pt x="99" y="137"/>
                  </a:cubicBezTo>
                  <a:cubicBezTo>
                    <a:pt x="99" y="137"/>
                    <a:pt x="99" y="136"/>
                    <a:pt x="99" y="136"/>
                  </a:cubicBezTo>
                  <a:cubicBezTo>
                    <a:pt x="99" y="136"/>
                    <a:pt x="99" y="135"/>
                    <a:pt x="100" y="135"/>
                  </a:cubicBezTo>
                  <a:cubicBezTo>
                    <a:pt x="100" y="134"/>
                    <a:pt x="100" y="134"/>
                    <a:pt x="101" y="134"/>
                  </a:cubicBezTo>
                  <a:cubicBezTo>
                    <a:pt x="101" y="134"/>
                    <a:pt x="102" y="134"/>
                    <a:pt x="103" y="133"/>
                  </a:cubicBezTo>
                  <a:cubicBezTo>
                    <a:pt x="103" y="133"/>
                    <a:pt x="104" y="132"/>
                    <a:pt x="104" y="132"/>
                  </a:cubicBezTo>
                  <a:cubicBezTo>
                    <a:pt x="104" y="132"/>
                    <a:pt x="105" y="131"/>
                    <a:pt x="105" y="131"/>
                  </a:cubicBezTo>
                  <a:cubicBezTo>
                    <a:pt x="105" y="131"/>
                    <a:pt x="105" y="131"/>
                    <a:pt x="105" y="131"/>
                  </a:cubicBezTo>
                  <a:cubicBezTo>
                    <a:pt x="106" y="131"/>
                    <a:pt x="106" y="132"/>
                    <a:pt x="106" y="132"/>
                  </a:cubicBezTo>
                  <a:cubicBezTo>
                    <a:pt x="106" y="132"/>
                    <a:pt x="105" y="133"/>
                    <a:pt x="105" y="133"/>
                  </a:cubicBezTo>
                  <a:cubicBezTo>
                    <a:pt x="105" y="133"/>
                    <a:pt x="105" y="133"/>
                    <a:pt x="106" y="133"/>
                  </a:cubicBezTo>
                  <a:cubicBezTo>
                    <a:pt x="106" y="133"/>
                    <a:pt x="106" y="133"/>
                    <a:pt x="106" y="133"/>
                  </a:cubicBezTo>
                  <a:cubicBezTo>
                    <a:pt x="107" y="133"/>
                    <a:pt x="107" y="132"/>
                    <a:pt x="108" y="131"/>
                  </a:cubicBezTo>
                  <a:cubicBezTo>
                    <a:pt x="108" y="131"/>
                    <a:pt x="109" y="132"/>
                    <a:pt x="109" y="132"/>
                  </a:cubicBezTo>
                  <a:cubicBezTo>
                    <a:pt x="110" y="132"/>
                    <a:pt x="110" y="132"/>
                    <a:pt x="110" y="132"/>
                  </a:cubicBezTo>
                  <a:cubicBezTo>
                    <a:pt x="110" y="132"/>
                    <a:pt x="110" y="132"/>
                    <a:pt x="111" y="132"/>
                  </a:cubicBezTo>
                  <a:cubicBezTo>
                    <a:pt x="111" y="133"/>
                    <a:pt x="111" y="133"/>
                    <a:pt x="112" y="133"/>
                  </a:cubicBezTo>
                  <a:cubicBezTo>
                    <a:pt x="113" y="133"/>
                    <a:pt x="113" y="133"/>
                    <a:pt x="114" y="132"/>
                  </a:cubicBezTo>
                  <a:cubicBezTo>
                    <a:pt x="115" y="132"/>
                    <a:pt x="116" y="133"/>
                    <a:pt x="116" y="133"/>
                  </a:cubicBezTo>
                  <a:cubicBezTo>
                    <a:pt x="117" y="133"/>
                    <a:pt x="117" y="132"/>
                    <a:pt x="118" y="132"/>
                  </a:cubicBezTo>
                  <a:cubicBezTo>
                    <a:pt x="119" y="131"/>
                    <a:pt x="119" y="131"/>
                    <a:pt x="119" y="131"/>
                  </a:cubicBezTo>
                  <a:cubicBezTo>
                    <a:pt x="120" y="131"/>
                    <a:pt x="121" y="132"/>
                    <a:pt x="121" y="132"/>
                  </a:cubicBezTo>
                  <a:cubicBezTo>
                    <a:pt x="121" y="132"/>
                    <a:pt x="121" y="132"/>
                    <a:pt x="121" y="132"/>
                  </a:cubicBezTo>
                  <a:cubicBezTo>
                    <a:pt x="121" y="132"/>
                    <a:pt x="121" y="132"/>
                    <a:pt x="121" y="132"/>
                  </a:cubicBezTo>
                  <a:cubicBezTo>
                    <a:pt x="122" y="132"/>
                    <a:pt x="122" y="131"/>
                    <a:pt x="123" y="131"/>
                  </a:cubicBezTo>
                  <a:cubicBezTo>
                    <a:pt x="123" y="132"/>
                    <a:pt x="123" y="132"/>
                    <a:pt x="123" y="132"/>
                  </a:cubicBezTo>
                  <a:cubicBezTo>
                    <a:pt x="123" y="132"/>
                    <a:pt x="123" y="133"/>
                    <a:pt x="124" y="133"/>
                  </a:cubicBezTo>
                  <a:cubicBezTo>
                    <a:pt x="124" y="133"/>
                    <a:pt x="124" y="134"/>
                    <a:pt x="124" y="134"/>
                  </a:cubicBezTo>
                  <a:cubicBezTo>
                    <a:pt x="125" y="134"/>
                    <a:pt x="125" y="134"/>
                    <a:pt x="126" y="134"/>
                  </a:cubicBezTo>
                  <a:cubicBezTo>
                    <a:pt x="127" y="135"/>
                    <a:pt x="127" y="135"/>
                    <a:pt x="128" y="136"/>
                  </a:cubicBezTo>
                  <a:cubicBezTo>
                    <a:pt x="129" y="137"/>
                    <a:pt x="131" y="138"/>
                    <a:pt x="132" y="137"/>
                  </a:cubicBezTo>
                  <a:cubicBezTo>
                    <a:pt x="132" y="137"/>
                    <a:pt x="132" y="137"/>
                    <a:pt x="132" y="137"/>
                  </a:cubicBezTo>
                  <a:cubicBezTo>
                    <a:pt x="132" y="137"/>
                    <a:pt x="132" y="137"/>
                    <a:pt x="132" y="137"/>
                  </a:cubicBezTo>
                  <a:cubicBezTo>
                    <a:pt x="133" y="137"/>
                    <a:pt x="134" y="137"/>
                    <a:pt x="134" y="137"/>
                  </a:cubicBezTo>
                  <a:cubicBezTo>
                    <a:pt x="136" y="137"/>
                    <a:pt x="138" y="137"/>
                    <a:pt x="139" y="138"/>
                  </a:cubicBezTo>
                  <a:cubicBezTo>
                    <a:pt x="140" y="139"/>
                    <a:pt x="140" y="139"/>
                    <a:pt x="141" y="139"/>
                  </a:cubicBezTo>
                  <a:cubicBezTo>
                    <a:pt x="141" y="139"/>
                    <a:pt x="141" y="139"/>
                    <a:pt x="141" y="140"/>
                  </a:cubicBezTo>
                  <a:cubicBezTo>
                    <a:pt x="141" y="140"/>
                    <a:pt x="141" y="141"/>
                    <a:pt x="142" y="141"/>
                  </a:cubicBezTo>
                  <a:cubicBezTo>
                    <a:pt x="142" y="141"/>
                    <a:pt x="142" y="142"/>
                    <a:pt x="143" y="142"/>
                  </a:cubicBezTo>
                  <a:cubicBezTo>
                    <a:pt x="143" y="143"/>
                    <a:pt x="144" y="143"/>
                    <a:pt x="144" y="144"/>
                  </a:cubicBezTo>
                  <a:cubicBezTo>
                    <a:pt x="144" y="145"/>
                    <a:pt x="144" y="145"/>
                    <a:pt x="144" y="145"/>
                  </a:cubicBezTo>
                  <a:cubicBezTo>
                    <a:pt x="145" y="145"/>
                    <a:pt x="145" y="145"/>
                    <a:pt x="146" y="145"/>
                  </a:cubicBezTo>
                  <a:cubicBezTo>
                    <a:pt x="146" y="145"/>
                    <a:pt x="146" y="146"/>
                    <a:pt x="146" y="146"/>
                  </a:cubicBezTo>
                  <a:cubicBezTo>
                    <a:pt x="146" y="146"/>
                    <a:pt x="146" y="146"/>
                    <a:pt x="147" y="146"/>
                  </a:cubicBezTo>
                  <a:cubicBezTo>
                    <a:pt x="147" y="146"/>
                    <a:pt x="147" y="146"/>
                    <a:pt x="147" y="146"/>
                  </a:cubicBezTo>
                  <a:cubicBezTo>
                    <a:pt x="147" y="146"/>
                    <a:pt x="147" y="146"/>
                    <a:pt x="147" y="146"/>
                  </a:cubicBezTo>
                  <a:cubicBezTo>
                    <a:pt x="147" y="146"/>
                    <a:pt x="147" y="146"/>
                    <a:pt x="147" y="146"/>
                  </a:cubicBezTo>
                  <a:cubicBezTo>
                    <a:pt x="148" y="146"/>
                    <a:pt x="148" y="146"/>
                    <a:pt x="148" y="146"/>
                  </a:cubicBezTo>
                  <a:cubicBezTo>
                    <a:pt x="148" y="146"/>
                    <a:pt x="148" y="146"/>
                    <a:pt x="148" y="146"/>
                  </a:cubicBezTo>
                  <a:cubicBezTo>
                    <a:pt x="149" y="146"/>
                    <a:pt x="150" y="146"/>
                    <a:pt x="151" y="146"/>
                  </a:cubicBezTo>
                  <a:cubicBezTo>
                    <a:pt x="152" y="146"/>
                    <a:pt x="152" y="146"/>
                    <a:pt x="153" y="146"/>
                  </a:cubicBezTo>
                  <a:cubicBezTo>
                    <a:pt x="153" y="147"/>
                    <a:pt x="153" y="147"/>
                    <a:pt x="153" y="147"/>
                  </a:cubicBezTo>
                  <a:cubicBezTo>
                    <a:pt x="153" y="147"/>
                    <a:pt x="153" y="147"/>
                    <a:pt x="153" y="147"/>
                  </a:cubicBezTo>
                  <a:cubicBezTo>
                    <a:pt x="153" y="147"/>
                    <a:pt x="153" y="147"/>
                    <a:pt x="154" y="147"/>
                  </a:cubicBezTo>
                  <a:cubicBezTo>
                    <a:pt x="154" y="147"/>
                    <a:pt x="154" y="147"/>
                    <a:pt x="154" y="147"/>
                  </a:cubicBezTo>
                  <a:cubicBezTo>
                    <a:pt x="154" y="148"/>
                    <a:pt x="154" y="148"/>
                    <a:pt x="154" y="148"/>
                  </a:cubicBezTo>
                  <a:cubicBezTo>
                    <a:pt x="154" y="148"/>
                    <a:pt x="154" y="148"/>
                    <a:pt x="155" y="148"/>
                  </a:cubicBezTo>
                  <a:cubicBezTo>
                    <a:pt x="155" y="148"/>
                    <a:pt x="155" y="148"/>
                    <a:pt x="155" y="148"/>
                  </a:cubicBezTo>
                  <a:cubicBezTo>
                    <a:pt x="155" y="148"/>
                    <a:pt x="156" y="148"/>
                    <a:pt x="156" y="148"/>
                  </a:cubicBezTo>
                  <a:cubicBezTo>
                    <a:pt x="156" y="148"/>
                    <a:pt x="156" y="148"/>
                    <a:pt x="156" y="148"/>
                  </a:cubicBezTo>
                  <a:cubicBezTo>
                    <a:pt x="157" y="148"/>
                    <a:pt x="158" y="148"/>
                    <a:pt x="159" y="148"/>
                  </a:cubicBezTo>
                  <a:cubicBezTo>
                    <a:pt x="159" y="148"/>
                    <a:pt x="159" y="148"/>
                    <a:pt x="159" y="148"/>
                  </a:cubicBezTo>
                  <a:cubicBezTo>
                    <a:pt x="159" y="148"/>
                    <a:pt x="159" y="148"/>
                    <a:pt x="159" y="148"/>
                  </a:cubicBezTo>
                  <a:cubicBezTo>
                    <a:pt x="159" y="148"/>
                    <a:pt x="159" y="148"/>
                    <a:pt x="159" y="148"/>
                  </a:cubicBezTo>
                  <a:cubicBezTo>
                    <a:pt x="160" y="148"/>
                    <a:pt x="160" y="147"/>
                    <a:pt x="161" y="147"/>
                  </a:cubicBezTo>
                  <a:cubicBezTo>
                    <a:pt x="162" y="147"/>
                    <a:pt x="163" y="148"/>
                    <a:pt x="164" y="148"/>
                  </a:cubicBezTo>
                  <a:cubicBezTo>
                    <a:pt x="158" y="163"/>
                    <a:pt x="148" y="176"/>
                    <a:pt x="135" y="185"/>
                  </a:cubicBezTo>
                  <a:cubicBezTo>
                    <a:pt x="131" y="188"/>
                    <a:pt x="126" y="191"/>
                    <a:pt x="121" y="193"/>
                  </a:cubicBezTo>
                  <a:cubicBezTo>
                    <a:pt x="121" y="193"/>
                    <a:pt x="121" y="192"/>
                    <a:pt x="121" y="192"/>
                  </a:cubicBezTo>
                  <a:cubicBezTo>
                    <a:pt x="121" y="191"/>
                    <a:pt x="120" y="191"/>
                    <a:pt x="120" y="191"/>
                  </a:cubicBezTo>
                  <a:cubicBezTo>
                    <a:pt x="120" y="190"/>
                    <a:pt x="120" y="190"/>
                    <a:pt x="120" y="190"/>
                  </a:cubicBezTo>
                  <a:cubicBezTo>
                    <a:pt x="120" y="189"/>
                    <a:pt x="120" y="188"/>
                    <a:pt x="120" y="187"/>
                  </a:cubicBezTo>
                  <a:cubicBezTo>
                    <a:pt x="120" y="187"/>
                    <a:pt x="120" y="187"/>
                    <a:pt x="119" y="186"/>
                  </a:cubicBezTo>
                  <a:cubicBezTo>
                    <a:pt x="119" y="186"/>
                    <a:pt x="119" y="186"/>
                    <a:pt x="119" y="185"/>
                  </a:cubicBezTo>
                  <a:cubicBezTo>
                    <a:pt x="119" y="185"/>
                    <a:pt x="119" y="184"/>
                    <a:pt x="119" y="184"/>
                  </a:cubicBezTo>
                  <a:cubicBezTo>
                    <a:pt x="118" y="183"/>
                    <a:pt x="118" y="183"/>
                    <a:pt x="118" y="183"/>
                  </a:cubicBezTo>
                  <a:cubicBezTo>
                    <a:pt x="117" y="182"/>
                    <a:pt x="115" y="181"/>
                    <a:pt x="114" y="180"/>
                  </a:cubicBezTo>
                  <a:cubicBezTo>
                    <a:pt x="113" y="180"/>
                    <a:pt x="113" y="180"/>
                    <a:pt x="112" y="180"/>
                  </a:cubicBezTo>
                  <a:cubicBezTo>
                    <a:pt x="111" y="180"/>
                    <a:pt x="109" y="179"/>
                    <a:pt x="108" y="179"/>
                  </a:cubicBezTo>
                  <a:cubicBezTo>
                    <a:pt x="107" y="178"/>
                    <a:pt x="106" y="178"/>
                    <a:pt x="106" y="177"/>
                  </a:cubicBezTo>
                  <a:cubicBezTo>
                    <a:pt x="106" y="177"/>
                    <a:pt x="106" y="177"/>
                    <a:pt x="106" y="177"/>
                  </a:cubicBezTo>
                  <a:cubicBezTo>
                    <a:pt x="106" y="176"/>
                    <a:pt x="106" y="176"/>
                    <a:pt x="105" y="176"/>
                  </a:cubicBezTo>
                  <a:cubicBezTo>
                    <a:pt x="105" y="175"/>
                    <a:pt x="105" y="175"/>
                    <a:pt x="105" y="175"/>
                  </a:cubicBezTo>
                  <a:cubicBezTo>
                    <a:pt x="105" y="175"/>
                    <a:pt x="104" y="175"/>
                    <a:pt x="104" y="175"/>
                  </a:cubicBezTo>
                  <a:cubicBezTo>
                    <a:pt x="104" y="174"/>
                    <a:pt x="104" y="174"/>
                    <a:pt x="103" y="173"/>
                  </a:cubicBezTo>
                  <a:cubicBezTo>
                    <a:pt x="102" y="173"/>
                    <a:pt x="102" y="172"/>
                    <a:pt x="101" y="171"/>
                  </a:cubicBezTo>
                  <a:cubicBezTo>
                    <a:pt x="100" y="170"/>
                    <a:pt x="100" y="169"/>
                    <a:pt x="99" y="168"/>
                  </a:cubicBezTo>
                  <a:cubicBezTo>
                    <a:pt x="99" y="168"/>
                    <a:pt x="98" y="167"/>
                    <a:pt x="98" y="167"/>
                  </a:cubicBezTo>
                  <a:cubicBezTo>
                    <a:pt x="97" y="167"/>
                    <a:pt x="97" y="166"/>
                    <a:pt x="97" y="166"/>
                  </a:cubicBezTo>
                  <a:cubicBezTo>
                    <a:pt x="97" y="166"/>
                    <a:pt x="97" y="166"/>
                    <a:pt x="96" y="166"/>
                  </a:cubicBezTo>
                  <a:cubicBezTo>
                    <a:pt x="96" y="166"/>
                    <a:pt x="95" y="166"/>
                    <a:pt x="95" y="165"/>
                  </a:cubicBezTo>
                  <a:cubicBezTo>
                    <a:pt x="95" y="165"/>
                    <a:pt x="95" y="165"/>
                    <a:pt x="95" y="165"/>
                  </a:cubicBezTo>
                  <a:cubicBezTo>
                    <a:pt x="95" y="164"/>
                    <a:pt x="94" y="164"/>
                    <a:pt x="94" y="163"/>
                  </a:cubicBezTo>
                  <a:cubicBezTo>
                    <a:pt x="94" y="163"/>
                    <a:pt x="94" y="163"/>
                    <a:pt x="94" y="162"/>
                  </a:cubicBezTo>
                  <a:cubicBezTo>
                    <a:pt x="94" y="162"/>
                    <a:pt x="95" y="161"/>
                    <a:pt x="95" y="160"/>
                  </a:cubicBezTo>
                  <a:cubicBezTo>
                    <a:pt x="95" y="160"/>
                    <a:pt x="95" y="160"/>
                    <a:pt x="95" y="160"/>
                  </a:cubicBezTo>
                  <a:cubicBezTo>
                    <a:pt x="95" y="159"/>
                    <a:pt x="94" y="159"/>
                    <a:pt x="94" y="158"/>
                  </a:cubicBezTo>
                  <a:cubicBezTo>
                    <a:pt x="93" y="158"/>
                    <a:pt x="93" y="157"/>
                    <a:pt x="93" y="157"/>
                  </a:cubicBezTo>
                  <a:cubicBezTo>
                    <a:pt x="93" y="156"/>
                    <a:pt x="94" y="155"/>
                    <a:pt x="94" y="155"/>
                  </a:cubicBezTo>
                  <a:cubicBezTo>
                    <a:pt x="94" y="154"/>
                    <a:pt x="94" y="154"/>
                    <a:pt x="94" y="153"/>
                  </a:cubicBezTo>
                  <a:cubicBezTo>
                    <a:pt x="94" y="153"/>
                    <a:pt x="95" y="153"/>
                    <a:pt x="95" y="153"/>
                  </a:cubicBezTo>
                  <a:cubicBezTo>
                    <a:pt x="95" y="152"/>
                    <a:pt x="95" y="152"/>
                    <a:pt x="95" y="152"/>
                  </a:cubicBezTo>
                  <a:cubicBezTo>
                    <a:pt x="96" y="152"/>
                    <a:pt x="96" y="151"/>
                    <a:pt x="96" y="151"/>
                  </a:cubicBezTo>
                  <a:cubicBezTo>
                    <a:pt x="96" y="150"/>
                    <a:pt x="96" y="150"/>
                    <a:pt x="96" y="150"/>
                  </a:cubicBezTo>
                  <a:cubicBezTo>
                    <a:pt x="97" y="149"/>
                    <a:pt x="97" y="149"/>
                    <a:pt x="98" y="148"/>
                  </a:cubicBezTo>
                  <a:cubicBezTo>
                    <a:pt x="98" y="148"/>
                    <a:pt x="97" y="146"/>
                    <a:pt x="97" y="144"/>
                  </a:cubicBezTo>
                  <a:cubicBezTo>
                    <a:pt x="97" y="144"/>
                    <a:pt x="97" y="143"/>
                    <a:pt x="97" y="143"/>
                  </a:cubicBezTo>
                  <a:cubicBezTo>
                    <a:pt x="96" y="142"/>
                    <a:pt x="96" y="142"/>
                    <a:pt x="95" y="141"/>
                  </a:cubicBezTo>
                  <a:cubicBezTo>
                    <a:pt x="95" y="141"/>
                    <a:pt x="95" y="140"/>
                    <a:pt x="94" y="140"/>
                  </a:cubicBezTo>
                  <a:cubicBezTo>
                    <a:pt x="94" y="139"/>
                    <a:pt x="94" y="139"/>
                    <a:pt x="93" y="139"/>
                  </a:cubicBezTo>
                  <a:cubicBezTo>
                    <a:pt x="93" y="139"/>
                    <a:pt x="93" y="139"/>
                    <a:pt x="93" y="139"/>
                  </a:cubicBezTo>
                  <a:cubicBezTo>
                    <a:pt x="93" y="139"/>
                    <a:pt x="93" y="139"/>
                    <a:pt x="93" y="139"/>
                  </a:cubicBezTo>
                  <a:cubicBezTo>
                    <a:pt x="93" y="139"/>
                    <a:pt x="92" y="140"/>
                    <a:pt x="92" y="141"/>
                  </a:cubicBezTo>
                  <a:cubicBezTo>
                    <a:pt x="92" y="142"/>
                    <a:pt x="92" y="142"/>
                    <a:pt x="91" y="143"/>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2"/>
                    <a:pt x="90" y="142"/>
                    <a:pt x="90" y="142"/>
                  </a:cubicBezTo>
                  <a:cubicBezTo>
                    <a:pt x="90" y="142"/>
                    <a:pt x="90" y="142"/>
                    <a:pt x="90" y="142"/>
                  </a:cubicBezTo>
                  <a:cubicBezTo>
                    <a:pt x="90" y="142"/>
                    <a:pt x="90" y="142"/>
                    <a:pt x="90" y="142"/>
                  </a:cubicBezTo>
                  <a:cubicBezTo>
                    <a:pt x="90" y="142"/>
                    <a:pt x="89" y="142"/>
                    <a:pt x="89" y="142"/>
                  </a:cubicBezTo>
                  <a:cubicBezTo>
                    <a:pt x="88" y="142"/>
                    <a:pt x="87" y="142"/>
                    <a:pt x="87" y="142"/>
                  </a:cubicBezTo>
                  <a:close/>
                </a:path>
              </a:pathLst>
            </a:custGeom>
            <a:solidFill>
              <a:srgbClr val="97D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87">
              <a:extLst>
                <a:ext uri="{FF2B5EF4-FFF2-40B4-BE49-F238E27FC236}">
                  <a16:creationId xmlns:a16="http://schemas.microsoft.com/office/drawing/2014/main" id="{32324A11-DE33-D845-8DCC-47F83548A058}"/>
                </a:ext>
              </a:extLst>
            </p:cNvPr>
            <p:cNvSpPr>
              <a:spLocks/>
            </p:cNvSpPr>
            <p:nvPr/>
          </p:nvSpPr>
          <p:spPr bwMode="auto">
            <a:xfrm>
              <a:off x="814387" y="3505200"/>
              <a:ext cx="115888" cy="44450"/>
            </a:xfrm>
            <a:custGeom>
              <a:avLst/>
              <a:gdLst>
                <a:gd name="T0" fmla="*/ 53 w 58"/>
                <a:gd name="T1" fmla="*/ 1 h 22"/>
                <a:gd name="T2" fmla="*/ 3 w 58"/>
                <a:gd name="T3" fmla="*/ 14 h 22"/>
                <a:gd name="T4" fmla="*/ 0 w 58"/>
                <a:gd name="T5" fmla="*/ 18 h 22"/>
                <a:gd name="T6" fmla="*/ 1 w 58"/>
                <a:gd name="T7" fmla="*/ 20 h 22"/>
                <a:gd name="T8" fmla="*/ 5 w 58"/>
                <a:gd name="T9" fmla="*/ 22 h 22"/>
                <a:gd name="T10" fmla="*/ 55 w 58"/>
                <a:gd name="T11" fmla="*/ 9 h 22"/>
                <a:gd name="T12" fmla="*/ 58 w 58"/>
                <a:gd name="T13" fmla="*/ 5 h 22"/>
                <a:gd name="T14" fmla="*/ 57 w 58"/>
                <a:gd name="T15" fmla="*/ 3 h 22"/>
                <a:gd name="T16" fmla="*/ 53 w 58"/>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2">
                  <a:moveTo>
                    <a:pt x="53" y="1"/>
                  </a:moveTo>
                  <a:cubicBezTo>
                    <a:pt x="3" y="14"/>
                    <a:pt x="3" y="14"/>
                    <a:pt x="3" y="14"/>
                  </a:cubicBezTo>
                  <a:cubicBezTo>
                    <a:pt x="1" y="14"/>
                    <a:pt x="0" y="16"/>
                    <a:pt x="0" y="18"/>
                  </a:cubicBezTo>
                  <a:cubicBezTo>
                    <a:pt x="1" y="20"/>
                    <a:pt x="1" y="20"/>
                    <a:pt x="1" y="20"/>
                  </a:cubicBezTo>
                  <a:cubicBezTo>
                    <a:pt x="1" y="21"/>
                    <a:pt x="3" y="22"/>
                    <a:pt x="5" y="22"/>
                  </a:cubicBezTo>
                  <a:cubicBezTo>
                    <a:pt x="55" y="9"/>
                    <a:pt x="55" y="9"/>
                    <a:pt x="55" y="9"/>
                  </a:cubicBezTo>
                  <a:cubicBezTo>
                    <a:pt x="57" y="9"/>
                    <a:pt x="58" y="7"/>
                    <a:pt x="58" y="5"/>
                  </a:cubicBezTo>
                  <a:cubicBezTo>
                    <a:pt x="57" y="3"/>
                    <a:pt x="57" y="3"/>
                    <a:pt x="57" y="3"/>
                  </a:cubicBezTo>
                  <a:cubicBezTo>
                    <a:pt x="57" y="1"/>
                    <a:pt x="55" y="0"/>
                    <a:pt x="53" y="1"/>
                  </a:cubicBezTo>
                  <a:close/>
                </a:path>
              </a:pathLst>
            </a:custGeom>
            <a:solidFill>
              <a:srgbClr val="527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88">
              <a:extLst>
                <a:ext uri="{FF2B5EF4-FFF2-40B4-BE49-F238E27FC236}">
                  <a16:creationId xmlns:a16="http://schemas.microsoft.com/office/drawing/2014/main" id="{3CAE93DA-01B7-D748-9BD4-67973280FA98}"/>
                </a:ext>
              </a:extLst>
            </p:cNvPr>
            <p:cNvSpPr>
              <a:spLocks/>
            </p:cNvSpPr>
            <p:nvPr/>
          </p:nvSpPr>
          <p:spPr bwMode="auto">
            <a:xfrm>
              <a:off x="819150" y="3525837"/>
              <a:ext cx="115888" cy="44450"/>
            </a:xfrm>
            <a:custGeom>
              <a:avLst/>
              <a:gdLst>
                <a:gd name="T0" fmla="*/ 53 w 59"/>
                <a:gd name="T1" fmla="*/ 0 h 22"/>
                <a:gd name="T2" fmla="*/ 3 w 59"/>
                <a:gd name="T3" fmla="*/ 13 h 22"/>
                <a:gd name="T4" fmla="*/ 1 w 59"/>
                <a:gd name="T5" fmla="*/ 17 h 22"/>
                <a:gd name="T6" fmla="*/ 1 w 59"/>
                <a:gd name="T7" fmla="*/ 19 h 22"/>
                <a:gd name="T8" fmla="*/ 6 w 59"/>
                <a:gd name="T9" fmla="*/ 21 h 22"/>
                <a:gd name="T10" fmla="*/ 55 w 59"/>
                <a:gd name="T11" fmla="*/ 8 h 22"/>
                <a:gd name="T12" fmla="*/ 58 w 59"/>
                <a:gd name="T13" fmla="*/ 4 h 22"/>
                <a:gd name="T14" fmla="*/ 58 w 59"/>
                <a:gd name="T15" fmla="*/ 2 h 22"/>
                <a:gd name="T16" fmla="*/ 53 w 5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2">
                  <a:moveTo>
                    <a:pt x="53" y="0"/>
                  </a:moveTo>
                  <a:cubicBezTo>
                    <a:pt x="3" y="13"/>
                    <a:pt x="3" y="13"/>
                    <a:pt x="3" y="13"/>
                  </a:cubicBezTo>
                  <a:cubicBezTo>
                    <a:pt x="1" y="13"/>
                    <a:pt x="0" y="15"/>
                    <a:pt x="1" y="17"/>
                  </a:cubicBezTo>
                  <a:cubicBezTo>
                    <a:pt x="1" y="19"/>
                    <a:pt x="1" y="19"/>
                    <a:pt x="1" y="19"/>
                  </a:cubicBezTo>
                  <a:cubicBezTo>
                    <a:pt x="2" y="21"/>
                    <a:pt x="4" y="22"/>
                    <a:pt x="6" y="21"/>
                  </a:cubicBezTo>
                  <a:cubicBezTo>
                    <a:pt x="55" y="8"/>
                    <a:pt x="55" y="8"/>
                    <a:pt x="55" y="8"/>
                  </a:cubicBezTo>
                  <a:cubicBezTo>
                    <a:pt x="58" y="8"/>
                    <a:pt x="59" y="6"/>
                    <a:pt x="58" y="4"/>
                  </a:cubicBezTo>
                  <a:cubicBezTo>
                    <a:pt x="58" y="2"/>
                    <a:pt x="58" y="2"/>
                    <a:pt x="58" y="2"/>
                  </a:cubicBezTo>
                  <a:cubicBezTo>
                    <a:pt x="57" y="1"/>
                    <a:pt x="55" y="0"/>
                    <a:pt x="53" y="0"/>
                  </a:cubicBezTo>
                  <a:close/>
                </a:path>
              </a:pathLst>
            </a:custGeom>
            <a:solidFill>
              <a:srgbClr val="527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89">
              <a:extLst>
                <a:ext uri="{FF2B5EF4-FFF2-40B4-BE49-F238E27FC236}">
                  <a16:creationId xmlns:a16="http://schemas.microsoft.com/office/drawing/2014/main" id="{DBE8EDC4-C445-2F48-85E6-6E939FB26E97}"/>
                </a:ext>
              </a:extLst>
            </p:cNvPr>
            <p:cNvSpPr>
              <a:spLocks/>
            </p:cNvSpPr>
            <p:nvPr/>
          </p:nvSpPr>
          <p:spPr bwMode="auto">
            <a:xfrm>
              <a:off x="822325" y="3543300"/>
              <a:ext cx="117475" cy="44450"/>
            </a:xfrm>
            <a:custGeom>
              <a:avLst/>
              <a:gdLst>
                <a:gd name="T0" fmla="*/ 54 w 59"/>
                <a:gd name="T1" fmla="*/ 0 h 22"/>
                <a:gd name="T2" fmla="*/ 4 w 59"/>
                <a:gd name="T3" fmla="*/ 13 h 22"/>
                <a:gd name="T4" fmla="*/ 1 w 59"/>
                <a:gd name="T5" fmla="*/ 17 h 22"/>
                <a:gd name="T6" fmla="*/ 1 w 59"/>
                <a:gd name="T7" fmla="*/ 19 h 22"/>
                <a:gd name="T8" fmla="*/ 6 w 59"/>
                <a:gd name="T9" fmla="*/ 22 h 22"/>
                <a:gd name="T10" fmla="*/ 56 w 59"/>
                <a:gd name="T11" fmla="*/ 9 h 22"/>
                <a:gd name="T12" fmla="*/ 59 w 59"/>
                <a:gd name="T13" fmla="*/ 5 h 22"/>
                <a:gd name="T14" fmla="*/ 58 w 59"/>
                <a:gd name="T15" fmla="*/ 3 h 22"/>
                <a:gd name="T16" fmla="*/ 54 w 5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2">
                  <a:moveTo>
                    <a:pt x="54" y="0"/>
                  </a:moveTo>
                  <a:cubicBezTo>
                    <a:pt x="4" y="13"/>
                    <a:pt x="4" y="13"/>
                    <a:pt x="4" y="13"/>
                  </a:cubicBezTo>
                  <a:cubicBezTo>
                    <a:pt x="2" y="14"/>
                    <a:pt x="0" y="16"/>
                    <a:pt x="1" y="17"/>
                  </a:cubicBezTo>
                  <a:cubicBezTo>
                    <a:pt x="1" y="19"/>
                    <a:pt x="1" y="19"/>
                    <a:pt x="1" y="19"/>
                  </a:cubicBezTo>
                  <a:cubicBezTo>
                    <a:pt x="2" y="21"/>
                    <a:pt x="4" y="22"/>
                    <a:pt x="6" y="22"/>
                  </a:cubicBezTo>
                  <a:cubicBezTo>
                    <a:pt x="56" y="9"/>
                    <a:pt x="56" y="9"/>
                    <a:pt x="56" y="9"/>
                  </a:cubicBezTo>
                  <a:cubicBezTo>
                    <a:pt x="58" y="8"/>
                    <a:pt x="59" y="6"/>
                    <a:pt x="59" y="5"/>
                  </a:cubicBezTo>
                  <a:cubicBezTo>
                    <a:pt x="58" y="3"/>
                    <a:pt x="58" y="3"/>
                    <a:pt x="58" y="3"/>
                  </a:cubicBezTo>
                  <a:cubicBezTo>
                    <a:pt x="58" y="1"/>
                    <a:pt x="56" y="0"/>
                    <a:pt x="54" y="0"/>
                  </a:cubicBezTo>
                  <a:close/>
                </a:path>
              </a:pathLst>
            </a:custGeom>
            <a:solidFill>
              <a:srgbClr val="527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90">
              <a:extLst>
                <a:ext uri="{FF2B5EF4-FFF2-40B4-BE49-F238E27FC236}">
                  <a16:creationId xmlns:a16="http://schemas.microsoft.com/office/drawing/2014/main" id="{5B92824A-ECAD-E144-B36F-51AAEA730729}"/>
                </a:ext>
              </a:extLst>
            </p:cNvPr>
            <p:cNvSpPr>
              <a:spLocks/>
            </p:cNvSpPr>
            <p:nvPr/>
          </p:nvSpPr>
          <p:spPr bwMode="auto">
            <a:xfrm>
              <a:off x="847725" y="3565525"/>
              <a:ext cx="76200" cy="36512"/>
            </a:xfrm>
            <a:custGeom>
              <a:avLst/>
              <a:gdLst>
                <a:gd name="T0" fmla="*/ 0 w 38"/>
                <a:gd name="T1" fmla="*/ 10 h 18"/>
                <a:gd name="T2" fmla="*/ 37 w 38"/>
                <a:gd name="T3" fmla="*/ 0 h 18"/>
                <a:gd name="T4" fmla="*/ 21 w 38"/>
                <a:gd name="T5" fmla="*/ 16 h 18"/>
                <a:gd name="T6" fmla="*/ 0 w 38"/>
                <a:gd name="T7" fmla="*/ 10 h 18"/>
              </a:gdLst>
              <a:ahLst/>
              <a:cxnLst>
                <a:cxn ang="0">
                  <a:pos x="T0" y="T1"/>
                </a:cxn>
                <a:cxn ang="0">
                  <a:pos x="T2" y="T3"/>
                </a:cxn>
                <a:cxn ang="0">
                  <a:pos x="T4" y="T5"/>
                </a:cxn>
                <a:cxn ang="0">
                  <a:pos x="T6" y="T7"/>
                </a:cxn>
              </a:cxnLst>
              <a:rect l="0" t="0" r="r" b="b"/>
              <a:pathLst>
                <a:path w="38" h="18">
                  <a:moveTo>
                    <a:pt x="0" y="10"/>
                  </a:moveTo>
                  <a:cubicBezTo>
                    <a:pt x="37" y="0"/>
                    <a:pt x="37" y="0"/>
                    <a:pt x="37" y="0"/>
                  </a:cubicBezTo>
                  <a:cubicBezTo>
                    <a:pt x="38" y="7"/>
                    <a:pt x="30" y="13"/>
                    <a:pt x="21" y="16"/>
                  </a:cubicBezTo>
                  <a:cubicBezTo>
                    <a:pt x="12" y="18"/>
                    <a:pt x="1" y="16"/>
                    <a:pt x="0" y="10"/>
                  </a:cubicBezTo>
                  <a:close/>
                </a:path>
              </a:pathLst>
            </a:custGeom>
            <a:solidFill>
              <a:srgbClr val="5271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1">
              <a:extLst>
                <a:ext uri="{FF2B5EF4-FFF2-40B4-BE49-F238E27FC236}">
                  <a16:creationId xmlns:a16="http://schemas.microsoft.com/office/drawing/2014/main" id="{438FF7DF-5618-D442-9A48-2EB796A8BCE0}"/>
                </a:ext>
              </a:extLst>
            </p:cNvPr>
            <p:cNvSpPr>
              <a:spLocks/>
            </p:cNvSpPr>
            <p:nvPr/>
          </p:nvSpPr>
          <p:spPr bwMode="auto">
            <a:xfrm>
              <a:off x="700087" y="3198812"/>
              <a:ext cx="231775" cy="322262"/>
            </a:xfrm>
            <a:custGeom>
              <a:avLst/>
              <a:gdLst>
                <a:gd name="T0" fmla="*/ 15 w 117"/>
                <a:gd name="T1" fmla="*/ 38 h 163"/>
                <a:gd name="T2" fmla="*/ 46 w 117"/>
                <a:gd name="T3" fmla="*/ 12 h 163"/>
                <a:gd name="T4" fmla="*/ 107 w 117"/>
                <a:gd name="T5" fmla="*/ 32 h 163"/>
                <a:gd name="T6" fmla="*/ 117 w 117"/>
                <a:gd name="T7" fmla="*/ 70 h 163"/>
                <a:gd name="T8" fmla="*/ 110 w 117"/>
                <a:gd name="T9" fmla="*/ 107 h 163"/>
                <a:gd name="T10" fmla="*/ 108 w 117"/>
                <a:gd name="T11" fmla="*/ 137 h 163"/>
                <a:gd name="T12" fmla="*/ 105 w 117"/>
                <a:gd name="T13" fmla="*/ 151 h 163"/>
                <a:gd name="T14" fmla="*/ 67 w 117"/>
                <a:gd name="T15" fmla="*/ 161 h 163"/>
                <a:gd name="T16" fmla="*/ 57 w 117"/>
                <a:gd name="T17" fmla="*/ 152 h 163"/>
                <a:gd name="T18" fmla="*/ 36 w 117"/>
                <a:gd name="T19" fmla="*/ 121 h 163"/>
                <a:gd name="T20" fmla="*/ 10 w 117"/>
                <a:gd name="T21" fmla="*/ 84 h 163"/>
                <a:gd name="T22" fmla="*/ 15 w 117"/>
                <a:gd name="T23"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163">
                  <a:moveTo>
                    <a:pt x="15" y="38"/>
                  </a:moveTo>
                  <a:cubicBezTo>
                    <a:pt x="15" y="38"/>
                    <a:pt x="26" y="19"/>
                    <a:pt x="46" y="12"/>
                  </a:cubicBezTo>
                  <a:cubicBezTo>
                    <a:pt x="46" y="12"/>
                    <a:pt x="79" y="0"/>
                    <a:pt x="107" y="32"/>
                  </a:cubicBezTo>
                  <a:cubicBezTo>
                    <a:pt x="107" y="32"/>
                    <a:pt x="117" y="56"/>
                    <a:pt x="117" y="70"/>
                  </a:cubicBezTo>
                  <a:cubicBezTo>
                    <a:pt x="117" y="70"/>
                    <a:pt x="109" y="104"/>
                    <a:pt x="110" y="107"/>
                  </a:cubicBezTo>
                  <a:cubicBezTo>
                    <a:pt x="108" y="137"/>
                    <a:pt x="108" y="137"/>
                    <a:pt x="108" y="137"/>
                  </a:cubicBezTo>
                  <a:cubicBezTo>
                    <a:pt x="108" y="137"/>
                    <a:pt x="110" y="150"/>
                    <a:pt x="105" y="151"/>
                  </a:cubicBezTo>
                  <a:cubicBezTo>
                    <a:pt x="67" y="161"/>
                    <a:pt x="67" y="161"/>
                    <a:pt x="67" y="161"/>
                  </a:cubicBezTo>
                  <a:cubicBezTo>
                    <a:pt x="67" y="161"/>
                    <a:pt x="60" y="163"/>
                    <a:pt x="57" y="152"/>
                  </a:cubicBezTo>
                  <a:cubicBezTo>
                    <a:pt x="57" y="152"/>
                    <a:pt x="42" y="127"/>
                    <a:pt x="36" y="121"/>
                  </a:cubicBezTo>
                  <a:cubicBezTo>
                    <a:pt x="36" y="121"/>
                    <a:pt x="13" y="93"/>
                    <a:pt x="10" y="84"/>
                  </a:cubicBezTo>
                  <a:cubicBezTo>
                    <a:pt x="10" y="83"/>
                    <a:pt x="0" y="67"/>
                    <a:pt x="15" y="38"/>
                  </a:cubicBezTo>
                  <a:close/>
                </a:path>
              </a:pathLst>
            </a:custGeom>
            <a:solidFill>
              <a:srgbClr val="FBB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92">
              <a:extLst>
                <a:ext uri="{FF2B5EF4-FFF2-40B4-BE49-F238E27FC236}">
                  <a16:creationId xmlns:a16="http://schemas.microsoft.com/office/drawing/2014/main" id="{F3473364-CE27-DA4B-86C6-4EFD503964AC}"/>
                </a:ext>
              </a:extLst>
            </p:cNvPr>
            <p:cNvSpPr>
              <a:spLocks/>
            </p:cNvSpPr>
            <p:nvPr/>
          </p:nvSpPr>
          <p:spPr bwMode="auto">
            <a:xfrm>
              <a:off x="798512" y="3352800"/>
              <a:ext cx="103188" cy="160337"/>
            </a:xfrm>
            <a:custGeom>
              <a:avLst/>
              <a:gdLst>
                <a:gd name="T0" fmla="*/ 17 w 52"/>
                <a:gd name="T1" fmla="*/ 80 h 81"/>
                <a:gd name="T2" fmla="*/ 19 w 52"/>
                <a:gd name="T3" fmla="*/ 63 h 81"/>
                <a:gd name="T4" fmla="*/ 19 w 52"/>
                <a:gd name="T5" fmla="*/ 37 h 81"/>
                <a:gd name="T6" fmla="*/ 15 w 52"/>
                <a:gd name="T7" fmla="*/ 15 h 81"/>
                <a:gd name="T8" fmla="*/ 10 w 52"/>
                <a:gd name="T9" fmla="*/ 9 h 81"/>
                <a:gd name="T10" fmla="*/ 2 w 52"/>
                <a:gd name="T11" fmla="*/ 9 h 81"/>
                <a:gd name="T12" fmla="*/ 2 w 52"/>
                <a:gd name="T13" fmla="*/ 18 h 81"/>
                <a:gd name="T14" fmla="*/ 10 w 52"/>
                <a:gd name="T15" fmla="*/ 25 h 81"/>
                <a:gd name="T16" fmla="*/ 21 w 52"/>
                <a:gd name="T17" fmla="*/ 25 h 81"/>
                <a:gd name="T18" fmla="*/ 30 w 52"/>
                <a:gd name="T19" fmla="*/ 18 h 81"/>
                <a:gd name="T20" fmla="*/ 29 w 52"/>
                <a:gd name="T21" fmla="*/ 6 h 81"/>
                <a:gd name="T22" fmla="*/ 22 w 52"/>
                <a:gd name="T23" fmla="*/ 4 h 81"/>
                <a:gd name="T24" fmla="*/ 19 w 52"/>
                <a:gd name="T25" fmla="*/ 12 h 81"/>
                <a:gd name="T26" fmla="*/ 29 w 52"/>
                <a:gd name="T27" fmla="*/ 23 h 81"/>
                <a:gd name="T28" fmla="*/ 38 w 52"/>
                <a:gd name="T29" fmla="*/ 23 h 81"/>
                <a:gd name="T30" fmla="*/ 43 w 52"/>
                <a:gd name="T31" fmla="*/ 12 h 81"/>
                <a:gd name="T32" fmla="*/ 40 w 52"/>
                <a:gd name="T33" fmla="*/ 1 h 81"/>
                <a:gd name="T34" fmla="*/ 35 w 52"/>
                <a:gd name="T35" fmla="*/ 7 h 81"/>
                <a:gd name="T36" fmla="*/ 35 w 52"/>
                <a:gd name="T37" fmla="*/ 23 h 81"/>
                <a:gd name="T38" fmla="*/ 39 w 52"/>
                <a:gd name="T39" fmla="*/ 40 h 81"/>
                <a:gd name="T40" fmla="*/ 50 w 52"/>
                <a:gd name="T41" fmla="*/ 74 h 81"/>
                <a:gd name="T42" fmla="*/ 51 w 52"/>
                <a:gd name="T43" fmla="*/ 71 h 81"/>
                <a:gd name="T44" fmla="*/ 39 w 52"/>
                <a:gd name="T45" fmla="*/ 35 h 81"/>
                <a:gd name="T46" fmla="*/ 36 w 52"/>
                <a:gd name="T47" fmla="*/ 14 h 81"/>
                <a:gd name="T48" fmla="*/ 37 w 52"/>
                <a:gd name="T49" fmla="*/ 5 h 81"/>
                <a:gd name="T50" fmla="*/ 40 w 52"/>
                <a:gd name="T51" fmla="*/ 6 h 81"/>
                <a:gd name="T52" fmla="*/ 36 w 52"/>
                <a:gd name="T53" fmla="*/ 21 h 81"/>
                <a:gd name="T54" fmla="*/ 24 w 52"/>
                <a:gd name="T55" fmla="*/ 15 h 81"/>
                <a:gd name="T56" fmla="*/ 20 w 52"/>
                <a:gd name="T57" fmla="*/ 8 h 81"/>
                <a:gd name="T58" fmla="*/ 24 w 52"/>
                <a:gd name="T59" fmla="*/ 6 h 81"/>
                <a:gd name="T60" fmla="*/ 29 w 52"/>
                <a:gd name="T61" fmla="*/ 17 h 81"/>
                <a:gd name="T62" fmla="*/ 18 w 52"/>
                <a:gd name="T63" fmla="*/ 23 h 81"/>
                <a:gd name="T64" fmla="*/ 7 w 52"/>
                <a:gd name="T65" fmla="*/ 20 h 81"/>
                <a:gd name="T66" fmla="*/ 3 w 52"/>
                <a:gd name="T67" fmla="*/ 15 h 81"/>
                <a:gd name="T68" fmla="*/ 2 w 52"/>
                <a:gd name="T69" fmla="*/ 12 h 81"/>
                <a:gd name="T70" fmla="*/ 4 w 52"/>
                <a:gd name="T71" fmla="*/ 11 h 81"/>
                <a:gd name="T72" fmla="*/ 11 w 52"/>
                <a:gd name="T73" fmla="*/ 14 h 81"/>
                <a:gd name="T74" fmla="*/ 17 w 52"/>
                <a:gd name="T75" fmla="*/ 34 h 81"/>
                <a:gd name="T76" fmla="*/ 18 w 52"/>
                <a:gd name="T77" fmla="*/ 60 h 81"/>
                <a:gd name="T78" fmla="*/ 16 w 52"/>
                <a:gd name="T79" fmla="*/ 79 h 81"/>
                <a:gd name="T80" fmla="*/ 17 w 52"/>
                <a:gd name="T81" fmla="*/ 80 h 81"/>
                <a:gd name="T82" fmla="*/ 17 w 52"/>
                <a:gd name="T83"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81">
                  <a:moveTo>
                    <a:pt x="17" y="80"/>
                  </a:moveTo>
                  <a:cubicBezTo>
                    <a:pt x="18" y="74"/>
                    <a:pt x="18" y="68"/>
                    <a:pt x="19" y="63"/>
                  </a:cubicBezTo>
                  <a:cubicBezTo>
                    <a:pt x="19" y="54"/>
                    <a:pt x="19" y="46"/>
                    <a:pt x="19" y="37"/>
                  </a:cubicBezTo>
                  <a:cubicBezTo>
                    <a:pt x="19" y="30"/>
                    <a:pt x="18" y="22"/>
                    <a:pt x="15" y="15"/>
                  </a:cubicBezTo>
                  <a:cubicBezTo>
                    <a:pt x="14" y="13"/>
                    <a:pt x="12" y="11"/>
                    <a:pt x="10" y="9"/>
                  </a:cubicBezTo>
                  <a:cubicBezTo>
                    <a:pt x="8" y="8"/>
                    <a:pt x="5" y="7"/>
                    <a:pt x="2" y="9"/>
                  </a:cubicBezTo>
                  <a:cubicBezTo>
                    <a:pt x="0" y="11"/>
                    <a:pt x="1" y="15"/>
                    <a:pt x="2" y="18"/>
                  </a:cubicBezTo>
                  <a:cubicBezTo>
                    <a:pt x="4" y="21"/>
                    <a:pt x="6" y="24"/>
                    <a:pt x="10" y="25"/>
                  </a:cubicBezTo>
                  <a:cubicBezTo>
                    <a:pt x="13" y="27"/>
                    <a:pt x="18" y="26"/>
                    <a:pt x="21" y="25"/>
                  </a:cubicBezTo>
                  <a:cubicBezTo>
                    <a:pt x="25" y="24"/>
                    <a:pt x="29" y="21"/>
                    <a:pt x="30" y="18"/>
                  </a:cubicBezTo>
                  <a:cubicBezTo>
                    <a:pt x="32" y="14"/>
                    <a:pt x="31" y="10"/>
                    <a:pt x="29" y="6"/>
                  </a:cubicBezTo>
                  <a:cubicBezTo>
                    <a:pt x="28" y="4"/>
                    <a:pt x="24" y="2"/>
                    <a:pt x="22" y="4"/>
                  </a:cubicBezTo>
                  <a:cubicBezTo>
                    <a:pt x="19" y="5"/>
                    <a:pt x="19" y="9"/>
                    <a:pt x="19" y="12"/>
                  </a:cubicBezTo>
                  <a:cubicBezTo>
                    <a:pt x="20" y="16"/>
                    <a:pt x="24" y="21"/>
                    <a:pt x="29" y="23"/>
                  </a:cubicBezTo>
                  <a:cubicBezTo>
                    <a:pt x="32" y="25"/>
                    <a:pt x="35" y="25"/>
                    <a:pt x="38" y="23"/>
                  </a:cubicBezTo>
                  <a:cubicBezTo>
                    <a:pt x="41" y="20"/>
                    <a:pt x="42" y="16"/>
                    <a:pt x="43" y="12"/>
                  </a:cubicBezTo>
                  <a:cubicBezTo>
                    <a:pt x="43" y="9"/>
                    <a:pt x="43" y="2"/>
                    <a:pt x="40" y="1"/>
                  </a:cubicBezTo>
                  <a:cubicBezTo>
                    <a:pt x="37" y="0"/>
                    <a:pt x="35" y="6"/>
                    <a:pt x="35" y="7"/>
                  </a:cubicBezTo>
                  <a:cubicBezTo>
                    <a:pt x="34" y="12"/>
                    <a:pt x="34" y="18"/>
                    <a:pt x="35" y="23"/>
                  </a:cubicBezTo>
                  <a:cubicBezTo>
                    <a:pt x="36" y="29"/>
                    <a:pt x="37" y="34"/>
                    <a:pt x="39" y="40"/>
                  </a:cubicBezTo>
                  <a:cubicBezTo>
                    <a:pt x="42" y="51"/>
                    <a:pt x="47" y="62"/>
                    <a:pt x="50" y="74"/>
                  </a:cubicBezTo>
                  <a:cubicBezTo>
                    <a:pt x="50" y="75"/>
                    <a:pt x="52" y="72"/>
                    <a:pt x="51" y="71"/>
                  </a:cubicBezTo>
                  <a:cubicBezTo>
                    <a:pt x="48" y="59"/>
                    <a:pt x="43" y="47"/>
                    <a:pt x="39" y="35"/>
                  </a:cubicBezTo>
                  <a:cubicBezTo>
                    <a:pt x="37" y="28"/>
                    <a:pt x="36" y="21"/>
                    <a:pt x="36" y="14"/>
                  </a:cubicBezTo>
                  <a:cubicBezTo>
                    <a:pt x="36" y="11"/>
                    <a:pt x="35" y="8"/>
                    <a:pt x="37" y="5"/>
                  </a:cubicBezTo>
                  <a:cubicBezTo>
                    <a:pt x="38" y="3"/>
                    <a:pt x="40" y="4"/>
                    <a:pt x="40" y="6"/>
                  </a:cubicBezTo>
                  <a:cubicBezTo>
                    <a:pt x="43" y="11"/>
                    <a:pt x="42" y="19"/>
                    <a:pt x="36" y="21"/>
                  </a:cubicBezTo>
                  <a:cubicBezTo>
                    <a:pt x="31" y="23"/>
                    <a:pt x="26" y="19"/>
                    <a:pt x="24" y="15"/>
                  </a:cubicBezTo>
                  <a:cubicBezTo>
                    <a:pt x="22" y="13"/>
                    <a:pt x="20" y="11"/>
                    <a:pt x="20" y="8"/>
                  </a:cubicBezTo>
                  <a:cubicBezTo>
                    <a:pt x="20" y="6"/>
                    <a:pt x="23" y="6"/>
                    <a:pt x="24" y="6"/>
                  </a:cubicBezTo>
                  <a:cubicBezTo>
                    <a:pt x="28" y="7"/>
                    <a:pt x="31" y="13"/>
                    <a:pt x="29" y="17"/>
                  </a:cubicBezTo>
                  <a:cubicBezTo>
                    <a:pt x="27" y="21"/>
                    <a:pt x="22" y="22"/>
                    <a:pt x="18" y="23"/>
                  </a:cubicBezTo>
                  <a:cubicBezTo>
                    <a:pt x="14" y="24"/>
                    <a:pt x="10" y="23"/>
                    <a:pt x="7" y="20"/>
                  </a:cubicBezTo>
                  <a:cubicBezTo>
                    <a:pt x="5" y="19"/>
                    <a:pt x="4" y="17"/>
                    <a:pt x="3" y="15"/>
                  </a:cubicBezTo>
                  <a:cubicBezTo>
                    <a:pt x="3" y="14"/>
                    <a:pt x="2" y="13"/>
                    <a:pt x="2" y="12"/>
                  </a:cubicBezTo>
                  <a:cubicBezTo>
                    <a:pt x="2" y="11"/>
                    <a:pt x="3" y="11"/>
                    <a:pt x="4" y="11"/>
                  </a:cubicBezTo>
                  <a:cubicBezTo>
                    <a:pt x="7" y="10"/>
                    <a:pt x="10" y="12"/>
                    <a:pt x="11" y="14"/>
                  </a:cubicBezTo>
                  <a:cubicBezTo>
                    <a:pt x="16" y="19"/>
                    <a:pt x="17" y="27"/>
                    <a:pt x="17" y="34"/>
                  </a:cubicBezTo>
                  <a:cubicBezTo>
                    <a:pt x="18" y="43"/>
                    <a:pt x="18" y="51"/>
                    <a:pt x="18" y="60"/>
                  </a:cubicBezTo>
                  <a:cubicBezTo>
                    <a:pt x="17" y="66"/>
                    <a:pt x="17" y="73"/>
                    <a:pt x="16" y="79"/>
                  </a:cubicBezTo>
                  <a:cubicBezTo>
                    <a:pt x="15" y="81"/>
                    <a:pt x="16" y="81"/>
                    <a:pt x="17" y="80"/>
                  </a:cubicBezTo>
                  <a:cubicBezTo>
                    <a:pt x="17" y="80"/>
                    <a:pt x="17" y="80"/>
                    <a:pt x="17" y="80"/>
                  </a:cubicBezTo>
                  <a:close/>
                </a:path>
              </a:pathLst>
            </a:custGeom>
            <a:solidFill>
              <a:srgbClr val="0738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3">
              <a:extLst>
                <a:ext uri="{FF2B5EF4-FFF2-40B4-BE49-F238E27FC236}">
                  <a16:creationId xmlns:a16="http://schemas.microsoft.com/office/drawing/2014/main" id="{8D190835-E972-4E4D-8F48-A5BD5605FF06}"/>
                </a:ext>
              </a:extLst>
            </p:cNvPr>
            <p:cNvSpPr>
              <a:spLocks noEditPoints="1"/>
            </p:cNvSpPr>
            <p:nvPr/>
          </p:nvSpPr>
          <p:spPr bwMode="auto">
            <a:xfrm>
              <a:off x="695325" y="3201987"/>
              <a:ext cx="239713" cy="323850"/>
            </a:xfrm>
            <a:custGeom>
              <a:avLst/>
              <a:gdLst>
                <a:gd name="T0" fmla="*/ 49 w 121"/>
                <a:gd name="T1" fmla="*/ 8 h 163"/>
                <a:gd name="T2" fmla="*/ 8 w 121"/>
                <a:gd name="T3" fmla="*/ 78 h 163"/>
                <a:gd name="T4" fmla="*/ 22 w 121"/>
                <a:gd name="T5" fmla="*/ 104 h 163"/>
                <a:gd name="T6" fmla="*/ 55 w 121"/>
                <a:gd name="T7" fmla="*/ 151 h 163"/>
                <a:gd name="T8" fmla="*/ 71 w 121"/>
                <a:gd name="T9" fmla="*/ 161 h 163"/>
                <a:gd name="T10" fmla="*/ 87 w 121"/>
                <a:gd name="T11" fmla="*/ 157 h 163"/>
                <a:gd name="T12" fmla="*/ 103 w 121"/>
                <a:gd name="T13" fmla="*/ 153 h 163"/>
                <a:gd name="T14" fmla="*/ 112 w 121"/>
                <a:gd name="T15" fmla="*/ 136 h 163"/>
                <a:gd name="T16" fmla="*/ 119 w 121"/>
                <a:gd name="T17" fmla="*/ 79 h 163"/>
                <a:gd name="T18" fmla="*/ 119 w 121"/>
                <a:gd name="T19" fmla="*/ 49 h 163"/>
                <a:gd name="T20" fmla="*/ 49 w 121"/>
                <a:gd name="T21" fmla="*/ 8 h 163"/>
                <a:gd name="T22" fmla="*/ 113 w 121"/>
                <a:gd name="T23" fmla="*/ 78 h 163"/>
                <a:gd name="T24" fmla="*/ 107 w 121"/>
                <a:gd name="T25" fmla="*/ 136 h 163"/>
                <a:gd name="T26" fmla="*/ 107 w 121"/>
                <a:gd name="T27" fmla="*/ 145 h 163"/>
                <a:gd name="T28" fmla="*/ 102 w 121"/>
                <a:gd name="T29" fmla="*/ 148 h 163"/>
                <a:gd name="T30" fmla="*/ 86 w 121"/>
                <a:gd name="T31" fmla="*/ 152 h 163"/>
                <a:gd name="T32" fmla="*/ 70 w 121"/>
                <a:gd name="T33" fmla="*/ 156 h 163"/>
                <a:gd name="T34" fmla="*/ 65 w 121"/>
                <a:gd name="T35" fmla="*/ 156 h 163"/>
                <a:gd name="T36" fmla="*/ 60 w 121"/>
                <a:gd name="T37" fmla="*/ 148 h 163"/>
                <a:gd name="T38" fmla="*/ 26 w 121"/>
                <a:gd name="T39" fmla="*/ 100 h 163"/>
                <a:gd name="T40" fmla="*/ 13 w 121"/>
                <a:gd name="T41" fmla="*/ 77 h 163"/>
                <a:gd name="T42" fmla="*/ 50 w 121"/>
                <a:gd name="T43" fmla="*/ 13 h 163"/>
                <a:gd name="T44" fmla="*/ 114 w 121"/>
                <a:gd name="T45" fmla="*/ 51 h 163"/>
                <a:gd name="T46" fmla="*/ 113 w 121"/>
                <a:gd name="T47" fmla="*/ 7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1" h="163">
                  <a:moveTo>
                    <a:pt x="49" y="8"/>
                  </a:moveTo>
                  <a:cubicBezTo>
                    <a:pt x="18" y="16"/>
                    <a:pt x="0" y="47"/>
                    <a:pt x="8" y="78"/>
                  </a:cubicBezTo>
                  <a:cubicBezTo>
                    <a:pt x="10" y="88"/>
                    <a:pt x="15" y="97"/>
                    <a:pt x="22" y="104"/>
                  </a:cubicBezTo>
                  <a:cubicBezTo>
                    <a:pt x="42" y="125"/>
                    <a:pt x="49" y="138"/>
                    <a:pt x="55" y="151"/>
                  </a:cubicBezTo>
                  <a:cubicBezTo>
                    <a:pt x="60" y="161"/>
                    <a:pt x="63" y="163"/>
                    <a:pt x="71" y="161"/>
                  </a:cubicBezTo>
                  <a:cubicBezTo>
                    <a:pt x="75" y="160"/>
                    <a:pt x="81" y="159"/>
                    <a:pt x="87" y="157"/>
                  </a:cubicBezTo>
                  <a:cubicBezTo>
                    <a:pt x="93" y="155"/>
                    <a:pt x="99" y="154"/>
                    <a:pt x="103" y="153"/>
                  </a:cubicBezTo>
                  <a:cubicBezTo>
                    <a:pt x="111" y="151"/>
                    <a:pt x="113" y="147"/>
                    <a:pt x="112" y="136"/>
                  </a:cubicBezTo>
                  <a:cubicBezTo>
                    <a:pt x="111" y="122"/>
                    <a:pt x="111" y="107"/>
                    <a:pt x="119" y="79"/>
                  </a:cubicBezTo>
                  <a:cubicBezTo>
                    <a:pt x="121" y="70"/>
                    <a:pt x="121" y="59"/>
                    <a:pt x="119" y="49"/>
                  </a:cubicBezTo>
                  <a:cubicBezTo>
                    <a:pt x="111" y="19"/>
                    <a:pt x="80" y="0"/>
                    <a:pt x="49" y="8"/>
                  </a:cubicBezTo>
                  <a:close/>
                  <a:moveTo>
                    <a:pt x="113" y="78"/>
                  </a:moveTo>
                  <a:cubicBezTo>
                    <a:pt x="106" y="105"/>
                    <a:pt x="106" y="120"/>
                    <a:pt x="107" y="136"/>
                  </a:cubicBezTo>
                  <a:cubicBezTo>
                    <a:pt x="107" y="138"/>
                    <a:pt x="108" y="143"/>
                    <a:pt x="107" y="145"/>
                  </a:cubicBezTo>
                  <a:cubicBezTo>
                    <a:pt x="106" y="146"/>
                    <a:pt x="105" y="147"/>
                    <a:pt x="102" y="148"/>
                  </a:cubicBezTo>
                  <a:cubicBezTo>
                    <a:pt x="86" y="152"/>
                    <a:pt x="86" y="152"/>
                    <a:pt x="86" y="152"/>
                  </a:cubicBezTo>
                  <a:cubicBezTo>
                    <a:pt x="70" y="156"/>
                    <a:pt x="70" y="156"/>
                    <a:pt x="70" y="156"/>
                  </a:cubicBezTo>
                  <a:cubicBezTo>
                    <a:pt x="66" y="157"/>
                    <a:pt x="65" y="157"/>
                    <a:pt x="65" y="156"/>
                  </a:cubicBezTo>
                  <a:cubicBezTo>
                    <a:pt x="63" y="155"/>
                    <a:pt x="60" y="150"/>
                    <a:pt x="60" y="148"/>
                  </a:cubicBezTo>
                  <a:cubicBezTo>
                    <a:pt x="53" y="134"/>
                    <a:pt x="45" y="121"/>
                    <a:pt x="26" y="100"/>
                  </a:cubicBezTo>
                  <a:cubicBezTo>
                    <a:pt x="19" y="93"/>
                    <a:pt x="15" y="85"/>
                    <a:pt x="13" y="77"/>
                  </a:cubicBezTo>
                  <a:cubicBezTo>
                    <a:pt x="5" y="49"/>
                    <a:pt x="22" y="20"/>
                    <a:pt x="50" y="13"/>
                  </a:cubicBezTo>
                  <a:cubicBezTo>
                    <a:pt x="78" y="6"/>
                    <a:pt x="107" y="23"/>
                    <a:pt x="114" y="51"/>
                  </a:cubicBezTo>
                  <a:cubicBezTo>
                    <a:pt x="116" y="59"/>
                    <a:pt x="116" y="68"/>
                    <a:pt x="113"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94">
              <a:extLst>
                <a:ext uri="{FF2B5EF4-FFF2-40B4-BE49-F238E27FC236}">
                  <a16:creationId xmlns:a16="http://schemas.microsoft.com/office/drawing/2014/main" id="{FB76EA52-C8C1-AE46-B881-61D780C444EE}"/>
                </a:ext>
              </a:extLst>
            </p:cNvPr>
            <p:cNvSpPr>
              <a:spLocks/>
            </p:cNvSpPr>
            <p:nvPr/>
          </p:nvSpPr>
          <p:spPr bwMode="auto">
            <a:xfrm>
              <a:off x="720725" y="3303587"/>
              <a:ext cx="47625" cy="77787"/>
            </a:xfrm>
            <a:custGeom>
              <a:avLst/>
              <a:gdLst>
                <a:gd name="T0" fmla="*/ 17 w 24"/>
                <a:gd name="T1" fmla="*/ 5 h 39"/>
                <a:gd name="T2" fmla="*/ 23 w 24"/>
                <a:gd name="T3" fmla="*/ 34 h 39"/>
                <a:gd name="T4" fmla="*/ 23 w 24"/>
                <a:gd name="T5" fmla="*/ 38 h 39"/>
                <a:gd name="T6" fmla="*/ 21 w 24"/>
                <a:gd name="T7" fmla="*/ 38 h 39"/>
                <a:gd name="T8" fmla="*/ 19 w 24"/>
                <a:gd name="T9" fmla="*/ 38 h 39"/>
                <a:gd name="T10" fmla="*/ 12 w 24"/>
                <a:gd name="T11" fmla="*/ 2 h 39"/>
                <a:gd name="T12" fmla="*/ 16 w 24"/>
                <a:gd name="T13" fmla="*/ 1 h 39"/>
                <a:gd name="T14" fmla="*/ 17 w 24"/>
                <a:gd name="T15" fmla="*/ 5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9">
                  <a:moveTo>
                    <a:pt x="17" y="5"/>
                  </a:moveTo>
                  <a:cubicBezTo>
                    <a:pt x="15" y="7"/>
                    <a:pt x="7" y="20"/>
                    <a:pt x="23" y="34"/>
                  </a:cubicBezTo>
                  <a:cubicBezTo>
                    <a:pt x="24" y="35"/>
                    <a:pt x="24" y="37"/>
                    <a:pt x="23" y="38"/>
                  </a:cubicBezTo>
                  <a:cubicBezTo>
                    <a:pt x="22" y="38"/>
                    <a:pt x="22" y="38"/>
                    <a:pt x="21" y="38"/>
                  </a:cubicBezTo>
                  <a:cubicBezTo>
                    <a:pt x="21" y="39"/>
                    <a:pt x="20" y="38"/>
                    <a:pt x="19" y="38"/>
                  </a:cubicBezTo>
                  <a:cubicBezTo>
                    <a:pt x="0" y="20"/>
                    <a:pt x="10" y="5"/>
                    <a:pt x="12" y="2"/>
                  </a:cubicBezTo>
                  <a:cubicBezTo>
                    <a:pt x="13" y="1"/>
                    <a:pt x="15" y="0"/>
                    <a:pt x="16" y="1"/>
                  </a:cubicBezTo>
                  <a:cubicBezTo>
                    <a:pt x="17" y="2"/>
                    <a:pt x="18" y="4"/>
                    <a:pt x="1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95">
              <a:extLst>
                <a:ext uri="{FF2B5EF4-FFF2-40B4-BE49-F238E27FC236}">
                  <a16:creationId xmlns:a16="http://schemas.microsoft.com/office/drawing/2014/main" id="{CB19F8CB-A84A-9643-BEC8-7EDB5C09A9D4}"/>
                </a:ext>
              </a:extLst>
            </p:cNvPr>
            <p:cNvSpPr>
              <a:spLocks/>
            </p:cNvSpPr>
            <p:nvPr/>
          </p:nvSpPr>
          <p:spPr bwMode="auto">
            <a:xfrm>
              <a:off x="942975" y="3275012"/>
              <a:ext cx="46038" cy="20637"/>
            </a:xfrm>
            <a:custGeom>
              <a:avLst/>
              <a:gdLst>
                <a:gd name="T0" fmla="*/ 20 w 23"/>
                <a:gd name="T1" fmla="*/ 1 h 10"/>
                <a:gd name="T2" fmla="*/ 2 w 23"/>
                <a:gd name="T3" fmla="*/ 5 h 10"/>
                <a:gd name="T4" fmla="*/ 0 w 23"/>
                <a:gd name="T5" fmla="*/ 8 h 10"/>
                <a:gd name="T6" fmla="*/ 3 w 23"/>
                <a:gd name="T7" fmla="*/ 9 h 10"/>
                <a:gd name="T8" fmla="*/ 21 w 23"/>
                <a:gd name="T9" fmla="*/ 5 h 10"/>
                <a:gd name="T10" fmla="*/ 22 w 23"/>
                <a:gd name="T11" fmla="*/ 2 h 10"/>
                <a:gd name="T12" fmla="*/ 20 w 23"/>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0" y="1"/>
                  </a:moveTo>
                  <a:cubicBezTo>
                    <a:pt x="2" y="5"/>
                    <a:pt x="2" y="5"/>
                    <a:pt x="2" y="5"/>
                  </a:cubicBezTo>
                  <a:cubicBezTo>
                    <a:pt x="1" y="6"/>
                    <a:pt x="0" y="7"/>
                    <a:pt x="0" y="8"/>
                  </a:cubicBezTo>
                  <a:cubicBezTo>
                    <a:pt x="1" y="9"/>
                    <a:pt x="2" y="10"/>
                    <a:pt x="3" y="9"/>
                  </a:cubicBezTo>
                  <a:cubicBezTo>
                    <a:pt x="21" y="5"/>
                    <a:pt x="21" y="5"/>
                    <a:pt x="21" y="5"/>
                  </a:cubicBezTo>
                  <a:cubicBezTo>
                    <a:pt x="22" y="4"/>
                    <a:pt x="23" y="3"/>
                    <a:pt x="22" y="2"/>
                  </a:cubicBezTo>
                  <a:cubicBezTo>
                    <a:pt x="22" y="1"/>
                    <a:pt x="21" y="0"/>
                    <a:pt x="20" y="1"/>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6">
              <a:extLst>
                <a:ext uri="{FF2B5EF4-FFF2-40B4-BE49-F238E27FC236}">
                  <a16:creationId xmlns:a16="http://schemas.microsoft.com/office/drawing/2014/main" id="{6F63A3CF-EFF9-7647-93BE-A906140FAF5E}"/>
                </a:ext>
              </a:extLst>
            </p:cNvPr>
            <p:cNvSpPr>
              <a:spLocks/>
            </p:cNvSpPr>
            <p:nvPr/>
          </p:nvSpPr>
          <p:spPr bwMode="auto">
            <a:xfrm>
              <a:off x="915987" y="3201987"/>
              <a:ext cx="34925" cy="36512"/>
            </a:xfrm>
            <a:custGeom>
              <a:avLst/>
              <a:gdLst>
                <a:gd name="T0" fmla="*/ 3 w 18"/>
                <a:gd name="T1" fmla="*/ 17 h 18"/>
                <a:gd name="T2" fmla="*/ 4 w 18"/>
                <a:gd name="T3" fmla="*/ 17 h 18"/>
                <a:gd name="T4" fmla="*/ 17 w 18"/>
                <a:gd name="T5" fmla="*/ 4 h 18"/>
                <a:gd name="T6" fmla="*/ 17 w 18"/>
                <a:gd name="T7" fmla="*/ 1 h 18"/>
                <a:gd name="T8" fmla="*/ 15 w 18"/>
                <a:gd name="T9" fmla="*/ 1 h 18"/>
                <a:gd name="T10" fmla="*/ 1 w 18"/>
                <a:gd name="T11" fmla="*/ 14 h 18"/>
                <a:gd name="T12" fmla="*/ 1 w 18"/>
                <a:gd name="T13" fmla="*/ 17 h 18"/>
                <a:gd name="T14" fmla="*/ 3 w 18"/>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8">
                  <a:moveTo>
                    <a:pt x="3" y="17"/>
                  </a:moveTo>
                  <a:cubicBezTo>
                    <a:pt x="3" y="17"/>
                    <a:pt x="4" y="17"/>
                    <a:pt x="4" y="17"/>
                  </a:cubicBezTo>
                  <a:cubicBezTo>
                    <a:pt x="17" y="4"/>
                    <a:pt x="17" y="4"/>
                    <a:pt x="17" y="4"/>
                  </a:cubicBezTo>
                  <a:cubicBezTo>
                    <a:pt x="18" y="3"/>
                    <a:pt x="18" y="2"/>
                    <a:pt x="17" y="1"/>
                  </a:cubicBezTo>
                  <a:cubicBezTo>
                    <a:pt x="17" y="0"/>
                    <a:pt x="15" y="0"/>
                    <a:pt x="15" y="1"/>
                  </a:cubicBezTo>
                  <a:cubicBezTo>
                    <a:pt x="1" y="14"/>
                    <a:pt x="1" y="14"/>
                    <a:pt x="1" y="14"/>
                  </a:cubicBezTo>
                  <a:cubicBezTo>
                    <a:pt x="0" y="15"/>
                    <a:pt x="0" y="16"/>
                    <a:pt x="1" y="17"/>
                  </a:cubicBezTo>
                  <a:cubicBezTo>
                    <a:pt x="2" y="17"/>
                    <a:pt x="2" y="18"/>
                    <a:pt x="3" y="17"/>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7">
              <a:extLst>
                <a:ext uri="{FF2B5EF4-FFF2-40B4-BE49-F238E27FC236}">
                  <a16:creationId xmlns:a16="http://schemas.microsoft.com/office/drawing/2014/main" id="{715D9E03-17C5-214D-AB7D-AEFAE04BEEC8}"/>
                </a:ext>
              </a:extLst>
            </p:cNvPr>
            <p:cNvSpPr>
              <a:spLocks/>
            </p:cNvSpPr>
            <p:nvPr/>
          </p:nvSpPr>
          <p:spPr bwMode="auto">
            <a:xfrm>
              <a:off x="855662" y="3151187"/>
              <a:ext cx="19050" cy="44450"/>
            </a:xfrm>
            <a:custGeom>
              <a:avLst/>
              <a:gdLst>
                <a:gd name="T0" fmla="*/ 1 w 9"/>
                <a:gd name="T1" fmla="*/ 23 h 23"/>
                <a:gd name="T2" fmla="*/ 2 w 9"/>
                <a:gd name="T3" fmla="*/ 23 h 23"/>
                <a:gd name="T4" fmla="*/ 4 w 9"/>
                <a:gd name="T5" fmla="*/ 21 h 23"/>
                <a:gd name="T6" fmla="*/ 9 w 9"/>
                <a:gd name="T7" fmla="*/ 3 h 23"/>
                <a:gd name="T8" fmla="*/ 7 w 9"/>
                <a:gd name="T9" fmla="*/ 1 h 23"/>
                <a:gd name="T10" fmla="*/ 5 w 9"/>
                <a:gd name="T11" fmla="*/ 2 h 23"/>
                <a:gd name="T12" fmla="*/ 0 w 9"/>
                <a:gd name="T13" fmla="*/ 20 h 23"/>
                <a:gd name="T14" fmla="*/ 1 w 9"/>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3">
                  <a:moveTo>
                    <a:pt x="1" y="23"/>
                  </a:moveTo>
                  <a:cubicBezTo>
                    <a:pt x="2" y="23"/>
                    <a:pt x="2" y="23"/>
                    <a:pt x="2" y="23"/>
                  </a:cubicBezTo>
                  <a:cubicBezTo>
                    <a:pt x="3" y="23"/>
                    <a:pt x="4" y="22"/>
                    <a:pt x="4" y="21"/>
                  </a:cubicBezTo>
                  <a:cubicBezTo>
                    <a:pt x="9" y="3"/>
                    <a:pt x="9" y="3"/>
                    <a:pt x="9" y="3"/>
                  </a:cubicBezTo>
                  <a:cubicBezTo>
                    <a:pt x="9" y="2"/>
                    <a:pt x="8" y="1"/>
                    <a:pt x="7" y="1"/>
                  </a:cubicBezTo>
                  <a:cubicBezTo>
                    <a:pt x="6" y="0"/>
                    <a:pt x="5" y="1"/>
                    <a:pt x="5" y="2"/>
                  </a:cubicBezTo>
                  <a:cubicBezTo>
                    <a:pt x="0" y="20"/>
                    <a:pt x="0" y="20"/>
                    <a:pt x="0" y="20"/>
                  </a:cubicBezTo>
                  <a:cubicBezTo>
                    <a:pt x="0" y="21"/>
                    <a:pt x="0" y="22"/>
                    <a:pt x="1" y="23"/>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8">
              <a:extLst>
                <a:ext uri="{FF2B5EF4-FFF2-40B4-BE49-F238E27FC236}">
                  <a16:creationId xmlns:a16="http://schemas.microsoft.com/office/drawing/2014/main" id="{4CC39D8E-B703-B447-9881-54AF89FC24F6}"/>
                </a:ext>
              </a:extLst>
            </p:cNvPr>
            <p:cNvSpPr>
              <a:spLocks/>
            </p:cNvSpPr>
            <p:nvPr/>
          </p:nvSpPr>
          <p:spPr bwMode="auto">
            <a:xfrm>
              <a:off x="638175" y="3275012"/>
              <a:ext cx="46038" cy="20637"/>
            </a:xfrm>
            <a:custGeom>
              <a:avLst/>
              <a:gdLst>
                <a:gd name="T0" fmla="*/ 21 w 23"/>
                <a:gd name="T1" fmla="*/ 6 h 10"/>
                <a:gd name="T2" fmla="*/ 3 w 23"/>
                <a:gd name="T3" fmla="*/ 1 h 10"/>
                <a:gd name="T4" fmla="*/ 1 w 23"/>
                <a:gd name="T5" fmla="*/ 2 h 10"/>
                <a:gd name="T6" fmla="*/ 2 w 23"/>
                <a:gd name="T7" fmla="*/ 5 h 10"/>
                <a:gd name="T8" fmla="*/ 20 w 23"/>
                <a:gd name="T9" fmla="*/ 10 h 10"/>
                <a:gd name="T10" fmla="*/ 21 w 23"/>
                <a:gd name="T11" fmla="*/ 10 h 10"/>
                <a:gd name="T12" fmla="*/ 23 w 23"/>
                <a:gd name="T13" fmla="*/ 8 h 10"/>
                <a:gd name="T14" fmla="*/ 21 w 23"/>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0">
                  <a:moveTo>
                    <a:pt x="21" y="6"/>
                  </a:moveTo>
                  <a:cubicBezTo>
                    <a:pt x="3" y="1"/>
                    <a:pt x="3" y="1"/>
                    <a:pt x="3" y="1"/>
                  </a:cubicBezTo>
                  <a:cubicBezTo>
                    <a:pt x="2" y="0"/>
                    <a:pt x="1" y="1"/>
                    <a:pt x="1" y="2"/>
                  </a:cubicBezTo>
                  <a:cubicBezTo>
                    <a:pt x="0" y="3"/>
                    <a:pt x="1" y="4"/>
                    <a:pt x="2" y="5"/>
                  </a:cubicBezTo>
                  <a:cubicBezTo>
                    <a:pt x="20" y="10"/>
                    <a:pt x="20" y="10"/>
                    <a:pt x="20" y="10"/>
                  </a:cubicBezTo>
                  <a:cubicBezTo>
                    <a:pt x="20" y="10"/>
                    <a:pt x="21" y="10"/>
                    <a:pt x="21" y="10"/>
                  </a:cubicBezTo>
                  <a:cubicBezTo>
                    <a:pt x="22" y="10"/>
                    <a:pt x="22" y="9"/>
                    <a:pt x="23" y="8"/>
                  </a:cubicBezTo>
                  <a:cubicBezTo>
                    <a:pt x="23" y="7"/>
                    <a:pt x="22" y="6"/>
                    <a:pt x="21" y="6"/>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9">
              <a:extLst>
                <a:ext uri="{FF2B5EF4-FFF2-40B4-BE49-F238E27FC236}">
                  <a16:creationId xmlns:a16="http://schemas.microsoft.com/office/drawing/2014/main" id="{CC96600D-248B-4F40-9399-6AC69639A78D}"/>
                </a:ext>
              </a:extLst>
            </p:cNvPr>
            <p:cNvSpPr>
              <a:spLocks/>
            </p:cNvSpPr>
            <p:nvPr/>
          </p:nvSpPr>
          <p:spPr bwMode="auto">
            <a:xfrm>
              <a:off x="946150" y="3344862"/>
              <a:ext cx="44450" cy="20637"/>
            </a:xfrm>
            <a:custGeom>
              <a:avLst/>
              <a:gdLst>
                <a:gd name="T0" fmla="*/ 21 w 23"/>
                <a:gd name="T1" fmla="*/ 6 h 10"/>
                <a:gd name="T2" fmla="*/ 3 w 23"/>
                <a:gd name="T3" fmla="*/ 1 h 10"/>
                <a:gd name="T4" fmla="*/ 1 w 23"/>
                <a:gd name="T5" fmla="*/ 2 h 10"/>
                <a:gd name="T6" fmla="*/ 2 w 23"/>
                <a:gd name="T7" fmla="*/ 4 h 10"/>
                <a:gd name="T8" fmla="*/ 20 w 23"/>
                <a:gd name="T9" fmla="*/ 10 h 10"/>
                <a:gd name="T10" fmla="*/ 21 w 23"/>
                <a:gd name="T11" fmla="*/ 10 h 10"/>
                <a:gd name="T12" fmla="*/ 23 w 23"/>
                <a:gd name="T13" fmla="*/ 8 h 10"/>
                <a:gd name="T14" fmla="*/ 21 w 23"/>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0">
                  <a:moveTo>
                    <a:pt x="21" y="6"/>
                  </a:moveTo>
                  <a:cubicBezTo>
                    <a:pt x="3" y="1"/>
                    <a:pt x="3" y="1"/>
                    <a:pt x="3" y="1"/>
                  </a:cubicBezTo>
                  <a:cubicBezTo>
                    <a:pt x="2" y="0"/>
                    <a:pt x="1" y="1"/>
                    <a:pt x="1" y="2"/>
                  </a:cubicBezTo>
                  <a:cubicBezTo>
                    <a:pt x="0" y="3"/>
                    <a:pt x="1" y="4"/>
                    <a:pt x="2" y="4"/>
                  </a:cubicBezTo>
                  <a:cubicBezTo>
                    <a:pt x="20" y="10"/>
                    <a:pt x="20" y="10"/>
                    <a:pt x="20" y="10"/>
                  </a:cubicBezTo>
                  <a:cubicBezTo>
                    <a:pt x="21" y="10"/>
                    <a:pt x="21" y="10"/>
                    <a:pt x="21" y="10"/>
                  </a:cubicBezTo>
                  <a:cubicBezTo>
                    <a:pt x="22" y="9"/>
                    <a:pt x="23" y="9"/>
                    <a:pt x="23" y="8"/>
                  </a:cubicBezTo>
                  <a:cubicBezTo>
                    <a:pt x="23" y="7"/>
                    <a:pt x="22" y="6"/>
                    <a:pt x="21" y="6"/>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0">
              <a:extLst>
                <a:ext uri="{FF2B5EF4-FFF2-40B4-BE49-F238E27FC236}">
                  <a16:creationId xmlns:a16="http://schemas.microsoft.com/office/drawing/2014/main" id="{A0C5D434-FDC5-1648-9C72-8631854B96AE}"/>
                </a:ext>
              </a:extLst>
            </p:cNvPr>
            <p:cNvSpPr>
              <a:spLocks/>
            </p:cNvSpPr>
            <p:nvPr/>
          </p:nvSpPr>
          <p:spPr bwMode="auto">
            <a:xfrm>
              <a:off x="679450" y="3409950"/>
              <a:ext cx="36513" cy="36512"/>
            </a:xfrm>
            <a:custGeom>
              <a:avLst/>
              <a:gdLst>
                <a:gd name="T0" fmla="*/ 14 w 18"/>
                <a:gd name="T1" fmla="*/ 1 h 18"/>
                <a:gd name="T2" fmla="*/ 1 w 18"/>
                <a:gd name="T3" fmla="*/ 14 h 18"/>
                <a:gd name="T4" fmla="*/ 1 w 18"/>
                <a:gd name="T5" fmla="*/ 17 h 18"/>
                <a:gd name="T6" fmla="*/ 3 w 18"/>
                <a:gd name="T7" fmla="*/ 18 h 18"/>
                <a:gd name="T8" fmla="*/ 4 w 18"/>
                <a:gd name="T9" fmla="*/ 17 h 18"/>
                <a:gd name="T10" fmla="*/ 17 w 18"/>
                <a:gd name="T11" fmla="*/ 4 h 18"/>
                <a:gd name="T12" fmla="*/ 17 w 18"/>
                <a:gd name="T13" fmla="*/ 1 h 18"/>
                <a:gd name="T14" fmla="*/ 14 w 18"/>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8">
                  <a:moveTo>
                    <a:pt x="14" y="1"/>
                  </a:moveTo>
                  <a:cubicBezTo>
                    <a:pt x="1" y="14"/>
                    <a:pt x="1" y="14"/>
                    <a:pt x="1" y="14"/>
                  </a:cubicBezTo>
                  <a:cubicBezTo>
                    <a:pt x="0" y="15"/>
                    <a:pt x="0" y="16"/>
                    <a:pt x="1" y="17"/>
                  </a:cubicBezTo>
                  <a:cubicBezTo>
                    <a:pt x="1" y="18"/>
                    <a:pt x="2" y="18"/>
                    <a:pt x="3" y="18"/>
                  </a:cubicBezTo>
                  <a:cubicBezTo>
                    <a:pt x="3" y="18"/>
                    <a:pt x="4" y="17"/>
                    <a:pt x="4" y="17"/>
                  </a:cubicBezTo>
                  <a:cubicBezTo>
                    <a:pt x="17" y="4"/>
                    <a:pt x="17" y="4"/>
                    <a:pt x="17" y="4"/>
                  </a:cubicBezTo>
                  <a:cubicBezTo>
                    <a:pt x="18" y="3"/>
                    <a:pt x="18" y="2"/>
                    <a:pt x="17" y="1"/>
                  </a:cubicBezTo>
                  <a:cubicBezTo>
                    <a:pt x="16" y="0"/>
                    <a:pt x="15" y="0"/>
                    <a:pt x="14" y="1"/>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1">
              <a:extLst>
                <a:ext uri="{FF2B5EF4-FFF2-40B4-BE49-F238E27FC236}">
                  <a16:creationId xmlns:a16="http://schemas.microsoft.com/office/drawing/2014/main" id="{A0179F7B-34BF-E64E-8539-CFEDA819988F}"/>
                </a:ext>
              </a:extLst>
            </p:cNvPr>
            <p:cNvSpPr>
              <a:spLocks/>
            </p:cNvSpPr>
            <p:nvPr/>
          </p:nvSpPr>
          <p:spPr bwMode="auto">
            <a:xfrm>
              <a:off x="681037" y="3194050"/>
              <a:ext cx="36513" cy="36512"/>
            </a:xfrm>
            <a:custGeom>
              <a:avLst/>
              <a:gdLst>
                <a:gd name="T0" fmla="*/ 14 w 18"/>
                <a:gd name="T1" fmla="*/ 17 h 18"/>
                <a:gd name="T2" fmla="*/ 16 w 18"/>
                <a:gd name="T3" fmla="*/ 18 h 18"/>
                <a:gd name="T4" fmla="*/ 17 w 18"/>
                <a:gd name="T5" fmla="*/ 17 h 18"/>
                <a:gd name="T6" fmla="*/ 17 w 18"/>
                <a:gd name="T7" fmla="*/ 15 h 18"/>
                <a:gd name="T8" fmla="*/ 4 w 18"/>
                <a:gd name="T9" fmla="*/ 1 h 18"/>
                <a:gd name="T10" fmla="*/ 1 w 18"/>
                <a:gd name="T11" fmla="*/ 1 h 18"/>
                <a:gd name="T12" fmla="*/ 1 w 18"/>
                <a:gd name="T13" fmla="*/ 4 h 18"/>
                <a:gd name="T14" fmla="*/ 14 w 18"/>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8">
                  <a:moveTo>
                    <a:pt x="14" y="17"/>
                  </a:moveTo>
                  <a:cubicBezTo>
                    <a:pt x="15" y="18"/>
                    <a:pt x="16" y="18"/>
                    <a:pt x="16" y="18"/>
                  </a:cubicBezTo>
                  <a:cubicBezTo>
                    <a:pt x="17" y="18"/>
                    <a:pt x="17" y="18"/>
                    <a:pt x="17" y="17"/>
                  </a:cubicBezTo>
                  <a:cubicBezTo>
                    <a:pt x="18" y="17"/>
                    <a:pt x="18" y="15"/>
                    <a:pt x="17" y="15"/>
                  </a:cubicBezTo>
                  <a:cubicBezTo>
                    <a:pt x="4" y="1"/>
                    <a:pt x="4" y="1"/>
                    <a:pt x="4" y="1"/>
                  </a:cubicBezTo>
                  <a:cubicBezTo>
                    <a:pt x="3" y="0"/>
                    <a:pt x="2" y="0"/>
                    <a:pt x="1" y="1"/>
                  </a:cubicBezTo>
                  <a:cubicBezTo>
                    <a:pt x="0" y="2"/>
                    <a:pt x="0" y="3"/>
                    <a:pt x="1" y="4"/>
                  </a:cubicBezTo>
                  <a:lnTo>
                    <a:pt x="14" y="17"/>
                  </a:ln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02">
              <a:extLst>
                <a:ext uri="{FF2B5EF4-FFF2-40B4-BE49-F238E27FC236}">
                  <a16:creationId xmlns:a16="http://schemas.microsoft.com/office/drawing/2014/main" id="{493B22B8-2344-AD46-A58B-A9F3EDE1726A}"/>
                </a:ext>
              </a:extLst>
            </p:cNvPr>
            <p:cNvSpPr>
              <a:spLocks/>
            </p:cNvSpPr>
            <p:nvPr/>
          </p:nvSpPr>
          <p:spPr bwMode="auto">
            <a:xfrm>
              <a:off x="768350" y="3151187"/>
              <a:ext cx="20638" cy="44450"/>
            </a:xfrm>
            <a:custGeom>
              <a:avLst/>
              <a:gdLst>
                <a:gd name="T0" fmla="*/ 8 w 10"/>
                <a:gd name="T1" fmla="*/ 23 h 23"/>
                <a:gd name="T2" fmla="*/ 9 w 10"/>
                <a:gd name="T3" fmla="*/ 20 h 23"/>
                <a:gd name="T4" fmla="*/ 5 w 10"/>
                <a:gd name="T5" fmla="*/ 2 h 23"/>
                <a:gd name="T6" fmla="*/ 2 w 10"/>
                <a:gd name="T7" fmla="*/ 1 h 23"/>
                <a:gd name="T8" fmla="*/ 1 w 10"/>
                <a:gd name="T9" fmla="*/ 3 h 23"/>
                <a:gd name="T10" fmla="*/ 5 w 10"/>
                <a:gd name="T11" fmla="*/ 21 h 23"/>
                <a:gd name="T12" fmla="*/ 8 w 10"/>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23"/>
                  </a:moveTo>
                  <a:cubicBezTo>
                    <a:pt x="9" y="23"/>
                    <a:pt x="10" y="21"/>
                    <a:pt x="9" y="20"/>
                  </a:cubicBezTo>
                  <a:cubicBezTo>
                    <a:pt x="5" y="2"/>
                    <a:pt x="5" y="2"/>
                    <a:pt x="5" y="2"/>
                  </a:cubicBezTo>
                  <a:cubicBezTo>
                    <a:pt x="4" y="1"/>
                    <a:pt x="3" y="0"/>
                    <a:pt x="2" y="1"/>
                  </a:cubicBezTo>
                  <a:cubicBezTo>
                    <a:pt x="1" y="1"/>
                    <a:pt x="0" y="2"/>
                    <a:pt x="1" y="3"/>
                  </a:cubicBezTo>
                  <a:cubicBezTo>
                    <a:pt x="5" y="21"/>
                    <a:pt x="5" y="21"/>
                    <a:pt x="5" y="21"/>
                  </a:cubicBezTo>
                  <a:cubicBezTo>
                    <a:pt x="6" y="22"/>
                    <a:pt x="7" y="23"/>
                    <a:pt x="8" y="23"/>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3">
              <a:extLst>
                <a:ext uri="{FF2B5EF4-FFF2-40B4-BE49-F238E27FC236}">
                  <a16:creationId xmlns:a16="http://schemas.microsoft.com/office/drawing/2014/main" id="{1C27B4DF-7272-B444-BE75-72A4DEC52D92}"/>
                </a:ext>
              </a:extLst>
            </p:cNvPr>
            <p:cNvSpPr>
              <a:spLocks/>
            </p:cNvSpPr>
            <p:nvPr/>
          </p:nvSpPr>
          <p:spPr bwMode="auto">
            <a:xfrm>
              <a:off x="649287" y="3351212"/>
              <a:ext cx="46038" cy="19050"/>
            </a:xfrm>
            <a:custGeom>
              <a:avLst/>
              <a:gdLst>
                <a:gd name="T0" fmla="*/ 23 w 23"/>
                <a:gd name="T1" fmla="*/ 2 h 10"/>
                <a:gd name="T2" fmla="*/ 20 w 23"/>
                <a:gd name="T3" fmla="*/ 1 h 10"/>
                <a:gd name="T4" fmla="*/ 2 w 23"/>
                <a:gd name="T5" fmla="*/ 5 h 10"/>
                <a:gd name="T6" fmla="*/ 1 w 23"/>
                <a:gd name="T7" fmla="*/ 8 h 10"/>
                <a:gd name="T8" fmla="*/ 3 w 23"/>
                <a:gd name="T9" fmla="*/ 9 h 10"/>
                <a:gd name="T10" fmla="*/ 21 w 23"/>
                <a:gd name="T11" fmla="*/ 5 h 10"/>
                <a:gd name="T12" fmla="*/ 23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3" y="2"/>
                  </a:moveTo>
                  <a:cubicBezTo>
                    <a:pt x="22" y="1"/>
                    <a:pt x="21" y="0"/>
                    <a:pt x="20" y="1"/>
                  </a:cubicBezTo>
                  <a:cubicBezTo>
                    <a:pt x="2" y="5"/>
                    <a:pt x="2" y="5"/>
                    <a:pt x="2" y="5"/>
                  </a:cubicBezTo>
                  <a:cubicBezTo>
                    <a:pt x="1" y="6"/>
                    <a:pt x="0" y="7"/>
                    <a:pt x="1" y="8"/>
                  </a:cubicBezTo>
                  <a:cubicBezTo>
                    <a:pt x="1" y="9"/>
                    <a:pt x="2" y="10"/>
                    <a:pt x="3" y="9"/>
                  </a:cubicBezTo>
                  <a:cubicBezTo>
                    <a:pt x="21" y="5"/>
                    <a:pt x="21" y="5"/>
                    <a:pt x="21" y="5"/>
                  </a:cubicBezTo>
                  <a:cubicBezTo>
                    <a:pt x="22" y="4"/>
                    <a:pt x="23" y="3"/>
                    <a:pt x="23" y="2"/>
                  </a:cubicBezTo>
                  <a:close/>
                </a:path>
              </a:pathLst>
            </a:custGeom>
            <a:solidFill>
              <a:srgbClr val="EBF7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62583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200" fill="hold"/>
                                        <p:tgtEl>
                                          <p:spTgt spid="54"/>
                                        </p:tgtEl>
                                        <p:attrNameLst>
                                          <p:attrName>ppt_w</p:attrName>
                                        </p:attrNameLst>
                                      </p:cBhvr>
                                      <p:tavLst>
                                        <p:tav tm="0">
                                          <p:val>
                                            <p:fltVal val="0"/>
                                          </p:val>
                                        </p:tav>
                                        <p:tav tm="100000">
                                          <p:val>
                                            <p:strVal val="#ppt_w"/>
                                          </p:val>
                                        </p:tav>
                                      </p:tavLst>
                                    </p:anim>
                                    <p:anim calcmode="lin" valueType="num">
                                      <p:cBhvr>
                                        <p:cTn id="8" dur="200" fill="hold"/>
                                        <p:tgtEl>
                                          <p:spTgt spid="54"/>
                                        </p:tgtEl>
                                        <p:attrNameLst>
                                          <p:attrName>ppt_h</p:attrName>
                                        </p:attrNameLst>
                                      </p:cBhvr>
                                      <p:tavLst>
                                        <p:tav tm="0">
                                          <p:val>
                                            <p:fltVal val="0"/>
                                          </p:val>
                                        </p:tav>
                                        <p:tav tm="100000">
                                          <p:val>
                                            <p:strVal val="#ppt_h"/>
                                          </p:val>
                                        </p:tav>
                                      </p:tavLst>
                                    </p:anim>
                                    <p:animEffect transition="in" filter="fade">
                                      <p:cBhvr>
                                        <p:cTn id="9" dur="200"/>
                                        <p:tgtEl>
                                          <p:spTgt spid="54"/>
                                        </p:tgtEl>
                                      </p:cBhvr>
                                    </p:animEffect>
                                  </p:childTnLst>
                                </p:cTn>
                              </p:par>
                            </p:childTnLst>
                          </p:cTn>
                        </p:par>
                        <p:par>
                          <p:cTn id="10" fill="hold">
                            <p:stCondLst>
                              <p:cond delay="200"/>
                            </p:stCondLst>
                            <p:childTnLst>
                              <p:par>
                                <p:cTn id="11" presetID="37"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700"/>
                            </p:stCondLst>
                            <p:childTnLst>
                              <p:par>
                                <p:cTn id="18" presetID="37"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anim calcmode="lin" valueType="num">
                                      <p:cBhvr>
                                        <p:cTn id="21" dur="500" fill="hold"/>
                                        <p:tgtEl>
                                          <p:spTgt spid="47"/>
                                        </p:tgtEl>
                                        <p:attrNameLst>
                                          <p:attrName>ppt_x</p:attrName>
                                        </p:attrNameLst>
                                      </p:cBhvr>
                                      <p:tavLst>
                                        <p:tav tm="0">
                                          <p:val>
                                            <p:strVal val="#ppt_x"/>
                                          </p:val>
                                        </p:tav>
                                        <p:tav tm="100000">
                                          <p:val>
                                            <p:strVal val="#ppt_x"/>
                                          </p:val>
                                        </p:tav>
                                      </p:tavLst>
                                    </p:anim>
                                    <p:anim calcmode="lin" valueType="num">
                                      <p:cBhvr>
                                        <p:cTn id="22" dur="450" decel="100000" fill="hold"/>
                                        <p:tgtEl>
                                          <p:spTgt spid="47"/>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par>
                          <p:cTn id="24" fill="hold">
                            <p:stCondLst>
                              <p:cond delay="1200"/>
                            </p:stCondLst>
                            <p:childTnLst>
                              <p:par>
                                <p:cTn id="25" presetID="37"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anim calcmode="lin" valueType="num">
                                      <p:cBhvr>
                                        <p:cTn id="28" dur="500" fill="hold"/>
                                        <p:tgtEl>
                                          <p:spTgt spid="46"/>
                                        </p:tgtEl>
                                        <p:attrNameLst>
                                          <p:attrName>ppt_x</p:attrName>
                                        </p:attrNameLst>
                                      </p:cBhvr>
                                      <p:tavLst>
                                        <p:tav tm="0">
                                          <p:val>
                                            <p:strVal val="#ppt_x"/>
                                          </p:val>
                                        </p:tav>
                                        <p:tav tm="100000">
                                          <p:val>
                                            <p:strVal val="#ppt_x"/>
                                          </p:val>
                                        </p:tav>
                                      </p:tavLst>
                                    </p:anim>
                                    <p:anim calcmode="lin" valueType="num">
                                      <p:cBhvr>
                                        <p:cTn id="29" dur="450" decel="100000" fill="hold"/>
                                        <p:tgtEl>
                                          <p:spTgt spid="46"/>
                                        </p:tgtEl>
                                        <p:attrNameLst>
                                          <p:attrName>ppt_y</p:attrName>
                                        </p:attrNameLst>
                                      </p:cBhvr>
                                      <p:tavLst>
                                        <p:tav tm="0">
                                          <p:val>
                                            <p:strVal val="#ppt_y+1"/>
                                          </p:val>
                                        </p:tav>
                                        <p:tav tm="100000">
                                          <p:val>
                                            <p:strVal val="#ppt_y-.03"/>
                                          </p:val>
                                        </p:tav>
                                      </p:tavLst>
                                    </p:anim>
                                    <p:anim calcmode="lin" valueType="num">
                                      <p:cBhvr>
                                        <p:cTn id="30" dur="50" accel="100000" fill="hold">
                                          <p:stCondLst>
                                            <p:cond delay="450"/>
                                          </p:stCondLst>
                                        </p:cTn>
                                        <p:tgtEl>
                                          <p:spTgt spid="46"/>
                                        </p:tgtEl>
                                        <p:attrNameLst>
                                          <p:attrName>ppt_y</p:attrName>
                                        </p:attrNameLst>
                                      </p:cBhvr>
                                      <p:tavLst>
                                        <p:tav tm="0">
                                          <p:val>
                                            <p:strVal val="#ppt_y-.03"/>
                                          </p:val>
                                        </p:tav>
                                        <p:tav tm="100000">
                                          <p:val>
                                            <p:strVal val="#ppt_y"/>
                                          </p:val>
                                        </p:tav>
                                      </p:tavLst>
                                    </p:anim>
                                  </p:childTnLst>
                                </p:cTn>
                              </p:par>
                            </p:childTnLst>
                          </p:cTn>
                        </p:par>
                        <p:par>
                          <p:cTn id="31" fill="hold">
                            <p:stCondLst>
                              <p:cond delay="1700"/>
                            </p:stCondLst>
                            <p:childTnLst>
                              <p:par>
                                <p:cTn id="32" presetID="37"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600"/>
                                        <p:tgtEl>
                                          <p:spTgt spid="26"/>
                                        </p:tgtEl>
                                      </p:cBhvr>
                                    </p:animEffect>
                                    <p:anim calcmode="lin" valueType="num">
                                      <p:cBhvr>
                                        <p:cTn id="35" dur="600" fill="hold"/>
                                        <p:tgtEl>
                                          <p:spTgt spid="26"/>
                                        </p:tgtEl>
                                        <p:attrNameLst>
                                          <p:attrName>ppt_x</p:attrName>
                                        </p:attrNameLst>
                                      </p:cBhvr>
                                      <p:tavLst>
                                        <p:tav tm="0">
                                          <p:val>
                                            <p:strVal val="#ppt_x"/>
                                          </p:val>
                                        </p:tav>
                                        <p:tav tm="100000">
                                          <p:val>
                                            <p:strVal val="#ppt_x"/>
                                          </p:val>
                                        </p:tav>
                                      </p:tavLst>
                                    </p:anim>
                                    <p:anim calcmode="lin" valueType="num">
                                      <p:cBhvr>
                                        <p:cTn id="36" dur="540" decel="100000" fill="hold"/>
                                        <p:tgtEl>
                                          <p:spTgt spid="26"/>
                                        </p:tgtEl>
                                        <p:attrNameLst>
                                          <p:attrName>ppt_y</p:attrName>
                                        </p:attrNameLst>
                                      </p:cBhvr>
                                      <p:tavLst>
                                        <p:tav tm="0">
                                          <p:val>
                                            <p:strVal val="#ppt_y+1"/>
                                          </p:val>
                                        </p:tav>
                                        <p:tav tm="100000">
                                          <p:val>
                                            <p:strVal val="#ppt_y-.03"/>
                                          </p:val>
                                        </p:tav>
                                      </p:tavLst>
                                    </p:anim>
                                    <p:anim calcmode="lin" valueType="num">
                                      <p:cBhvr>
                                        <p:cTn id="37" dur="60" accel="100000" fill="hold">
                                          <p:stCondLst>
                                            <p:cond delay="540"/>
                                          </p:stCondLst>
                                        </p:cTn>
                                        <p:tgtEl>
                                          <p:spTgt spid="26"/>
                                        </p:tgtEl>
                                        <p:attrNameLst>
                                          <p:attrName>ppt_y</p:attrName>
                                        </p:attrNameLst>
                                      </p:cBhvr>
                                      <p:tavLst>
                                        <p:tav tm="0">
                                          <p:val>
                                            <p:strVal val="#ppt_y-.03"/>
                                          </p:val>
                                        </p:tav>
                                        <p:tav tm="100000">
                                          <p:val>
                                            <p:strVal val="#ppt_y"/>
                                          </p:val>
                                        </p:tav>
                                      </p:tavLst>
                                    </p:anim>
                                  </p:childTnLst>
                                </p:cTn>
                              </p:par>
                            </p:childTnLst>
                          </p:cTn>
                        </p:par>
                        <p:par>
                          <p:cTn id="38" fill="hold">
                            <p:stCondLst>
                              <p:cond delay="2300"/>
                            </p:stCondLst>
                            <p:childTnLst>
                              <p:par>
                                <p:cTn id="39" presetID="37" presetClass="entr" presetSubtype="0"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600"/>
                                        <p:tgtEl>
                                          <p:spTgt spid="33"/>
                                        </p:tgtEl>
                                      </p:cBhvr>
                                    </p:animEffect>
                                    <p:anim calcmode="lin" valueType="num">
                                      <p:cBhvr>
                                        <p:cTn id="42" dur="600" fill="hold"/>
                                        <p:tgtEl>
                                          <p:spTgt spid="33"/>
                                        </p:tgtEl>
                                        <p:attrNameLst>
                                          <p:attrName>ppt_x</p:attrName>
                                        </p:attrNameLst>
                                      </p:cBhvr>
                                      <p:tavLst>
                                        <p:tav tm="0">
                                          <p:val>
                                            <p:strVal val="#ppt_x"/>
                                          </p:val>
                                        </p:tav>
                                        <p:tav tm="100000">
                                          <p:val>
                                            <p:strVal val="#ppt_x"/>
                                          </p:val>
                                        </p:tav>
                                      </p:tavLst>
                                    </p:anim>
                                    <p:anim calcmode="lin" valueType="num">
                                      <p:cBhvr>
                                        <p:cTn id="43" dur="540" decel="100000" fill="hold"/>
                                        <p:tgtEl>
                                          <p:spTgt spid="33"/>
                                        </p:tgtEl>
                                        <p:attrNameLst>
                                          <p:attrName>ppt_y</p:attrName>
                                        </p:attrNameLst>
                                      </p:cBhvr>
                                      <p:tavLst>
                                        <p:tav tm="0">
                                          <p:val>
                                            <p:strVal val="#ppt_y+1"/>
                                          </p:val>
                                        </p:tav>
                                        <p:tav tm="100000">
                                          <p:val>
                                            <p:strVal val="#ppt_y-.03"/>
                                          </p:val>
                                        </p:tav>
                                      </p:tavLst>
                                    </p:anim>
                                    <p:anim calcmode="lin" valueType="num">
                                      <p:cBhvr>
                                        <p:cTn id="44" dur="60" accel="100000" fill="hold">
                                          <p:stCondLst>
                                            <p:cond delay="540"/>
                                          </p:stCondLst>
                                        </p:cTn>
                                        <p:tgtEl>
                                          <p:spTgt spid="33"/>
                                        </p:tgtEl>
                                        <p:attrNameLst>
                                          <p:attrName>ppt_y</p:attrName>
                                        </p:attrNameLst>
                                      </p:cBhvr>
                                      <p:tavLst>
                                        <p:tav tm="0">
                                          <p:val>
                                            <p:strVal val="#ppt_y-.03"/>
                                          </p:val>
                                        </p:tav>
                                        <p:tav tm="100000">
                                          <p:val>
                                            <p:strVal val="#ppt_y"/>
                                          </p:val>
                                        </p:tav>
                                      </p:tavLst>
                                    </p:anim>
                                  </p:childTnLst>
                                </p:cTn>
                              </p:par>
                            </p:childTnLst>
                          </p:cTn>
                        </p:par>
                        <p:par>
                          <p:cTn id="45" fill="hold">
                            <p:stCondLst>
                              <p:cond delay="2900"/>
                            </p:stCondLst>
                            <p:childTnLst>
                              <p:par>
                                <p:cTn id="46" presetID="12" presetClass="entr" presetSubtype="4"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p:tgtEl>
                                          <p:spTgt spid="40"/>
                                        </p:tgtEl>
                                        <p:attrNameLst>
                                          <p:attrName>ppt_y</p:attrName>
                                        </p:attrNameLst>
                                      </p:cBhvr>
                                      <p:tavLst>
                                        <p:tav tm="0">
                                          <p:val>
                                            <p:strVal val="#ppt_y+#ppt_h*1.125000"/>
                                          </p:val>
                                        </p:tav>
                                        <p:tav tm="100000">
                                          <p:val>
                                            <p:strVal val="#ppt_y"/>
                                          </p:val>
                                        </p:tav>
                                      </p:tavLst>
                                    </p:anim>
                                    <p:animEffect transition="in" filter="wipe(up)">
                                      <p:cBhvr>
                                        <p:cTn id="49" dur="500"/>
                                        <p:tgtEl>
                                          <p:spTgt spid="40"/>
                                        </p:tgtEl>
                                      </p:cBhvr>
                                    </p:animEffect>
                                  </p:childTnLst>
                                </p:cTn>
                              </p:par>
                            </p:childTnLst>
                          </p:cTn>
                        </p:par>
                        <p:par>
                          <p:cTn id="50" fill="hold">
                            <p:stCondLst>
                              <p:cond delay="3400"/>
                            </p:stCondLst>
                            <p:childTnLst>
                              <p:par>
                                <p:cTn id="51" presetID="12" presetClass="entr" presetSubtype="4"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p:tgtEl>
                                          <p:spTgt spid="49"/>
                                        </p:tgtEl>
                                        <p:attrNameLst>
                                          <p:attrName>ppt_y</p:attrName>
                                        </p:attrNameLst>
                                      </p:cBhvr>
                                      <p:tavLst>
                                        <p:tav tm="0">
                                          <p:val>
                                            <p:strVal val="#ppt_y+#ppt_h*1.125000"/>
                                          </p:val>
                                        </p:tav>
                                        <p:tav tm="100000">
                                          <p:val>
                                            <p:strVal val="#ppt_y"/>
                                          </p:val>
                                        </p:tav>
                                      </p:tavLst>
                                    </p:anim>
                                    <p:animEffect transition="in" filter="wipe(up)">
                                      <p:cBhvr>
                                        <p:cTn id="54" dur="500"/>
                                        <p:tgtEl>
                                          <p:spTgt spid="49"/>
                                        </p:tgtEl>
                                      </p:cBhvr>
                                    </p:animEffect>
                                  </p:childTnLst>
                                </p:cTn>
                              </p:par>
                            </p:childTnLst>
                          </p:cTn>
                        </p:par>
                        <p:par>
                          <p:cTn id="55" fill="hold">
                            <p:stCondLst>
                              <p:cond delay="3900"/>
                            </p:stCondLst>
                            <p:childTnLst>
                              <p:par>
                                <p:cTn id="56" presetID="12" presetClass="entr" presetSubtype="4"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ppt_y</p:attrName>
                                        </p:attrNameLst>
                                      </p:cBhvr>
                                      <p:tavLst>
                                        <p:tav tm="0">
                                          <p:val>
                                            <p:strVal val="#ppt_y+#ppt_h*1.125000"/>
                                          </p:val>
                                        </p:tav>
                                        <p:tav tm="100000">
                                          <p:val>
                                            <p:strVal val="#ppt_y"/>
                                          </p:val>
                                        </p:tav>
                                      </p:tavLst>
                                    </p:anim>
                                    <p:animEffect transition="in" filter="wipe(up)">
                                      <p:cBhvr>
                                        <p:cTn id="59" dur="500"/>
                                        <p:tgtEl>
                                          <p:spTgt spid="50"/>
                                        </p:tgtEl>
                                      </p:cBhvr>
                                    </p:animEffect>
                                  </p:childTnLst>
                                </p:cTn>
                              </p:par>
                            </p:childTnLst>
                          </p:cTn>
                        </p:par>
                        <p:par>
                          <p:cTn id="60" fill="hold">
                            <p:stCondLst>
                              <p:cond delay="4400"/>
                            </p:stCondLst>
                            <p:childTnLst>
                              <p:par>
                                <p:cTn id="61" presetID="12" presetClass="entr" presetSubtype="4"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p:tgtEl>
                                          <p:spTgt spid="51"/>
                                        </p:tgtEl>
                                        <p:attrNameLst>
                                          <p:attrName>ppt_y</p:attrName>
                                        </p:attrNameLst>
                                      </p:cBhvr>
                                      <p:tavLst>
                                        <p:tav tm="0">
                                          <p:val>
                                            <p:strVal val="#ppt_y+#ppt_h*1.125000"/>
                                          </p:val>
                                        </p:tav>
                                        <p:tav tm="100000">
                                          <p:val>
                                            <p:strVal val="#ppt_y"/>
                                          </p:val>
                                        </p:tav>
                                      </p:tavLst>
                                    </p:anim>
                                    <p:animEffect transition="in" filter="wipe(up)">
                                      <p:cBhvr>
                                        <p:cTn id="64" dur="500"/>
                                        <p:tgtEl>
                                          <p:spTgt spid="51"/>
                                        </p:tgtEl>
                                      </p:cBhvr>
                                    </p:animEffect>
                                  </p:childTnLst>
                                </p:cTn>
                              </p:par>
                            </p:childTnLst>
                          </p:cTn>
                        </p:par>
                        <p:par>
                          <p:cTn id="65" fill="hold">
                            <p:stCondLst>
                              <p:cond delay="4900"/>
                            </p:stCondLst>
                            <p:childTnLst>
                              <p:par>
                                <p:cTn id="66" presetID="12" presetClass="entr" presetSubtype="4"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additive="base">
                                        <p:cTn id="68" dur="500"/>
                                        <p:tgtEl>
                                          <p:spTgt spid="52"/>
                                        </p:tgtEl>
                                        <p:attrNameLst>
                                          <p:attrName>ppt_y</p:attrName>
                                        </p:attrNameLst>
                                      </p:cBhvr>
                                      <p:tavLst>
                                        <p:tav tm="0">
                                          <p:val>
                                            <p:strVal val="#ppt_y+#ppt_h*1.125000"/>
                                          </p:val>
                                        </p:tav>
                                        <p:tav tm="100000">
                                          <p:val>
                                            <p:strVal val="#ppt_y"/>
                                          </p:val>
                                        </p:tav>
                                      </p:tavLst>
                                    </p:anim>
                                    <p:animEffect transition="in" filter="wipe(up)">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9"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48F1C-1226-9A4A-8CDC-606A191CCE2E}"/>
              </a:ext>
            </a:extLst>
          </p:cNvPr>
          <p:cNvSpPr txBox="1"/>
          <p:nvPr/>
        </p:nvSpPr>
        <p:spPr>
          <a:xfrm>
            <a:off x="745208" y="2600983"/>
            <a:ext cx="10246716" cy="1200329"/>
          </a:xfrm>
          <a:prstGeom prst="rect">
            <a:avLst/>
          </a:prstGeom>
          <a:noFill/>
        </p:spPr>
        <p:txBody>
          <a:bodyPr wrap="none" rtlCol="0">
            <a:spAutoFit/>
          </a:bodyPr>
          <a:lstStyle/>
          <a:p>
            <a:pPr lvl="1" algn="ctr"/>
            <a:r>
              <a:rPr lang="en-US" sz="7200" b="1" kern="0" spc="1000" dirty="0" smtClean="0">
                <a:solidFill>
                  <a:schemeClr val="bg1"/>
                </a:solidFill>
                <a:latin typeface="Source Sans Pro" panose="020B0503030403020204" pitchFamily="34" charset="0"/>
              </a:rPr>
              <a:t>DATA PREPARATION</a:t>
            </a:r>
            <a:endParaRPr lang="en-US" sz="7200" b="1" kern="0" spc="1000" dirty="0">
              <a:solidFill>
                <a:schemeClr val="bg1"/>
              </a:solidFill>
              <a:latin typeface="Source Sans Pro" panose="020B0503030403020204" pitchFamily="34" charset="0"/>
            </a:endParaRPr>
          </a:p>
        </p:txBody>
      </p:sp>
      <p:sp>
        <p:nvSpPr>
          <p:cNvPr id="4" name="TextBox 3">
            <a:extLst>
              <a:ext uri="{FF2B5EF4-FFF2-40B4-BE49-F238E27FC236}">
                <a16:creationId xmlns:a16="http://schemas.microsoft.com/office/drawing/2014/main" id="{D51F3B9B-101B-E744-A784-94C17534BADB}"/>
              </a:ext>
            </a:extLst>
          </p:cNvPr>
          <p:cNvSpPr txBox="1"/>
          <p:nvPr/>
        </p:nvSpPr>
        <p:spPr>
          <a:xfrm>
            <a:off x="2589147" y="2210039"/>
            <a:ext cx="7015058" cy="313932"/>
          </a:xfrm>
          <a:prstGeom prst="rect">
            <a:avLst/>
          </a:prstGeom>
          <a:noFill/>
        </p:spPr>
        <p:txBody>
          <a:bodyPr wrap="square" rtlCol="0">
            <a:spAutoFit/>
          </a:bodyPr>
          <a:lstStyle/>
          <a:p>
            <a:pPr algn="ctr">
              <a:lnSpc>
                <a:spcPct val="90000"/>
              </a:lnSpc>
            </a:pPr>
            <a:r>
              <a:rPr lang="en-US" sz="1600"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Understanding the </a:t>
            </a:r>
            <a:r>
              <a:rPr lang="en-US" sz="1600" b="1"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Data</a:t>
            </a:r>
            <a:r>
              <a:rPr lang="en-US" sz="1600"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and Examining </a:t>
            </a:r>
            <a:r>
              <a:rPr lang="en-US" sz="1600" b="1" dirty="0" smtClean="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Data Set</a:t>
            </a:r>
            <a:endParaRPr lang="en-US" sz="1600" b="1"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722584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Data </a:t>
            </a:r>
            <a:r>
              <a:rPr lang="en-US" dirty="0" smtClean="0">
                <a:gradFill>
                  <a:gsLst>
                    <a:gs pos="0">
                      <a:schemeClr val="accent5">
                        <a:lumMod val="67000"/>
                      </a:schemeClr>
                    </a:gs>
                    <a:gs pos="48000">
                      <a:schemeClr val="accent3"/>
                    </a:gs>
                    <a:gs pos="100000">
                      <a:schemeClr val="accent6"/>
                    </a:gs>
                  </a:gsLst>
                  <a:path path="circle">
                    <a:fillToRect l="100000" t="100000"/>
                  </a:path>
                </a:gradFill>
              </a:rPr>
              <a:t>Preparation</a:t>
            </a:r>
            <a:r>
              <a:rPr lang="en-US" dirty="0" smtClean="0"/>
              <a:t> Steps</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Understanding the </a:t>
            </a:r>
            <a:r>
              <a:rPr lang="en-US" b="1" i="1" dirty="0">
                <a:solidFill>
                  <a:schemeClr val="accent4"/>
                </a:solidFill>
                <a:ea typeface="Roboto Light" panose="02000000000000000000" pitchFamily="2" charset="0"/>
                <a:cs typeface="Roboto Light" panose="02000000000000000000" pitchFamily="2" charset="0"/>
              </a:rPr>
              <a:t>Data</a:t>
            </a:r>
            <a:r>
              <a:rPr lang="en-US" dirty="0">
                <a:ea typeface="Roboto Light" panose="02000000000000000000" pitchFamily="2" charset="0"/>
                <a:cs typeface="Roboto Light" panose="02000000000000000000" pitchFamily="2" charset="0"/>
              </a:rPr>
              <a:t> and Examining </a:t>
            </a:r>
            <a:r>
              <a:rPr lang="en-US" b="1" i="1" dirty="0">
                <a:solidFill>
                  <a:schemeClr val="accent4"/>
                </a:solidFill>
                <a:ea typeface="Roboto Light" panose="02000000000000000000" pitchFamily="2" charset="0"/>
                <a:cs typeface="Roboto Light" panose="02000000000000000000" pitchFamily="2" charset="0"/>
              </a:rPr>
              <a:t>Data Set</a:t>
            </a: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50">
            <a:extLst>
              <a:ext uri="{FF2B5EF4-FFF2-40B4-BE49-F238E27FC236}">
                <a16:creationId xmlns:a16="http://schemas.microsoft.com/office/drawing/2014/main" id="{C2680289-62D5-0D41-9519-851BFF63C57B}"/>
              </a:ext>
            </a:extLst>
          </p:cNvPr>
          <p:cNvGrpSpPr>
            <a:grpSpLocks noChangeAspect="1"/>
          </p:cNvGrpSpPr>
          <p:nvPr/>
        </p:nvGrpSpPr>
        <p:grpSpPr bwMode="auto">
          <a:xfrm>
            <a:off x="-829865" y="1446197"/>
            <a:ext cx="5545723" cy="4855679"/>
            <a:chOff x="1402" y="197"/>
            <a:chExt cx="4589" cy="4018"/>
          </a:xfrm>
        </p:grpSpPr>
        <p:sp>
          <p:nvSpPr>
            <p:cNvPr id="6" name="Freeform 51">
              <a:extLst>
                <a:ext uri="{FF2B5EF4-FFF2-40B4-BE49-F238E27FC236}">
                  <a16:creationId xmlns:a16="http://schemas.microsoft.com/office/drawing/2014/main" id="{35C89BB8-CD6D-C947-9FBC-1A554FFB6E91}"/>
                </a:ext>
              </a:extLst>
            </p:cNvPr>
            <p:cNvSpPr>
              <a:spLocks/>
            </p:cNvSpPr>
            <p:nvPr/>
          </p:nvSpPr>
          <p:spPr bwMode="auto">
            <a:xfrm>
              <a:off x="3969" y="42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367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8BDC2788-CDC1-6A43-9B2A-88A6E2B74F64}"/>
                </a:ext>
              </a:extLst>
            </p:cNvPr>
            <p:cNvSpPr>
              <a:spLocks/>
            </p:cNvSpPr>
            <p:nvPr/>
          </p:nvSpPr>
          <p:spPr bwMode="auto">
            <a:xfrm>
              <a:off x="3968" y="42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367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3">
              <a:extLst>
                <a:ext uri="{FF2B5EF4-FFF2-40B4-BE49-F238E27FC236}">
                  <a16:creationId xmlns:a16="http://schemas.microsoft.com/office/drawing/2014/main" id="{B5D10B13-DD6D-A74D-8DC7-4780BBB25C7F}"/>
                </a:ext>
              </a:extLst>
            </p:cNvPr>
            <p:cNvSpPr>
              <a:spLocks/>
            </p:cNvSpPr>
            <p:nvPr/>
          </p:nvSpPr>
          <p:spPr bwMode="auto">
            <a:xfrm>
              <a:off x="3965" y="4207"/>
              <a:ext cx="3" cy="6"/>
            </a:xfrm>
            <a:custGeom>
              <a:avLst/>
              <a:gdLst>
                <a:gd name="T0" fmla="*/ 0 w 2"/>
                <a:gd name="T1" fmla="*/ 0 h 5"/>
                <a:gd name="T2" fmla="*/ 2 w 2"/>
                <a:gd name="T3" fmla="*/ 5 h 5"/>
                <a:gd name="T4" fmla="*/ 0 w 2"/>
                <a:gd name="T5" fmla="*/ 0 h 5"/>
                <a:gd name="T6" fmla="*/ 0 w 2"/>
                <a:gd name="T7" fmla="*/ 0 h 5"/>
              </a:gdLst>
              <a:ahLst/>
              <a:cxnLst>
                <a:cxn ang="0">
                  <a:pos x="T0" y="T1"/>
                </a:cxn>
                <a:cxn ang="0">
                  <a:pos x="T2" y="T3"/>
                </a:cxn>
                <a:cxn ang="0">
                  <a:pos x="T4" y="T5"/>
                </a:cxn>
                <a:cxn ang="0">
                  <a:pos x="T6" y="T7"/>
                </a:cxn>
              </a:cxnLst>
              <a:rect l="0" t="0" r="r" b="b"/>
              <a:pathLst>
                <a:path w="2" h="5">
                  <a:moveTo>
                    <a:pt x="0" y="0"/>
                  </a:moveTo>
                  <a:cubicBezTo>
                    <a:pt x="1" y="2"/>
                    <a:pt x="1" y="3"/>
                    <a:pt x="2" y="5"/>
                  </a:cubicBezTo>
                  <a:cubicBezTo>
                    <a:pt x="1" y="3"/>
                    <a:pt x="1" y="2"/>
                    <a:pt x="0" y="0"/>
                  </a:cubicBezTo>
                  <a:cubicBezTo>
                    <a:pt x="0" y="0"/>
                    <a:pt x="0" y="0"/>
                    <a:pt x="0" y="0"/>
                  </a:cubicBezTo>
                  <a:close/>
                </a:path>
              </a:pathLst>
            </a:custGeom>
            <a:solidFill>
              <a:srgbClr val="3678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54">
              <a:extLst>
                <a:ext uri="{FF2B5EF4-FFF2-40B4-BE49-F238E27FC236}">
                  <a16:creationId xmlns:a16="http://schemas.microsoft.com/office/drawing/2014/main" id="{5B129F37-2D81-AC4A-8B52-9A1043F9BC07}"/>
                </a:ext>
              </a:extLst>
            </p:cNvPr>
            <p:cNvSpPr>
              <a:spLocks noChangeArrowheads="1"/>
            </p:cNvSpPr>
            <p:nvPr/>
          </p:nvSpPr>
          <p:spPr bwMode="auto">
            <a:xfrm>
              <a:off x="2128" y="3868"/>
              <a:ext cx="3863" cy="14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5">
              <a:extLst>
                <a:ext uri="{FF2B5EF4-FFF2-40B4-BE49-F238E27FC236}">
                  <a16:creationId xmlns:a16="http://schemas.microsoft.com/office/drawing/2014/main" id="{F7DDA42D-238A-594F-B643-B057FD97842A}"/>
                </a:ext>
              </a:extLst>
            </p:cNvPr>
            <p:cNvSpPr>
              <a:spLocks/>
            </p:cNvSpPr>
            <p:nvPr/>
          </p:nvSpPr>
          <p:spPr bwMode="auto">
            <a:xfrm>
              <a:off x="1402" y="1333"/>
              <a:ext cx="4511" cy="2739"/>
            </a:xfrm>
            <a:custGeom>
              <a:avLst/>
              <a:gdLst>
                <a:gd name="T0" fmla="*/ 0 w 4511"/>
                <a:gd name="T1" fmla="*/ 2258 h 2739"/>
                <a:gd name="T2" fmla="*/ 1518 w 4511"/>
                <a:gd name="T3" fmla="*/ 1277 h 2739"/>
                <a:gd name="T4" fmla="*/ 2007 w 4511"/>
                <a:gd name="T5" fmla="*/ 1693 h 2739"/>
                <a:gd name="T6" fmla="*/ 3014 w 4511"/>
                <a:gd name="T7" fmla="*/ 722 h 2739"/>
                <a:gd name="T8" fmla="*/ 3275 w 4511"/>
                <a:gd name="T9" fmla="*/ 936 h 2739"/>
                <a:gd name="T10" fmla="*/ 3861 w 4511"/>
                <a:gd name="T11" fmla="*/ 434 h 2739"/>
                <a:gd name="T12" fmla="*/ 3751 w 4511"/>
                <a:gd name="T13" fmla="*/ 461 h 2739"/>
                <a:gd name="T14" fmla="*/ 3751 w 4511"/>
                <a:gd name="T15" fmla="*/ 274 h 2739"/>
                <a:gd name="T16" fmla="*/ 4511 w 4511"/>
                <a:gd name="T17" fmla="*/ 0 h 2739"/>
                <a:gd name="T18" fmla="*/ 4511 w 4511"/>
                <a:gd name="T19" fmla="*/ 187 h 2739"/>
                <a:gd name="T20" fmla="*/ 4358 w 4511"/>
                <a:gd name="T21" fmla="*/ 855 h 2739"/>
                <a:gd name="T22" fmla="*/ 4094 w 4511"/>
                <a:gd name="T23" fmla="*/ 606 h 2739"/>
                <a:gd name="T24" fmla="*/ 3275 w 4511"/>
                <a:gd name="T25" fmla="*/ 1416 h 2739"/>
                <a:gd name="T26" fmla="*/ 3017 w 4511"/>
                <a:gd name="T27" fmla="*/ 1168 h 2739"/>
                <a:gd name="T28" fmla="*/ 2072 w 4511"/>
                <a:gd name="T29" fmla="*/ 2130 h 2739"/>
                <a:gd name="T30" fmla="*/ 1540 w 4511"/>
                <a:gd name="T31" fmla="*/ 1751 h 2739"/>
                <a:gd name="T32" fmla="*/ 294 w 4511"/>
                <a:gd name="T33" fmla="*/ 2739 h 2739"/>
                <a:gd name="T34" fmla="*/ 0 w 4511"/>
                <a:gd name="T35" fmla="*/ 2444 h 2739"/>
                <a:gd name="T36" fmla="*/ 0 w 4511"/>
                <a:gd name="T37" fmla="*/ 2258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1" h="2739">
                  <a:moveTo>
                    <a:pt x="0" y="2258"/>
                  </a:moveTo>
                  <a:lnTo>
                    <a:pt x="1518" y="1277"/>
                  </a:lnTo>
                  <a:lnTo>
                    <a:pt x="2007" y="1693"/>
                  </a:lnTo>
                  <a:lnTo>
                    <a:pt x="3014" y="722"/>
                  </a:lnTo>
                  <a:lnTo>
                    <a:pt x="3275" y="936"/>
                  </a:lnTo>
                  <a:lnTo>
                    <a:pt x="3861" y="434"/>
                  </a:lnTo>
                  <a:lnTo>
                    <a:pt x="3751" y="461"/>
                  </a:lnTo>
                  <a:lnTo>
                    <a:pt x="3751" y="274"/>
                  </a:lnTo>
                  <a:lnTo>
                    <a:pt x="4511" y="0"/>
                  </a:lnTo>
                  <a:lnTo>
                    <a:pt x="4511" y="187"/>
                  </a:lnTo>
                  <a:lnTo>
                    <a:pt x="4358" y="855"/>
                  </a:lnTo>
                  <a:lnTo>
                    <a:pt x="4094" y="606"/>
                  </a:lnTo>
                  <a:lnTo>
                    <a:pt x="3275" y="1416"/>
                  </a:lnTo>
                  <a:lnTo>
                    <a:pt x="3017" y="1168"/>
                  </a:lnTo>
                  <a:lnTo>
                    <a:pt x="2072" y="2130"/>
                  </a:lnTo>
                  <a:lnTo>
                    <a:pt x="1540" y="1751"/>
                  </a:lnTo>
                  <a:lnTo>
                    <a:pt x="294" y="2739"/>
                  </a:lnTo>
                  <a:lnTo>
                    <a:pt x="0" y="2444"/>
                  </a:lnTo>
                  <a:lnTo>
                    <a:pt x="0" y="2258"/>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6">
              <a:extLst>
                <a:ext uri="{FF2B5EF4-FFF2-40B4-BE49-F238E27FC236}">
                  <a16:creationId xmlns:a16="http://schemas.microsoft.com/office/drawing/2014/main" id="{FFEA7137-FBD8-EC40-9731-537F3E83DB77}"/>
                </a:ext>
              </a:extLst>
            </p:cNvPr>
            <p:cNvSpPr>
              <a:spLocks/>
            </p:cNvSpPr>
            <p:nvPr/>
          </p:nvSpPr>
          <p:spPr bwMode="auto">
            <a:xfrm>
              <a:off x="1402" y="1520"/>
              <a:ext cx="4511" cy="2625"/>
            </a:xfrm>
            <a:custGeom>
              <a:avLst/>
              <a:gdLst>
                <a:gd name="T0" fmla="*/ 0 w 4511"/>
                <a:gd name="T1" fmla="*/ 2257 h 2625"/>
                <a:gd name="T2" fmla="*/ 1518 w 4511"/>
                <a:gd name="T3" fmla="*/ 1276 h 2625"/>
                <a:gd name="T4" fmla="*/ 2007 w 4511"/>
                <a:gd name="T5" fmla="*/ 1692 h 2625"/>
                <a:gd name="T6" fmla="*/ 3014 w 4511"/>
                <a:gd name="T7" fmla="*/ 722 h 2625"/>
                <a:gd name="T8" fmla="*/ 3275 w 4511"/>
                <a:gd name="T9" fmla="*/ 935 h 2625"/>
                <a:gd name="T10" fmla="*/ 3905 w 4511"/>
                <a:gd name="T11" fmla="*/ 395 h 2625"/>
                <a:gd name="T12" fmla="*/ 3751 w 4511"/>
                <a:gd name="T13" fmla="*/ 274 h 2625"/>
                <a:gd name="T14" fmla="*/ 4511 w 4511"/>
                <a:gd name="T15" fmla="*/ 0 h 2625"/>
                <a:gd name="T16" fmla="*/ 4358 w 4511"/>
                <a:gd name="T17" fmla="*/ 854 h 2625"/>
                <a:gd name="T18" fmla="*/ 4094 w 4511"/>
                <a:gd name="T19" fmla="*/ 606 h 2625"/>
                <a:gd name="T20" fmla="*/ 3275 w 4511"/>
                <a:gd name="T21" fmla="*/ 1415 h 2625"/>
                <a:gd name="T22" fmla="*/ 3017 w 4511"/>
                <a:gd name="T23" fmla="*/ 1167 h 2625"/>
                <a:gd name="T24" fmla="*/ 2072 w 4511"/>
                <a:gd name="T25" fmla="*/ 2129 h 2625"/>
                <a:gd name="T26" fmla="*/ 1499 w 4511"/>
                <a:gd name="T27" fmla="*/ 1684 h 2625"/>
                <a:gd name="T28" fmla="*/ 225 w 4511"/>
                <a:gd name="T29" fmla="*/ 2625 h 2625"/>
                <a:gd name="T30" fmla="*/ 0 w 4511"/>
                <a:gd name="T31" fmla="*/ 225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11" h="2625">
                  <a:moveTo>
                    <a:pt x="0" y="2257"/>
                  </a:moveTo>
                  <a:lnTo>
                    <a:pt x="1518" y="1276"/>
                  </a:lnTo>
                  <a:lnTo>
                    <a:pt x="2007" y="1692"/>
                  </a:lnTo>
                  <a:lnTo>
                    <a:pt x="3014" y="722"/>
                  </a:lnTo>
                  <a:lnTo>
                    <a:pt x="3275" y="935"/>
                  </a:lnTo>
                  <a:lnTo>
                    <a:pt x="3905" y="395"/>
                  </a:lnTo>
                  <a:lnTo>
                    <a:pt x="3751" y="274"/>
                  </a:lnTo>
                  <a:lnTo>
                    <a:pt x="4511" y="0"/>
                  </a:lnTo>
                  <a:lnTo>
                    <a:pt x="4358" y="854"/>
                  </a:lnTo>
                  <a:lnTo>
                    <a:pt x="4094" y="606"/>
                  </a:lnTo>
                  <a:lnTo>
                    <a:pt x="3275" y="1415"/>
                  </a:lnTo>
                  <a:lnTo>
                    <a:pt x="3017" y="1167"/>
                  </a:lnTo>
                  <a:lnTo>
                    <a:pt x="2072" y="2129"/>
                  </a:lnTo>
                  <a:lnTo>
                    <a:pt x="1499" y="1684"/>
                  </a:lnTo>
                  <a:lnTo>
                    <a:pt x="225" y="2625"/>
                  </a:lnTo>
                  <a:lnTo>
                    <a:pt x="0" y="225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7">
              <a:extLst>
                <a:ext uri="{FF2B5EF4-FFF2-40B4-BE49-F238E27FC236}">
                  <a16:creationId xmlns:a16="http://schemas.microsoft.com/office/drawing/2014/main" id="{0FDA184A-5A5C-6F4D-829E-F6885A6BC9FD}"/>
                </a:ext>
              </a:extLst>
            </p:cNvPr>
            <p:cNvSpPr>
              <a:spLocks/>
            </p:cNvSpPr>
            <p:nvPr/>
          </p:nvSpPr>
          <p:spPr bwMode="auto">
            <a:xfrm>
              <a:off x="4165" y="1834"/>
              <a:ext cx="1133" cy="560"/>
            </a:xfrm>
            <a:custGeom>
              <a:avLst/>
              <a:gdLst>
                <a:gd name="T0" fmla="*/ 0 w 838"/>
                <a:gd name="T1" fmla="*/ 394 h 415"/>
                <a:gd name="T2" fmla="*/ 204 w 838"/>
                <a:gd name="T3" fmla="*/ 190 h 415"/>
                <a:gd name="T4" fmla="*/ 379 w 838"/>
                <a:gd name="T5" fmla="*/ 343 h 415"/>
                <a:gd name="T6" fmla="*/ 769 w 838"/>
                <a:gd name="T7" fmla="*/ 0 h 415"/>
                <a:gd name="T8" fmla="*/ 838 w 838"/>
                <a:gd name="T9" fmla="*/ 54 h 415"/>
                <a:gd name="T10" fmla="*/ 379 w 838"/>
                <a:gd name="T11" fmla="*/ 415 h 415"/>
                <a:gd name="T12" fmla="*/ 186 w 838"/>
                <a:gd name="T13" fmla="*/ 275 h 415"/>
                <a:gd name="T14" fmla="*/ 0 w 838"/>
                <a:gd name="T15" fmla="*/ 394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8" h="415">
                  <a:moveTo>
                    <a:pt x="0" y="394"/>
                  </a:moveTo>
                  <a:cubicBezTo>
                    <a:pt x="0" y="394"/>
                    <a:pt x="184" y="184"/>
                    <a:pt x="204" y="190"/>
                  </a:cubicBezTo>
                  <a:cubicBezTo>
                    <a:pt x="225" y="195"/>
                    <a:pt x="353" y="366"/>
                    <a:pt x="379" y="343"/>
                  </a:cubicBezTo>
                  <a:cubicBezTo>
                    <a:pt x="405" y="320"/>
                    <a:pt x="769" y="0"/>
                    <a:pt x="769" y="0"/>
                  </a:cubicBezTo>
                  <a:cubicBezTo>
                    <a:pt x="838" y="54"/>
                    <a:pt x="838" y="54"/>
                    <a:pt x="838" y="54"/>
                  </a:cubicBezTo>
                  <a:cubicBezTo>
                    <a:pt x="838" y="54"/>
                    <a:pt x="428" y="390"/>
                    <a:pt x="379" y="415"/>
                  </a:cubicBezTo>
                  <a:cubicBezTo>
                    <a:pt x="379" y="415"/>
                    <a:pt x="216" y="271"/>
                    <a:pt x="186" y="275"/>
                  </a:cubicBezTo>
                  <a:cubicBezTo>
                    <a:pt x="157" y="279"/>
                    <a:pt x="38" y="407"/>
                    <a:pt x="0" y="394"/>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8">
              <a:extLst>
                <a:ext uri="{FF2B5EF4-FFF2-40B4-BE49-F238E27FC236}">
                  <a16:creationId xmlns:a16="http://schemas.microsoft.com/office/drawing/2014/main" id="{ED817A52-4F3D-C64B-B12A-55701F496F32}"/>
                </a:ext>
              </a:extLst>
            </p:cNvPr>
            <p:cNvSpPr>
              <a:spLocks/>
            </p:cNvSpPr>
            <p:nvPr/>
          </p:nvSpPr>
          <p:spPr bwMode="auto">
            <a:xfrm>
              <a:off x="5153" y="1552"/>
              <a:ext cx="251" cy="184"/>
            </a:xfrm>
            <a:custGeom>
              <a:avLst/>
              <a:gdLst>
                <a:gd name="T0" fmla="*/ 0 w 186"/>
                <a:gd name="T1" fmla="*/ 136 h 136"/>
                <a:gd name="T2" fmla="*/ 182 w 186"/>
                <a:gd name="T3" fmla="*/ 43 h 136"/>
                <a:gd name="T4" fmla="*/ 0 w 186"/>
                <a:gd name="T5" fmla="*/ 41 h 136"/>
                <a:gd name="T6" fmla="*/ 0 w 186"/>
                <a:gd name="T7" fmla="*/ 136 h 136"/>
              </a:gdLst>
              <a:ahLst/>
              <a:cxnLst>
                <a:cxn ang="0">
                  <a:pos x="T0" y="T1"/>
                </a:cxn>
                <a:cxn ang="0">
                  <a:pos x="T2" y="T3"/>
                </a:cxn>
                <a:cxn ang="0">
                  <a:pos x="T4" y="T5"/>
                </a:cxn>
                <a:cxn ang="0">
                  <a:pos x="T6" y="T7"/>
                </a:cxn>
              </a:cxnLst>
              <a:rect l="0" t="0" r="r" b="b"/>
              <a:pathLst>
                <a:path w="186" h="136">
                  <a:moveTo>
                    <a:pt x="0" y="136"/>
                  </a:moveTo>
                  <a:cubicBezTo>
                    <a:pt x="0" y="136"/>
                    <a:pt x="186" y="87"/>
                    <a:pt x="182" y="43"/>
                  </a:cubicBezTo>
                  <a:cubicBezTo>
                    <a:pt x="178" y="0"/>
                    <a:pt x="0" y="41"/>
                    <a:pt x="0" y="41"/>
                  </a:cubicBezTo>
                  <a:lnTo>
                    <a:pt x="0" y="136"/>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59">
              <a:extLst>
                <a:ext uri="{FF2B5EF4-FFF2-40B4-BE49-F238E27FC236}">
                  <a16:creationId xmlns:a16="http://schemas.microsoft.com/office/drawing/2014/main" id="{B35CA854-3E71-7E4A-AA93-13A4D344AD03}"/>
                </a:ext>
              </a:extLst>
            </p:cNvPr>
            <p:cNvSpPr>
              <a:spLocks/>
            </p:cNvSpPr>
            <p:nvPr/>
          </p:nvSpPr>
          <p:spPr bwMode="auto">
            <a:xfrm>
              <a:off x="3378" y="2432"/>
              <a:ext cx="536" cy="482"/>
            </a:xfrm>
            <a:custGeom>
              <a:avLst/>
              <a:gdLst>
                <a:gd name="T0" fmla="*/ 245 w 536"/>
                <a:gd name="T1" fmla="*/ 482 h 482"/>
                <a:gd name="T2" fmla="*/ 0 w 536"/>
                <a:gd name="T3" fmla="*/ 447 h 482"/>
                <a:gd name="T4" fmla="*/ 184 w 536"/>
                <a:gd name="T5" fmla="*/ 370 h 482"/>
                <a:gd name="T6" fmla="*/ 110 w 536"/>
                <a:gd name="T7" fmla="*/ 116 h 482"/>
                <a:gd name="T8" fmla="*/ 290 w 536"/>
                <a:gd name="T9" fmla="*/ 258 h 482"/>
                <a:gd name="T10" fmla="*/ 315 w 536"/>
                <a:gd name="T11" fmla="*/ 0 h 482"/>
                <a:gd name="T12" fmla="*/ 373 w 536"/>
                <a:gd name="T13" fmla="*/ 194 h 482"/>
                <a:gd name="T14" fmla="*/ 536 w 536"/>
                <a:gd name="T15" fmla="*/ 0 h 482"/>
                <a:gd name="T16" fmla="*/ 455 w 536"/>
                <a:gd name="T17" fmla="*/ 301 h 482"/>
                <a:gd name="T18" fmla="*/ 245 w 536"/>
                <a:gd name="T19"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6" h="482">
                  <a:moveTo>
                    <a:pt x="245" y="482"/>
                  </a:moveTo>
                  <a:lnTo>
                    <a:pt x="0" y="447"/>
                  </a:lnTo>
                  <a:lnTo>
                    <a:pt x="184" y="370"/>
                  </a:lnTo>
                  <a:lnTo>
                    <a:pt x="110" y="116"/>
                  </a:lnTo>
                  <a:lnTo>
                    <a:pt x="290" y="258"/>
                  </a:lnTo>
                  <a:lnTo>
                    <a:pt x="315" y="0"/>
                  </a:lnTo>
                  <a:lnTo>
                    <a:pt x="373" y="194"/>
                  </a:lnTo>
                  <a:lnTo>
                    <a:pt x="536" y="0"/>
                  </a:lnTo>
                  <a:lnTo>
                    <a:pt x="455" y="301"/>
                  </a:lnTo>
                  <a:lnTo>
                    <a:pt x="245" y="48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0">
              <a:extLst>
                <a:ext uri="{FF2B5EF4-FFF2-40B4-BE49-F238E27FC236}">
                  <a16:creationId xmlns:a16="http://schemas.microsoft.com/office/drawing/2014/main" id="{ECBAA1C4-081A-AD43-8EAD-FCA65ACD4DB0}"/>
                </a:ext>
              </a:extLst>
            </p:cNvPr>
            <p:cNvSpPr>
              <a:spLocks/>
            </p:cNvSpPr>
            <p:nvPr/>
          </p:nvSpPr>
          <p:spPr bwMode="auto">
            <a:xfrm>
              <a:off x="3673" y="1865"/>
              <a:ext cx="34" cy="35"/>
            </a:xfrm>
            <a:custGeom>
              <a:avLst/>
              <a:gdLst>
                <a:gd name="T0" fmla="*/ 9 w 25"/>
                <a:gd name="T1" fmla="*/ 26 h 26"/>
                <a:gd name="T2" fmla="*/ 0 w 25"/>
                <a:gd name="T3" fmla="*/ 18 h 26"/>
                <a:gd name="T4" fmla="*/ 16 w 25"/>
                <a:gd name="T5" fmla="*/ 0 h 26"/>
                <a:gd name="T6" fmla="*/ 25 w 25"/>
                <a:gd name="T7" fmla="*/ 9 h 26"/>
                <a:gd name="T8" fmla="*/ 9 w 25"/>
                <a:gd name="T9" fmla="*/ 26 h 26"/>
              </a:gdLst>
              <a:ahLst/>
              <a:cxnLst>
                <a:cxn ang="0">
                  <a:pos x="T0" y="T1"/>
                </a:cxn>
                <a:cxn ang="0">
                  <a:pos x="T2" y="T3"/>
                </a:cxn>
                <a:cxn ang="0">
                  <a:pos x="T4" y="T5"/>
                </a:cxn>
                <a:cxn ang="0">
                  <a:pos x="T6" y="T7"/>
                </a:cxn>
                <a:cxn ang="0">
                  <a:pos x="T8" y="T9"/>
                </a:cxn>
              </a:cxnLst>
              <a:rect l="0" t="0" r="r" b="b"/>
              <a:pathLst>
                <a:path w="25" h="26">
                  <a:moveTo>
                    <a:pt x="9" y="26"/>
                  </a:moveTo>
                  <a:cubicBezTo>
                    <a:pt x="0" y="18"/>
                    <a:pt x="0" y="18"/>
                    <a:pt x="0" y="18"/>
                  </a:cubicBezTo>
                  <a:cubicBezTo>
                    <a:pt x="10" y="7"/>
                    <a:pt x="16" y="0"/>
                    <a:pt x="16" y="0"/>
                  </a:cubicBezTo>
                  <a:cubicBezTo>
                    <a:pt x="25" y="9"/>
                    <a:pt x="25" y="9"/>
                    <a:pt x="25" y="9"/>
                  </a:cubicBezTo>
                  <a:cubicBezTo>
                    <a:pt x="25" y="9"/>
                    <a:pt x="18" y="15"/>
                    <a:pt x="9" y="2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61">
              <a:extLst>
                <a:ext uri="{FF2B5EF4-FFF2-40B4-BE49-F238E27FC236}">
                  <a16:creationId xmlns:a16="http://schemas.microsoft.com/office/drawing/2014/main" id="{B6F40212-C58B-354E-8907-76CAC41553CC}"/>
                </a:ext>
              </a:extLst>
            </p:cNvPr>
            <p:cNvSpPr>
              <a:spLocks noEditPoints="1"/>
            </p:cNvSpPr>
            <p:nvPr/>
          </p:nvSpPr>
          <p:spPr bwMode="auto">
            <a:xfrm>
              <a:off x="3487" y="1938"/>
              <a:ext cx="159" cy="402"/>
            </a:xfrm>
            <a:custGeom>
              <a:avLst/>
              <a:gdLst>
                <a:gd name="T0" fmla="*/ 1 w 118"/>
                <a:gd name="T1" fmla="*/ 298 h 298"/>
                <a:gd name="T2" fmla="*/ 0 w 118"/>
                <a:gd name="T3" fmla="*/ 281 h 298"/>
                <a:gd name="T4" fmla="*/ 2 w 118"/>
                <a:gd name="T5" fmla="*/ 251 h 298"/>
                <a:gd name="T6" fmla="*/ 14 w 118"/>
                <a:gd name="T7" fmla="*/ 252 h 298"/>
                <a:gd name="T8" fmla="*/ 12 w 118"/>
                <a:gd name="T9" fmla="*/ 281 h 298"/>
                <a:gd name="T10" fmla="*/ 13 w 118"/>
                <a:gd name="T11" fmla="*/ 297 h 298"/>
                <a:gd name="T12" fmla="*/ 1 w 118"/>
                <a:gd name="T13" fmla="*/ 298 h 298"/>
                <a:gd name="T14" fmla="*/ 20 w 118"/>
                <a:gd name="T15" fmla="*/ 208 h 298"/>
                <a:gd name="T16" fmla="*/ 8 w 118"/>
                <a:gd name="T17" fmla="*/ 206 h 298"/>
                <a:gd name="T18" fmla="*/ 21 w 118"/>
                <a:gd name="T19" fmla="*/ 161 h 298"/>
                <a:gd name="T20" fmla="*/ 32 w 118"/>
                <a:gd name="T21" fmla="*/ 165 h 298"/>
                <a:gd name="T22" fmla="*/ 20 w 118"/>
                <a:gd name="T23" fmla="*/ 208 h 298"/>
                <a:gd name="T24" fmla="*/ 48 w 118"/>
                <a:gd name="T25" fmla="*/ 123 h 298"/>
                <a:gd name="T26" fmla="*/ 37 w 118"/>
                <a:gd name="T27" fmla="*/ 118 h 298"/>
                <a:gd name="T28" fmla="*/ 58 w 118"/>
                <a:gd name="T29" fmla="*/ 77 h 298"/>
                <a:gd name="T30" fmla="*/ 69 w 118"/>
                <a:gd name="T31" fmla="*/ 82 h 298"/>
                <a:gd name="T32" fmla="*/ 48 w 118"/>
                <a:gd name="T33" fmla="*/ 123 h 298"/>
                <a:gd name="T34" fmla="*/ 92 w 118"/>
                <a:gd name="T35" fmla="*/ 44 h 298"/>
                <a:gd name="T36" fmla="*/ 82 w 118"/>
                <a:gd name="T37" fmla="*/ 37 h 298"/>
                <a:gd name="T38" fmla="*/ 108 w 118"/>
                <a:gd name="T39" fmla="*/ 0 h 298"/>
                <a:gd name="T40" fmla="*/ 118 w 118"/>
                <a:gd name="T41" fmla="*/ 7 h 298"/>
                <a:gd name="T42" fmla="*/ 92 w 118"/>
                <a:gd name="T43" fmla="*/ 4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 h="298">
                  <a:moveTo>
                    <a:pt x="1" y="298"/>
                  </a:moveTo>
                  <a:cubicBezTo>
                    <a:pt x="0" y="292"/>
                    <a:pt x="0" y="287"/>
                    <a:pt x="0" y="281"/>
                  </a:cubicBezTo>
                  <a:cubicBezTo>
                    <a:pt x="0" y="271"/>
                    <a:pt x="1" y="261"/>
                    <a:pt x="2" y="251"/>
                  </a:cubicBezTo>
                  <a:cubicBezTo>
                    <a:pt x="14" y="252"/>
                    <a:pt x="14" y="252"/>
                    <a:pt x="14" y="252"/>
                  </a:cubicBezTo>
                  <a:cubicBezTo>
                    <a:pt x="13" y="262"/>
                    <a:pt x="12" y="272"/>
                    <a:pt x="12" y="281"/>
                  </a:cubicBezTo>
                  <a:cubicBezTo>
                    <a:pt x="12" y="286"/>
                    <a:pt x="12" y="292"/>
                    <a:pt x="13" y="297"/>
                  </a:cubicBezTo>
                  <a:lnTo>
                    <a:pt x="1" y="298"/>
                  </a:lnTo>
                  <a:close/>
                  <a:moveTo>
                    <a:pt x="20" y="208"/>
                  </a:moveTo>
                  <a:cubicBezTo>
                    <a:pt x="8" y="206"/>
                    <a:pt x="8" y="206"/>
                    <a:pt x="8" y="206"/>
                  </a:cubicBezTo>
                  <a:cubicBezTo>
                    <a:pt x="12" y="191"/>
                    <a:pt x="16" y="176"/>
                    <a:pt x="21" y="161"/>
                  </a:cubicBezTo>
                  <a:cubicBezTo>
                    <a:pt x="32" y="165"/>
                    <a:pt x="32" y="165"/>
                    <a:pt x="32" y="165"/>
                  </a:cubicBezTo>
                  <a:cubicBezTo>
                    <a:pt x="27" y="179"/>
                    <a:pt x="23" y="194"/>
                    <a:pt x="20" y="208"/>
                  </a:cubicBezTo>
                  <a:close/>
                  <a:moveTo>
                    <a:pt x="48" y="123"/>
                  </a:moveTo>
                  <a:cubicBezTo>
                    <a:pt x="37" y="118"/>
                    <a:pt x="37" y="118"/>
                    <a:pt x="37" y="118"/>
                  </a:cubicBezTo>
                  <a:cubicBezTo>
                    <a:pt x="44" y="104"/>
                    <a:pt x="50" y="90"/>
                    <a:pt x="58" y="77"/>
                  </a:cubicBezTo>
                  <a:cubicBezTo>
                    <a:pt x="69" y="82"/>
                    <a:pt x="69" y="82"/>
                    <a:pt x="69" y="82"/>
                  </a:cubicBezTo>
                  <a:cubicBezTo>
                    <a:pt x="61" y="96"/>
                    <a:pt x="54" y="109"/>
                    <a:pt x="48" y="123"/>
                  </a:cubicBezTo>
                  <a:close/>
                  <a:moveTo>
                    <a:pt x="92" y="44"/>
                  </a:moveTo>
                  <a:cubicBezTo>
                    <a:pt x="82" y="37"/>
                    <a:pt x="82" y="37"/>
                    <a:pt x="82" y="37"/>
                  </a:cubicBezTo>
                  <a:cubicBezTo>
                    <a:pt x="90" y="24"/>
                    <a:pt x="99" y="12"/>
                    <a:pt x="108" y="0"/>
                  </a:cubicBezTo>
                  <a:cubicBezTo>
                    <a:pt x="118" y="7"/>
                    <a:pt x="118" y="7"/>
                    <a:pt x="118" y="7"/>
                  </a:cubicBezTo>
                  <a:cubicBezTo>
                    <a:pt x="109" y="19"/>
                    <a:pt x="100" y="31"/>
                    <a:pt x="92" y="4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2">
              <a:extLst>
                <a:ext uri="{FF2B5EF4-FFF2-40B4-BE49-F238E27FC236}">
                  <a16:creationId xmlns:a16="http://schemas.microsoft.com/office/drawing/2014/main" id="{59A2796D-0C09-E14F-BBDE-728EBF807709}"/>
                </a:ext>
              </a:extLst>
            </p:cNvPr>
            <p:cNvSpPr>
              <a:spLocks/>
            </p:cNvSpPr>
            <p:nvPr/>
          </p:nvSpPr>
          <p:spPr bwMode="auto">
            <a:xfrm>
              <a:off x="3495" y="2400"/>
              <a:ext cx="24" cy="35"/>
            </a:xfrm>
            <a:custGeom>
              <a:avLst/>
              <a:gdLst>
                <a:gd name="T0" fmla="*/ 6 w 18"/>
                <a:gd name="T1" fmla="*/ 26 h 26"/>
                <a:gd name="T2" fmla="*/ 0 w 18"/>
                <a:gd name="T3" fmla="*/ 2 h 26"/>
                <a:gd name="T4" fmla="*/ 12 w 18"/>
                <a:gd name="T5" fmla="*/ 0 h 26"/>
                <a:gd name="T6" fmla="*/ 18 w 18"/>
                <a:gd name="T7" fmla="*/ 22 h 26"/>
                <a:gd name="T8" fmla="*/ 6 w 18"/>
                <a:gd name="T9" fmla="*/ 26 h 26"/>
              </a:gdLst>
              <a:ahLst/>
              <a:cxnLst>
                <a:cxn ang="0">
                  <a:pos x="T0" y="T1"/>
                </a:cxn>
                <a:cxn ang="0">
                  <a:pos x="T2" y="T3"/>
                </a:cxn>
                <a:cxn ang="0">
                  <a:pos x="T4" y="T5"/>
                </a:cxn>
                <a:cxn ang="0">
                  <a:pos x="T6" y="T7"/>
                </a:cxn>
                <a:cxn ang="0">
                  <a:pos x="T8" y="T9"/>
                </a:cxn>
              </a:cxnLst>
              <a:rect l="0" t="0" r="r" b="b"/>
              <a:pathLst>
                <a:path w="18" h="26">
                  <a:moveTo>
                    <a:pt x="6" y="26"/>
                  </a:moveTo>
                  <a:cubicBezTo>
                    <a:pt x="4" y="18"/>
                    <a:pt x="2" y="10"/>
                    <a:pt x="0" y="2"/>
                  </a:cubicBezTo>
                  <a:cubicBezTo>
                    <a:pt x="12" y="0"/>
                    <a:pt x="12" y="0"/>
                    <a:pt x="12" y="0"/>
                  </a:cubicBezTo>
                  <a:cubicBezTo>
                    <a:pt x="14" y="7"/>
                    <a:pt x="16" y="15"/>
                    <a:pt x="18" y="22"/>
                  </a:cubicBezTo>
                  <a:lnTo>
                    <a:pt x="6" y="2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3">
              <a:extLst>
                <a:ext uri="{FF2B5EF4-FFF2-40B4-BE49-F238E27FC236}">
                  <a16:creationId xmlns:a16="http://schemas.microsoft.com/office/drawing/2014/main" id="{3CEAF297-DA09-9543-A1F0-F92E55E3120F}"/>
                </a:ext>
              </a:extLst>
            </p:cNvPr>
            <p:cNvSpPr>
              <a:spLocks/>
            </p:cNvSpPr>
            <p:nvPr/>
          </p:nvSpPr>
          <p:spPr bwMode="auto">
            <a:xfrm>
              <a:off x="2123" y="2582"/>
              <a:ext cx="36" cy="31"/>
            </a:xfrm>
            <a:custGeom>
              <a:avLst/>
              <a:gdLst>
                <a:gd name="T0" fmla="*/ 8 w 27"/>
                <a:gd name="T1" fmla="*/ 23 h 23"/>
                <a:gd name="T2" fmla="*/ 0 w 27"/>
                <a:gd name="T3" fmla="*/ 14 h 23"/>
                <a:gd name="T4" fmla="*/ 20 w 27"/>
                <a:gd name="T5" fmla="*/ 0 h 23"/>
                <a:gd name="T6" fmla="*/ 27 w 27"/>
                <a:gd name="T7" fmla="*/ 9 h 23"/>
                <a:gd name="T8" fmla="*/ 8 w 27"/>
                <a:gd name="T9" fmla="*/ 23 h 23"/>
              </a:gdLst>
              <a:ahLst/>
              <a:cxnLst>
                <a:cxn ang="0">
                  <a:pos x="T0" y="T1"/>
                </a:cxn>
                <a:cxn ang="0">
                  <a:pos x="T2" y="T3"/>
                </a:cxn>
                <a:cxn ang="0">
                  <a:pos x="T4" y="T5"/>
                </a:cxn>
                <a:cxn ang="0">
                  <a:pos x="T6" y="T7"/>
                </a:cxn>
                <a:cxn ang="0">
                  <a:pos x="T8" y="T9"/>
                </a:cxn>
              </a:cxnLst>
              <a:rect l="0" t="0" r="r" b="b"/>
              <a:pathLst>
                <a:path w="27" h="23">
                  <a:moveTo>
                    <a:pt x="8" y="23"/>
                  </a:moveTo>
                  <a:cubicBezTo>
                    <a:pt x="0" y="14"/>
                    <a:pt x="0" y="14"/>
                    <a:pt x="0" y="14"/>
                  </a:cubicBezTo>
                  <a:cubicBezTo>
                    <a:pt x="1" y="14"/>
                    <a:pt x="7" y="8"/>
                    <a:pt x="20" y="0"/>
                  </a:cubicBezTo>
                  <a:cubicBezTo>
                    <a:pt x="27" y="9"/>
                    <a:pt x="27" y="9"/>
                    <a:pt x="27" y="9"/>
                  </a:cubicBezTo>
                  <a:cubicBezTo>
                    <a:pt x="15" y="18"/>
                    <a:pt x="8" y="23"/>
                    <a:pt x="8" y="2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4">
              <a:extLst>
                <a:ext uri="{FF2B5EF4-FFF2-40B4-BE49-F238E27FC236}">
                  <a16:creationId xmlns:a16="http://schemas.microsoft.com/office/drawing/2014/main" id="{3D484508-6210-5943-92EA-508D38B9CF29}"/>
                </a:ext>
              </a:extLst>
            </p:cNvPr>
            <p:cNvSpPr>
              <a:spLocks noEditPoints="1"/>
            </p:cNvSpPr>
            <p:nvPr/>
          </p:nvSpPr>
          <p:spPr bwMode="auto">
            <a:xfrm>
              <a:off x="2204" y="2308"/>
              <a:ext cx="1157" cy="251"/>
            </a:xfrm>
            <a:custGeom>
              <a:avLst/>
              <a:gdLst>
                <a:gd name="T0" fmla="*/ 6 w 856"/>
                <a:gd name="T1" fmla="*/ 186 h 186"/>
                <a:gd name="T2" fmla="*/ 0 w 856"/>
                <a:gd name="T3" fmla="*/ 176 h 186"/>
                <a:gd name="T4" fmla="*/ 40 w 856"/>
                <a:gd name="T5" fmla="*/ 151 h 186"/>
                <a:gd name="T6" fmla="*/ 46 w 856"/>
                <a:gd name="T7" fmla="*/ 161 h 186"/>
                <a:gd name="T8" fmla="*/ 6 w 856"/>
                <a:gd name="T9" fmla="*/ 186 h 186"/>
                <a:gd name="T10" fmla="*/ 87 w 856"/>
                <a:gd name="T11" fmla="*/ 138 h 186"/>
                <a:gd name="T12" fmla="*/ 82 w 856"/>
                <a:gd name="T13" fmla="*/ 127 h 186"/>
                <a:gd name="T14" fmla="*/ 124 w 856"/>
                <a:gd name="T15" fmla="*/ 105 h 186"/>
                <a:gd name="T16" fmla="*/ 129 w 856"/>
                <a:gd name="T17" fmla="*/ 116 h 186"/>
                <a:gd name="T18" fmla="*/ 87 w 856"/>
                <a:gd name="T19" fmla="*/ 138 h 186"/>
                <a:gd name="T20" fmla="*/ 850 w 856"/>
                <a:gd name="T21" fmla="*/ 102 h 186"/>
                <a:gd name="T22" fmla="*/ 809 w 856"/>
                <a:gd name="T23" fmla="*/ 79 h 186"/>
                <a:gd name="T24" fmla="*/ 814 w 856"/>
                <a:gd name="T25" fmla="*/ 68 h 186"/>
                <a:gd name="T26" fmla="*/ 856 w 856"/>
                <a:gd name="T27" fmla="*/ 92 h 186"/>
                <a:gd name="T28" fmla="*/ 850 w 856"/>
                <a:gd name="T29" fmla="*/ 102 h 186"/>
                <a:gd name="T30" fmla="*/ 172 w 856"/>
                <a:gd name="T31" fmla="*/ 96 h 186"/>
                <a:gd name="T32" fmla="*/ 167 w 856"/>
                <a:gd name="T33" fmla="*/ 85 h 186"/>
                <a:gd name="T34" fmla="*/ 211 w 856"/>
                <a:gd name="T35" fmla="*/ 66 h 186"/>
                <a:gd name="T36" fmla="*/ 216 w 856"/>
                <a:gd name="T37" fmla="*/ 77 h 186"/>
                <a:gd name="T38" fmla="*/ 172 w 856"/>
                <a:gd name="T39" fmla="*/ 96 h 186"/>
                <a:gd name="T40" fmla="*/ 260 w 856"/>
                <a:gd name="T41" fmla="*/ 61 h 186"/>
                <a:gd name="T42" fmla="*/ 256 w 856"/>
                <a:gd name="T43" fmla="*/ 50 h 186"/>
                <a:gd name="T44" fmla="*/ 302 w 856"/>
                <a:gd name="T45" fmla="*/ 35 h 186"/>
                <a:gd name="T46" fmla="*/ 305 w 856"/>
                <a:gd name="T47" fmla="*/ 46 h 186"/>
                <a:gd name="T48" fmla="*/ 260 w 856"/>
                <a:gd name="T49" fmla="*/ 61 h 186"/>
                <a:gd name="T50" fmla="*/ 766 w 856"/>
                <a:gd name="T51" fmla="*/ 59 h 186"/>
                <a:gd name="T52" fmla="*/ 722 w 856"/>
                <a:gd name="T53" fmla="*/ 42 h 186"/>
                <a:gd name="T54" fmla="*/ 726 w 856"/>
                <a:gd name="T55" fmla="*/ 30 h 186"/>
                <a:gd name="T56" fmla="*/ 771 w 856"/>
                <a:gd name="T57" fmla="*/ 48 h 186"/>
                <a:gd name="T58" fmla="*/ 766 w 856"/>
                <a:gd name="T59" fmla="*/ 59 h 186"/>
                <a:gd name="T60" fmla="*/ 351 w 856"/>
                <a:gd name="T61" fmla="*/ 34 h 186"/>
                <a:gd name="T62" fmla="*/ 348 w 856"/>
                <a:gd name="T63" fmla="*/ 22 h 186"/>
                <a:gd name="T64" fmla="*/ 395 w 856"/>
                <a:gd name="T65" fmla="*/ 13 h 186"/>
                <a:gd name="T66" fmla="*/ 397 w 856"/>
                <a:gd name="T67" fmla="*/ 24 h 186"/>
                <a:gd name="T68" fmla="*/ 351 w 856"/>
                <a:gd name="T69" fmla="*/ 34 h 186"/>
                <a:gd name="T70" fmla="*/ 677 w 856"/>
                <a:gd name="T71" fmla="*/ 29 h 186"/>
                <a:gd name="T72" fmla="*/ 631 w 856"/>
                <a:gd name="T73" fmla="*/ 20 h 186"/>
                <a:gd name="T74" fmla="*/ 633 w 856"/>
                <a:gd name="T75" fmla="*/ 8 h 186"/>
                <a:gd name="T76" fmla="*/ 680 w 856"/>
                <a:gd name="T77" fmla="*/ 17 h 186"/>
                <a:gd name="T78" fmla="*/ 677 w 856"/>
                <a:gd name="T79" fmla="*/ 29 h 186"/>
                <a:gd name="T80" fmla="*/ 444 w 856"/>
                <a:gd name="T81" fmla="*/ 17 h 186"/>
                <a:gd name="T82" fmla="*/ 442 w 856"/>
                <a:gd name="T83" fmla="*/ 5 h 186"/>
                <a:gd name="T84" fmla="*/ 490 w 856"/>
                <a:gd name="T85" fmla="*/ 1 h 186"/>
                <a:gd name="T86" fmla="*/ 490 w 856"/>
                <a:gd name="T87" fmla="*/ 13 h 186"/>
                <a:gd name="T88" fmla="*/ 444 w 856"/>
                <a:gd name="T89" fmla="*/ 17 h 186"/>
                <a:gd name="T90" fmla="*/ 585 w 856"/>
                <a:gd name="T91" fmla="*/ 14 h 186"/>
                <a:gd name="T92" fmla="*/ 538 w 856"/>
                <a:gd name="T93" fmla="*/ 12 h 186"/>
                <a:gd name="T94" fmla="*/ 538 w 856"/>
                <a:gd name="T95" fmla="*/ 0 h 186"/>
                <a:gd name="T96" fmla="*/ 586 w 856"/>
                <a:gd name="T97" fmla="*/ 2 h 186"/>
                <a:gd name="T98" fmla="*/ 585 w 856"/>
                <a:gd name="T99" fmla="*/ 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6" h="186">
                  <a:moveTo>
                    <a:pt x="6" y="186"/>
                  </a:moveTo>
                  <a:cubicBezTo>
                    <a:pt x="0" y="176"/>
                    <a:pt x="0" y="176"/>
                    <a:pt x="0" y="176"/>
                  </a:cubicBezTo>
                  <a:cubicBezTo>
                    <a:pt x="13" y="167"/>
                    <a:pt x="26" y="159"/>
                    <a:pt x="40" y="151"/>
                  </a:cubicBezTo>
                  <a:cubicBezTo>
                    <a:pt x="46" y="161"/>
                    <a:pt x="46" y="161"/>
                    <a:pt x="46" y="161"/>
                  </a:cubicBezTo>
                  <a:cubicBezTo>
                    <a:pt x="33" y="169"/>
                    <a:pt x="19" y="177"/>
                    <a:pt x="6" y="186"/>
                  </a:cubicBezTo>
                  <a:close/>
                  <a:moveTo>
                    <a:pt x="87" y="138"/>
                  </a:moveTo>
                  <a:cubicBezTo>
                    <a:pt x="82" y="127"/>
                    <a:pt x="82" y="127"/>
                    <a:pt x="82" y="127"/>
                  </a:cubicBezTo>
                  <a:cubicBezTo>
                    <a:pt x="96" y="120"/>
                    <a:pt x="110" y="112"/>
                    <a:pt x="124" y="105"/>
                  </a:cubicBezTo>
                  <a:cubicBezTo>
                    <a:pt x="129" y="116"/>
                    <a:pt x="129" y="116"/>
                    <a:pt x="129" y="116"/>
                  </a:cubicBezTo>
                  <a:cubicBezTo>
                    <a:pt x="115" y="123"/>
                    <a:pt x="101" y="130"/>
                    <a:pt x="87" y="138"/>
                  </a:cubicBezTo>
                  <a:close/>
                  <a:moveTo>
                    <a:pt x="850" y="102"/>
                  </a:moveTo>
                  <a:cubicBezTo>
                    <a:pt x="836" y="94"/>
                    <a:pt x="823" y="86"/>
                    <a:pt x="809" y="79"/>
                  </a:cubicBezTo>
                  <a:cubicBezTo>
                    <a:pt x="814" y="68"/>
                    <a:pt x="814" y="68"/>
                    <a:pt x="814" y="68"/>
                  </a:cubicBezTo>
                  <a:cubicBezTo>
                    <a:pt x="828" y="76"/>
                    <a:pt x="842" y="84"/>
                    <a:pt x="856" y="92"/>
                  </a:cubicBezTo>
                  <a:lnTo>
                    <a:pt x="850" y="102"/>
                  </a:lnTo>
                  <a:close/>
                  <a:moveTo>
                    <a:pt x="172" y="96"/>
                  </a:moveTo>
                  <a:cubicBezTo>
                    <a:pt x="167" y="85"/>
                    <a:pt x="167" y="85"/>
                    <a:pt x="167" y="85"/>
                  </a:cubicBezTo>
                  <a:cubicBezTo>
                    <a:pt x="182" y="78"/>
                    <a:pt x="197" y="72"/>
                    <a:pt x="211" y="66"/>
                  </a:cubicBezTo>
                  <a:cubicBezTo>
                    <a:pt x="216" y="77"/>
                    <a:pt x="216" y="77"/>
                    <a:pt x="216" y="77"/>
                  </a:cubicBezTo>
                  <a:cubicBezTo>
                    <a:pt x="201" y="83"/>
                    <a:pt x="187" y="89"/>
                    <a:pt x="172" y="96"/>
                  </a:cubicBezTo>
                  <a:close/>
                  <a:moveTo>
                    <a:pt x="260" y="61"/>
                  </a:moveTo>
                  <a:cubicBezTo>
                    <a:pt x="256" y="50"/>
                    <a:pt x="256" y="50"/>
                    <a:pt x="256" y="50"/>
                  </a:cubicBezTo>
                  <a:cubicBezTo>
                    <a:pt x="271" y="44"/>
                    <a:pt x="287" y="39"/>
                    <a:pt x="302" y="35"/>
                  </a:cubicBezTo>
                  <a:cubicBezTo>
                    <a:pt x="305" y="46"/>
                    <a:pt x="305" y="46"/>
                    <a:pt x="305" y="46"/>
                  </a:cubicBezTo>
                  <a:cubicBezTo>
                    <a:pt x="290" y="51"/>
                    <a:pt x="275" y="56"/>
                    <a:pt x="260" y="61"/>
                  </a:cubicBezTo>
                  <a:close/>
                  <a:moveTo>
                    <a:pt x="766" y="59"/>
                  </a:moveTo>
                  <a:cubicBezTo>
                    <a:pt x="752" y="52"/>
                    <a:pt x="737" y="47"/>
                    <a:pt x="722" y="42"/>
                  </a:cubicBezTo>
                  <a:cubicBezTo>
                    <a:pt x="726" y="30"/>
                    <a:pt x="726" y="30"/>
                    <a:pt x="726" y="30"/>
                  </a:cubicBezTo>
                  <a:cubicBezTo>
                    <a:pt x="741" y="36"/>
                    <a:pt x="756" y="41"/>
                    <a:pt x="771" y="48"/>
                  </a:cubicBezTo>
                  <a:lnTo>
                    <a:pt x="766" y="59"/>
                  </a:lnTo>
                  <a:close/>
                  <a:moveTo>
                    <a:pt x="351" y="34"/>
                  </a:moveTo>
                  <a:cubicBezTo>
                    <a:pt x="348" y="22"/>
                    <a:pt x="348" y="22"/>
                    <a:pt x="348" y="22"/>
                  </a:cubicBezTo>
                  <a:cubicBezTo>
                    <a:pt x="364" y="19"/>
                    <a:pt x="379" y="15"/>
                    <a:pt x="395" y="13"/>
                  </a:cubicBezTo>
                  <a:cubicBezTo>
                    <a:pt x="397" y="24"/>
                    <a:pt x="397" y="24"/>
                    <a:pt x="397" y="24"/>
                  </a:cubicBezTo>
                  <a:cubicBezTo>
                    <a:pt x="382" y="27"/>
                    <a:pt x="366" y="30"/>
                    <a:pt x="351" y="34"/>
                  </a:cubicBezTo>
                  <a:close/>
                  <a:moveTo>
                    <a:pt x="677" y="29"/>
                  </a:moveTo>
                  <a:cubicBezTo>
                    <a:pt x="662" y="25"/>
                    <a:pt x="647" y="22"/>
                    <a:pt x="631" y="20"/>
                  </a:cubicBezTo>
                  <a:cubicBezTo>
                    <a:pt x="633" y="8"/>
                    <a:pt x="633" y="8"/>
                    <a:pt x="633" y="8"/>
                  </a:cubicBezTo>
                  <a:cubicBezTo>
                    <a:pt x="649" y="10"/>
                    <a:pt x="665" y="13"/>
                    <a:pt x="680" y="17"/>
                  </a:cubicBezTo>
                  <a:lnTo>
                    <a:pt x="677" y="29"/>
                  </a:lnTo>
                  <a:close/>
                  <a:moveTo>
                    <a:pt x="444" y="17"/>
                  </a:moveTo>
                  <a:cubicBezTo>
                    <a:pt x="442" y="5"/>
                    <a:pt x="442" y="5"/>
                    <a:pt x="442" y="5"/>
                  </a:cubicBezTo>
                  <a:cubicBezTo>
                    <a:pt x="458" y="3"/>
                    <a:pt x="474" y="2"/>
                    <a:pt x="490" y="1"/>
                  </a:cubicBezTo>
                  <a:cubicBezTo>
                    <a:pt x="490" y="13"/>
                    <a:pt x="490" y="13"/>
                    <a:pt x="490" y="13"/>
                  </a:cubicBezTo>
                  <a:cubicBezTo>
                    <a:pt x="475" y="14"/>
                    <a:pt x="459" y="15"/>
                    <a:pt x="444" y="17"/>
                  </a:cubicBezTo>
                  <a:close/>
                  <a:moveTo>
                    <a:pt x="585" y="14"/>
                  </a:moveTo>
                  <a:cubicBezTo>
                    <a:pt x="569" y="13"/>
                    <a:pt x="553" y="12"/>
                    <a:pt x="538" y="12"/>
                  </a:cubicBezTo>
                  <a:cubicBezTo>
                    <a:pt x="538" y="0"/>
                    <a:pt x="538" y="0"/>
                    <a:pt x="538" y="0"/>
                  </a:cubicBezTo>
                  <a:cubicBezTo>
                    <a:pt x="554" y="0"/>
                    <a:pt x="570" y="1"/>
                    <a:pt x="586" y="2"/>
                  </a:cubicBezTo>
                  <a:lnTo>
                    <a:pt x="585" y="1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5">
              <a:extLst>
                <a:ext uri="{FF2B5EF4-FFF2-40B4-BE49-F238E27FC236}">
                  <a16:creationId xmlns:a16="http://schemas.microsoft.com/office/drawing/2014/main" id="{FAD56A06-5989-CD49-B95B-163EDC167DF2}"/>
                </a:ext>
              </a:extLst>
            </p:cNvPr>
            <p:cNvSpPr>
              <a:spLocks/>
            </p:cNvSpPr>
            <p:nvPr/>
          </p:nvSpPr>
          <p:spPr bwMode="auto">
            <a:xfrm>
              <a:off x="3404" y="2468"/>
              <a:ext cx="37" cy="34"/>
            </a:xfrm>
            <a:custGeom>
              <a:avLst/>
              <a:gdLst>
                <a:gd name="T0" fmla="*/ 19 w 27"/>
                <a:gd name="T1" fmla="*/ 25 h 25"/>
                <a:gd name="T2" fmla="*/ 0 w 27"/>
                <a:gd name="T3" fmla="*/ 10 h 25"/>
                <a:gd name="T4" fmla="*/ 8 w 27"/>
                <a:gd name="T5" fmla="*/ 0 h 25"/>
                <a:gd name="T6" fmla="*/ 27 w 27"/>
                <a:gd name="T7" fmla="*/ 15 h 25"/>
                <a:gd name="T8" fmla="*/ 19 w 27"/>
                <a:gd name="T9" fmla="*/ 25 h 25"/>
              </a:gdLst>
              <a:ahLst/>
              <a:cxnLst>
                <a:cxn ang="0">
                  <a:pos x="T0" y="T1"/>
                </a:cxn>
                <a:cxn ang="0">
                  <a:pos x="T2" y="T3"/>
                </a:cxn>
                <a:cxn ang="0">
                  <a:pos x="T4" y="T5"/>
                </a:cxn>
                <a:cxn ang="0">
                  <a:pos x="T6" y="T7"/>
                </a:cxn>
                <a:cxn ang="0">
                  <a:pos x="T8" y="T9"/>
                </a:cxn>
              </a:cxnLst>
              <a:rect l="0" t="0" r="r" b="b"/>
              <a:pathLst>
                <a:path w="27" h="25">
                  <a:moveTo>
                    <a:pt x="19" y="25"/>
                  </a:moveTo>
                  <a:cubicBezTo>
                    <a:pt x="13" y="20"/>
                    <a:pt x="7" y="15"/>
                    <a:pt x="0" y="10"/>
                  </a:cubicBezTo>
                  <a:cubicBezTo>
                    <a:pt x="8" y="0"/>
                    <a:pt x="8" y="0"/>
                    <a:pt x="8" y="0"/>
                  </a:cubicBezTo>
                  <a:cubicBezTo>
                    <a:pt x="14" y="5"/>
                    <a:pt x="20" y="10"/>
                    <a:pt x="27" y="15"/>
                  </a:cubicBezTo>
                  <a:lnTo>
                    <a:pt x="19"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6">
              <a:extLst>
                <a:ext uri="{FF2B5EF4-FFF2-40B4-BE49-F238E27FC236}">
                  <a16:creationId xmlns:a16="http://schemas.microsoft.com/office/drawing/2014/main" id="{E7376FEA-91E5-F34D-9D95-D16FB41BF8BB}"/>
                </a:ext>
              </a:extLst>
            </p:cNvPr>
            <p:cNvSpPr>
              <a:spLocks/>
            </p:cNvSpPr>
            <p:nvPr/>
          </p:nvSpPr>
          <p:spPr bwMode="auto">
            <a:xfrm>
              <a:off x="4510" y="862"/>
              <a:ext cx="335" cy="226"/>
            </a:xfrm>
            <a:custGeom>
              <a:avLst/>
              <a:gdLst>
                <a:gd name="T0" fmla="*/ 0 w 248"/>
                <a:gd name="T1" fmla="*/ 0 h 167"/>
                <a:gd name="T2" fmla="*/ 248 w 248"/>
                <a:gd name="T3" fmla="*/ 109 h 167"/>
                <a:gd name="T4" fmla="*/ 171 w 248"/>
                <a:gd name="T5" fmla="*/ 142 h 167"/>
                <a:gd name="T6" fmla="*/ 0 w 248"/>
                <a:gd name="T7" fmla="*/ 0 h 167"/>
              </a:gdLst>
              <a:ahLst/>
              <a:cxnLst>
                <a:cxn ang="0">
                  <a:pos x="T0" y="T1"/>
                </a:cxn>
                <a:cxn ang="0">
                  <a:pos x="T2" y="T3"/>
                </a:cxn>
                <a:cxn ang="0">
                  <a:pos x="T4" y="T5"/>
                </a:cxn>
                <a:cxn ang="0">
                  <a:pos x="T6" y="T7"/>
                </a:cxn>
              </a:cxnLst>
              <a:rect l="0" t="0" r="r" b="b"/>
              <a:pathLst>
                <a:path w="248" h="167">
                  <a:moveTo>
                    <a:pt x="0" y="0"/>
                  </a:moveTo>
                  <a:cubicBezTo>
                    <a:pt x="0" y="0"/>
                    <a:pt x="186" y="44"/>
                    <a:pt x="248" y="109"/>
                  </a:cubicBezTo>
                  <a:cubicBezTo>
                    <a:pt x="248" y="109"/>
                    <a:pt x="210" y="167"/>
                    <a:pt x="171" y="142"/>
                  </a:cubicBezTo>
                  <a:cubicBezTo>
                    <a:pt x="131" y="117"/>
                    <a:pt x="0" y="28"/>
                    <a:pt x="0" y="0"/>
                  </a:cubicBezTo>
                  <a:close/>
                </a:path>
              </a:pathLst>
            </a:custGeom>
            <a:solidFill>
              <a:srgbClr val="F2C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id="{01B5C77A-B04E-6A4D-88D6-412DE7FCAA34}"/>
                </a:ext>
              </a:extLst>
            </p:cNvPr>
            <p:cNvSpPr>
              <a:spLocks/>
            </p:cNvSpPr>
            <p:nvPr/>
          </p:nvSpPr>
          <p:spPr bwMode="auto">
            <a:xfrm>
              <a:off x="4388" y="683"/>
              <a:ext cx="246" cy="224"/>
            </a:xfrm>
            <a:custGeom>
              <a:avLst/>
              <a:gdLst>
                <a:gd name="T0" fmla="*/ 0 w 182"/>
                <a:gd name="T1" fmla="*/ 136 h 166"/>
                <a:gd name="T2" fmla="*/ 28 w 182"/>
                <a:gd name="T3" fmla="*/ 53 h 166"/>
                <a:gd name="T4" fmla="*/ 114 w 182"/>
                <a:gd name="T5" fmla="*/ 0 h 166"/>
                <a:gd name="T6" fmla="*/ 182 w 182"/>
                <a:gd name="T7" fmla="*/ 103 h 166"/>
                <a:gd name="T8" fmla="*/ 69 w 182"/>
                <a:gd name="T9" fmla="*/ 162 h 166"/>
                <a:gd name="T10" fmla="*/ 0 w 182"/>
                <a:gd name="T11" fmla="*/ 136 h 166"/>
              </a:gdLst>
              <a:ahLst/>
              <a:cxnLst>
                <a:cxn ang="0">
                  <a:pos x="T0" y="T1"/>
                </a:cxn>
                <a:cxn ang="0">
                  <a:pos x="T2" y="T3"/>
                </a:cxn>
                <a:cxn ang="0">
                  <a:pos x="T4" y="T5"/>
                </a:cxn>
                <a:cxn ang="0">
                  <a:pos x="T6" y="T7"/>
                </a:cxn>
                <a:cxn ang="0">
                  <a:pos x="T8" y="T9"/>
                </a:cxn>
                <a:cxn ang="0">
                  <a:pos x="T10" y="T11"/>
                </a:cxn>
              </a:cxnLst>
              <a:rect l="0" t="0" r="r" b="b"/>
              <a:pathLst>
                <a:path w="182" h="166">
                  <a:moveTo>
                    <a:pt x="0" y="136"/>
                  </a:moveTo>
                  <a:cubicBezTo>
                    <a:pt x="0" y="136"/>
                    <a:pt x="7" y="76"/>
                    <a:pt x="28" y="53"/>
                  </a:cubicBezTo>
                  <a:cubicBezTo>
                    <a:pt x="48" y="30"/>
                    <a:pt x="114" y="0"/>
                    <a:pt x="114" y="0"/>
                  </a:cubicBezTo>
                  <a:cubicBezTo>
                    <a:pt x="114" y="0"/>
                    <a:pt x="167" y="75"/>
                    <a:pt x="182" y="103"/>
                  </a:cubicBezTo>
                  <a:cubicBezTo>
                    <a:pt x="182" y="103"/>
                    <a:pt x="106" y="157"/>
                    <a:pt x="69" y="162"/>
                  </a:cubicBezTo>
                  <a:cubicBezTo>
                    <a:pt x="33" y="166"/>
                    <a:pt x="0" y="136"/>
                    <a:pt x="0" y="136"/>
                  </a:cubicBez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id="{AC3D0C40-EFD5-F546-9237-3085E5F293C4}"/>
                </a:ext>
              </a:extLst>
            </p:cNvPr>
            <p:cNvSpPr>
              <a:spLocks/>
            </p:cNvSpPr>
            <p:nvPr/>
          </p:nvSpPr>
          <p:spPr bwMode="auto">
            <a:xfrm>
              <a:off x="4419" y="698"/>
              <a:ext cx="181" cy="164"/>
            </a:xfrm>
            <a:custGeom>
              <a:avLst/>
              <a:gdLst>
                <a:gd name="T0" fmla="*/ 0 w 134"/>
                <a:gd name="T1" fmla="*/ 100 h 122"/>
                <a:gd name="T2" fmla="*/ 21 w 134"/>
                <a:gd name="T3" fmla="*/ 39 h 122"/>
                <a:gd name="T4" fmla="*/ 84 w 134"/>
                <a:gd name="T5" fmla="*/ 0 h 122"/>
                <a:gd name="T6" fmla="*/ 134 w 134"/>
                <a:gd name="T7" fmla="*/ 75 h 122"/>
                <a:gd name="T8" fmla="*/ 51 w 134"/>
                <a:gd name="T9" fmla="*/ 119 h 122"/>
                <a:gd name="T10" fmla="*/ 0 w 134"/>
                <a:gd name="T11" fmla="*/ 100 h 122"/>
              </a:gdLst>
              <a:ahLst/>
              <a:cxnLst>
                <a:cxn ang="0">
                  <a:pos x="T0" y="T1"/>
                </a:cxn>
                <a:cxn ang="0">
                  <a:pos x="T2" y="T3"/>
                </a:cxn>
                <a:cxn ang="0">
                  <a:pos x="T4" y="T5"/>
                </a:cxn>
                <a:cxn ang="0">
                  <a:pos x="T6" y="T7"/>
                </a:cxn>
                <a:cxn ang="0">
                  <a:pos x="T8" y="T9"/>
                </a:cxn>
                <a:cxn ang="0">
                  <a:pos x="T10" y="T11"/>
                </a:cxn>
              </a:cxnLst>
              <a:rect l="0" t="0" r="r" b="b"/>
              <a:pathLst>
                <a:path w="134" h="122">
                  <a:moveTo>
                    <a:pt x="0" y="100"/>
                  </a:moveTo>
                  <a:cubicBezTo>
                    <a:pt x="0" y="100"/>
                    <a:pt x="6" y="56"/>
                    <a:pt x="21" y="39"/>
                  </a:cubicBezTo>
                  <a:cubicBezTo>
                    <a:pt x="35" y="22"/>
                    <a:pt x="84" y="0"/>
                    <a:pt x="84" y="0"/>
                  </a:cubicBezTo>
                  <a:cubicBezTo>
                    <a:pt x="84" y="0"/>
                    <a:pt x="123" y="55"/>
                    <a:pt x="134" y="75"/>
                  </a:cubicBezTo>
                  <a:cubicBezTo>
                    <a:pt x="134" y="75"/>
                    <a:pt x="78" y="115"/>
                    <a:pt x="51" y="119"/>
                  </a:cubicBezTo>
                  <a:cubicBezTo>
                    <a:pt x="24" y="122"/>
                    <a:pt x="0" y="100"/>
                    <a:pt x="0" y="100"/>
                  </a:cubicBezTo>
                  <a:close/>
                </a:path>
              </a:pathLst>
            </a:custGeom>
            <a:solidFill>
              <a:srgbClr val="D3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1CCBC37C-6EB4-114B-BCD1-BBA3045723B6}"/>
                </a:ext>
              </a:extLst>
            </p:cNvPr>
            <p:cNvSpPr>
              <a:spLocks/>
            </p:cNvSpPr>
            <p:nvPr/>
          </p:nvSpPr>
          <p:spPr bwMode="auto">
            <a:xfrm>
              <a:off x="4492" y="709"/>
              <a:ext cx="103" cy="139"/>
            </a:xfrm>
            <a:custGeom>
              <a:avLst/>
              <a:gdLst>
                <a:gd name="T0" fmla="*/ 0 w 76"/>
                <a:gd name="T1" fmla="*/ 0 h 103"/>
                <a:gd name="T2" fmla="*/ 76 w 76"/>
                <a:gd name="T3" fmla="*/ 103 h 103"/>
                <a:gd name="T4" fmla="*/ 0 w 76"/>
                <a:gd name="T5" fmla="*/ 0 h 103"/>
              </a:gdLst>
              <a:ahLst/>
              <a:cxnLst>
                <a:cxn ang="0">
                  <a:pos x="T0" y="T1"/>
                </a:cxn>
                <a:cxn ang="0">
                  <a:pos x="T2" y="T3"/>
                </a:cxn>
                <a:cxn ang="0">
                  <a:pos x="T4" y="T5"/>
                </a:cxn>
              </a:cxnLst>
              <a:rect l="0" t="0" r="r" b="b"/>
              <a:pathLst>
                <a:path w="76" h="103">
                  <a:moveTo>
                    <a:pt x="0" y="0"/>
                  </a:moveTo>
                  <a:cubicBezTo>
                    <a:pt x="0" y="0"/>
                    <a:pt x="52" y="82"/>
                    <a:pt x="76" y="103"/>
                  </a:cubicBezTo>
                  <a:cubicBezTo>
                    <a:pt x="76" y="103"/>
                    <a:pt x="12" y="50"/>
                    <a:pt x="0" y="0"/>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70">
              <a:extLst>
                <a:ext uri="{FF2B5EF4-FFF2-40B4-BE49-F238E27FC236}">
                  <a16:creationId xmlns:a16="http://schemas.microsoft.com/office/drawing/2014/main" id="{5747C1AD-5C63-E649-A5B3-1C1DCC021C3B}"/>
                </a:ext>
              </a:extLst>
            </p:cNvPr>
            <p:cNvSpPr>
              <a:spLocks/>
            </p:cNvSpPr>
            <p:nvPr/>
          </p:nvSpPr>
          <p:spPr bwMode="auto">
            <a:xfrm>
              <a:off x="3860" y="1601"/>
              <a:ext cx="498" cy="498"/>
            </a:xfrm>
            <a:custGeom>
              <a:avLst/>
              <a:gdLst>
                <a:gd name="T0" fmla="*/ 362 w 369"/>
                <a:gd name="T1" fmla="*/ 198 h 369"/>
                <a:gd name="T2" fmla="*/ 171 w 369"/>
                <a:gd name="T3" fmla="*/ 362 h 369"/>
                <a:gd name="T4" fmla="*/ 7 w 369"/>
                <a:gd name="T5" fmla="*/ 172 h 369"/>
                <a:gd name="T6" fmla="*/ 198 w 369"/>
                <a:gd name="T7" fmla="*/ 8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4" y="296"/>
                    <a:pt x="269" y="369"/>
                    <a:pt x="171" y="362"/>
                  </a:cubicBezTo>
                  <a:cubicBezTo>
                    <a:pt x="73" y="355"/>
                    <a:pt x="0" y="270"/>
                    <a:pt x="7" y="172"/>
                  </a:cubicBezTo>
                  <a:cubicBezTo>
                    <a:pt x="15" y="74"/>
                    <a:pt x="100" y="0"/>
                    <a:pt x="198" y="8"/>
                  </a:cubicBezTo>
                  <a:cubicBezTo>
                    <a:pt x="296" y="15"/>
                    <a:pt x="369" y="100"/>
                    <a:pt x="362" y="198"/>
                  </a:cubicBezTo>
                  <a:close/>
                </a:path>
              </a:pathLst>
            </a:custGeom>
            <a:solidFill>
              <a:srgbClr val="2A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1">
              <a:extLst>
                <a:ext uri="{FF2B5EF4-FFF2-40B4-BE49-F238E27FC236}">
                  <a16:creationId xmlns:a16="http://schemas.microsoft.com/office/drawing/2014/main" id="{809CF8B3-40D4-8848-8394-C062760C8EEB}"/>
                </a:ext>
              </a:extLst>
            </p:cNvPr>
            <p:cNvSpPr>
              <a:spLocks/>
            </p:cNvSpPr>
            <p:nvPr/>
          </p:nvSpPr>
          <p:spPr bwMode="auto">
            <a:xfrm>
              <a:off x="3923" y="1665"/>
              <a:ext cx="370" cy="370"/>
            </a:xfrm>
            <a:custGeom>
              <a:avLst/>
              <a:gdLst>
                <a:gd name="T0" fmla="*/ 269 w 274"/>
                <a:gd name="T1" fmla="*/ 147 h 274"/>
                <a:gd name="T2" fmla="*/ 128 w 274"/>
                <a:gd name="T3" fmla="*/ 268 h 274"/>
                <a:gd name="T4" fmla="*/ 6 w 274"/>
                <a:gd name="T5" fmla="*/ 127 h 274"/>
                <a:gd name="T6" fmla="*/ 147 w 274"/>
                <a:gd name="T7" fmla="*/ 5 h 274"/>
                <a:gd name="T8" fmla="*/ 269 w 274"/>
                <a:gd name="T9" fmla="*/ 147 h 274"/>
              </a:gdLst>
              <a:ahLst/>
              <a:cxnLst>
                <a:cxn ang="0">
                  <a:pos x="T0" y="T1"/>
                </a:cxn>
                <a:cxn ang="0">
                  <a:pos x="T2" y="T3"/>
                </a:cxn>
                <a:cxn ang="0">
                  <a:pos x="T4" y="T5"/>
                </a:cxn>
                <a:cxn ang="0">
                  <a:pos x="T6" y="T7"/>
                </a:cxn>
                <a:cxn ang="0">
                  <a:pos x="T8" y="T9"/>
                </a:cxn>
              </a:cxnLst>
              <a:rect l="0" t="0" r="r" b="b"/>
              <a:pathLst>
                <a:path w="274" h="274">
                  <a:moveTo>
                    <a:pt x="269" y="147"/>
                  </a:moveTo>
                  <a:cubicBezTo>
                    <a:pt x="263" y="219"/>
                    <a:pt x="200" y="274"/>
                    <a:pt x="128" y="268"/>
                  </a:cubicBezTo>
                  <a:cubicBezTo>
                    <a:pt x="55" y="263"/>
                    <a:pt x="0" y="200"/>
                    <a:pt x="6" y="127"/>
                  </a:cubicBezTo>
                  <a:cubicBezTo>
                    <a:pt x="11" y="54"/>
                    <a:pt x="75" y="0"/>
                    <a:pt x="147" y="5"/>
                  </a:cubicBezTo>
                  <a:cubicBezTo>
                    <a:pt x="220" y="11"/>
                    <a:pt x="274" y="74"/>
                    <a:pt x="269" y="147"/>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2">
              <a:extLst>
                <a:ext uri="{FF2B5EF4-FFF2-40B4-BE49-F238E27FC236}">
                  <a16:creationId xmlns:a16="http://schemas.microsoft.com/office/drawing/2014/main" id="{FB57F149-98B5-D941-9767-B328ACE88F23}"/>
                </a:ext>
              </a:extLst>
            </p:cNvPr>
            <p:cNvSpPr>
              <a:spLocks/>
            </p:cNvSpPr>
            <p:nvPr/>
          </p:nvSpPr>
          <p:spPr bwMode="auto">
            <a:xfrm>
              <a:off x="3950" y="1692"/>
              <a:ext cx="318" cy="316"/>
            </a:xfrm>
            <a:custGeom>
              <a:avLst/>
              <a:gdLst>
                <a:gd name="T0" fmla="*/ 230 w 235"/>
                <a:gd name="T1" fmla="*/ 125 h 234"/>
                <a:gd name="T2" fmla="*/ 109 w 235"/>
                <a:gd name="T3" fmla="*/ 230 h 234"/>
                <a:gd name="T4" fmla="*/ 5 w 235"/>
                <a:gd name="T5" fmla="*/ 108 h 234"/>
                <a:gd name="T6" fmla="*/ 126 w 235"/>
                <a:gd name="T7" fmla="*/ 4 h 234"/>
                <a:gd name="T8" fmla="*/ 230 w 235"/>
                <a:gd name="T9" fmla="*/ 125 h 234"/>
              </a:gdLst>
              <a:ahLst/>
              <a:cxnLst>
                <a:cxn ang="0">
                  <a:pos x="T0" y="T1"/>
                </a:cxn>
                <a:cxn ang="0">
                  <a:pos x="T2" y="T3"/>
                </a:cxn>
                <a:cxn ang="0">
                  <a:pos x="T4" y="T5"/>
                </a:cxn>
                <a:cxn ang="0">
                  <a:pos x="T6" y="T7"/>
                </a:cxn>
                <a:cxn ang="0">
                  <a:pos x="T8" y="T9"/>
                </a:cxn>
              </a:cxnLst>
              <a:rect l="0" t="0" r="r" b="b"/>
              <a:pathLst>
                <a:path w="235" h="234">
                  <a:moveTo>
                    <a:pt x="230" y="125"/>
                  </a:moveTo>
                  <a:cubicBezTo>
                    <a:pt x="225" y="188"/>
                    <a:pt x="171" y="234"/>
                    <a:pt x="109" y="230"/>
                  </a:cubicBezTo>
                  <a:cubicBezTo>
                    <a:pt x="47" y="225"/>
                    <a:pt x="0" y="171"/>
                    <a:pt x="5" y="108"/>
                  </a:cubicBezTo>
                  <a:cubicBezTo>
                    <a:pt x="9" y="46"/>
                    <a:pt x="64" y="0"/>
                    <a:pt x="126" y="4"/>
                  </a:cubicBezTo>
                  <a:cubicBezTo>
                    <a:pt x="188" y="9"/>
                    <a:pt x="235" y="63"/>
                    <a:pt x="230" y="12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73">
              <a:extLst>
                <a:ext uri="{FF2B5EF4-FFF2-40B4-BE49-F238E27FC236}">
                  <a16:creationId xmlns:a16="http://schemas.microsoft.com/office/drawing/2014/main" id="{6B9C5D9D-B7F3-2847-A3E7-E6559770196F}"/>
                </a:ext>
              </a:extLst>
            </p:cNvPr>
            <p:cNvSpPr>
              <a:spLocks/>
            </p:cNvSpPr>
            <p:nvPr/>
          </p:nvSpPr>
          <p:spPr bwMode="auto">
            <a:xfrm>
              <a:off x="4049" y="1791"/>
              <a:ext cx="119" cy="119"/>
            </a:xfrm>
            <a:custGeom>
              <a:avLst/>
              <a:gdLst>
                <a:gd name="T0" fmla="*/ 87 w 88"/>
                <a:gd name="T1" fmla="*/ 47 h 88"/>
                <a:gd name="T2" fmla="*/ 41 w 88"/>
                <a:gd name="T3" fmla="*/ 86 h 88"/>
                <a:gd name="T4" fmla="*/ 2 w 88"/>
                <a:gd name="T5" fmla="*/ 41 h 88"/>
                <a:gd name="T6" fmla="*/ 48 w 88"/>
                <a:gd name="T7" fmla="*/ 2 h 88"/>
                <a:gd name="T8" fmla="*/ 87 w 88"/>
                <a:gd name="T9" fmla="*/ 47 h 88"/>
              </a:gdLst>
              <a:ahLst/>
              <a:cxnLst>
                <a:cxn ang="0">
                  <a:pos x="T0" y="T1"/>
                </a:cxn>
                <a:cxn ang="0">
                  <a:pos x="T2" y="T3"/>
                </a:cxn>
                <a:cxn ang="0">
                  <a:pos x="T4" y="T5"/>
                </a:cxn>
                <a:cxn ang="0">
                  <a:pos x="T6" y="T7"/>
                </a:cxn>
                <a:cxn ang="0">
                  <a:pos x="T8" y="T9"/>
                </a:cxn>
              </a:cxnLst>
              <a:rect l="0" t="0" r="r" b="b"/>
              <a:pathLst>
                <a:path w="88" h="88">
                  <a:moveTo>
                    <a:pt x="87" y="47"/>
                  </a:moveTo>
                  <a:cubicBezTo>
                    <a:pt x="85" y="70"/>
                    <a:pt x="65" y="88"/>
                    <a:pt x="41" y="86"/>
                  </a:cubicBezTo>
                  <a:cubicBezTo>
                    <a:pt x="18" y="84"/>
                    <a:pt x="0" y="64"/>
                    <a:pt x="2" y="41"/>
                  </a:cubicBezTo>
                  <a:cubicBezTo>
                    <a:pt x="4" y="17"/>
                    <a:pt x="24" y="0"/>
                    <a:pt x="48" y="2"/>
                  </a:cubicBezTo>
                  <a:cubicBezTo>
                    <a:pt x="71" y="3"/>
                    <a:pt x="88" y="24"/>
                    <a:pt x="87" y="47"/>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74">
              <a:extLst>
                <a:ext uri="{FF2B5EF4-FFF2-40B4-BE49-F238E27FC236}">
                  <a16:creationId xmlns:a16="http://schemas.microsoft.com/office/drawing/2014/main" id="{2C5AF5E6-10F2-0D40-A2CA-29DA9E0BCFF4}"/>
                </a:ext>
              </a:extLst>
            </p:cNvPr>
            <p:cNvSpPr>
              <a:spLocks/>
            </p:cNvSpPr>
            <p:nvPr/>
          </p:nvSpPr>
          <p:spPr bwMode="auto">
            <a:xfrm>
              <a:off x="3968" y="1698"/>
              <a:ext cx="167" cy="173"/>
            </a:xfrm>
            <a:custGeom>
              <a:avLst/>
              <a:gdLst>
                <a:gd name="T0" fmla="*/ 0 w 167"/>
                <a:gd name="T1" fmla="*/ 33 h 173"/>
                <a:gd name="T2" fmla="*/ 132 w 167"/>
                <a:gd name="T3" fmla="*/ 173 h 173"/>
                <a:gd name="T4" fmla="*/ 167 w 167"/>
                <a:gd name="T5" fmla="*/ 141 h 173"/>
                <a:gd name="T6" fmla="*/ 40 w 167"/>
                <a:gd name="T7" fmla="*/ 0 h 173"/>
                <a:gd name="T8" fmla="*/ 0 w 167"/>
                <a:gd name="T9" fmla="*/ 33 h 173"/>
              </a:gdLst>
              <a:ahLst/>
              <a:cxnLst>
                <a:cxn ang="0">
                  <a:pos x="T0" y="T1"/>
                </a:cxn>
                <a:cxn ang="0">
                  <a:pos x="T2" y="T3"/>
                </a:cxn>
                <a:cxn ang="0">
                  <a:pos x="T4" y="T5"/>
                </a:cxn>
                <a:cxn ang="0">
                  <a:pos x="T6" y="T7"/>
                </a:cxn>
                <a:cxn ang="0">
                  <a:pos x="T8" y="T9"/>
                </a:cxn>
              </a:cxnLst>
              <a:rect l="0" t="0" r="r" b="b"/>
              <a:pathLst>
                <a:path w="167" h="173">
                  <a:moveTo>
                    <a:pt x="0" y="33"/>
                  </a:moveTo>
                  <a:lnTo>
                    <a:pt x="132" y="173"/>
                  </a:lnTo>
                  <a:lnTo>
                    <a:pt x="167" y="141"/>
                  </a:lnTo>
                  <a:lnTo>
                    <a:pt x="40" y="0"/>
                  </a:lnTo>
                  <a:lnTo>
                    <a:pt x="0" y="3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5">
              <a:extLst>
                <a:ext uri="{FF2B5EF4-FFF2-40B4-BE49-F238E27FC236}">
                  <a16:creationId xmlns:a16="http://schemas.microsoft.com/office/drawing/2014/main" id="{65A31B29-63D5-A643-AD45-CB3E8CBE8C25}"/>
                </a:ext>
              </a:extLst>
            </p:cNvPr>
            <p:cNvSpPr>
              <a:spLocks/>
            </p:cNvSpPr>
            <p:nvPr/>
          </p:nvSpPr>
          <p:spPr bwMode="auto">
            <a:xfrm>
              <a:off x="4074" y="1817"/>
              <a:ext cx="69" cy="67"/>
            </a:xfrm>
            <a:custGeom>
              <a:avLst/>
              <a:gdLst>
                <a:gd name="T0" fmla="*/ 50 w 51"/>
                <a:gd name="T1" fmla="*/ 27 h 50"/>
                <a:gd name="T2" fmla="*/ 24 w 51"/>
                <a:gd name="T3" fmla="*/ 49 h 50"/>
                <a:gd name="T4" fmla="*/ 1 w 51"/>
                <a:gd name="T5" fmla="*/ 23 h 50"/>
                <a:gd name="T6" fmla="*/ 27 w 51"/>
                <a:gd name="T7" fmla="*/ 1 h 50"/>
                <a:gd name="T8" fmla="*/ 50 w 51"/>
                <a:gd name="T9" fmla="*/ 27 h 50"/>
              </a:gdLst>
              <a:ahLst/>
              <a:cxnLst>
                <a:cxn ang="0">
                  <a:pos x="T0" y="T1"/>
                </a:cxn>
                <a:cxn ang="0">
                  <a:pos x="T2" y="T3"/>
                </a:cxn>
                <a:cxn ang="0">
                  <a:pos x="T4" y="T5"/>
                </a:cxn>
                <a:cxn ang="0">
                  <a:pos x="T6" y="T7"/>
                </a:cxn>
                <a:cxn ang="0">
                  <a:pos x="T8" y="T9"/>
                </a:cxn>
              </a:cxnLst>
              <a:rect l="0" t="0" r="r" b="b"/>
              <a:pathLst>
                <a:path w="51" h="50">
                  <a:moveTo>
                    <a:pt x="50" y="27"/>
                  </a:moveTo>
                  <a:cubicBezTo>
                    <a:pt x="49" y="40"/>
                    <a:pt x="37" y="50"/>
                    <a:pt x="24" y="49"/>
                  </a:cubicBezTo>
                  <a:cubicBezTo>
                    <a:pt x="10" y="48"/>
                    <a:pt x="0" y="36"/>
                    <a:pt x="1" y="23"/>
                  </a:cubicBezTo>
                  <a:cubicBezTo>
                    <a:pt x="2" y="10"/>
                    <a:pt x="14" y="0"/>
                    <a:pt x="27" y="1"/>
                  </a:cubicBezTo>
                  <a:cubicBezTo>
                    <a:pt x="41" y="2"/>
                    <a:pt x="51" y="13"/>
                    <a:pt x="50" y="27"/>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76">
              <a:extLst>
                <a:ext uri="{FF2B5EF4-FFF2-40B4-BE49-F238E27FC236}">
                  <a16:creationId xmlns:a16="http://schemas.microsoft.com/office/drawing/2014/main" id="{2C32ABF8-DC11-3B42-AD9A-F1C1BB4B001F}"/>
                </a:ext>
              </a:extLst>
            </p:cNvPr>
            <p:cNvSpPr>
              <a:spLocks/>
            </p:cNvSpPr>
            <p:nvPr/>
          </p:nvSpPr>
          <p:spPr bwMode="auto">
            <a:xfrm>
              <a:off x="4777" y="938"/>
              <a:ext cx="499" cy="498"/>
            </a:xfrm>
            <a:custGeom>
              <a:avLst/>
              <a:gdLst>
                <a:gd name="T0" fmla="*/ 362 w 369"/>
                <a:gd name="T1" fmla="*/ 198 h 369"/>
                <a:gd name="T2" fmla="*/ 171 w 369"/>
                <a:gd name="T3" fmla="*/ 362 h 369"/>
                <a:gd name="T4" fmla="*/ 7 w 369"/>
                <a:gd name="T5" fmla="*/ 171 h 369"/>
                <a:gd name="T6" fmla="*/ 198 w 369"/>
                <a:gd name="T7" fmla="*/ 7 h 369"/>
                <a:gd name="T8" fmla="*/ 362 w 369"/>
                <a:gd name="T9" fmla="*/ 198 h 369"/>
              </a:gdLst>
              <a:ahLst/>
              <a:cxnLst>
                <a:cxn ang="0">
                  <a:pos x="T0" y="T1"/>
                </a:cxn>
                <a:cxn ang="0">
                  <a:pos x="T2" y="T3"/>
                </a:cxn>
                <a:cxn ang="0">
                  <a:pos x="T4" y="T5"/>
                </a:cxn>
                <a:cxn ang="0">
                  <a:pos x="T6" y="T7"/>
                </a:cxn>
                <a:cxn ang="0">
                  <a:pos x="T8" y="T9"/>
                </a:cxn>
              </a:cxnLst>
              <a:rect l="0" t="0" r="r" b="b"/>
              <a:pathLst>
                <a:path w="369" h="369">
                  <a:moveTo>
                    <a:pt x="362" y="198"/>
                  </a:moveTo>
                  <a:cubicBezTo>
                    <a:pt x="354" y="295"/>
                    <a:pt x="269" y="369"/>
                    <a:pt x="171" y="362"/>
                  </a:cubicBezTo>
                  <a:cubicBezTo>
                    <a:pt x="74" y="354"/>
                    <a:pt x="0" y="269"/>
                    <a:pt x="7" y="171"/>
                  </a:cubicBezTo>
                  <a:cubicBezTo>
                    <a:pt x="15" y="73"/>
                    <a:pt x="100" y="0"/>
                    <a:pt x="198" y="7"/>
                  </a:cubicBezTo>
                  <a:cubicBezTo>
                    <a:pt x="296" y="15"/>
                    <a:pt x="369" y="100"/>
                    <a:pt x="362" y="198"/>
                  </a:cubicBezTo>
                  <a:close/>
                </a:path>
              </a:pathLst>
            </a:custGeom>
            <a:solidFill>
              <a:srgbClr val="2A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7">
              <a:extLst>
                <a:ext uri="{FF2B5EF4-FFF2-40B4-BE49-F238E27FC236}">
                  <a16:creationId xmlns:a16="http://schemas.microsoft.com/office/drawing/2014/main" id="{69DC6A9F-C2DB-1040-8653-F9316C955094}"/>
                </a:ext>
              </a:extLst>
            </p:cNvPr>
            <p:cNvSpPr>
              <a:spLocks/>
            </p:cNvSpPr>
            <p:nvPr/>
          </p:nvSpPr>
          <p:spPr bwMode="auto">
            <a:xfrm>
              <a:off x="4842" y="1001"/>
              <a:ext cx="371" cy="370"/>
            </a:xfrm>
            <a:custGeom>
              <a:avLst/>
              <a:gdLst>
                <a:gd name="T0" fmla="*/ 268 w 274"/>
                <a:gd name="T1" fmla="*/ 147 h 274"/>
                <a:gd name="T2" fmla="*/ 127 w 274"/>
                <a:gd name="T3" fmla="*/ 269 h 274"/>
                <a:gd name="T4" fmla="*/ 5 w 274"/>
                <a:gd name="T5" fmla="*/ 128 h 274"/>
                <a:gd name="T6" fmla="*/ 146 w 274"/>
                <a:gd name="T7" fmla="*/ 6 h 274"/>
                <a:gd name="T8" fmla="*/ 268 w 274"/>
                <a:gd name="T9" fmla="*/ 147 h 274"/>
              </a:gdLst>
              <a:ahLst/>
              <a:cxnLst>
                <a:cxn ang="0">
                  <a:pos x="T0" y="T1"/>
                </a:cxn>
                <a:cxn ang="0">
                  <a:pos x="T2" y="T3"/>
                </a:cxn>
                <a:cxn ang="0">
                  <a:pos x="T4" y="T5"/>
                </a:cxn>
                <a:cxn ang="0">
                  <a:pos x="T6" y="T7"/>
                </a:cxn>
                <a:cxn ang="0">
                  <a:pos x="T8" y="T9"/>
                </a:cxn>
              </a:cxnLst>
              <a:rect l="0" t="0" r="r" b="b"/>
              <a:pathLst>
                <a:path w="274" h="274">
                  <a:moveTo>
                    <a:pt x="268" y="147"/>
                  </a:moveTo>
                  <a:cubicBezTo>
                    <a:pt x="263" y="220"/>
                    <a:pt x="199" y="274"/>
                    <a:pt x="127" y="269"/>
                  </a:cubicBezTo>
                  <a:cubicBezTo>
                    <a:pt x="54" y="263"/>
                    <a:pt x="0" y="200"/>
                    <a:pt x="5" y="128"/>
                  </a:cubicBezTo>
                  <a:cubicBezTo>
                    <a:pt x="11" y="55"/>
                    <a:pt x="74" y="0"/>
                    <a:pt x="146" y="6"/>
                  </a:cubicBezTo>
                  <a:cubicBezTo>
                    <a:pt x="219" y="11"/>
                    <a:pt x="274" y="75"/>
                    <a:pt x="268" y="147"/>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A45DF14B-8661-3245-B3E0-82423CCDF3FA}"/>
                </a:ext>
              </a:extLst>
            </p:cNvPr>
            <p:cNvSpPr>
              <a:spLocks/>
            </p:cNvSpPr>
            <p:nvPr/>
          </p:nvSpPr>
          <p:spPr bwMode="auto">
            <a:xfrm>
              <a:off x="4868" y="1028"/>
              <a:ext cx="317" cy="318"/>
            </a:xfrm>
            <a:custGeom>
              <a:avLst/>
              <a:gdLst>
                <a:gd name="T0" fmla="*/ 230 w 235"/>
                <a:gd name="T1" fmla="*/ 126 h 235"/>
                <a:gd name="T2" fmla="*/ 109 w 235"/>
                <a:gd name="T3" fmla="*/ 230 h 235"/>
                <a:gd name="T4" fmla="*/ 5 w 235"/>
                <a:gd name="T5" fmla="*/ 109 h 235"/>
                <a:gd name="T6" fmla="*/ 126 w 235"/>
                <a:gd name="T7" fmla="*/ 5 h 235"/>
                <a:gd name="T8" fmla="*/ 230 w 235"/>
                <a:gd name="T9" fmla="*/ 126 h 235"/>
              </a:gdLst>
              <a:ahLst/>
              <a:cxnLst>
                <a:cxn ang="0">
                  <a:pos x="T0" y="T1"/>
                </a:cxn>
                <a:cxn ang="0">
                  <a:pos x="T2" y="T3"/>
                </a:cxn>
                <a:cxn ang="0">
                  <a:pos x="T4" y="T5"/>
                </a:cxn>
                <a:cxn ang="0">
                  <a:pos x="T6" y="T7"/>
                </a:cxn>
                <a:cxn ang="0">
                  <a:pos x="T8" y="T9"/>
                </a:cxn>
              </a:cxnLst>
              <a:rect l="0" t="0" r="r" b="b"/>
              <a:pathLst>
                <a:path w="235" h="235">
                  <a:moveTo>
                    <a:pt x="230" y="126"/>
                  </a:moveTo>
                  <a:cubicBezTo>
                    <a:pt x="226" y="188"/>
                    <a:pt x="171" y="235"/>
                    <a:pt x="109" y="230"/>
                  </a:cubicBezTo>
                  <a:cubicBezTo>
                    <a:pt x="47" y="225"/>
                    <a:pt x="0" y="171"/>
                    <a:pt x="5" y="109"/>
                  </a:cubicBezTo>
                  <a:cubicBezTo>
                    <a:pt x="10" y="47"/>
                    <a:pt x="64" y="0"/>
                    <a:pt x="126" y="5"/>
                  </a:cubicBezTo>
                  <a:cubicBezTo>
                    <a:pt x="188" y="9"/>
                    <a:pt x="235" y="64"/>
                    <a:pt x="230" y="126"/>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79">
              <a:extLst>
                <a:ext uri="{FF2B5EF4-FFF2-40B4-BE49-F238E27FC236}">
                  <a16:creationId xmlns:a16="http://schemas.microsoft.com/office/drawing/2014/main" id="{F1D7D3B2-ACDD-774A-AEE1-D46CBC76E5B6}"/>
                </a:ext>
              </a:extLst>
            </p:cNvPr>
            <p:cNvSpPr>
              <a:spLocks/>
            </p:cNvSpPr>
            <p:nvPr/>
          </p:nvSpPr>
          <p:spPr bwMode="auto">
            <a:xfrm>
              <a:off x="4968" y="1127"/>
              <a:ext cx="119" cy="119"/>
            </a:xfrm>
            <a:custGeom>
              <a:avLst/>
              <a:gdLst>
                <a:gd name="T0" fmla="*/ 86 w 88"/>
                <a:gd name="T1" fmla="*/ 48 h 88"/>
                <a:gd name="T2" fmla="*/ 40 w 88"/>
                <a:gd name="T3" fmla="*/ 87 h 88"/>
                <a:gd name="T4" fmla="*/ 1 w 88"/>
                <a:gd name="T5" fmla="*/ 41 h 88"/>
                <a:gd name="T6" fmla="*/ 47 w 88"/>
                <a:gd name="T7" fmla="*/ 2 h 88"/>
                <a:gd name="T8" fmla="*/ 86 w 88"/>
                <a:gd name="T9" fmla="*/ 48 h 88"/>
              </a:gdLst>
              <a:ahLst/>
              <a:cxnLst>
                <a:cxn ang="0">
                  <a:pos x="T0" y="T1"/>
                </a:cxn>
                <a:cxn ang="0">
                  <a:pos x="T2" y="T3"/>
                </a:cxn>
                <a:cxn ang="0">
                  <a:pos x="T4" y="T5"/>
                </a:cxn>
                <a:cxn ang="0">
                  <a:pos x="T6" y="T7"/>
                </a:cxn>
                <a:cxn ang="0">
                  <a:pos x="T8" y="T9"/>
                </a:cxn>
              </a:cxnLst>
              <a:rect l="0" t="0" r="r" b="b"/>
              <a:pathLst>
                <a:path w="88" h="88">
                  <a:moveTo>
                    <a:pt x="86" y="48"/>
                  </a:moveTo>
                  <a:cubicBezTo>
                    <a:pt x="84" y="71"/>
                    <a:pt x="64" y="88"/>
                    <a:pt x="40" y="87"/>
                  </a:cubicBezTo>
                  <a:cubicBezTo>
                    <a:pt x="17" y="85"/>
                    <a:pt x="0" y="65"/>
                    <a:pt x="1" y="41"/>
                  </a:cubicBezTo>
                  <a:cubicBezTo>
                    <a:pt x="3" y="18"/>
                    <a:pt x="23" y="0"/>
                    <a:pt x="47" y="2"/>
                  </a:cubicBezTo>
                  <a:cubicBezTo>
                    <a:pt x="70" y="4"/>
                    <a:pt x="88" y="24"/>
                    <a:pt x="86" y="48"/>
                  </a:cubicBez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0">
              <a:extLst>
                <a:ext uri="{FF2B5EF4-FFF2-40B4-BE49-F238E27FC236}">
                  <a16:creationId xmlns:a16="http://schemas.microsoft.com/office/drawing/2014/main" id="{E38C93D9-DC8F-DC4F-B6F0-B8B8743DF170}"/>
                </a:ext>
              </a:extLst>
            </p:cNvPr>
            <p:cNvSpPr>
              <a:spLocks/>
            </p:cNvSpPr>
            <p:nvPr/>
          </p:nvSpPr>
          <p:spPr bwMode="auto">
            <a:xfrm>
              <a:off x="4885" y="1035"/>
              <a:ext cx="168" cy="173"/>
            </a:xfrm>
            <a:custGeom>
              <a:avLst/>
              <a:gdLst>
                <a:gd name="T0" fmla="*/ 0 w 168"/>
                <a:gd name="T1" fmla="*/ 34 h 173"/>
                <a:gd name="T2" fmla="*/ 133 w 168"/>
                <a:gd name="T3" fmla="*/ 173 h 173"/>
                <a:gd name="T4" fmla="*/ 168 w 168"/>
                <a:gd name="T5" fmla="*/ 142 h 173"/>
                <a:gd name="T6" fmla="*/ 41 w 168"/>
                <a:gd name="T7" fmla="*/ 0 h 173"/>
                <a:gd name="T8" fmla="*/ 0 w 168"/>
                <a:gd name="T9" fmla="*/ 34 h 173"/>
              </a:gdLst>
              <a:ahLst/>
              <a:cxnLst>
                <a:cxn ang="0">
                  <a:pos x="T0" y="T1"/>
                </a:cxn>
                <a:cxn ang="0">
                  <a:pos x="T2" y="T3"/>
                </a:cxn>
                <a:cxn ang="0">
                  <a:pos x="T4" y="T5"/>
                </a:cxn>
                <a:cxn ang="0">
                  <a:pos x="T6" y="T7"/>
                </a:cxn>
                <a:cxn ang="0">
                  <a:pos x="T8" y="T9"/>
                </a:cxn>
              </a:cxnLst>
              <a:rect l="0" t="0" r="r" b="b"/>
              <a:pathLst>
                <a:path w="168" h="173">
                  <a:moveTo>
                    <a:pt x="0" y="34"/>
                  </a:moveTo>
                  <a:lnTo>
                    <a:pt x="133" y="173"/>
                  </a:lnTo>
                  <a:lnTo>
                    <a:pt x="168" y="142"/>
                  </a:lnTo>
                  <a:lnTo>
                    <a:pt x="41" y="0"/>
                  </a:lnTo>
                  <a:lnTo>
                    <a:pt x="0" y="34"/>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81">
              <a:extLst>
                <a:ext uri="{FF2B5EF4-FFF2-40B4-BE49-F238E27FC236}">
                  <a16:creationId xmlns:a16="http://schemas.microsoft.com/office/drawing/2014/main" id="{17B85192-2275-9D42-B4DC-57235AA8A124}"/>
                </a:ext>
              </a:extLst>
            </p:cNvPr>
            <p:cNvSpPr>
              <a:spLocks/>
            </p:cNvSpPr>
            <p:nvPr/>
          </p:nvSpPr>
          <p:spPr bwMode="auto">
            <a:xfrm>
              <a:off x="4992" y="1153"/>
              <a:ext cx="69" cy="67"/>
            </a:xfrm>
            <a:custGeom>
              <a:avLst/>
              <a:gdLst>
                <a:gd name="T0" fmla="*/ 50 w 51"/>
                <a:gd name="T1" fmla="*/ 27 h 50"/>
                <a:gd name="T2" fmla="*/ 24 w 51"/>
                <a:gd name="T3" fmla="*/ 49 h 50"/>
                <a:gd name="T4" fmla="*/ 1 w 51"/>
                <a:gd name="T5" fmla="*/ 24 h 50"/>
                <a:gd name="T6" fmla="*/ 27 w 51"/>
                <a:gd name="T7" fmla="*/ 1 h 50"/>
                <a:gd name="T8" fmla="*/ 50 w 51"/>
                <a:gd name="T9" fmla="*/ 27 h 50"/>
              </a:gdLst>
              <a:ahLst/>
              <a:cxnLst>
                <a:cxn ang="0">
                  <a:pos x="T0" y="T1"/>
                </a:cxn>
                <a:cxn ang="0">
                  <a:pos x="T2" y="T3"/>
                </a:cxn>
                <a:cxn ang="0">
                  <a:pos x="T4" y="T5"/>
                </a:cxn>
                <a:cxn ang="0">
                  <a:pos x="T6" y="T7"/>
                </a:cxn>
                <a:cxn ang="0">
                  <a:pos x="T8" y="T9"/>
                </a:cxn>
              </a:cxnLst>
              <a:rect l="0" t="0" r="r" b="b"/>
              <a:pathLst>
                <a:path w="51" h="50">
                  <a:moveTo>
                    <a:pt x="50" y="27"/>
                  </a:moveTo>
                  <a:cubicBezTo>
                    <a:pt x="49" y="40"/>
                    <a:pt x="37" y="50"/>
                    <a:pt x="24" y="49"/>
                  </a:cubicBezTo>
                  <a:cubicBezTo>
                    <a:pt x="10" y="48"/>
                    <a:pt x="0" y="37"/>
                    <a:pt x="1" y="24"/>
                  </a:cubicBezTo>
                  <a:cubicBezTo>
                    <a:pt x="2" y="10"/>
                    <a:pt x="14" y="0"/>
                    <a:pt x="27" y="1"/>
                  </a:cubicBezTo>
                  <a:cubicBezTo>
                    <a:pt x="41" y="2"/>
                    <a:pt x="51" y="14"/>
                    <a:pt x="50" y="27"/>
                  </a:cubicBez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325C9319-A662-964D-9490-2061C5A02312}"/>
                </a:ext>
              </a:extLst>
            </p:cNvPr>
            <p:cNvSpPr>
              <a:spLocks/>
            </p:cNvSpPr>
            <p:nvPr/>
          </p:nvSpPr>
          <p:spPr bwMode="auto">
            <a:xfrm>
              <a:off x="3720" y="804"/>
              <a:ext cx="1107" cy="937"/>
            </a:xfrm>
            <a:custGeom>
              <a:avLst/>
              <a:gdLst>
                <a:gd name="T0" fmla="*/ 255 w 819"/>
                <a:gd name="T1" fmla="*/ 419 h 694"/>
                <a:gd name="T2" fmla="*/ 329 w 819"/>
                <a:gd name="T3" fmla="*/ 449 h 694"/>
                <a:gd name="T4" fmla="*/ 473 w 819"/>
                <a:gd name="T5" fmla="*/ 612 h 694"/>
                <a:gd name="T6" fmla="*/ 712 w 819"/>
                <a:gd name="T7" fmla="*/ 428 h 694"/>
                <a:gd name="T8" fmla="*/ 458 w 819"/>
                <a:gd name="T9" fmla="*/ 62 h 694"/>
                <a:gd name="T10" fmla="*/ 434 w 819"/>
                <a:gd name="T11" fmla="*/ 30 h 694"/>
                <a:gd name="T12" fmla="*/ 479 w 819"/>
                <a:gd name="T13" fmla="*/ 33 h 694"/>
                <a:gd name="T14" fmla="*/ 804 w 819"/>
                <a:gd name="T15" fmla="*/ 197 h 694"/>
                <a:gd name="T16" fmla="*/ 813 w 819"/>
                <a:gd name="T17" fmla="*/ 406 h 694"/>
                <a:gd name="T18" fmla="*/ 446 w 819"/>
                <a:gd name="T19" fmla="*/ 694 h 694"/>
                <a:gd name="T20" fmla="*/ 323 w 819"/>
                <a:gd name="T21" fmla="*/ 651 h 694"/>
                <a:gd name="T22" fmla="*/ 85 w 819"/>
                <a:gd name="T23" fmla="*/ 636 h 694"/>
                <a:gd name="T24" fmla="*/ 32 w 819"/>
                <a:gd name="T25" fmla="*/ 457 h 694"/>
                <a:gd name="T26" fmla="*/ 255 w 819"/>
                <a:gd name="T27" fmla="*/ 419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9" h="694">
                  <a:moveTo>
                    <a:pt x="255" y="419"/>
                  </a:moveTo>
                  <a:cubicBezTo>
                    <a:pt x="255" y="419"/>
                    <a:pt x="305" y="428"/>
                    <a:pt x="329" y="449"/>
                  </a:cubicBezTo>
                  <a:cubicBezTo>
                    <a:pt x="353" y="470"/>
                    <a:pt x="462" y="606"/>
                    <a:pt x="473" y="612"/>
                  </a:cubicBezTo>
                  <a:cubicBezTo>
                    <a:pt x="484" y="617"/>
                    <a:pt x="690" y="463"/>
                    <a:pt x="712" y="428"/>
                  </a:cubicBezTo>
                  <a:cubicBezTo>
                    <a:pt x="734" y="393"/>
                    <a:pt x="724" y="117"/>
                    <a:pt x="458" y="62"/>
                  </a:cubicBezTo>
                  <a:cubicBezTo>
                    <a:pt x="458" y="62"/>
                    <a:pt x="426" y="59"/>
                    <a:pt x="434" y="30"/>
                  </a:cubicBezTo>
                  <a:cubicBezTo>
                    <a:pt x="441" y="0"/>
                    <a:pt x="479" y="33"/>
                    <a:pt x="479" y="33"/>
                  </a:cubicBezTo>
                  <a:cubicBezTo>
                    <a:pt x="479" y="33"/>
                    <a:pt x="675" y="54"/>
                    <a:pt x="804" y="197"/>
                  </a:cubicBezTo>
                  <a:cubicBezTo>
                    <a:pt x="804" y="197"/>
                    <a:pt x="819" y="389"/>
                    <a:pt x="813" y="406"/>
                  </a:cubicBezTo>
                  <a:cubicBezTo>
                    <a:pt x="807" y="422"/>
                    <a:pt x="516" y="648"/>
                    <a:pt x="446" y="694"/>
                  </a:cubicBezTo>
                  <a:cubicBezTo>
                    <a:pt x="446" y="694"/>
                    <a:pt x="386" y="644"/>
                    <a:pt x="323" y="651"/>
                  </a:cubicBezTo>
                  <a:cubicBezTo>
                    <a:pt x="259" y="658"/>
                    <a:pt x="105" y="654"/>
                    <a:pt x="85" y="636"/>
                  </a:cubicBezTo>
                  <a:cubicBezTo>
                    <a:pt x="65" y="617"/>
                    <a:pt x="0" y="513"/>
                    <a:pt x="32" y="457"/>
                  </a:cubicBezTo>
                  <a:cubicBezTo>
                    <a:pt x="64" y="401"/>
                    <a:pt x="255" y="419"/>
                    <a:pt x="255" y="419"/>
                  </a:cubicBezTo>
                  <a:close/>
                </a:path>
              </a:pathLst>
            </a:custGeom>
            <a:solidFill>
              <a:srgbClr val="E2A6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3">
              <a:extLst>
                <a:ext uri="{FF2B5EF4-FFF2-40B4-BE49-F238E27FC236}">
                  <a16:creationId xmlns:a16="http://schemas.microsoft.com/office/drawing/2014/main" id="{3DB573C1-F15B-5846-9F90-280F50AE9C69}"/>
                </a:ext>
              </a:extLst>
            </p:cNvPr>
            <p:cNvSpPr>
              <a:spLocks/>
            </p:cNvSpPr>
            <p:nvPr/>
          </p:nvSpPr>
          <p:spPr bwMode="auto">
            <a:xfrm>
              <a:off x="3691" y="1386"/>
              <a:ext cx="562" cy="540"/>
            </a:xfrm>
            <a:custGeom>
              <a:avLst/>
              <a:gdLst>
                <a:gd name="T0" fmla="*/ 138 w 416"/>
                <a:gd name="T1" fmla="*/ 76 h 400"/>
                <a:gd name="T2" fmla="*/ 47 w 416"/>
                <a:gd name="T3" fmla="*/ 364 h 400"/>
                <a:gd name="T4" fmla="*/ 106 w 416"/>
                <a:gd name="T5" fmla="*/ 390 h 400"/>
                <a:gd name="T6" fmla="*/ 397 w 416"/>
                <a:gd name="T7" fmla="*/ 192 h 400"/>
                <a:gd name="T8" fmla="*/ 138 w 416"/>
                <a:gd name="T9" fmla="*/ 76 h 400"/>
              </a:gdLst>
              <a:ahLst/>
              <a:cxnLst>
                <a:cxn ang="0">
                  <a:pos x="T0" y="T1"/>
                </a:cxn>
                <a:cxn ang="0">
                  <a:pos x="T2" y="T3"/>
                </a:cxn>
                <a:cxn ang="0">
                  <a:pos x="T4" y="T5"/>
                </a:cxn>
                <a:cxn ang="0">
                  <a:pos x="T6" y="T7"/>
                </a:cxn>
                <a:cxn ang="0">
                  <a:pos x="T8" y="T9"/>
                </a:cxn>
              </a:cxnLst>
              <a:rect l="0" t="0" r="r" b="b"/>
              <a:pathLst>
                <a:path w="416" h="400">
                  <a:moveTo>
                    <a:pt x="138" y="76"/>
                  </a:moveTo>
                  <a:cubicBezTo>
                    <a:pt x="90" y="93"/>
                    <a:pt x="0" y="252"/>
                    <a:pt x="47" y="364"/>
                  </a:cubicBezTo>
                  <a:cubicBezTo>
                    <a:pt x="47" y="364"/>
                    <a:pt x="77" y="400"/>
                    <a:pt x="106" y="390"/>
                  </a:cubicBezTo>
                  <a:cubicBezTo>
                    <a:pt x="135" y="380"/>
                    <a:pt x="378" y="218"/>
                    <a:pt x="397" y="192"/>
                  </a:cubicBezTo>
                  <a:cubicBezTo>
                    <a:pt x="416" y="167"/>
                    <a:pt x="355" y="0"/>
                    <a:pt x="138" y="76"/>
                  </a:cubicBezTo>
                  <a:close/>
                </a:path>
              </a:pathLst>
            </a:custGeom>
            <a:solidFill>
              <a:srgbClr val="F2C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84">
              <a:extLst>
                <a:ext uri="{FF2B5EF4-FFF2-40B4-BE49-F238E27FC236}">
                  <a16:creationId xmlns:a16="http://schemas.microsoft.com/office/drawing/2014/main" id="{EB9B88D5-7D19-8E4A-B372-7806C2BC3301}"/>
                </a:ext>
              </a:extLst>
            </p:cNvPr>
            <p:cNvSpPr>
              <a:spLocks/>
            </p:cNvSpPr>
            <p:nvPr/>
          </p:nvSpPr>
          <p:spPr bwMode="auto">
            <a:xfrm>
              <a:off x="3610" y="1325"/>
              <a:ext cx="540" cy="165"/>
            </a:xfrm>
            <a:custGeom>
              <a:avLst/>
              <a:gdLst>
                <a:gd name="T0" fmla="*/ 384 w 400"/>
                <a:gd name="T1" fmla="*/ 15 h 122"/>
                <a:gd name="T2" fmla="*/ 118 w 400"/>
                <a:gd name="T3" fmla="*/ 17 h 122"/>
                <a:gd name="T4" fmla="*/ 14 w 400"/>
                <a:gd name="T5" fmla="*/ 29 h 122"/>
                <a:gd name="T6" fmla="*/ 111 w 400"/>
                <a:gd name="T7" fmla="*/ 114 h 122"/>
                <a:gd name="T8" fmla="*/ 380 w 400"/>
                <a:gd name="T9" fmla="*/ 72 h 122"/>
                <a:gd name="T10" fmla="*/ 384 w 400"/>
                <a:gd name="T11" fmla="*/ 15 h 122"/>
              </a:gdLst>
              <a:ahLst/>
              <a:cxnLst>
                <a:cxn ang="0">
                  <a:pos x="T0" y="T1"/>
                </a:cxn>
                <a:cxn ang="0">
                  <a:pos x="T2" y="T3"/>
                </a:cxn>
                <a:cxn ang="0">
                  <a:pos x="T4" y="T5"/>
                </a:cxn>
                <a:cxn ang="0">
                  <a:pos x="T6" y="T7"/>
                </a:cxn>
                <a:cxn ang="0">
                  <a:pos x="T8" y="T9"/>
                </a:cxn>
                <a:cxn ang="0">
                  <a:pos x="T10" y="T11"/>
                </a:cxn>
              </a:cxnLst>
              <a:rect l="0" t="0" r="r" b="b"/>
              <a:pathLst>
                <a:path w="400" h="122">
                  <a:moveTo>
                    <a:pt x="384" y="15"/>
                  </a:moveTo>
                  <a:cubicBezTo>
                    <a:pt x="371" y="0"/>
                    <a:pt x="184" y="12"/>
                    <a:pt x="118" y="17"/>
                  </a:cubicBezTo>
                  <a:cubicBezTo>
                    <a:pt x="52" y="22"/>
                    <a:pt x="26" y="5"/>
                    <a:pt x="14" y="29"/>
                  </a:cubicBezTo>
                  <a:cubicBezTo>
                    <a:pt x="0" y="58"/>
                    <a:pt x="54" y="106"/>
                    <a:pt x="111" y="114"/>
                  </a:cubicBezTo>
                  <a:cubicBezTo>
                    <a:pt x="167" y="122"/>
                    <a:pt x="361" y="84"/>
                    <a:pt x="380" y="72"/>
                  </a:cubicBezTo>
                  <a:cubicBezTo>
                    <a:pt x="398" y="60"/>
                    <a:pt x="400" y="35"/>
                    <a:pt x="384" y="15"/>
                  </a:cubicBezTo>
                  <a:close/>
                </a:path>
              </a:pathLst>
            </a:custGeom>
            <a:solidFill>
              <a:srgbClr val="1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5">
              <a:extLst>
                <a:ext uri="{FF2B5EF4-FFF2-40B4-BE49-F238E27FC236}">
                  <a16:creationId xmlns:a16="http://schemas.microsoft.com/office/drawing/2014/main" id="{AD21175B-D210-9744-92AC-E0DC6CB1B1B8}"/>
                </a:ext>
              </a:extLst>
            </p:cNvPr>
            <p:cNvSpPr>
              <a:spLocks/>
            </p:cNvSpPr>
            <p:nvPr/>
          </p:nvSpPr>
          <p:spPr bwMode="auto">
            <a:xfrm>
              <a:off x="4748" y="889"/>
              <a:ext cx="444" cy="458"/>
            </a:xfrm>
            <a:custGeom>
              <a:avLst/>
              <a:gdLst>
                <a:gd name="T0" fmla="*/ 40 w 329"/>
                <a:gd name="T1" fmla="*/ 339 h 339"/>
                <a:gd name="T2" fmla="*/ 25 w 329"/>
                <a:gd name="T3" fmla="*/ 133 h 339"/>
                <a:gd name="T4" fmla="*/ 186 w 329"/>
                <a:gd name="T5" fmla="*/ 5 h 339"/>
                <a:gd name="T6" fmla="*/ 329 w 329"/>
                <a:gd name="T7" fmla="*/ 63 h 339"/>
                <a:gd name="T8" fmla="*/ 191 w 329"/>
                <a:gd name="T9" fmla="*/ 167 h 339"/>
                <a:gd name="T10" fmla="*/ 93 w 329"/>
                <a:gd name="T11" fmla="*/ 305 h 339"/>
                <a:gd name="T12" fmla="*/ 40 w 329"/>
                <a:gd name="T13" fmla="*/ 339 h 339"/>
              </a:gdLst>
              <a:ahLst/>
              <a:cxnLst>
                <a:cxn ang="0">
                  <a:pos x="T0" y="T1"/>
                </a:cxn>
                <a:cxn ang="0">
                  <a:pos x="T2" y="T3"/>
                </a:cxn>
                <a:cxn ang="0">
                  <a:pos x="T4" y="T5"/>
                </a:cxn>
                <a:cxn ang="0">
                  <a:pos x="T6" y="T7"/>
                </a:cxn>
                <a:cxn ang="0">
                  <a:pos x="T8" y="T9"/>
                </a:cxn>
                <a:cxn ang="0">
                  <a:pos x="T10" y="T11"/>
                </a:cxn>
                <a:cxn ang="0">
                  <a:pos x="T12" y="T13"/>
                </a:cxn>
              </a:cxnLst>
              <a:rect l="0" t="0" r="r" b="b"/>
              <a:pathLst>
                <a:path w="329" h="339">
                  <a:moveTo>
                    <a:pt x="40" y="339"/>
                  </a:moveTo>
                  <a:cubicBezTo>
                    <a:pt x="40" y="339"/>
                    <a:pt x="0" y="178"/>
                    <a:pt x="25" y="133"/>
                  </a:cubicBezTo>
                  <a:cubicBezTo>
                    <a:pt x="50" y="87"/>
                    <a:pt x="94" y="12"/>
                    <a:pt x="186" y="5"/>
                  </a:cubicBezTo>
                  <a:cubicBezTo>
                    <a:pt x="249" y="0"/>
                    <a:pt x="305" y="29"/>
                    <a:pt x="329" y="63"/>
                  </a:cubicBezTo>
                  <a:cubicBezTo>
                    <a:pt x="329" y="63"/>
                    <a:pt x="239" y="136"/>
                    <a:pt x="191" y="167"/>
                  </a:cubicBezTo>
                  <a:cubicBezTo>
                    <a:pt x="143" y="198"/>
                    <a:pt x="74" y="244"/>
                    <a:pt x="93" y="305"/>
                  </a:cubicBezTo>
                  <a:cubicBezTo>
                    <a:pt x="93" y="305"/>
                    <a:pt x="82" y="325"/>
                    <a:pt x="40" y="339"/>
                  </a:cubicBezTo>
                  <a:close/>
                </a:path>
              </a:pathLst>
            </a:custGeom>
            <a:solidFill>
              <a:srgbClr val="F2C4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6">
              <a:extLst>
                <a:ext uri="{FF2B5EF4-FFF2-40B4-BE49-F238E27FC236}">
                  <a16:creationId xmlns:a16="http://schemas.microsoft.com/office/drawing/2014/main" id="{36845321-A5D9-0045-8620-0EA38231071D}"/>
                </a:ext>
              </a:extLst>
            </p:cNvPr>
            <p:cNvSpPr>
              <a:spLocks/>
            </p:cNvSpPr>
            <p:nvPr/>
          </p:nvSpPr>
          <p:spPr bwMode="auto">
            <a:xfrm>
              <a:off x="4358" y="1749"/>
              <a:ext cx="48" cy="135"/>
            </a:xfrm>
            <a:custGeom>
              <a:avLst/>
              <a:gdLst>
                <a:gd name="T0" fmla="*/ 5 w 35"/>
                <a:gd name="T1" fmla="*/ 16 h 100"/>
                <a:gd name="T2" fmla="*/ 20 w 35"/>
                <a:gd name="T3" fmla="*/ 90 h 100"/>
                <a:gd name="T4" fmla="*/ 35 w 35"/>
                <a:gd name="T5" fmla="*/ 90 h 100"/>
                <a:gd name="T6" fmla="*/ 18 w 35"/>
                <a:gd name="T7" fmla="*/ 8 h 100"/>
                <a:gd name="T8" fmla="*/ 5 w 35"/>
                <a:gd name="T9" fmla="*/ 16 h 100"/>
              </a:gdLst>
              <a:ahLst/>
              <a:cxnLst>
                <a:cxn ang="0">
                  <a:pos x="T0" y="T1"/>
                </a:cxn>
                <a:cxn ang="0">
                  <a:pos x="T2" y="T3"/>
                </a:cxn>
                <a:cxn ang="0">
                  <a:pos x="T4" y="T5"/>
                </a:cxn>
                <a:cxn ang="0">
                  <a:pos x="T6" y="T7"/>
                </a:cxn>
                <a:cxn ang="0">
                  <a:pos x="T8" y="T9"/>
                </a:cxn>
              </a:cxnLst>
              <a:rect l="0" t="0" r="r" b="b"/>
              <a:pathLst>
                <a:path w="35" h="100">
                  <a:moveTo>
                    <a:pt x="5" y="16"/>
                  </a:moveTo>
                  <a:cubicBezTo>
                    <a:pt x="20" y="38"/>
                    <a:pt x="20" y="64"/>
                    <a:pt x="20" y="90"/>
                  </a:cubicBezTo>
                  <a:cubicBezTo>
                    <a:pt x="20" y="100"/>
                    <a:pt x="35" y="100"/>
                    <a:pt x="35" y="90"/>
                  </a:cubicBezTo>
                  <a:cubicBezTo>
                    <a:pt x="35" y="61"/>
                    <a:pt x="34" y="33"/>
                    <a:pt x="18" y="8"/>
                  </a:cubicBezTo>
                  <a:cubicBezTo>
                    <a:pt x="13" y="0"/>
                    <a:pt x="0" y="8"/>
                    <a:pt x="5" y="16"/>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87">
              <a:extLst>
                <a:ext uri="{FF2B5EF4-FFF2-40B4-BE49-F238E27FC236}">
                  <a16:creationId xmlns:a16="http://schemas.microsoft.com/office/drawing/2014/main" id="{291068D3-AE5E-E14A-98E1-5FA095B15D45}"/>
                </a:ext>
              </a:extLst>
            </p:cNvPr>
            <p:cNvSpPr>
              <a:spLocks/>
            </p:cNvSpPr>
            <p:nvPr/>
          </p:nvSpPr>
          <p:spPr bwMode="auto">
            <a:xfrm>
              <a:off x="4404" y="1749"/>
              <a:ext cx="39" cy="103"/>
            </a:xfrm>
            <a:custGeom>
              <a:avLst/>
              <a:gdLst>
                <a:gd name="T0" fmla="*/ 5 w 29"/>
                <a:gd name="T1" fmla="*/ 16 h 76"/>
                <a:gd name="T2" fmla="*/ 14 w 29"/>
                <a:gd name="T3" fmla="*/ 66 h 76"/>
                <a:gd name="T4" fmla="*/ 29 w 29"/>
                <a:gd name="T5" fmla="*/ 66 h 76"/>
                <a:gd name="T6" fmla="*/ 18 w 29"/>
                <a:gd name="T7" fmla="*/ 8 h 76"/>
                <a:gd name="T8" fmla="*/ 5 w 29"/>
                <a:gd name="T9" fmla="*/ 16 h 76"/>
              </a:gdLst>
              <a:ahLst/>
              <a:cxnLst>
                <a:cxn ang="0">
                  <a:pos x="T0" y="T1"/>
                </a:cxn>
                <a:cxn ang="0">
                  <a:pos x="T2" y="T3"/>
                </a:cxn>
                <a:cxn ang="0">
                  <a:pos x="T4" y="T5"/>
                </a:cxn>
                <a:cxn ang="0">
                  <a:pos x="T6" y="T7"/>
                </a:cxn>
                <a:cxn ang="0">
                  <a:pos x="T8" y="T9"/>
                </a:cxn>
              </a:cxnLst>
              <a:rect l="0" t="0" r="r" b="b"/>
              <a:pathLst>
                <a:path w="29" h="76">
                  <a:moveTo>
                    <a:pt x="5" y="16"/>
                  </a:moveTo>
                  <a:cubicBezTo>
                    <a:pt x="14" y="31"/>
                    <a:pt x="14" y="49"/>
                    <a:pt x="14" y="66"/>
                  </a:cubicBezTo>
                  <a:cubicBezTo>
                    <a:pt x="14" y="76"/>
                    <a:pt x="29" y="76"/>
                    <a:pt x="29" y="66"/>
                  </a:cubicBezTo>
                  <a:cubicBezTo>
                    <a:pt x="29" y="46"/>
                    <a:pt x="28" y="26"/>
                    <a:pt x="18" y="8"/>
                  </a:cubicBezTo>
                  <a:cubicBezTo>
                    <a:pt x="13" y="0"/>
                    <a:pt x="0" y="7"/>
                    <a:pt x="5" y="16"/>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AC1EF748-D4C8-8A45-855D-25FD5D3D968F}"/>
                </a:ext>
              </a:extLst>
            </p:cNvPr>
            <p:cNvSpPr>
              <a:spLocks/>
            </p:cNvSpPr>
            <p:nvPr/>
          </p:nvSpPr>
          <p:spPr bwMode="auto">
            <a:xfrm>
              <a:off x="3822" y="1956"/>
              <a:ext cx="101" cy="112"/>
            </a:xfrm>
            <a:custGeom>
              <a:avLst/>
              <a:gdLst>
                <a:gd name="T0" fmla="*/ 4 w 75"/>
                <a:gd name="T1" fmla="*/ 17 h 83"/>
                <a:gd name="T2" fmla="*/ 57 w 75"/>
                <a:gd name="T3" fmla="*/ 76 h 83"/>
                <a:gd name="T4" fmla="*/ 68 w 75"/>
                <a:gd name="T5" fmla="*/ 66 h 83"/>
                <a:gd name="T6" fmla="*/ 17 w 75"/>
                <a:gd name="T7" fmla="*/ 9 h 83"/>
                <a:gd name="T8" fmla="*/ 4 w 75"/>
                <a:gd name="T9" fmla="*/ 17 h 83"/>
              </a:gdLst>
              <a:ahLst/>
              <a:cxnLst>
                <a:cxn ang="0">
                  <a:pos x="T0" y="T1"/>
                </a:cxn>
                <a:cxn ang="0">
                  <a:pos x="T2" y="T3"/>
                </a:cxn>
                <a:cxn ang="0">
                  <a:pos x="T4" y="T5"/>
                </a:cxn>
                <a:cxn ang="0">
                  <a:pos x="T6" y="T7"/>
                </a:cxn>
                <a:cxn ang="0">
                  <a:pos x="T8" y="T9"/>
                </a:cxn>
              </a:cxnLst>
              <a:rect l="0" t="0" r="r" b="b"/>
              <a:pathLst>
                <a:path w="75" h="83">
                  <a:moveTo>
                    <a:pt x="4" y="17"/>
                  </a:moveTo>
                  <a:cubicBezTo>
                    <a:pt x="17" y="41"/>
                    <a:pt x="37" y="58"/>
                    <a:pt x="57" y="76"/>
                  </a:cubicBezTo>
                  <a:cubicBezTo>
                    <a:pt x="64" y="83"/>
                    <a:pt x="75" y="72"/>
                    <a:pt x="68" y="66"/>
                  </a:cubicBezTo>
                  <a:cubicBezTo>
                    <a:pt x="49" y="49"/>
                    <a:pt x="29" y="32"/>
                    <a:pt x="17" y="9"/>
                  </a:cubicBezTo>
                  <a:cubicBezTo>
                    <a:pt x="13" y="0"/>
                    <a:pt x="0" y="8"/>
                    <a:pt x="4" y="17"/>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5B9AC520-3A45-3B49-8186-C2891659E021}"/>
                </a:ext>
              </a:extLst>
            </p:cNvPr>
            <p:cNvSpPr>
              <a:spLocks/>
            </p:cNvSpPr>
            <p:nvPr/>
          </p:nvSpPr>
          <p:spPr bwMode="auto">
            <a:xfrm>
              <a:off x="3793" y="1995"/>
              <a:ext cx="69" cy="78"/>
            </a:xfrm>
            <a:custGeom>
              <a:avLst/>
              <a:gdLst>
                <a:gd name="T0" fmla="*/ 5 w 51"/>
                <a:gd name="T1" fmla="*/ 16 h 58"/>
                <a:gd name="T2" fmla="*/ 36 w 51"/>
                <a:gd name="T3" fmla="*/ 52 h 58"/>
                <a:gd name="T4" fmla="*/ 43 w 51"/>
                <a:gd name="T5" fmla="*/ 39 h 58"/>
                <a:gd name="T6" fmla="*/ 18 w 51"/>
                <a:gd name="T7" fmla="*/ 8 h 58"/>
                <a:gd name="T8" fmla="*/ 5 w 51"/>
                <a:gd name="T9" fmla="*/ 16 h 58"/>
              </a:gdLst>
              <a:ahLst/>
              <a:cxnLst>
                <a:cxn ang="0">
                  <a:pos x="T0" y="T1"/>
                </a:cxn>
                <a:cxn ang="0">
                  <a:pos x="T2" y="T3"/>
                </a:cxn>
                <a:cxn ang="0">
                  <a:pos x="T4" y="T5"/>
                </a:cxn>
                <a:cxn ang="0">
                  <a:pos x="T6" y="T7"/>
                </a:cxn>
                <a:cxn ang="0">
                  <a:pos x="T8" y="T9"/>
                </a:cxn>
              </a:cxnLst>
              <a:rect l="0" t="0" r="r" b="b"/>
              <a:pathLst>
                <a:path w="51" h="58">
                  <a:moveTo>
                    <a:pt x="5" y="16"/>
                  </a:moveTo>
                  <a:cubicBezTo>
                    <a:pt x="14" y="29"/>
                    <a:pt x="22" y="43"/>
                    <a:pt x="36" y="52"/>
                  </a:cubicBezTo>
                  <a:cubicBezTo>
                    <a:pt x="44" y="58"/>
                    <a:pt x="51" y="45"/>
                    <a:pt x="43" y="39"/>
                  </a:cubicBezTo>
                  <a:cubicBezTo>
                    <a:pt x="32" y="32"/>
                    <a:pt x="25" y="19"/>
                    <a:pt x="18" y="8"/>
                  </a:cubicBezTo>
                  <a:cubicBezTo>
                    <a:pt x="13" y="0"/>
                    <a:pt x="0" y="8"/>
                    <a:pt x="5" y="16"/>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A6C9AA2D-E16F-3E4D-ADC0-028BE7A7CEDD}"/>
                </a:ext>
              </a:extLst>
            </p:cNvPr>
            <p:cNvSpPr>
              <a:spLocks/>
            </p:cNvSpPr>
            <p:nvPr/>
          </p:nvSpPr>
          <p:spPr bwMode="auto">
            <a:xfrm>
              <a:off x="4846" y="1397"/>
              <a:ext cx="92" cy="55"/>
            </a:xfrm>
            <a:custGeom>
              <a:avLst/>
              <a:gdLst>
                <a:gd name="T0" fmla="*/ 9 w 68"/>
                <a:gd name="T1" fmla="*/ 17 h 41"/>
                <a:gd name="T2" fmla="*/ 55 w 68"/>
                <a:gd name="T3" fmla="*/ 38 h 41"/>
                <a:gd name="T4" fmla="*/ 59 w 68"/>
                <a:gd name="T5" fmla="*/ 24 h 41"/>
                <a:gd name="T6" fmla="*/ 16 w 68"/>
                <a:gd name="T7" fmla="*/ 4 h 41"/>
                <a:gd name="T8" fmla="*/ 9 w 68"/>
                <a:gd name="T9" fmla="*/ 17 h 41"/>
              </a:gdLst>
              <a:ahLst/>
              <a:cxnLst>
                <a:cxn ang="0">
                  <a:pos x="T0" y="T1"/>
                </a:cxn>
                <a:cxn ang="0">
                  <a:pos x="T2" y="T3"/>
                </a:cxn>
                <a:cxn ang="0">
                  <a:pos x="T4" y="T5"/>
                </a:cxn>
                <a:cxn ang="0">
                  <a:pos x="T6" y="T7"/>
                </a:cxn>
                <a:cxn ang="0">
                  <a:pos x="T8" y="T9"/>
                </a:cxn>
              </a:cxnLst>
              <a:rect l="0" t="0" r="r" b="b"/>
              <a:pathLst>
                <a:path w="68" h="41">
                  <a:moveTo>
                    <a:pt x="9" y="17"/>
                  </a:moveTo>
                  <a:cubicBezTo>
                    <a:pt x="23" y="26"/>
                    <a:pt x="38" y="34"/>
                    <a:pt x="55" y="38"/>
                  </a:cubicBezTo>
                  <a:cubicBezTo>
                    <a:pt x="64" y="41"/>
                    <a:pt x="68" y="26"/>
                    <a:pt x="59" y="24"/>
                  </a:cubicBezTo>
                  <a:cubicBezTo>
                    <a:pt x="43" y="20"/>
                    <a:pt x="30" y="12"/>
                    <a:pt x="16" y="4"/>
                  </a:cubicBezTo>
                  <a:cubicBezTo>
                    <a:pt x="8" y="0"/>
                    <a:pt x="0" y="13"/>
                    <a:pt x="9" y="17"/>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91">
              <a:extLst>
                <a:ext uri="{FF2B5EF4-FFF2-40B4-BE49-F238E27FC236}">
                  <a16:creationId xmlns:a16="http://schemas.microsoft.com/office/drawing/2014/main" id="{29907E95-C2BF-7941-95A3-DA65B050B0E4}"/>
                </a:ext>
              </a:extLst>
            </p:cNvPr>
            <p:cNvSpPr>
              <a:spLocks/>
            </p:cNvSpPr>
            <p:nvPr/>
          </p:nvSpPr>
          <p:spPr bwMode="auto">
            <a:xfrm>
              <a:off x="4835" y="1443"/>
              <a:ext cx="76" cy="40"/>
            </a:xfrm>
            <a:custGeom>
              <a:avLst/>
              <a:gdLst>
                <a:gd name="T0" fmla="*/ 9 w 56"/>
                <a:gd name="T1" fmla="*/ 17 h 30"/>
                <a:gd name="T2" fmla="*/ 43 w 56"/>
                <a:gd name="T3" fmla="*/ 28 h 30"/>
                <a:gd name="T4" fmla="*/ 47 w 56"/>
                <a:gd name="T5" fmla="*/ 14 h 30"/>
                <a:gd name="T6" fmla="*/ 16 w 56"/>
                <a:gd name="T7" fmla="*/ 4 h 30"/>
                <a:gd name="T8" fmla="*/ 9 w 56"/>
                <a:gd name="T9" fmla="*/ 17 h 30"/>
              </a:gdLst>
              <a:ahLst/>
              <a:cxnLst>
                <a:cxn ang="0">
                  <a:pos x="T0" y="T1"/>
                </a:cxn>
                <a:cxn ang="0">
                  <a:pos x="T2" y="T3"/>
                </a:cxn>
                <a:cxn ang="0">
                  <a:pos x="T4" y="T5"/>
                </a:cxn>
                <a:cxn ang="0">
                  <a:pos x="T6" y="T7"/>
                </a:cxn>
                <a:cxn ang="0">
                  <a:pos x="T8" y="T9"/>
                </a:cxn>
              </a:cxnLst>
              <a:rect l="0" t="0" r="r" b="b"/>
              <a:pathLst>
                <a:path w="56" h="30">
                  <a:moveTo>
                    <a:pt x="9" y="17"/>
                  </a:moveTo>
                  <a:cubicBezTo>
                    <a:pt x="19" y="23"/>
                    <a:pt x="31" y="26"/>
                    <a:pt x="43" y="28"/>
                  </a:cubicBezTo>
                  <a:cubicBezTo>
                    <a:pt x="52" y="30"/>
                    <a:pt x="56" y="15"/>
                    <a:pt x="47" y="14"/>
                  </a:cubicBezTo>
                  <a:cubicBezTo>
                    <a:pt x="36" y="12"/>
                    <a:pt x="26" y="10"/>
                    <a:pt x="16" y="4"/>
                  </a:cubicBezTo>
                  <a:cubicBezTo>
                    <a:pt x="8" y="0"/>
                    <a:pt x="0" y="13"/>
                    <a:pt x="9" y="17"/>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92">
              <a:extLst>
                <a:ext uri="{FF2B5EF4-FFF2-40B4-BE49-F238E27FC236}">
                  <a16:creationId xmlns:a16="http://schemas.microsoft.com/office/drawing/2014/main" id="{8FA7C776-85EE-1041-9137-E74B3832219A}"/>
                </a:ext>
              </a:extLst>
            </p:cNvPr>
            <p:cNvSpPr>
              <a:spLocks/>
            </p:cNvSpPr>
            <p:nvPr/>
          </p:nvSpPr>
          <p:spPr bwMode="auto">
            <a:xfrm>
              <a:off x="5276" y="1063"/>
              <a:ext cx="38" cy="98"/>
            </a:xfrm>
            <a:custGeom>
              <a:avLst/>
              <a:gdLst>
                <a:gd name="T0" fmla="*/ 4 w 28"/>
                <a:gd name="T1" fmla="*/ 16 h 72"/>
                <a:gd name="T2" fmla="*/ 13 w 28"/>
                <a:gd name="T3" fmla="*/ 62 h 72"/>
                <a:gd name="T4" fmla="*/ 28 w 28"/>
                <a:gd name="T5" fmla="*/ 62 h 72"/>
                <a:gd name="T6" fmla="*/ 17 w 28"/>
                <a:gd name="T7" fmla="*/ 8 h 72"/>
                <a:gd name="T8" fmla="*/ 4 w 28"/>
                <a:gd name="T9" fmla="*/ 16 h 72"/>
              </a:gdLst>
              <a:ahLst/>
              <a:cxnLst>
                <a:cxn ang="0">
                  <a:pos x="T0" y="T1"/>
                </a:cxn>
                <a:cxn ang="0">
                  <a:pos x="T2" y="T3"/>
                </a:cxn>
                <a:cxn ang="0">
                  <a:pos x="T4" y="T5"/>
                </a:cxn>
                <a:cxn ang="0">
                  <a:pos x="T6" y="T7"/>
                </a:cxn>
                <a:cxn ang="0">
                  <a:pos x="T8" y="T9"/>
                </a:cxn>
              </a:cxnLst>
              <a:rect l="0" t="0" r="r" b="b"/>
              <a:pathLst>
                <a:path w="28" h="72">
                  <a:moveTo>
                    <a:pt x="4" y="16"/>
                  </a:moveTo>
                  <a:cubicBezTo>
                    <a:pt x="12" y="30"/>
                    <a:pt x="13" y="46"/>
                    <a:pt x="13" y="62"/>
                  </a:cubicBezTo>
                  <a:cubicBezTo>
                    <a:pt x="13" y="72"/>
                    <a:pt x="28" y="72"/>
                    <a:pt x="28" y="62"/>
                  </a:cubicBezTo>
                  <a:cubicBezTo>
                    <a:pt x="28" y="43"/>
                    <a:pt x="26" y="25"/>
                    <a:pt x="17" y="8"/>
                  </a:cubicBezTo>
                  <a:cubicBezTo>
                    <a:pt x="13" y="0"/>
                    <a:pt x="0" y="7"/>
                    <a:pt x="4" y="16"/>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93">
              <a:extLst>
                <a:ext uri="{FF2B5EF4-FFF2-40B4-BE49-F238E27FC236}">
                  <a16:creationId xmlns:a16="http://schemas.microsoft.com/office/drawing/2014/main" id="{C833ED26-DF94-314E-A934-F98AD187B391}"/>
                </a:ext>
              </a:extLst>
            </p:cNvPr>
            <p:cNvSpPr>
              <a:spLocks/>
            </p:cNvSpPr>
            <p:nvPr/>
          </p:nvSpPr>
          <p:spPr bwMode="auto">
            <a:xfrm>
              <a:off x="5322" y="1051"/>
              <a:ext cx="35" cy="91"/>
            </a:xfrm>
            <a:custGeom>
              <a:avLst/>
              <a:gdLst>
                <a:gd name="T0" fmla="*/ 3 w 26"/>
                <a:gd name="T1" fmla="*/ 13 h 67"/>
                <a:gd name="T2" fmla="*/ 11 w 26"/>
                <a:gd name="T3" fmla="*/ 57 h 67"/>
                <a:gd name="T4" fmla="*/ 26 w 26"/>
                <a:gd name="T5" fmla="*/ 57 h 67"/>
                <a:gd name="T6" fmla="*/ 18 w 26"/>
                <a:gd name="T7" fmla="*/ 9 h 67"/>
                <a:gd name="T8" fmla="*/ 3 w 26"/>
                <a:gd name="T9" fmla="*/ 13 h 67"/>
              </a:gdLst>
              <a:ahLst/>
              <a:cxnLst>
                <a:cxn ang="0">
                  <a:pos x="T0" y="T1"/>
                </a:cxn>
                <a:cxn ang="0">
                  <a:pos x="T2" y="T3"/>
                </a:cxn>
                <a:cxn ang="0">
                  <a:pos x="T4" y="T5"/>
                </a:cxn>
                <a:cxn ang="0">
                  <a:pos x="T6" y="T7"/>
                </a:cxn>
                <a:cxn ang="0">
                  <a:pos x="T8" y="T9"/>
                </a:cxn>
              </a:cxnLst>
              <a:rect l="0" t="0" r="r" b="b"/>
              <a:pathLst>
                <a:path w="26" h="67">
                  <a:moveTo>
                    <a:pt x="3" y="13"/>
                  </a:moveTo>
                  <a:cubicBezTo>
                    <a:pt x="9" y="27"/>
                    <a:pt x="11" y="42"/>
                    <a:pt x="11" y="57"/>
                  </a:cubicBezTo>
                  <a:cubicBezTo>
                    <a:pt x="11" y="67"/>
                    <a:pt x="26" y="67"/>
                    <a:pt x="26" y="57"/>
                  </a:cubicBezTo>
                  <a:cubicBezTo>
                    <a:pt x="26" y="40"/>
                    <a:pt x="24" y="24"/>
                    <a:pt x="18" y="9"/>
                  </a:cubicBezTo>
                  <a:cubicBezTo>
                    <a:pt x="14" y="0"/>
                    <a:pt x="0" y="4"/>
                    <a:pt x="3" y="13"/>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4">
              <a:extLst>
                <a:ext uri="{FF2B5EF4-FFF2-40B4-BE49-F238E27FC236}">
                  <a16:creationId xmlns:a16="http://schemas.microsoft.com/office/drawing/2014/main" id="{0FFC5C20-129B-3040-8528-1157462A803A}"/>
                </a:ext>
              </a:extLst>
            </p:cNvPr>
            <p:cNvSpPr>
              <a:spLocks/>
            </p:cNvSpPr>
            <p:nvPr/>
          </p:nvSpPr>
          <p:spPr bwMode="auto">
            <a:xfrm>
              <a:off x="4300" y="1134"/>
              <a:ext cx="229" cy="153"/>
            </a:xfrm>
            <a:custGeom>
              <a:avLst/>
              <a:gdLst>
                <a:gd name="T0" fmla="*/ 38 w 169"/>
                <a:gd name="T1" fmla="*/ 48 h 114"/>
                <a:gd name="T2" fmla="*/ 85 w 169"/>
                <a:gd name="T3" fmla="*/ 51 h 114"/>
                <a:gd name="T4" fmla="*/ 135 w 169"/>
                <a:gd name="T5" fmla="*/ 5 h 114"/>
                <a:gd name="T6" fmla="*/ 169 w 169"/>
                <a:gd name="T7" fmla="*/ 32 h 114"/>
                <a:gd name="T8" fmla="*/ 75 w 169"/>
                <a:gd name="T9" fmla="*/ 103 h 114"/>
                <a:gd name="T10" fmla="*/ 57 w 169"/>
                <a:gd name="T11" fmla="*/ 101 h 114"/>
                <a:gd name="T12" fmla="*/ 45 w 169"/>
                <a:gd name="T13" fmla="*/ 108 h 114"/>
                <a:gd name="T14" fmla="*/ 6 w 169"/>
                <a:gd name="T15" fmla="*/ 106 h 114"/>
                <a:gd name="T16" fmla="*/ 9 w 169"/>
                <a:gd name="T17" fmla="*/ 53 h 114"/>
                <a:gd name="T18" fmla="*/ 38 w 169"/>
                <a:gd name="T19"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114">
                  <a:moveTo>
                    <a:pt x="38" y="48"/>
                  </a:moveTo>
                  <a:cubicBezTo>
                    <a:pt x="38" y="48"/>
                    <a:pt x="72" y="53"/>
                    <a:pt x="85" y="51"/>
                  </a:cubicBezTo>
                  <a:cubicBezTo>
                    <a:pt x="98" y="48"/>
                    <a:pt x="127" y="10"/>
                    <a:pt x="135" y="5"/>
                  </a:cubicBezTo>
                  <a:cubicBezTo>
                    <a:pt x="142" y="0"/>
                    <a:pt x="169" y="32"/>
                    <a:pt x="169" y="32"/>
                  </a:cubicBezTo>
                  <a:cubicBezTo>
                    <a:pt x="169" y="32"/>
                    <a:pt x="90" y="96"/>
                    <a:pt x="75" y="103"/>
                  </a:cubicBezTo>
                  <a:cubicBezTo>
                    <a:pt x="57" y="101"/>
                    <a:pt x="57" y="101"/>
                    <a:pt x="57" y="101"/>
                  </a:cubicBezTo>
                  <a:cubicBezTo>
                    <a:pt x="45" y="108"/>
                    <a:pt x="45" y="108"/>
                    <a:pt x="45" y="108"/>
                  </a:cubicBezTo>
                  <a:cubicBezTo>
                    <a:pt x="45" y="108"/>
                    <a:pt x="12" y="114"/>
                    <a:pt x="6" y="106"/>
                  </a:cubicBezTo>
                  <a:cubicBezTo>
                    <a:pt x="0" y="97"/>
                    <a:pt x="9" y="53"/>
                    <a:pt x="9" y="53"/>
                  </a:cubicBezTo>
                  <a:cubicBezTo>
                    <a:pt x="9" y="53"/>
                    <a:pt x="27" y="47"/>
                    <a:pt x="38" y="48"/>
                  </a:cubicBezTo>
                  <a:close/>
                </a:path>
              </a:pathLst>
            </a:custGeom>
            <a:solidFill>
              <a:srgbClr val="281D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95">
              <a:extLst>
                <a:ext uri="{FF2B5EF4-FFF2-40B4-BE49-F238E27FC236}">
                  <a16:creationId xmlns:a16="http://schemas.microsoft.com/office/drawing/2014/main" id="{D8EE6C48-638C-6B4E-89E3-8FED0CDBAA14}"/>
                </a:ext>
              </a:extLst>
            </p:cNvPr>
            <p:cNvSpPr>
              <a:spLocks/>
            </p:cNvSpPr>
            <p:nvPr/>
          </p:nvSpPr>
          <p:spPr bwMode="auto">
            <a:xfrm>
              <a:off x="3731" y="987"/>
              <a:ext cx="635" cy="237"/>
            </a:xfrm>
            <a:custGeom>
              <a:avLst/>
              <a:gdLst>
                <a:gd name="T0" fmla="*/ 160 w 470"/>
                <a:gd name="T1" fmla="*/ 119 h 176"/>
                <a:gd name="T2" fmla="*/ 362 w 470"/>
                <a:gd name="T3" fmla="*/ 14 h 176"/>
                <a:gd name="T4" fmla="*/ 470 w 470"/>
                <a:gd name="T5" fmla="*/ 157 h 176"/>
                <a:gd name="T6" fmla="*/ 428 w 470"/>
                <a:gd name="T7" fmla="*/ 173 h 176"/>
                <a:gd name="T8" fmla="*/ 359 w 470"/>
                <a:gd name="T9" fmla="*/ 52 h 176"/>
                <a:gd name="T10" fmla="*/ 169 w 470"/>
                <a:gd name="T11" fmla="*/ 157 h 176"/>
                <a:gd name="T12" fmla="*/ 160 w 470"/>
                <a:gd name="T13" fmla="*/ 119 h 176"/>
              </a:gdLst>
              <a:ahLst/>
              <a:cxnLst>
                <a:cxn ang="0">
                  <a:pos x="T0" y="T1"/>
                </a:cxn>
                <a:cxn ang="0">
                  <a:pos x="T2" y="T3"/>
                </a:cxn>
                <a:cxn ang="0">
                  <a:pos x="T4" y="T5"/>
                </a:cxn>
                <a:cxn ang="0">
                  <a:pos x="T6" y="T7"/>
                </a:cxn>
                <a:cxn ang="0">
                  <a:pos x="T8" y="T9"/>
                </a:cxn>
                <a:cxn ang="0">
                  <a:pos x="T10" y="T11"/>
                </a:cxn>
                <a:cxn ang="0">
                  <a:pos x="T12" y="T13"/>
                </a:cxn>
              </a:cxnLst>
              <a:rect l="0" t="0" r="r" b="b"/>
              <a:pathLst>
                <a:path w="470" h="176">
                  <a:moveTo>
                    <a:pt x="160" y="119"/>
                  </a:moveTo>
                  <a:cubicBezTo>
                    <a:pt x="160" y="119"/>
                    <a:pt x="287" y="0"/>
                    <a:pt x="362" y="14"/>
                  </a:cubicBezTo>
                  <a:cubicBezTo>
                    <a:pt x="436" y="27"/>
                    <a:pt x="460" y="111"/>
                    <a:pt x="470" y="157"/>
                  </a:cubicBezTo>
                  <a:cubicBezTo>
                    <a:pt x="470" y="157"/>
                    <a:pt x="442" y="176"/>
                    <a:pt x="428" y="173"/>
                  </a:cubicBezTo>
                  <a:cubicBezTo>
                    <a:pt x="428" y="173"/>
                    <a:pt x="414" y="48"/>
                    <a:pt x="359" y="52"/>
                  </a:cubicBezTo>
                  <a:cubicBezTo>
                    <a:pt x="305" y="57"/>
                    <a:pt x="180" y="151"/>
                    <a:pt x="169" y="157"/>
                  </a:cubicBezTo>
                  <a:cubicBezTo>
                    <a:pt x="158" y="164"/>
                    <a:pt x="0" y="139"/>
                    <a:pt x="160" y="119"/>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6">
              <a:extLst>
                <a:ext uri="{FF2B5EF4-FFF2-40B4-BE49-F238E27FC236}">
                  <a16:creationId xmlns:a16="http://schemas.microsoft.com/office/drawing/2014/main" id="{4F2FE169-A5EF-BA42-A565-DAA3DBD83837}"/>
                </a:ext>
              </a:extLst>
            </p:cNvPr>
            <p:cNvSpPr>
              <a:spLocks/>
            </p:cNvSpPr>
            <p:nvPr/>
          </p:nvSpPr>
          <p:spPr bwMode="auto">
            <a:xfrm>
              <a:off x="4383" y="1243"/>
              <a:ext cx="205" cy="277"/>
            </a:xfrm>
            <a:custGeom>
              <a:avLst/>
              <a:gdLst>
                <a:gd name="T0" fmla="*/ 43 w 152"/>
                <a:gd name="T1" fmla="*/ 126 h 205"/>
                <a:gd name="T2" fmla="*/ 83 w 152"/>
                <a:gd name="T3" fmla="*/ 103 h 205"/>
                <a:gd name="T4" fmla="*/ 87 w 152"/>
                <a:gd name="T5" fmla="*/ 24 h 205"/>
                <a:gd name="T6" fmla="*/ 144 w 152"/>
                <a:gd name="T7" fmla="*/ 15 h 205"/>
                <a:gd name="T8" fmla="*/ 114 w 152"/>
                <a:gd name="T9" fmla="*/ 156 h 205"/>
                <a:gd name="T10" fmla="*/ 97 w 152"/>
                <a:gd name="T11" fmla="*/ 155 h 205"/>
                <a:gd name="T12" fmla="*/ 96 w 152"/>
                <a:gd name="T13" fmla="*/ 183 h 205"/>
                <a:gd name="T14" fmla="*/ 38 w 152"/>
                <a:gd name="T15" fmla="*/ 205 h 205"/>
                <a:gd name="T16" fmla="*/ 7 w 152"/>
                <a:gd name="T17" fmla="*/ 153 h 205"/>
                <a:gd name="T18" fmla="*/ 43 w 152"/>
                <a:gd name="T19" fmla="*/ 12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05">
                  <a:moveTo>
                    <a:pt x="43" y="126"/>
                  </a:moveTo>
                  <a:cubicBezTo>
                    <a:pt x="43" y="126"/>
                    <a:pt x="74" y="117"/>
                    <a:pt x="83" y="103"/>
                  </a:cubicBezTo>
                  <a:cubicBezTo>
                    <a:pt x="91" y="89"/>
                    <a:pt x="97" y="41"/>
                    <a:pt x="87" y="24"/>
                  </a:cubicBezTo>
                  <a:cubicBezTo>
                    <a:pt x="87" y="24"/>
                    <a:pt x="130" y="0"/>
                    <a:pt x="144" y="15"/>
                  </a:cubicBezTo>
                  <a:cubicBezTo>
                    <a:pt x="144" y="15"/>
                    <a:pt x="152" y="126"/>
                    <a:pt x="114" y="156"/>
                  </a:cubicBezTo>
                  <a:cubicBezTo>
                    <a:pt x="97" y="155"/>
                    <a:pt x="97" y="155"/>
                    <a:pt x="97" y="155"/>
                  </a:cubicBezTo>
                  <a:cubicBezTo>
                    <a:pt x="97" y="155"/>
                    <a:pt x="107" y="177"/>
                    <a:pt x="96" y="183"/>
                  </a:cubicBezTo>
                  <a:cubicBezTo>
                    <a:pt x="84" y="190"/>
                    <a:pt x="42" y="205"/>
                    <a:pt x="38" y="205"/>
                  </a:cubicBezTo>
                  <a:cubicBezTo>
                    <a:pt x="38" y="205"/>
                    <a:pt x="13" y="166"/>
                    <a:pt x="7" y="153"/>
                  </a:cubicBezTo>
                  <a:cubicBezTo>
                    <a:pt x="0" y="141"/>
                    <a:pt x="43" y="126"/>
                    <a:pt x="43" y="126"/>
                  </a:cubicBezTo>
                  <a:close/>
                </a:path>
              </a:pathLst>
            </a:custGeom>
            <a:solidFill>
              <a:srgbClr val="281D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7">
              <a:extLst>
                <a:ext uri="{FF2B5EF4-FFF2-40B4-BE49-F238E27FC236}">
                  <a16:creationId xmlns:a16="http://schemas.microsoft.com/office/drawing/2014/main" id="{82D19B8B-6FE5-7D41-B330-7D60E3AC4326}"/>
                </a:ext>
              </a:extLst>
            </p:cNvPr>
            <p:cNvSpPr>
              <a:spLocks/>
            </p:cNvSpPr>
            <p:nvPr/>
          </p:nvSpPr>
          <p:spPr bwMode="auto">
            <a:xfrm>
              <a:off x="3660" y="1126"/>
              <a:ext cx="781" cy="336"/>
            </a:xfrm>
            <a:custGeom>
              <a:avLst/>
              <a:gdLst>
                <a:gd name="T0" fmla="*/ 176 w 578"/>
                <a:gd name="T1" fmla="*/ 40 h 249"/>
                <a:gd name="T2" fmla="*/ 578 w 578"/>
                <a:gd name="T3" fmla="*/ 213 h 249"/>
                <a:gd name="T4" fmla="*/ 545 w 578"/>
                <a:gd name="T5" fmla="*/ 249 h 249"/>
                <a:gd name="T6" fmla="*/ 162 w 578"/>
                <a:gd name="T7" fmla="*/ 88 h 249"/>
                <a:gd name="T8" fmla="*/ 34 w 578"/>
                <a:gd name="T9" fmla="*/ 82 h 249"/>
                <a:gd name="T10" fmla="*/ 176 w 578"/>
                <a:gd name="T11" fmla="*/ 40 h 249"/>
              </a:gdLst>
              <a:ahLst/>
              <a:cxnLst>
                <a:cxn ang="0">
                  <a:pos x="T0" y="T1"/>
                </a:cxn>
                <a:cxn ang="0">
                  <a:pos x="T2" y="T3"/>
                </a:cxn>
                <a:cxn ang="0">
                  <a:pos x="T4" y="T5"/>
                </a:cxn>
                <a:cxn ang="0">
                  <a:pos x="T6" y="T7"/>
                </a:cxn>
                <a:cxn ang="0">
                  <a:pos x="T8" y="T9"/>
                </a:cxn>
                <a:cxn ang="0">
                  <a:pos x="T10" y="T11"/>
                </a:cxn>
              </a:cxnLst>
              <a:rect l="0" t="0" r="r" b="b"/>
              <a:pathLst>
                <a:path w="578" h="249">
                  <a:moveTo>
                    <a:pt x="176" y="40"/>
                  </a:moveTo>
                  <a:cubicBezTo>
                    <a:pt x="176" y="40"/>
                    <a:pt x="473" y="12"/>
                    <a:pt x="578" y="213"/>
                  </a:cubicBezTo>
                  <a:cubicBezTo>
                    <a:pt x="578" y="213"/>
                    <a:pt x="551" y="239"/>
                    <a:pt x="545" y="249"/>
                  </a:cubicBezTo>
                  <a:cubicBezTo>
                    <a:pt x="545" y="249"/>
                    <a:pt x="478" y="50"/>
                    <a:pt x="162" y="88"/>
                  </a:cubicBezTo>
                  <a:cubicBezTo>
                    <a:pt x="153" y="86"/>
                    <a:pt x="57" y="139"/>
                    <a:pt x="34" y="82"/>
                  </a:cubicBezTo>
                  <a:cubicBezTo>
                    <a:pt x="0" y="0"/>
                    <a:pt x="176" y="40"/>
                    <a:pt x="176" y="40"/>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8">
              <a:extLst>
                <a:ext uri="{FF2B5EF4-FFF2-40B4-BE49-F238E27FC236}">
                  <a16:creationId xmlns:a16="http://schemas.microsoft.com/office/drawing/2014/main" id="{3E4B71A9-7FBE-2047-82D3-7ED32464B0D7}"/>
                </a:ext>
              </a:extLst>
            </p:cNvPr>
            <p:cNvSpPr>
              <a:spLocks/>
            </p:cNvSpPr>
            <p:nvPr/>
          </p:nvSpPr>
          <p:spPr bwMode="auto">
            <a:xfrm>
              <a:off x="4016" y="247"/>
              <a:ext cx="321" cy="499"/>
            </a:xfrm>
            <a:custGeom>
              <a:avLst/>
              <a:gdLst>
                <a:gd name="T0" fmla="*/ 231 w 237"/>
                <a:gd name="T1" fmla="*/ 325 h 370"/>
                <a:gd name="T2" fmla="*/ 222 w 237"/>
                <a:gd name="T3" fmla="*/ 281 h 370"/>
                <a:gd name="T4" fmla="*/ 96 w 237"/>
                <a:gd name="T5" fmla="*/ 258 h 370"/>
                <a:gd name="T6" fmla="*/ 207 w 237"/>
                <a:gd name="T7" fmla="*/ 227 h 370"/>
                <a:gd name="T8" fmla="*/ 202 w 237"/>
                <a:gd name="T9" fmla="*/ 211 h 370"/>
                <a:gd name="T10" fmla="*/ 216 w 237"/>
                <a:gd name="T11" fmla="*/ 184 h 370"/>
                <a:gd name="T12" fmla="*/ 190 w 237"/>
                <a:gd name="T13" fmla="*/ 170 h 370"/>
                <a:gd name="T14" fmla="*/ 189 w 237"/>
                <a:gd name="T15" fmla="*/ 166 h 370"/>
                <a:gd name="T16" fmla="*/ 189 w 237"/>
                <a:gd name="T17" fmla="*/ 166 h 370"/>
                <a:gd name="T18" fmla="*/ 167 w 237"/>
                <a:gd name="T19" fmla="*/ 98 h 370"/>
                <a:gd name="T20" fmla="*/ 6 w 237"/>
                <a:gd name="T21" fmla="*/ 181 h 370"/>
                <a:gd name="T22" fmla="*/ 73 w 237"/>
                <a:gd name="T23" fmla="*/ 339 h 370"/>
                <a:gd name="T24" fmla="*/ 231 w 237"/>
                <a:gd name="T25" fmla="*/ 32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370">
                  <a:moveTo>
                    <a:pt x="231" y="325"/>
                  </a:moveTo>
                  <a:cubicBezTo>
                    <a:pt x="230" y="316"/>
                    <a:pt x="227" y="300"/>
                    <a:pt x="222" y="281"/>
                  </a:cubicBezTo>
                  <a:cubicBezTo>
                    <a:pt x="139" y="369"/>
                    <a:pt x="96" y="258"/>
                    <a:pt x="96" y="258"/>
                  </a:cubicBezTo>
                  <a:cubicBezTo>
                    <a:pt x="105" y="257"/>
                    <a:pt x="177" y="236"/>
                    <a:pt x="207" y="227"/>
                  </a:cubicBezTo>
                  <a:cubicBezTo>
                    <a:pt x="205" y="221"/>
                    <a:pt x="204" y="216"/>
                    <a:pt x="202" y="211"/>
                  </a:cubicBezTo>
                  <a:cubicBezTo>
                    <a:pt x="231" y="212"/>
                    <a:pt x="237" y="174"/>
                    <a:pt x="216" y="184"/>
                  </a:cubicBezTo>
                  <a:cubicBezTo>
                    <a:pt x="200" y="191"/>
                    <a:pt x="193" y="178"/>
                    <a:pt x="190" y="170"/>
                  </a:cubicBezTo>
                  <a:cubicBezTo>
                    <a:pt x="190" y="169"/>
                    <a:pt x="189" y="167"/>
                    <a:pt x="189" y="166"/>
                  </a:cubicBezTo>
                  <a:cubicBezTo>
                    <a:pt x="189" y="166"/>
                    <a:pt x="189" y="166"/>
                    <a:pt x="189" y="166"/>
                  </a:cubicBezTo>
                  <a:cubicBezTo>
                    <a:pt x="177" y="127"/>
                    <a:pt x="167" y="98"/>
                    <a:pt x="167" y="98"/>
                  </a:cubicBezTo>
                  <a:cubicBezTo>
                    <a:pt x="52" y="0"/>
                    <a:pt x="0" y="162"/>
                    <a:pt x="6" y="181"/>
                  </a:cubicBezTo>
                  <a:cubicBezTo>
                    <a:pt x="13" y="201"/>
                    <a:pt x="43" y="309"/>
                    <a:pt x="73" y="339"/>
                  </a:cubicBezTo>
                  <a:cubicBezTo>
                    <a:pt x="102" y="370"/>
                    <a:pt x="234" y="366"/>
                    <a:pt x="231" y="325"/>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9">
              <a:extLst>
                <a:ext uri="{FF2B5EF4-FFF2-40B4-BE49-F238E27FC236}">
                  <a16:creationId xmlns:a16="http://schemas.microsoft.com/office/drawing/2014/main" id="{06B4E01D-C684-0449-8286-F3D2D00548FF}"/>
                </a:ext>
              </a:extLst>
            </p:cNvPr>
            <p:cNvSpPr>
              <a:spLocks/>
            </p:cNvSpPr>
            <p:nvPr/>
          </p:nvSpPr>
          <p:spPr bwMode="auto">
            <a:xfrm>
              <a:off x="3866" y="197"/>
              <a:ext cx="429" cy="441"/>
            </a:xfrm>
            <a:custGeom>
              <a:avLst/>
              <a:gdLst>
                <a:gd name="T0" fmla="*/ 154 w 317"/>
                <a:gd name="T1" fmla="*/ 293 h 327"/>
                <a:gd name="T2" fmla="*/ 127 w 317"/>
                <a:gd name="T3" fmla="*/ 175 h 327"/>
                <a:gd name="T4" fmla="*/ 231 w 317"/>
                <a:gd name="T5" fmla="*/ 154 h 327"/>
                <a:gd name="T6" fmla="*/ 201 w 317"/>
                <a:gd name="T7" fmla="*/ 142 h 327"/>
                <a:gd name="T8" fmla="*/ 309 w 317"/>
                <a:gd name="T9" fmla="*/ 124 h 327"/>
                <a:gd name="T10" fmla="*/ 289 w 317"/>
                <a:gd name="T11" fmla="*/ 129 h 327"/>
                <a:gd name="T12" fmla="*/ 261 w 317"/>
                <a:gd name="T13" fmla="*/ 11 h 327"/>
                <a:gd name="T14" fmla="*/ 244 w 317"/>
                <a:gd name="T15" fmla="*/ 58 h 327"/>
                <a:gd name="T16" fmla="*/ 168 w 317"/>
                <a:gd name="T17" fmla="*/ 8 h 327"/>
                <a:gd name="T18" fmla="*/ 162 w 317"/>
                <a:gd name="T19" fmla="*/ 56 h 327"/>
                <a:gd name="T20" fmla="*/ 50 w 317"/>
                <a:gd name="T21" fmla="*/ 118 h 327"/>
                <a:gd name="T22" fmla="*/ 2 w 317"/>
                <a:gd name="T23" fmla="*/ 134 h 327"/>
                <a:gd name="T24" fmla="*/ 31 w 317"/>
                <a:gd name="T25" fmla="*/ 140 h 327"/>
                <a:gd name="T26" fmla="*/ 14 w 317"/>
                <a:gd name="T27" fmla="*/ 168 h 327"/>
                <a:gd name="T28" fmla="*/ 32 w 317"/>
                <a:gd name="T29" fmla="*/ 158 h 327"/>
                <a:gd name="T30" fmla="*/ 92 w 317"/>
                <a:gd name="T31" fmla="*/ 266 h 327"/>
                <a:gd name="T32" fmla="*/ 85 w 317"/>
                <a:gd name="T33" fmla="*/ 300 h 327"/>
                <a:gd name="T34" fmla="*/ 102 w 317"/>
                <a:gd name="T35" fmla="*/ 291 h 327"/>
                <a:gd name="T36" fmla="*/ 110 w 317"/>
                <a:gd name="T37" fmla="*/ 317 h 327"/>
                <a:gd name="T38" fmla="*/ 154 w 317"/>
                <a:gd name="T39" fmla="*/ 2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7" h="327">
                  <a:moveTo>
                    <a:pt x="154" y="293"/>
                  </a:moveTo>
                  <a:cubicBezTo>
                    <a:pt x="154" y="293"/>
                    <a:pt x="196" y="217"/>
                    <a:pt x="127" y="175"/>
                  </a:cubicBezTo>
                  <a:cubicBezTo>
                    <a:pt x="127" y="175"/>
                    <a:pt x="249" y="167"/>
                    <a:pt x="231" y="154"/>
                  </a:cubicBezTo>
                  <a:cubicBezTo>
                    <a:pt x="215" y="142"/>
                    <a:pt x="201" y="142"/>
                    <a:pt x="201" y="142"/>
                  </a:cubicBezTo>
                  <a:cubicBezTo>
                    <a:pt x="201" y="142"/>
                    <a:pt x="301" y="156"/>
                    <a:pt x="309" y="124"/>
                  </a:cubicBezTo>
                  <a:cubicBezTo>
                    <a:pt x="317" y="90"/>
                    <a:pt x="289" y="129"/>
                    <a:pt x="289" y="129"/>
                  </a:cubicBezTo>
                  <a:cubicBezTo>
                    <a:pt x="289" y="129"/>
                    <a:pt x="308" y="19"/>
                    <a:pt x="261" y="11"/>
                  </a:cubicBezTo>
                  <a:cubicBezTo>
                    <a:pt x="214" y="4"/>
                    <a:pt x="244" y="58"/>
                    <a:pt x="244" y="58"/>
                  </a:cubicBezTo>
                  <a:cubicBezTo>
                    <a:pt x="244" y="58"/>
                    <a:pt x="222" y="16"/>
                    <a:pt x="168" y="8"/>
                  </a:cubicBezTo>
                  <a:cubicBezTo>
                    <a:pt x="113" y="0"/>
                    <a:pt x="129" y="46"/>
                    <a:pt x="162" y="56"/>
                  </a:cubicBezTo>
                  <a:cubicBezTo>
                    <a:pt x="162" y="56"/>
                    <a:pt x="77" y="67"/>
                    <a:pt x="50" y="118"/>
                  </a:cubicBezTo>
                  <a:cubicBezTo>
                    <a:pt x="50" y="118"/>
                    <a:pt x="5" y="110"/>
                    <a:pt x="2" y="134"/>
                  </a:cubicBezTo>
                  <a:cubicBezTo>
                    <a:pt x="0" y="158"/>
                    <a:pt x="31" y="140"/>
                    <a:pt x="31" y="140"/>
                  </a:cubicBezTo>
                  <a:cubicBezTo>
                    <a:pt x="31" y="140"/>
                    <a:pt x="2" y="161"/>
                    <a:pt x="14" y="168"/>
                  </a:cubicBezTo>
                  <a:cubicBezTo>
                    <a:pt x="27" y="176"/>
                    <a:pt x="32" y="158"/>
                    <a:pt x="32" y="158"/>
                  </a:cubicBezTo>
                  <a:cubicBezTo>
                    <a:pt x="32" y="158"/>
                    <a:pt x="26" y="249"/>
                    <a:pt x="92" y="266"/>
                  </a:cubicBezTo>
                  <a:cubicBezTo>
                    <a:pt x="92" y="266"/>
                    <a:pt x="76" y="295"/>
                    <a:pt x="85" y="300"/>
                  </a:cubicBezTo>
                  <a:cubicBezTo>
                    <a:pt x="94" y="306"/>
                    <a:pt x="102" y="291"/>
                    <a:pt x="102" y="291"/>
                  </a:cubicBezTo>
                  <a:cubicBezTo>
                    <a:pt x="102" y="291"/>
                    <a:pt x="92" y="327"/>
                    <a:pt x="110" y="317"/>
                  </a:cubicBezTo>
                  <a:cubicBezTo>
                    <a:pt x="129" y="308"/>
                    <a:pt x="148" y="308"/>
                    <a:pt x="154" y="293"/>
                  </a:cubicBezTo>
                  <a:close/>
                </a:path>
              </a:pathLst>
            </a:custGeom>
            <a:solidFill>
              <a:srgbClr val="725C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0">
              <a:extLst>
                <a:ext uri="{FF2B5EF4-FFF2-40B4-BE49-F238E27FC236}">
                  <a16:creationId xmlns:a16="http://schemas.microsoft.com/office/drawing/2014/main" id="{02CD4740-5448-2946-8219-2F91F2848C38}"/>
                </a:ext>
              </a:extLst>
            </p:cNvPr>
            <p:cNvSpPr>
              <a:spLocks/>
            </p:cNvSpPr>
            <p:nvPr/>
          </p:nvSpPr>
          <p:spPr bwMode="auto">
            <a:xfrm>
              <a:off x="4165" y="607"/>
              <a:ext cx="116" cy="85"/>
            </a:xfrm>
            <a:custGeom>
              <a:avLst/>
              <a:gdLst>
                <a:gd name="T0" fmla="*/ 0 w 86"/>
                <a:gd name="T1" fmla="*/ 16 h 63"/>
                <a:gd name="T2" fmla="*/ 86 w 86"/>
                <a:gd name="T3" fmla="*/ 36 h 63"/>
                <a:gd name="T4" fmla="*/ 0 w 86"/>
                <a:gd name="T5" fmla="*/ 16 h 63"/>
              </a:gdLst>
              <a:ahLst/>
              <a:cxnLst>
                <a:cxn ang="0">
                  <a:pos x="T0" y="T1"/>
                </a:cxn>
                <a:cxn ang="0">
                  <a:pos x="T2" y="T3"/>
                </a:cxn>
                <a:cxn ang="0">
                  <a:pos x="T4" y="T5"/>
                </a:cxn>
              </a:cxnLst>
              <a:rect l="0" t="0" r="r" b="b"/>
              <a:pathLst>
                <a:path w="86" h="63">
                  <a:moveTo>
                    <a:pt x="0" y="16"/>
                  </a:moveTo>
                  <a:cubicBezTo>
                    <a:pt x="16" y="38"/>
                    <a:pt x="44" y="63"/>
                    <a:pt x="86" y="36"/>
                  </a:cubicBezTo>
                  <a:cubicBezTo>
                    <a:pt x="65" y="0"/>
                    <a:pt x="23" y="8"/>
                    <a:pt x="0" y="16"/>
                  </a:cubicBezTo>
                  <a:close/>
                </a:path>
              </a:pathLst>
            </a:custGeom>
            <a:solidFill>
              <a:srgbClr val="DA90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01">
              <a:extLst>
                <a:ext uri="{FF2B5EF4-FFF2-40B4-BE49-F238E27FC236}">
                  <a16:creationId xmlns:a16="http://schemas.microsoft.com/office/drawing/2014/main" id="{2DEC8AE2-F18D-B949-A20D-3F4EED6976E8}"/>
                </a:ext>
              </a:extLst>
            </p:cNvPr>
            <p:cNvSpPr>
              <a:spLocks/>
            </p:cNvSpPr>
            <p:nvPr/>
          </p:nvSpPr>
          <p:spPr bwMode="auto">
            <a:xfrm>
              <a:off x="4146" y="553"/>
              <a:ext cx="170" cy="103"/>
            </a:xfrm>
            <a:custGeom>
              <a:avLst/>
              <a:gdLst>
                <a:gd name="T0" fmla="*/ 111 w 126"/>
                <a:gd name="T1" fmla="*/ 0 h 76"/>
                <a:gd name="T2" fmla="*/ 0 w 126"/>
                <a:gd name="T3" fmla="*/ 31 h 76"/>
                <a:gd name="T4" fmla="*/ 14 w 126"/>
                <a:gd name="T5" fmla="*/ 56 h 76"/>
                <a:gd name="T6" fmla="*/ 100 w 126"/>
                <a:gd name="T7" fmla="*/ 76 h 76"/>
                <a:gd name="T8" fmla="*/ 126 w 126"/>
                <a:gd name="T9" fmla="*/ 54 h 76"/>
                <a:gd name="T10" fmla="*/ 111 w 126"/>
                <a:gd name="T11" fmla="*/ 0 h 76"/>
              </a:gdLst>
              <a:ahLst/>
              <a:cxnLst>
                <a:cxn ang="0">
                  <a:pos x="T0" y="T1"/>
                </a:cxn>
                <a:cxn ang="0">
                  <a:pos x="T2" y="T3"/>
                </a:cxn>
                <a:cxn ang="0">
                  <a:pos x="T4" y="T5"/>
                </a:cxn>
                <a:cxn ang="0">
                  <a:pos x="T6" y="T7"/>
                </a:cxn>
                <a:cxn ang="0">
                  <a:pos x="T8" y="T9"/>
                </a:cxn>
                <a:cxn ang="0">
                  <a:pos x="T10" y="T11"/>
                </a:cxn>
              </a:cxnLst>
              <a:rect l="0" t="0" r="r" b="b"/>
              <a:pathLst>
                <a:path w="126" h="76">
                  <a:moveTo>
                    <a:pt x="111" y="0"/>
                  </a:moveTo>
                  <a:cubicBezTo>
                    <a:pt x="81" y="9"/>
                    <a:pt x="9" y="30"/>
                    <a:pt x="0" y="31"/>
                  </a:cubicBezTo>
                  <a:cubicBezTo>
                    <a:pt x="0" y="31"/>
                    <a:pt x="5" y="43"/>
                    <a:pt x="14" y="56"/>
                  </a:cubicBezTo>
                  <a:cubicBezTo>
                    <a:pt x="37" y="48"/>
                    <a:pt x="79" y="40"/>
                    <a:pt x="100" y="76"/>
                  </a:cubicBezTo>
                  <a:cubicBezTo>
                    <a:pt x="108" y="71"/>
                    <a:pt x="117" y="64"/>
                    <a:pt x="126" y="54"/>
                  </a:cubicBezTo>
                  <a:cubicBezTo>
                    <a:pt x="122" y="38"/>
                    <a:pt x="116" y="19"/>
                    <a:pt x="111" y="0"/>
                  </a:cubicBezTo>
                  <a:close/>
                </a:path>
              </a:pathLst>
            </a:custGeom>
            <a:solidFill>
              <a:srgbClr val="7534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2">
              <a:extLst>
                <a:ext uri="{FF2B5EF4-FFF2-40B4-BE49-F238E27FC236}">
                  <a16:creationId xmlns:a16="http://schemas.microsoft.com/office/drawing/2014/main" id="{B7B25F4F-E980-D241-AC25-86AAC1008FC8}"/>
                </a:ext>
              </a:extLst>
            </p:cNvPr>
            <p:cNvSpPr>
              <a:spLocks/>
            </p:cNvSpPr>
            <p:nvPr/>
          </p:nvSpPr>
          <p:spPr bwMode="auto">
            <a:xfrm>
              <a:off x="4204" y="460"/>
              <a:ext cx="31" cy="53"/>
            </a:xfrm>
            <a:custGeom>
              <a:avLst/>
              <a:gdLst>
                <a:gd name="T0" fmla="*/ 21 w 23"/>
                <a:gd name="T1" fmla="*/ 17 h 39"/>
                <a:gd name="T2" fmla="*/ 17 w 23"/>
                <a:gd name="T3" fmla="*/ 37 h 39"/>
                <a:gd name="T4" fmla="*/ 3 w 23"/>
                <a:gd name="T5" fmla="*/ 22 h 39"/>
                <a:gd name="T6" fmla="*/ 7 w 23"/>
                <a:gd name="T7" fmla="*/ 1 h 39"/>
                <a:gd name="T8" fmla="*/ 21 w 23"/>
                <a:gd name="T9" fmla="*/ 17 h 39"/>
              </a:gdLst>
              <a:ahLst/>
              <a:cxnLst>
                <a:cxn ang="0">
                  <a:pos x="T0" y="T1"/>
                </a:cxn>
                <a:cxn ang="0">
                  <a:pos x="T2" y="T3"/>
                </a:cxn>
                <a:cxn ang="0">
                  <a:pos x="T4" y="T5"/>
                </a:cxn>
                <a:cxn ang="0">
                  <a:pos x="T6" y="T7"/>
                </a:cxn>
                <a:cxn ang="0">
                  <a:pos x="T8" y="T9"/>
                </a:cxn>
              </a:cxnLst>
              <a:rect l="0" t="0" r="r" b="b"/>
              <a:pathLst>
                <a:path w="23" h="39">
                  <a:moveTo>
                    <a:pt x="21" y="17"/>
                  </a:moveTo>
                  <a:cubicBezTo>
                    <a:pt x="23" y="27"/>
                    <a:pt x="22" y="36"/>
                    <a:pt x="17" y="37"/>
                  </a:cubicBezTo>
                  <a:cubicBezTo>
                    <a:pt x="12" y="39"/>
                    <a:pt x="6" y="32"/>
                    <a:pt x="3" y="22"/>
                  </a:cubicBezTo>
                  <a:cubicBezTo>
                    <a:pt x="0" y="11"/>
                    <a:pt x="2" y="2"/>
                    <a:pt x="7" y="1"/>
                  </a:cubicBezTo>
                  <a:cubicBezTo>
                    <a:pt x="12" y="0"/>
                    <a:pt x="18" y="7"/>
                    <a:pt x="21" y="17"/>
                  </a:cubicBezTo>
                  <a:close/>
                </a:path>
              </a:pathLst>
            </a:custGeom>
            <a:solidFill>
              <a:srgbClr val="190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3">
              <a:extLst>
                <a:ext uri="{FF2B5EF4-FFF2-40B4-BE49-F238E27FC236}">
                  <a16:creationId xmlns:a16="http://schemas.microsoft.com/office/drawing/2014/main" id="{57230CF5-0C2A-714F-BA7A-B18615C1693A}"/>
                </a:ext>
              </a:extLst>
            </p:cNvPr>
            <p:cNvSpPr>
              <a:spLocks/>
            </p:cNvSpPr>
            <p:nvPr/>
          </p:nvSpPr>
          <p:spPr bwMode="auto">
            <a:xfrm>
              <a:off x="4003" y="533"/>
              <a:ext cx="105" cy="107"/>
            </a:xfrm>
            <a:custGeom>
              <a:avLst/>
              <a:gdLst>
                <a:gd name="T0" fmla="*/ 74 w 78"/>
                <a:gd name="T1" fmla="*/ 35 h 79"/>
                <a:gd name="T2" fmla="*/ 29 w 78"/>
                <a:gd name="T3" fmla="*/ 10 h 79"/>
                <a:gd name="T4" fmla="*/ 28 w 78"/>
                <a:gd name="T5" fmla="*/ 59 h 79"/>
                <a:gd name="T6" fmla="*/ 74 w 78"/>
                <a:gd name="T7" fmla="*/ 35 h 79"/>
              </a:gdLst>
              <a:ahLst/>
              <a:cxnLst>
                <a:cxn ang="0">
                  <a:pos x="T0" y="T1"/>
                </a:cxn>
                <a:cxn ang="0">
                  <a:pos x="T2" y="T3"/>
                </a:cxn>
                <a:cxn ang="0">
                  <a:pos x="T4" y="T5"/>
                </a:cxn>
                <a:cxn ang="0">
                  <a:pos x="T6" y="T7"/>
                </a:cxn>
              </a:cxnLst>
              <a:rect l="0" t="0" r="r" b="b"/>
              <a:pathLst>
                <a:path w="78" h="79">
                  <a:moveTo>
                    <a:pt x="74" y="35"/>
                  </a:moveTo>
                  <a:cubicBezTo>
                    <a:pt x="74" y="35"/>
                    <a:pt x="59" y="0"/>
                    <a:pt x="29" y="10"/>
                  </a:cubicBezTo>
                  <a:cubicBezTo>
                    <a:pt x="0" y="21"/>
                    <a:pt x="16" y="47"/>
                    <a:pt x="28" y="59"/>
                  </a:cubicBezTo>
                  <a:cubicBezTo>
                    <a:pt x="40" y="71"/>
                    <a:pt x="78" y="79"/>
                    <a:pt x="74" y="35"/>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4">
              <a:extLst>
                <a:ext uri="{FF2B5EF4-FFF2-40B4-BE49-F238E27FC236}">
                  <a16:creationId xmlns:a16="http://schemas.microsoft.com/office/drawing/2014/main" id="{49E3AC70-89EB-724F-827E-7CA669CD690E}"/>
                </a:ext>
              </a:extLst>
            </p:cNvPr>
            <p:cNvSpPr>
              <a:spLocks/>
            </p:cNvSpPr>
            <p:nvPr/>
          </p:nvSpPr>
          <p:spPr bwMode="auto">
            <a:xfrm>
              <a:off x="4165" y="368"/>
              <a:ext cx="54" cy="65"/>
            </a:xfrm>
            <a:custGeom>
              <a:avLst/>
              <a:gdLst>
                <a:gd name="T0" fmla="*/ 40 w 40"/>
                <a:gd name="T1" fmla="*/ 38 h 48"/>
                <a:gd name="T2" fmla="*/ 0 w 40"/>
                <a:gd name="T3" fmla="*/ 48 h 48"/>
                <a:gd name="T4" fmla="*/ 40 w 40"/>
                <a:gd name="T5" fmla="*/ 38 h 48"/>
              </a:gdLst>
              <a:ahLst/>
              <a:cxnLst>
                <a:cxn ang="0">
                  <a:pos x="T0" y="T1"/>
                </a:cxn>
                <a:cxn ang="0">
                  <a:pos x="T2" y="T3"/>
                </a:cxn>
                <a:cxn ang="0">
                  <a:pos x="T4" y="T5"/>
                </a:cxn>
              </a:cxnLst>
              <a:rect l="0" t="0" r="r" b="b"/>
              <a:pathLst>
                <a:path w="40" h="48">
                  <a:moveTo>
                    <a:pt x="40" y="38"/>
                  </a:moveTo>
                  <a:cubicBezTo>
                    <a:pt x="40" y="38"/>
                    <a:pt x="12" y="16"/>
                    <a:pt x="0" y="48"/>
                  </a:cubicBezTo>
                  <a:cubicBezTo>
                    <a:pt x="0" y="48"/>
                    <a:pt x="6" y="0"/>
                    <a:pt x="40" y="38"/>
                  </a:cubicBezTo>
                  <a:close/>
                </a:path>
              </a:pathLst>
            </a:custGeom>
            <a:solidFill>
              <a:srgbClr val="3A2B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5">
              <a:extLst>
                <a:ext uri="{FF2B5EF4-FFF2-40B4-BE49-F238E27FC236}">
                  <a16:creationId xmlns:a16="http://schemas.microsoft.com/office/drawing/2014/main" id="{D2D719B8-100B-DE44-8479-3655EC908A4A}"/>
                </a:ext>
              </a:extLst>
            </p:cNvPr>
            <p:cNvSpPr>
              <a:spLocks/>
            </p:cNvSpPr>
            <p:nvPr/>
          </p:nvSpPr>
          <p:spPr bwMode="auto">
            <a:xfrm>
              <a:off x="4043" y="696"/>
              <a:ext cx="34" cy="34"/>
            </a:xfrm>
            <a:custGeom>
              <a:avLst/>
              <a:gdLst>
                <a:gd name="T0" fmla="*/ 15 w 25"/>
                <a:gd name="T1" fmla="*/ 0 h 25"/>
                <a:gd name="T2" fmla="*/ 25 w 25"/>
                <a:gd name="T3" fmla="*/ 25 h 25"/>
                <a:gd name="T4" fmla="*/ 19 w 25"/>
                <a:gd name="T5" fmla="*/ 15 h 25"/>
                <a:gd name="T6" fmla="*/ 8 w 25"/>
                <a:gd name="T7" fmla="*/ 21 h 25"/>
                <a:gd name="T8" fmla="*/ 15 w 25"/>
                <a:gd name="T9" fmla="*/ 0 h 25"/>
              </a:gdLst>
              <a:ahLst/>
              <a:cxnLst>
                <a:cxn ang="0">
                  <a:pos x="T0" y="T1"/>
                </a:cxn>
                <a:cxn ang="0">
                  <a:pos x="T2" y="T3"/>
                </a:cxn>
                <a:cxn ang="0">
                  <a:pos x="T4" y="T5"/>
                </a:cxn>
                <a:cxn ang="0">
                  <a:pos x="T6" y="T7"/>
                </a:cxn>
                <a:cxn ang="0">
                  <a:pos x="T8" y="T9"/>
                </a:cxn>
              </a:cxnLst>
              <a:rect l="0" t="0" r="r" b="b"/>
              <a:pathLst>
                <a:path w="25" h="25">
                  <a:moveTo>
                    <a:pt x="15" y="0"/>
                  </a:moveTo>
                  <a:cubicBezTo>
                    <a:pt x="15" y="0"/>
                    <a:pt x="24" y="9"/>
                    <a:pt x="25" y="25"/>
                  </a:cubicBezTo>
                  <a:cubicBezTo>
                    <a:pt x="19" y="15"/>
                    <a:pt x="19" y="15"/>
                    <a:pt x="19" y="15"/>
                  </a:cubicBezTo>
                  <a:cubicBezTo>
                    <a:pt x="8" y="21"/>
                    <a:pt x="8" y="21"/>
                    <a:pt x="8" y="21"/>
                  </a:cubicBezTo>
                  <a:cubicBezTo>
                    <a:pt x="8" y="21"/>
                    <a:pt x="0" y="4"/>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06">
              <a:extLst>
                <a:ext uri="{FF2B5EF4-FFF2-40B4-BE49-F238E27FC236}">
                  <a16:creationId xmlns:a16="http://schemas.microsoft.com/office/drawing/2014/main" id="{C6A36253-7578-4243-B743-7F24C9347620}"/>
                </a:ext>
              </a:extLst>
            </p:cNvPr>
            <p:cNvSpPr>
              <a:spLocks/>
            </p:cNvSpPr>
            <p:nvPr/>
          </p:nvSpPr>
          <p:spPr bwMode="auto">
            <a:xfrm>
              <a:off x="4023" y="630"/>
              <a:ext cx="150" cy="80"/>
            </a:xfrm>
            <a:custGeom>
              <a:avLst/>
              <a:gdLst>
                <a:gd name="T0" fmla="*/ 111 w 111"/>
                <a:gd name="T1" fmla="*/ 55 h 59"/>
                <a:gd name="T2" fmla="*/ 30 w 111"/>
                <a:gd name="T3" fmla="*/ 54 h 59"/>
                <a:gd name="T4" fmla="*/ 1 w 111"/>
                <a:gd name="T5" fmla="*/ 36 h 59"/>
                <a:gd name="T6" fmla="*/ 71 w 111"/>
                <a:gd name="T7" fmla="*/ 0 h 59"/>
                <a:gd name="T8" fmla="*/ 111 w 111"/>
                <a:gd name="T9" fmla="*/ 55 h 59"/>
              </a:gdLst>
              <a:ahLst/>
              <a:cxnLst>
                <a:cxn ang="0">
                  <a:pos x="T0" y="T1"/>
                </a:cxn>
                <a:cxn ang="0">
                  <a:pos x="T2" y="T3"/>
                </a:cxn>
                <a:cxn ang="0">
                  <a:pos x="T4" y="T5"/>
                </a:cxn>
                <a:cxn ang="0">
                  <a:pos x="T6" y="T7"/>
                </a:cxn>
                <a:cxn ang="0">
                  <a:pos x="T8" y="T9"/>
                </a:cxn>
              </a:cxnLst>
              <a:rect l="0" t="0" r="r" b="b"/>
              <a:pathLst>
                <a:path w="111" h="59">
                  <a:moveTo>
                    <a:pt x="111" y="55"/>
                  </a:moveTo>
                  <a:cubicBezTo>
                    <a:pt x="111" y="55"/>
                    <a:pt x="53" y="48"/>
                    <a:pt x="30" y="54"/>
                  </a:cubicBezTo>
                  <a:cubicBezTo>
                    <a:pt x="30" y="54"/>
                    <a:pt x="2" y="59"/>
                    <a:pt x="1" y="36"/>
                  </a:cubicBezTo>
                  <a:cubicBezTo>
                    <a:pt x="0" y="12"/>
                    <a:pt x="41" y="14"/>
                    <a:pt x="71" y="0"/>
                  </a:cubicBezTo>
                  <a:lnTo>
                    <a:pt x="111" y="55"/>
                  </a:ln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07">
              <a:extLst>
                <a:ext uri="{FF2B5EF4-FFF2-40B4-BE49-F238E27FC236}">
                  <a16:creationId xmlns:a16="http://schemas.microsoft.com/office/drawing/2014/main" id="{4243F35F-6BE2-9A49-B123-0A24A9FC8EAC}"/>
                </a:ext>
              </a:extLst>
            </p:cNvPr>
            <p:cNvSpPr>
              <a:spLocks/>
            </p:cNvSpPr>
            <p:nvPr/>
          </p:nvSpPr>
          <p:spPr bwMode="auto">
            <a:xfrm>
              <a:off x="3635" y="628"/>
              <a:ext cx="431" cy="576"/>
            </a:xfrm>
            <a:custGeom>
              <a:avLst/>
              <a:gdLst>
                <a:gd name="T0" fmla="*/ 274 w 319"/>
                <a:gd name="T1" fmla="*/ 18 h 427"/>
                <a:gd name="T2" fmla="*/ 118 w 319"/>
                <a:gd name="T3" fmla="*/ 83 h 427"/>
                <a:gd name="T4" fmla="*/ 41 w 319"/>
                <a:gd name="T5" fmla="*/ 427 h 427"/>
                <a:gd name="T6" fmla="*/ 259 w 319"/>
                <a:gd name="T7" fmla="*/ 361 h 427"/>
                <a:gd name="T8" fmla="*/ 256 w 319"/>
                <a:gd name="T9" fmla="*/ 184 h 427"/>
                <a:gd name="T10" fmla="*/ 306 w 319"/>
                <a:gd name="T11" fmla="*/ 56 h 427"/>
                <a:gd name="T12" fmla="*/ 274 w 319"/>
                <a:gd name="T13" fmla="*/ 18 h 427"/>
              </a:gdLst>
              <a:ahLst/>
              <a:cxnLst>
                <a:cxn ang="0">
                  <a:pos x="T0" y="T1"/>
                </a:cxn>
                <a:cxn ang="0">
                  <a:pos x="T2" y="T3"/>
                </a:cxn>
                <a:cxn ang="0">
                  <a:pos x="T4" y="T5"/>
                </a:cxn>
                <a:cxn ang="0">
                  <a:pos x="T6" y="T7"/>
                </a:cxn>
                <a:cxn ang="0">
                  <a:pos x="T8" y="T9"/>
                </a:cxn>
                <a:cxn ang="0">
                  <a:pos x="T10" y="T11"/>
                </a:cxn>
                <a:cxn ang="0">
                  <a:pos x="T12" y="T13"/>
                </a:cxn>
              </a:cxnLst>
              <a:rect l="0" t="0" r="r" b="b"/>
              <a:pathLst>
                <a:path w="319" h="427">
                  <a:moveTo>
                    <a:pt x="274" y="18"/>
                  </a:moveTo>
                  <a:cubicBezTo>
                    <a:pt x="274" y="18"/>
                    <a:pt x="199" y="0"/>
                    <a:pt x="118" y="83"/>
                  </a:cubicBezTo>
                  <a:cubicBezTo>
                    <a:pt x="37" y="166"/>
                    <a:pt x="0" y="359"/>
                    <a:pt x="41" y="427"/>
                  </a:cubicBezTo>
                  <a:cubicBezTo>
                    <a:pt x="41" y="427"/>
                    <a:pt x="241" y="407"/>
                    <a:pt x="259" y="361"/>
                  </a:cubicBezTo>
                  <a:cubicBezTo>
                    <a:pt x="259" y="361"/>
                    <a:pt x="203" y="254"/>
                    <a:pt x="256" y="184"/>
                  </a:cubicBezTo>
                  <a:cubicBezTo>
                    <a:pt x="319" y="101"/>
                    <a:pt x="299" y="78"/>
                    <a:pt x="306" y="56"/>
                  </a:cubicBezTo>
                  <a:cubicBezTo>
                    <a:pt x="299" y="30"/>
                    <a:pt x="311" y="30"/>
                    <a:pt x="274" y="18"/>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08">
              <a:extLst>
                <a:ext uri="{FF2B5EF4-FFF2-40B4-BE49-F238E27FC236}">
                  <a16:creationId xmlns:a16="http://schemas.microsoft.com/office/drawing/2014/main" id="{90A985F0-3E50-2246-AAD0-78B9CFA97417}"/>
                </a:ext>
              </a:extLst>
            </p:cNvPr>
            <p:cNvSpPr>
              <a:spLocks/>
            </p:cNvSpPr>
            <p:nvPr/>
          </p:nvSpPr>
          <p:spPr bwMode="auto">
            <a:xfrm>
              <a:off x="3960" y="641"/>
              <a:ext cx="106" cy="302"/>
            </a:xfrm>
            <a:custGeom>
              <a:avLst/>
              <a:gdLst>
                <a:gd name="T0" fmla="*/ 43 w 79"/>
                <a:gd name="T1" fmla="*/ 0 h 224"/>
                <a:gd name="T2" fmla="*/ 33 w 79"/>
                <a:gd name="T3" fmla="*/ 122 h 224"/>
                <a:gd name="T4" fmla="*/ 21 w 79"/>
                <a:gd name="T5" fmla="*/ 141 h 224"/>
                <a:gd name="T6" fmla="*/ 8 w 79"/>
                <a:gd name="T7" fmla="*/ 203 h 224"/>
                <a:gd name="T8" fmla="*/ 76 w 79"/>
                <a:gd name="T9" fmla="*/ 72 h 224"/>
                <a:gd name="T10" fmla="*/ 45 w 79"/>
                <a:gd name="T11" fmla="*/ 0 h 224"/>
              </a:gdLst>
              <a:ahLst/>
              <a:cxnLst>
                <a:cxn ang="0">
                  <a:pos x="T0" y="T1"/>
                </a:cxn>
                <a:cxn ang="0">
                  <a:pos x="T2" y="T3"/>
                </a:cxn>
                <a:cxn ang="0">
                  <a:pos x="T4" y="T5"/>
                </a:cxn>
                <a:cxn ang="0">
                  <a:pos x="T6" y="T7"/>
                </a:cxn>
                <a:cxn ang="0">
                  <a:pos x="T8" y="T9"/>
                </a:cxn>
                <a:cxn ang="0">
                  <a:pos x="T10" y="T11"/>
                </a:cxn>
              </a:cxnLst>
              <a:rect l="0" t="0" r="r" b="b"/>
              <a:pathLst>
                <a:path w="79" h="224">
                  <a:moveTo>
                    <a:pt x="43" y="0"/>
                  </a:moveTo>
                  <a:cubicBezTo>
                    <a:pt x="43" y="0"/>
                    <a:pt x="36" y="111"/>
                    <a:pt x="33" y="122"/>
                  </a:cubicBezTo>
                  <a:cubicBezTo>
                    <a:pt x="31" y="133"/>
                    <a:pt x="21" y="141"/>
                    <a:pt x="21" y="141"/>
                  </a:cubicBezTo>
                  <a:cubicBezTo>
                    <a:pt x="21" y="141"/>
                    <a:pt x="0" y="182"/>
                    <a:pt x="8" y="203"/>
                  </a:cubicBezTo>
                  <a:cubicBezTo>
                    <a:pt x="16" y="224"/>
                    <a:pt x="79" y="100"/>
                    <a:pt x="76" y="72"/>
                  </a:cubicBezTo>
                  <a:cubicBezTo>
                    <a:pt x="72" y="44"/>
                    <a:pt x="45" y="0"/>
                    <a:pt x="45" y="0"/>
                  </a:cubicBezTo>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9">
              <a:extLst>
                <a:ext uri="{FF2B5EF4-FFF2-40B4-BE49-F238E27FC236}">
                  <a16:creationId xmlns:a16="http://schemas.microsoft.com/office/drawing/2014/main" id="{4AFD386E-C809-A744-A393-F3253A97D3C7}"/>
                </a:ext>
              </a:extLst>
            </p:cNvPr>
            <p:cNvSpPr>
              <a:spLocks/>
            </p:cNvSpPr>
            <p:nvPr/>
          </p:nvSpPr>
          <p:spPr bwMode="auto">
            <a:xfrm>
              <a:off x="3620" y="1135"/>
              <a:ext cx="161" cy="105"/>
            </a:xfrm>
            <a:custGeom>
              <a:avLst/>
              <a:gdLst>
                <a:gd name="T0" fmla="*/ 119 w 119"/>
                <a:gd name="T1" fmla="*/ 43 h 78"/>
                <a:gd name="T2" fmla="*/ 0 w 119"/>
                <a:gd name="T3" fmla="*/ 21 h 78"/>
                <a:gd name="T4" fmla="*/ 37 w 119"/>
                <a:gd name="T5" fmla="*/ 0 h 78"/>
                <a:gd name="T6" fmla="*/ 119 w 119"/>
                <a:gd name="T7" fmla="*/ 43 h 78"/>
              </a:gdLst>
              <a:ahLst/>
              <a:cxnLst>
                <a:cxn ang="0">
                  <a:pos x="T0" y="T1"/>
                </a:cxn>
                <a:cxn ang="0">
                  <a:pos x="T2" y="T3"/>
                </a:cxn>
                <a:cxn ang="0">
                  <a:pos x="T4" y="T5"/>
                </a:cxn>
                <a:cxn ang="0">
                  <a:pos x="T6" y="T7"/>
                </a:cxn>
              </a:cxnLst>
              <a:rect l="0" t="0" r="r" b="b"/>
              <a:pathLst>
                <a:path w="119" h="78">
                  <a:moveTo>
                    <a:pt x="119" y="43"/>
                  </a:moveTo>
                  <a:cubicBezTo>
                    <a:pt x="119" y="43"/>
                    <a:pt x="54" y="78"/>
                    <a:pt x="0" y="21"/>
                  </a:cubicBezTo>
                  <a:cubicBezTo>
                    <a:pt x="0" y="21"/>
                    <a:pt x="39" y="40"/>
                    <a:pt x="37" y="0"/>
                  </a:cubicBezTo>
                  <a:cubicBezTo>
                    <a:pt x="37" y="0"/>
                    <a:pt x="46" y="51"/>
                    <a:pt x="119" y="43"/>
                  </a:cubicBezTo>
                  <a:close/>
                </a:path>
              </a:pathLst>
            </a:custGeom>
            <a:solidFill>
              <a:srgbClr val="67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0">
              <a:extLst>
                <a:ext uri="{FF2B5EF4-FFF2-40B4-BE49-F238E27FC236}">
                  <a16:creationId xmlns:a16="http://schemas.microsoft.com/office/drawing/2014/main" id="{0F14BF60-02B3-A943-983B-C8B73C802552}"/>
                </a:ext>
              </a:extLst>
            </p:cNvPr>
            <p:cNvSpPr>
              <a:spLocks/>
            </p:cNvSpPr>
            <p:nvPr/>
          </p:nvSpPr>
          <p:spPr bwMode="auto">
            <a:xfrm>
              <a:off x="3562" y="611"/>
              <a:ext cx="489" cy="188"/>
            </a:xfrm>
            <a:custGeom>
              <a:avLst/>
              <a:gdLst>
                <a:gd name="T0" fmla="*/ 361 w 362"/>
                <a:gd name="T1" fmla="*/ 78 h 139"/>
                <a:gd name="T2" fmla="*/ 290 w 362"/>
                <a:gd name="T3" fmla="*/ 17 h 139"/>
                <a:gd name="T4" fmla="*/ 84 w 362"/>
                <a:gd name="T5" fmla="*/ 0 h 139"/>
                <a:gd name="T6" fmla="*/ 0 w 362"/>
                <a:gd name="T7" fmla="*/ 10 h 139"/>
                <a:gd name="T8" fmla="*/ 24 w 362"/>
                <a:gd name="T9" fmla="*/ 99 h 139"/>
                <a:gd name="T10" fmla="*/ 142 w 362"/>
                <a:gd name="T11" fmla="*/ 107 h 139"/>
                <a:gd name="T12" fmla="*/ 362 w 362"/>
                <a:gd name="T13" fmla="*/ 95 h 139"/>
                <a:gd name="T14" fmla="*/ 361 w 362"/>
                <a:gd name="T15" fmla="*/ 7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2" h="139">
                  <a:moveTo>
                    <a:pt x="361" y="78"/>
                  </a:moveTo>
                  <a:cubicBezTo>
                    <a:pt x="361" y="78"/>
                    <a:pt x="353" y="34"/>
                    <a:pt x="290" y="17"/>
                  </a:cubicBezTo>
                  <a:cubicBezTo>
                    <a:pt x="228" y="0"/>
                    <a:pt x="150" y="74"/>
                    <a:pt x="84" y="0"/>
                  </a:cubicBezTo>
                  <a:cubicBezTo>
                    <a:pt x="0" y="10"/>
                    <a:pt x="0" y="10"/>
                    <a:pt x="0" y="10"/>
                  </a:cubicBezTo>
                  <a:cubicBezTo>
                    <a:pt x="0" y="10"/>
                    <a:pt x="14" y="86"/>
                    <a:pt x="24" y="99"/>
                  </a:cubicBezTo>
                  <a:cubicBezTo>
                    <a:pt x="24" y="99"/>
                    <a:pt x="92" y="139"/>
                    <a:pt x="142" y="107"/>
                  </a:cubicBezTo>
                  <a:cubicBezTo>
                    <a:pt x="236" y="47"/>
                    <a:pt x="299" y="15"/>
                    <a:pt x="362" y="95"/>
                  </a:cubicBezTo>
                  <a:lnTo>
                    <a:pt x="361" y="78"/>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1">
              <a:extLst>
                <a:ext uri="{FF2B5EF4-FFF2-40B4-BE49-F238E27FC236}">
                  <a16:creationId xmlns:a16="http://schemas.microsoft.com/office/drawing/2014/main" id="{DF72DC63-DFCA-9A44-B3E9-882B47990DA2}"/>
                </a:ext>
              </a:extLst>
            </p:cNvPr>
            <p:cNvSpPr>
              <a:spLocks/>
            </p:cNvSpPr>
            <p:nvPr/>
          </p:nvSpPr>
          <p:spPr bwMode="auto">
            <a:xfrm>
              <a:off x="4029" y="690"/>
              <a:ext cx="44" cy="35"/>
            </a:xfrm>
            <a:custGeom>
              <a:avLst/>
              <a:gdLst>
                <a:gd name="T0" fmla="*/ 33 w 33"/>
                <a:gd name="T1" fmla="*/ 10 h 26"/>
                <a:gd name="T2" fmla="*/ 19 w 33"/>
                <a:gd name="T3" fmla="*/ 26 h 26"/>
                <a:gd name="T4" fmla="*/ 1 w 33"/>
                <a:gd name="T5" fmla="*/ 10 h 26"/>
                <a:gd name="T6" fmla="*/ 33 w 33"/>
                <a:gd name="T7" fmla="*/ 10 h 26"/>
              </a:gdLst>
              <a:ahLst/>
              <a:cxnLst>
                <a:cxn ang="0">
                  <a:pos x="T0" y="T1"/>
                </a:cxn>
                <a:cxn ang="0">
                  <a:pos x="T2" y="T3"/>
                </a:cxn>
                <a:cxn ang="0">
                  <a:pos x="T4" y="T5"/>
                </a:cxn>
                <a:cxn ang="0">
                  <a:pos x="T6" y="T7"/>
                </a:cxn>
              </a:cxnLst>
              <a:rect l="0" t="0" r="r" b="b"/>
              <a:pathLst>
                <a:path w="33" h="26">
                  <a:moveTo>
                    <a:pt x="33" y="10"/>
                  </a:moveTo>
                  <a:cubicBezTo>
                    <a:pt x="19" y="26"/>
                    <a:pt x="19" y="26"/>
                    <a:pt x="19" y="26"/>
                  </a:cubicBezTo>
                  <a:cubicBezTo>
                    <a:pt x="19" y="26"/>
                    <a:pt x="0" y="19"/>
                    <a:pt x="1" y="10"/>
                  </a:cubicBezTo>
                  <a:cubicBezTo>
                    <a:pt x="3" y="0"/>
                    <a:pt x="33" y="10"/>
                    <a:pt x="33" y="10"/>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112">
              <a:extLst>
                <a:ext uri="{FF2B5EF4-FFF2-40B4-BE49-F238E27FC236}">
                  <a16:creationId xmlns:a16="http://schemas.microsoft.com/office/drawing/2014/main" id="{E2BC1AB2-F42B-E348-A84C-8A348F56109E}"/>
                </a:ext>
              </a:extLst>
            </p:cNvPr>
            <p:cNvSpPr>
              <a:spLocks noChangeShapeType="1"/>
            </p:cNvSpPr>
            <p:nvPr/>
          </p:nvSpPr>
          <p:spPr bwMode="auto">
            <a:xfrm>
              <a:off x="4035" y="7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Line 113">
              <a:extLst>
                <a:ext uri="{FF2B5EF4-FFF2-40B4-BE49-F238E27FC236}">
                  <a16:creationId xmlns:a16="http://schemas.microsoft.com/office/drawing/2014/main" id="{56D185D2-16FD-994E-9134-1799B6334FB9}"/>
                </a:ext>
              </a:extLst>
            </p:cNvPr>
            <p:cNvSpPr>
              <a:spLocks noChangeShapeType="1"/>
            </p:cNvSpPr>
            <p:nvPr/>
          </p:nvSpPr>
          <p:spPr bwMode="auto">
            <a:xfrm>
              <a:off x="4035" y="70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4">
              <a:extLst>
                <a:ext uri="{FF2B5EF4-FFF2-40B4-BE49-F238E27FC236}">
                  <a16:creationId xmlns:a16="http://schemas.microsoft.com/office/drawing/2014/main" id="{7ADB4CE7-A2BD-9B44-A99A-7F8003C843F7}"/>
                </a:ext>
              </a:extLst>
            </p:cNvPr>
            <p:cNvSpPr>
              <a:spLocks/>
            </p:cNvSpPr>
            <p:nvPr/>
          </p:nvSpPr>
          <p:spPr bwMode="auto">
            <a:xfrm>
              <a:off x="4046" y="717"/>
              <a:ext cx="12" cy="40"/>
            </a:xfrm>
            <a:custGeom>
              <a:avLst/>
              <a:gdLst>
                <a:gd name="T0" fmla="*/ 3 w 9"/>
                <a:gd name="T1" fmla="*/ 0 h 30"/>
                <a:gd name="T2" fmla="*/ 6 w 9"/>
                <a:gd name="T3" fmla="*/ 17 h 30"/>
                <a:gd name="T4" fmla="*/ 0 w 9"/>
                <a:gd name="T5" fmla="*/ 17 h 30"/>
                <a:gd name="T6" fmla="*/ 3 w 9"/>
                <a:gd name="T7" fmla="*/ 0 h 30"/>
              </a:gdLst>
              <a:ahLst/>
              <a:cxnLst>
                <a:cxn ang="0">
                  <a:pos x="T0" y="T1"/>
                </a:cxn>
                <a:cxn ang="0">
                  <a:pos x="T2" y="T3"/>
                </a:cxn>
                <a:cxn ang="0">
                  <a:pos x="T4" y="T5"/>
                </a:cxn>
                <a:cxn ang="0">
                  <a:pos x="T6" y="T7"/>
                </a:cxn>
              </a:cxnLst>
              <a:rect l="0" t="0" r="r" b="b"/>
              <a:pathLst>
                <a:path w="9" h="30">
                  <a:moveTo>
                    <a:pt x="3" y="0"/>
                  </a:moveTo>
                  <a:cubicBezTo>
                    <a:pt x="3" y="0"/>
                    <a:pt x="9" y="4"/>
                    <a:pt x="6" y="17"/>
                  </a:cubicBezTo>
                  <a:cubicBezTo>
                    <a:pt x="3" y="30"/>
                    <a:pt x="0" y="17"/>
                    <a:pt x="0" y="17"/>
                  </a:cubicBezTo>
                  <a:lnTo>
                    <a:pt x="3" y="0"/>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5">
              <a:extLst>
                <a:ext uri="{FF2B5EF4-FFF2-40B4-BE49-F238E27FC236}">
                  <a16:creationId xmlns:a16="http://schemas.microsoft.com/office/drawing/2014/main" id="{135DB348-AB35-5546-A1F5-06BC55D97174}"/>
                </a:ext>
              </a:extLst>
            </p:cNvPr>
            <p:cNvSpPr>
              <a:spLocks/>
            </p:cNvSpPr>
            <p:nvPr/>
          </p:nvSpPr>
          <p:spPr bwMode="auto">
            <a:xfrm>
              <a:off x="3899" y="777"/>
              <a:ext cx="105" cy="257"/>
            </a:xfrm>
            <a:custGeom>
              <a:avLst/>
              <a:gdLst>
                <a:gd name="T0" fmla="*/ 78 w 78"/>
                <a:gd name="T1" fmla="*/ 28 h 190"/>
                <a:gd name="T2" fmla="*/ 26 w 78"/>
                <a:gd name="T3" fmla="*/ 0 h 190"/>
                <a:gd name="T4" fmla="*/ 43 w 78"/>
                <a:gd name="T5" fmla="*/ 190 h 190"/>
                <a:gd name="T6" fmla="*/ 78 w 78"/>
                <a:gd name="T7" fmla="*/ 28 h 190"/>
              </a:gdLst>
              <a:ahLst/>
              <a:cxnLst>
                <a:cxn ang="0">
                  <a:pos x="T0" y="T1"/>
                </a:cxn>
                <a:cxn ang="0">
                  <a:pos x="T2" y="T3"/>
                </a:cxn>
                <a:cxn ang="0">
                  <a:pos x="T4" y="T5"/>
                </a:cxn>
                <a:cxn ang="0">
                  <a:pos x="T6" y="T7"/>
                </a:cxn>
              </a:cxnLst>
              <a:rect l="0" t="0" r="r" b="b"/>
              <a:pathLst>
                <a:path w="78" h="190">
                  <a:moveTo>
                    <a:pt x="78" y="28"/>
                  </a:moveTo>
                  <a:cubicBezTo>
                    <a:pt x="78" y="28"/>
                    <a:pt x="51" y="21"/>
                    <a:pt x="26" y="0"/>
                  </a:cubicBezTo>
                  <a:cubicBezTo>
                    <a:pt x="26" y="0"/>
                    <a:pt x="0" y="137"/>
                    <a:pt x="43" y="190"/>
                  </a:cubicBezTo>
                  <a:cubicBezTo>
                    <a:pt x="43" y="190"/>
                    <a:pt x="33" y="121"/>
                    <a:pt x="78" y="28"/>
                  </a:cubicBezTo>
                  <a:close/>
                </a:path>
              </a:pathLst>
            </a:custGeom>
            <a:solidFill>
              <a:srgbClr val="67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16">
              <a:extLst>
                <a:ext uri="{FF2B5EF4-FFF2-40B4-BE49-F238E27FC236}">
                  <a16:creationId xmlns:a16="http://schemas.microsoft.com/office/drawing/2014/main" id="{DF94CC36-E566-974B-B89D-22EBF2B2775E}"/>
                </a:ext>
              </a:extLst>
            </p:cNvPr>
            <p:cNvSpPr>
              <a:spLocks/>
            </p:cNvSpPr>
            <p:nvPr/>
          </p:nvSpPr>
          <p:spPr bwMode="auto">
            <a:xfrm>
              <a:off x="3949" y="679"/>
              <a:ext cx="97" cy="136"/>
            </a:xfrm>
            <a:custGeom>
              <a:avLst/>
              <a:gdLst>
                <a:gd name="T0" fmla="*/ 54 w 72"/>
                <a:gd name="T1" fmla="*/ 0 h 101"/>
                <a:gd name="T2" fmla="*/ 0 w 72"/>
                <a:gd name="T3" fmla="*/ 9 h 101"/>
                <a:gd name="T4" fmla="*/ 41 w 72"/>
                <a:gd name="T5" fmla="*/ 101 h 101"/>
                <a:gd name="T6" fmla="*/ 54 w 72"/>
                <a:gd name="T7" fmla="*/ 0 h 101"/>
              </a:gdLst>
              <a:ahLst/>
              <a:cxnLst>
                <a:cxn ang="0">
                  <a:pos x="T0" y="T1"/>
                </a:cxn>
                <a:cxn ang="0">
                  <a:pos x="T2" y="T3"/>
                </a:cxn>
                <a:cxn ang="0">
                  <a:pos x="T4" y="T5"/>
                </a:cxn>
                <a:cxn ang="0">
                  <a:pos x="T6" y="T7"/>
                </a:cxn>
              </a:cxnLst>
              <a:rect l="0" t="0" r="r" b="b"/>
              <a:pathLst>
                <a:path w="72" h="101">
                  <a:moveTo>
                    <a:pt x="54" y="0"/>
                  </a:moveTo>
                  <a:cubicBezTo>
                    <a:pt x="54" y="0"/>
                    <a:pt x="26" y="18"/>
                    <a:pt x="0" y="9"/>
                  </a:cubicBezTo>
                  <a:cubicBezTo>
                    <a:pt x="0" y="9"/>
                    <a:pt x="23" y="79"/>
                    <a:pt x="41" y="101"/>
                  </a:cubicBezTo>
                  <a:cubicBezTo>
                    <a:pt x="41" y="101"/>
                    <a:pt x="72" y="46"/>
                    <a:pt x="54" y="0"/>
                  </a:cubicBezTo>
                  <a:close/>
                </a:path>
              </a:pathLst>
            </a:custGeom>
            <a:solidFill>
              <a:srgbClr val="676B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17">
              <a:extLst>
                <a:ext uri="{FF2B5EF4-FFF2-40B4-BE49-F238E27FC236}">
                  <a16:creationId xmlns:a16="http://schemas.microsoft.com/office/drawing/2014/main" id="{4167A604-7323-BA43-AB2E-320B165A818E}"/>
                </a:ext>
              </a:extLst>
            </p:cNvPr>
            <p:cNvSpPr>
              <a:spLocks/>
            </p:cNvSpPr>
            <p:nvPr/>
          </p:nvSpPr>
          <p:spPr bwMode="auto">
            <a:xfrm>
              <a:off x="3993" y="640"/>
              <a:ext cx="80" cy="85"/>
            </a:xfrm>
            <a:custGeom>
              <a:avLst/>
              <a:gdLst>
                <a:gd name="T0" fmla="*/ 5 w 59"/>
                <a:gd name="T1" fmla="*/ 0 h 63"/>
                <a:gd name="T2" fmla="*/ 33 w 59"/>
                <a:gd name="T3" fmla="*/ 3 h 63"/>
                <a:gd name="T4" fmla="*/ 59 w 59"/>
                <a:gd name="T5" fmla="*/ 47 h 63"/>
                <a:gd name="T6" fmla="*/ 22 w 59"/>
                <a:gd name="T7" fmla="*/ 63 h 63"/>
                <a:gd name="T8" fmla="*/ 5 w 59"/>
                <a:gd name="T9" fmla="*/ 0 h 63"/>
              </a:gdLst>
              <a:ahLst/>
              <a:cxnLst>
                <a:cxn ang="0">
                  <a:pos x="T0" y="T1"/>
                </a:cxn>
                <a:cxn ang="0">
                  <a:pos x="T2" y="T3"/>
                </a:cxn>
                <a:cxn ang="0">
                  <a:pos x="T4" y="T5"/>
                </a:cxn>
                <a:cxn ang="0">
                  <a:pos x="T6" y="T7"/>
                </a:cxn>
                <a:cxn ang="0">
                  <a:pos x="T8" y="T9"/>
                </a:cxn>
              </a:cxnLst>
              <a:rect l="0" t="0" r="r" b="b"/>
              <a:pathLst>
                <a:path w="59" h="63">
                  <a:moveTo>
                    <a:pt x="5" y="0"/>
                  </a:moveTo>
                  <a:cubicBezTo>
                    <a:pt x="33" y="3"/>
                    <a:pt x="33" y="3"/>
                    <a:pt x="33" y="3"/>
                  </a:cubicBezTo>
                  <a:cubicBezTo>
                    <a:pt x="59" y="47"/>
                    <a:pt x="59" y="47"/>
                    <a:pt x="59" y="47"/>
                  </a:cubicBezTo>
                  <a:cubicBezTo>
                    <a:pt x="22" y="63"/>
                    <a:pt x="22" y="63"/>
                    <a:pt x="22" y="63"/>
                  </a:cubicBezTo>
                  <a:cubicBezTo>
                    <a:pt x="22" y="63"/>
                    <a:pt x="0" y="22"/>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18">
              <a:extLst>
                <a:ext uri="{FF2B5EF4-FFF2-40B4-BE49-F238E27FC236}">
                  <a16:creationId xmlns:a16="http://schemas.microsoft.com/office/drawing/2014/main" id="{12E21F2B-5839-4341-AD62-76076072CC73}"/>
                </a:ext>
              </a:extLst>
            </p:cNvPr>
            <p:cNvSpPr>
              <a:spLocks/>
            </p:cNvSpPr>
            <p:nvPr/>
          </p:nvSpPr>
          <p:spPr bwMode="auto">
            <a:xfrm>
              <a:off x="3807" y="1100"/>
              <a:ext cx="180" cy="86"/>
            </a:xfrm>
            <a:custGeom>
              <a:avLst/>
              <a:gdLst>
                <a:gd name="T0" fmla="*/ 0 w 133"/>
                <a:gd name="T1" fmla="*/ 64 h 64"/>
                <a:gd name="T2" fmla="*/ 127 w 133"/>
                <a:gd name="T3" fmla="*/ 19 h 64"/>
                <a:gd name="T4" fmla="*/ 123 w 133"/>
                <a:gd name="T5" fmla="*/ 9 h 64"/>
                <a:gd name="T6" fmla="*/ 133 w 133"/>
                <a:gd name="T7" fmla="*/ 12 h 64"/>
                <a:gd name="T8" fmla="*/ 116 w 133"/>
                <a:gd name="T9" fmla="*/ 0 h 64"/>
                <a:gd name="T10" fmla="*/ 116 w 133"/>
                <a:gd name="T11" fmla="*/ 18 h 64"/>
                <a:gd name="T12" fmla="*/ 0 w 133"/>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33" h="64">
                  <a:moveTo>
                    <a:pt x="0" y="64"/>
                  </a:moveTo>
                  <a:cubicBezTo>
                    <a:pt x="0" y="64"/>
                    <a:pt x="115" y="34"/>
                    <a:pt x="127" y="19"/>
                  </a:cubicBezTo>
                  <a:cubicBezTo>
                    <a:pt x="123" y="9"/>
                    <a:pt x="123" y="9"/>
                    <a:pt x="123" y="9"/>
                  </a:cubicBezTo>
                  <a:cubicBezTo>
                    <a:pt x="133" y="12"/>
                    <a:pt x="133" y="12"/>
                    <a:pt x="133" y="12"/>
                  </a:cubicBezTo>
                  <a:cubicBezTo>
                    <a:pt x="133" y="12"/>
                    <a:pt x="119" y="1"/>
                    <a:pt x="116" y="0"/>
                  </a:cubicBezTo>
                  <a:cubicBezTo>
                    <a:pt x="116" y="18"/>
                    <a:pt x="116" y="18"/>
                    <a:pt x="116" y="18"/>
                  </a:cubicBezTo>
                  <a:cubicBezTo>
                    <a:pt x="116" y="18"/>
                    <a:pt x="36" y="59"/>
                    <a:pt x="0" y="64"/>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19">
              <a:extLst>
                <a:ext uri="{FF2B5EF4-FFF2-40B4-BE49-F238E27FC236}">
                  <a16:creationId xmlns:a16="http://schemas.microsoft.com/office/drawing/2014/main" id="{8A2359F5-CD8D-3148-9E4F-0DBC3B96253A}"/>
                </a:ext>
              </a:extLst>
            </p:cNvPr>
            <p:cNvSpPr>
              <a:spLocks/>
            </p:cNvSpPr>
            <p:nvPr/>
          </p:nvSpPr>
          <p:spPr bwMode="auto">
            <a:xfrm>
              <a:off x="3807" y="669"/>
              <a:ext cx="499" cy="427"/>
            </a:xfrm>
            <a:custGeom>
              <a:avLst/>
              <a:gdLst>
                <a:gd name="T0" fmla="*/ 121 w 369"/>
                <a:gd name="T1" fmla="*/ 7 h 316"/>
                <a:gd name="T2" fmla="*/ 111 w 369"/>
                <a:gd name="T3" fmla="*/ 190 h 316"/>
                <a:gd name="T4" fmla="*/ 335 w 369"/>
                <a:gd name="T5" fmla="*/ 159 h 316"/>
                <a:gd name="T6" fmla="*/ 369 w 369"/>
                <a:gd name="T7" fmla="*/ 188 h 316"/>
                <a:gd name="T8" fmla="*/ 86 w 369"/>
                <a:gd name="T9" fmla="*/ 235 h 316"/>
                <a:gd name="T10" fmla="*/ 121 w 369"/>
                <a:gd name="T11" fmla="*/ 7 h 316"/>
              </a:gdLst>
              <a:ahLst/>
              <a:cxnLst>
                <a:cxn ang="0">
                  <a:pos x="T0" y="T1"/>
                </a:cxn>
                <a:cxn ang="0">
                  <a:pos x="T2" y="T3"/>
                </a:cxn>
                <a:cxn ang="0">
                  <a:pos x="T4" y="T5"/>
                </a:cxn>
                <a:cxn ang="0">
                  <a:pos x="T6" y="T7"/>
                </a:cxn>
                <a:cxn ang="0">
                  <a:pos x="T8" y="T9"/>
                </a:cxn>
                <a:cxn ang="0">
                  <a:pos x="T10" y="T11"/>
                </a:cxn>
              </a:cxnLst>
              <a:rect l="0" t="0" r="r" b="b"/>
              <a:pathLst>
                <a:path w="369" h="316">
                  <a:moveTo>
                    <a:pt x="121" y="7"/>
                  </a:moveTo>
                  <a:cubicBezTo>
                    <a:pt x="143" y="12"/>
                    <a:pt x="69" y="113"/>
                    <a:pt x="111" y="190"/>
                  </a:cubicBezTo>
                  <a:cubicBezTo>
                    <a:pt x="147" y="256"/>
                    <a:pt x="254" y="204"/>
                    <a:pt x="335" y="159"/>
                  </a:cubicBezTo>
                  <a:cubicBezTo>
                    <a:pt x="335" y="159"/>
                    <a:pt x="350" y="183"/>
                    <a:pt x="369" y="188"/>
                  </a:cubicBezTo>
                  <a:cubicBezTo>
                    <a:pt x="369" y="188"/>
                    <a:pt x="159" y="316"/>
                    <a:pt x="86" y="235"/>
                  </a:cubicBezTo>
                  <a:cubicBezTo>
                    <a:pt x="0" y="140"/>
                    <a:pt x="85" y="0"/>
                    <a:pt x="121" y="7"/>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20">
              <a:extLst>
                <a:ext uri="{FF2B5EF4-FFF2-40B4-BE49-F238E27FC236}">
                  <a16:creationId xmlns:a16="http://schemas.microsoft.com/office/drawing/2014/main" id="{5137A3E1-696B-1F4E-A660-6E709F52F02A}"/>
                </a:ext>
              </a:extLst>
            </p:cNvPr>
            <p:cNvSpPr>
              <a:spLocks/>
            </p:cNvSpPr>
            <p:nvPr/>
          </p:nvSpPr>
          <p:spPr bwMode="auto">
            <a:xfrm>
              <a:off x="3781" y="696"/>
              <a:ext cx="160" cy="305"/>
            </a:xfrm>
            <a:custGeom>
              <a:avLst/>
              <a:gdLst>
                <a:gd name="T0" fmla="*/ 111 w 118"/>
                <a:gd name="T1" fmla="*/ 0 h 226"/>
                <a:gd name="T2" fmla="*/ 118 w 118"/>
                <a:gd name="T3" fmla="*/ 226 h 226"/>
                <a:gd name="T4" fmla="*/ 111 w 118"/>
                <a:gd name="T5" fmla="*/ 0 h 226"/>
              </a:gdLst>
              <a:ahLst/>
              <a:cxnLst>
                <a:cxn ang="0">
                  <a:pos x="T0" y="T1"/>
                </a:cxn>
                <a:cxn ang="0">
                  <a:pos x="T2" y="T3"/>
                </a:cxn>
                <a:cxn ang="0">
                  <a:pos x="T4" y="T5"/>
                </a:cxn>
              </a:cxnLst>
              <a:rect l="0" t="0" r="r" b="b"/>
              <a:pathLst>
                <a:path w="118" h="226">
                  <a:moveTo>
                    <a:pt x="111" y="0"/>
                  </a:moveTo>
                  <a:cubicBezTo>
                    <a:pt x="111" y="0"/>
                    <a:pt x="0" y="126"/>
                    <a:pt x="118" y="226"/>
                  </a:cubicBezTo>
                  <a:cubicBezTo>
                    <a:pt x="118" y="226"/>
                    <a:pt x="13" y="152"/>
                    <a:pt x="111" y="0"/>
                  </a:cubicBezTo>
                  <a:close/>
                </a:path>
              </a:pathLst>
            </a:custGeom>
            <a:solidFill>
              <a:srgbClr val="232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1">
              <a:extLst>
                <a:ext uri="{FF2B5EF4-FFF2-40B4-BE49-F238E27FC236}">
                  <a16:creationId xmlns:a16="http://schemas.microsoft.com/office/drawing/2014/main" id="{8A5861C9-4AD4-4B4A-B05D-99A170307439}"/>
                </a:ext>
              </a:extLst>
            </p:cNvPr>
            <p:cNvSpPr>
              <a:spLocks/>
            </p:cNvSpPr>
            <p:nvPr/>
          </p:nvSpPr>
          <p:spPr bwMode="auto">
            <a:xfrm>
              <a:off x="4256" y="792"/>
              <a:ext cx="143" cy="139"/>
            </a:xfrm>
            <a:custGeom>
              <a:avLst/>
              <a:gdLst>
                <a:gd name="T0" fmla="*/ 3 w 106"/>
                <a:gd name="T1" fmla="*/ 68 h 103"/>
                <a:gd name="T2" fmla="*/ 17 w 106"/>
                <a:gd name="T3" fmla="*/ 8 h 103"/>
                <a:gd name="T4" fmla="*/ 42 w 106"/>
                <a:gd name="T5" fmla="*/ 10 h 103"/>
                <a:gd name="T6" fmla="*/ 76 w 106"/>
                <a:gd name="T7" fmla="*/ 20 h 103"/>
                <a:gd name="T8" fmla="*/ 97 w 106"/>
                <a:gd name="T9" fmla="*/ 59 h 103"/>
                <a:gd name="T10" fmla="*/ 81 w 106"/>
                <a:gd name="T11" fmla="*/ 56 h 103"/>
                <a:gd name="T12" fmla="*/ 55 w 106"/>
                <a:gd name="T13" fmla="*/ 49 h 103"/>
                <a:gd name="T14" fmla="*/ 37 w 106"/>
                <a:gd name="T15" fmla="*/ 97 h 103"/>
                <a:gd name="T16" fmla="*/ 3 w 106"/>
                <a:gd name="T17" fmla="*/ 6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03">
                  <a:moveTo>
                    <a:pt x="3" y="68"/>
                  </a:moveTo>
                  <a:cubicBezTo>
                    <a:pt x="3" y="68"/>
                    <a:pt x="0" y="19"/>
                    <a:pt x="17" y="8"/>
                  </a:cubicBezTo>
                  <a:cubicBezTo>
                    <a:pt x="17" y="8"/>
                    <a:pt x="32" y="0"/>
                    <a:pt x="42" y="10"/>
                  </a:cubicBezTo>
                  <a:cubicBezTo>
                    <a:pt x="42" y="10"/>
                    <a:pt x="71" y="3"/>
                    <a:pt x="76" y="20"/>
                  </a:cubicBezTo>
                  <a:cubicBezTo>
                    <a:pt x="76" y="20"/>
                    <a:pt x="106" y="27"/>
                    <a:pt x="97" y="59"/>
                  </a:cubicBezTo>
                  <a:cubicBezTo>
                    <a:pt x="97" y="59"/>
                    <a:pt x="87" y="67"/>
                    <a:pt x="81" y="56"/>
                  </a:cubicBezTo>
                  <a:cubicBezTo>
                    <a:pt x="74" y="45"/>
                    <a:pt x="59" y="31"/>
                    <a:pt x="55" y="49"/>
                  </a:cubicBezTo>
                  <a:cubicBezTo>
                    <a:pt x="51" y="67"/>
                    <a:pt x="61" y="91"/>
                    <a:pt x="37" y="97"/>
                  </a:cubicBezTo>
                  <a:cubicBezTo>
                    <a:pt x="13" y="103"/>
                    <a:pt x="3" y="82"/>
                    <a:pt x="3" y="68"/>
                  </a:cubicBezTo>
                  <a:close/>
                </a:path>
              </a:pathLst>
            </a:custGeom>
            <a:solidFill>
              <a:srgbClr val="FFDC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22">
              <a:extLst>
                <a:ext uri="{FF2B5EF4-FFF2-40B4-BE49-F238E27FC236}">
                  <a16:creationId xmlns:a16="http://schemas.microsoft.com/office/drawing/2014/main" id="{42604971-8E08-494B-BB6E-79BF3BD5BD8B}"/>
                </a:ext>
              </a:extLst>
            </p:cNvPr>
            <p:cNvSpPr>
              <a:spLocks/>
            </p:cNvSpPr>
            <p:nvPr/>
          </p:nvSpPr>
          <p:spPr bwMode="auto">
            <a:xfrm>
              <a:off x="4284" y="818"/>
              <a:ext cx="89" cy="88"/>
            </a:xfrm>
            <a:custGeom>
              <a:avLst/>
              <a:gdLst>
                <a:gd name="T0" fmla="*/ 64 w 66"/>
                <a:gd name="T1" fmla="*/ 35 h 65"/>
                <a:gd name="T2" fmla="*/ 31 w 66"/>
                <a:gd name="T3" fmla="*/ 64 h 65"/>
                <a:gd name="T4" fmla="*/ 2 w 66"/>
                <a:gd name="T5" fmla="*/ 30 h 65"/>
                <a:gd name="T6" fmla="*/ 35 w 66"/>
                <a:gd name="T7" fmla="*/ 1 h 65"/>
                <a:gd name="T8" fmla="*/ 64 w 66"/>
                <a:gd name="T9" fmla="*/ 35 h 65"/>
              </a:gdLst>
              <a:ahLst/>
              <a:cxnLst>
                <a:cxn ang="0">
                  <a:pos x="T0" y="T1"/>
                </a:cxn>
                <a:cxn ang="0">
                  <a:pos x="T2" y="T3"/>
                </a:cxn>
                <a:cxn ang="0">
                  <a:pos x="T4" y="T5"/>
                </a:cxn>
                <a:cxn ang="0">
                  <a:pos x="T6" y="T7"/>
                </a:cxn>
                <a:cxn ang="0">
                  <a:pos x="T8" y="T9"/>
                </a:cxn>
              </a:cxnLst>
              <a:rect l="0" t="0" r="r" b="b"/>
              <a:pathLst>
                <a:path w="66" h="65">
                  <a:moveTo>
                    <a:pt x="64" y="35"/>
                  </a:moveTo>
                  <a:cubicBezTo>
                    <a:pt x="63" y="52"/>
                    <a:pt x="48" y="65"/>
                    <a:pt x="31" y="64"/>
                  </a:cubicBezTo>
                  <a:cubicBezTo>
                    <a:pt x="13" y="62"/>
                    <a:pt x="0" y="47"/>
                    <a:pt x="2" y="30"/>
                  </a:cubicBezTo>
                  <a:cubicBezTo>
                    <a:pt x="3" y="13"/>
                    <a:pt x="18" y="0"/>
                    <a:pt x="35" y="1"/>
                  </a:cubicBezTo>
                  <a:cubicBezTo>
                    <a:pt x="53" y="2"/>
                    <a:pt x="66" y="17"/>
                    <a:pt x="64" y="35"/>
                  </a:cubicBez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23">
              <a:extLst>
                <a:ext uri="{FF2B5EF4-FFF2-40B4-BE49-F238E27FC236}">
                  <a16:creationId xmlns:a16="http://schemas.microsoft.com/office/drawing/2014/main" id="{6028DC1D-2E16-0342-B5EB-8C561E7CD3A8}"/>
                </a:ext>
              </a:extLst>
            </p:cNvPr>
            <p:cNvSpPr>
              <a:spLocks/>
            </p:cNvSpPr>
            <p:nvPr/>
          </p:nvSpPr>
          <p:spPr bwMode="auto">
            <a:xfrm>
              <a:off x="4300" y="834"/>
              <a:ext cx="56" cy="55"/>
            </a:xfrm>
            <a:custGeom>
              <a:avLst/>
              <a:gdLst>
                <a:gd name="T0" fmla="*/ 41 w 41"/>
                <a:gd name="T1" fmla="*/ 22 h 41"/>
                <a:gd name="T2" fmla="*/ 19 w 41"/>
                <a:gd name="T3" fmla="*/ 40 h 41"/>
                <a:gd name="T4" fmla="*/ 1 w 41"/>
                <a:gd name="T5" fmla="*/ 19 h 41"/>
                <a:gd name="T6" fmla="*/ 22 w 41"/>
                <a:gd name="T7" fmla="*/ 1 h 41"/>
                <a:gd name="T8" fmla="*/ 41 w 41"/>
                <a:gd name="T9" fmla="*/ 22 h 41"/>
              </a:gdLst>
              <a:ahLst/>
              <a:cxnLst>
                <a:cxn ang="0">
                  <a:pos x="T0" y="T1"/>
                </a:cxn>
                <a:cxn ang="0">
                  <a:pos x="T2" y="T3"/>
                </a:cxn>
                <a:cxn ang="0">
                  <a:pos x="T4" y="T5"/>
                </a:cxn>
                <a:cxn ang="0">
                  <a:pos x="T6" y="T7"/>
                </a:cxn>
                <a:cxn ang="0">
                  <a:pos x="T8" y="T9"/>
                </a:cxn>
              </a:cxnLst>
              <a:rect l="0" t="0" r="r" b="b"/>
              <a:pathLst>
                <a:path w="41" h="41">
                  <a:moveTo>
                    <a:pt x="41" y="22"/>
                  </a:moveTo>
                  <a:cubicBezTo>
                    <a:pt x="40" y="33"/>
                    <a:pt x="30" y="41"/>
                    <a:pt x="19" y="40"/>
                  </a:cubicBezTo>
                  <a:cubicBezTo>
                    <a:pt x="9" y="39"/>
                    <a:pt x="0" y="30"/>
                    <a:pt x="1" y="19"/>
                  </a:cubicBezTo>
                  <a:cubicBezTo>
                    <a:pt x="2" y="8"/>
                    <a:pt x="12" y="0"/>
                    <a:pt x="22" y="1"/>
                  </a:cubicBezTo>
                  <a:cubicBezTo>
                    <a:pt x="33" y="2"/>
                    <a:pt x="41" y="11"/>
                    <a:pt x="41" y="22"/>
                  </a:cubicBezTo>
                  <a:close/>
                </a:path>
              </a:pathLst>
            </a:custGeom>
            <a:solidFill>
              <a:srgbClr val="727B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4">
              <a:extLst>
                <a:ext uri="{FF2B5EF4-FFF2-40B4-BE49-F238E27FC236}">
                  <a16:creationId xmlns:a16="http://schemas.microsoft.com/office/drawing/2014/main" id="{5864B4D5-D866-7B40-88ED-83D5367ACE69}"/>
                </a:ext>
              </a:extLst>
            </p:cNvPr>
            <p:cNvSpPr>
              <a:spLocks/>
            </p:cNvSpPr>
            <p:nvPr/>
          </p:nvSpPr>
          <p:spPr bwMode="auto">
            <a:xfrm>
              <a:off x="3154" y="798"/>
              <a:ext cx="150" cy="137"/>
            </a:xfrm>
            <a:custGeom>
              <a:avLst/>
              <a:gdLst>
                <a:gd name="T0" fmla="*/ 103 w 111"/>
                <a:gd name="T1" fmla="*/ 57 h 102"/>
                <a:gd name="T2" fmla="*/ 39 w 111"/>
                <a:gd name="T3" fmla="*/ 6 h 102"/>
                <a:gd name="T4" fmla="*/ 17 w 111"/>
                <a:gd name="T5" fmla="*/ 8 h 102"/>
                <a:gd name="T6" fmla="*/ 5 w 111"/>
                <a:gd name="T7" fmla="*/ 23 h 102"/>
                <a:gd name="T8" fmla="*/ 8 w 111"/>
                <a:gd name="T9" fmla="*/ 45 h 102"/>
                <a:gd name="T10" fmla="*/ 8 w 111"/>
                <a:gd name="T11" fmla="*/ 46 h 102"/>
                <a:gd name="T12" fmla="*/ 11 w 111"/>
                <a:gd name="T13" fmla="*/ 38 h 102"/>
                <a:gd name="T14" fmla="*/ 22 w 111"/>
                <a:gd name="T15" fmla="*/ 24 h 102"/>
                <a:gd name="T16" fmla="*/ 40 w 111"/>
                <a:gd name="T17" fmla="*/ 21 h 102"/>
                <a:gd name="T18" fmla="*/ 88 w 111"/>
                <a:gd name="T19" fmla="*/ 59 h 102"/>
                <a:gd name="T20" fmla="*/ 89 w 111"/>
                <a:gd name="T21" fmla="*/ 77 h 102"/>
                <a:gd name="T22" fmla="*/ 78 w 111"/>
                <a:gd name="T23" fmla="*/ 91 h 102"/>
                <a:gd name="T24" fmla="*/ 71 w 111"/>
                <a:gd name="T25" fmla="*/ 96 h 102"/>
                <a:gd name="T26" fmla="*/ 72 w 111"/>
                <a:gd name="T27" fmla="*/ 96 h 102"/>
                <a:gd name="T28" fmla="*/ 94 w 111"/>
                <a:gd name="T29" fmla="*/ 94 h 102"/>
                <a:gd name="T30" fmla="*/ 106 w 111"/>
                <a:gd name="T31" fmla="*/ 79 h 102"/>
                <a:gd name="T32" fmla="*/ 103 w 111"/>
                <a:gd name="T3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 h="102">
                  <a:moveTo>
                    <a:pt x="103" y="57"/>
                  </a:moveTo>
                  <a:cubicBezTo>
                    <a:pt x="39" y="6"/>
                    <a:pt x="39" y="6"/>
                    <a:pt x="39" y="6"/>
                  </a:cubicBezTo>
                  <a:cubicBezTo>
                    <a:pt x="32" y="0"/>
                    <a:pt x="22" y="2"/>
                    <a:pt x="17" y="8"/>
                  </a:cubicBezTo>
                  <a:cubicBezTo>
                    <a:pt x="5" y="23"/>
                    <a:pt x="5" y="23"/>
                    <a:pt x="5" y="23"/>
                  </a:cubicBezTo>
                  <a:cubicBezTo>
                    <a:pt x="0" y="30"/>
                    <a:pt x="1" y="40"/>
                    <a:pt x="8" y="45"/>
                  </a:cubicBezTo>
                  <a:cubicBezTo>
                    <a:pt x="8" y="46"/>
                    <a:pt x="8" y="46"/>
                    <a:pt x="8" y="46"/>
                  </a:cubicBezTo>
                  <a:cubicBezTo>
                    <a:pt x="8" y="43"/>
                    <a:pt x="10" y="40"/>
                    <a:pt x="11" y="38"/>
                  </a:cubicBezTo>
                  <a:cubicBezTo>
                    <a:pt x="22" y="24"/>
                    <a:pt x="22" y="24"/>
                    <a:pt x="22" y="24"/>
                  </a:cubicBezTo>
                  <a:cubicBezTo>
                    <a:pt x="27" y="18"/>
                    <a:pt x="35" y="17"/>
                    <a:pt x="40" y="21"/>
                  </a:cubicBezTo>
                  <a:cubicBezTo>
                    <a:pt x="88" y="59"/>
                    <a:pt x="88" y="59"/>
                    <a:pt x="88" y="59"/>
                  </a:cubicBezTo>
                  <a:cubicBezTo>
                    <a:pt x="93" y="63"/>
                    <a:pt x="94" y="72"/>
                    <a:pt x="89" y="77"/>
                  </a:cubicBezTo>
                  <a:cubicBezTo>
                    <a:pt x="78" y="91"/>
                    <a:pt x="78" y="91"/>
                    <a:pt x="78" y="91"/>
                  </a:cubicBezTo>
                  <a:cubicBezTo>
                    <a:pt x="76" y="93"/>
                    <a:pt x="74" y="95"/>
                    <a:pt x="71" y="96"/>
                  </a:cubicBezTo>
                  <a:cubicBezTo>
                    <a:pt x="72" y="96"/>
                    <a:pt x="72" y="96"/>
                    <a:pt x="72" y="96"/>
                  </a:cubicBezTo>
                  <a:cubicBezTo>
                    <a:pt x="79" y="102"/>
                    <a:pt x="88" y="101"/>
                    <a:pt x="94" y="94"/>
                  </a:cubicBezTo>
                  <a:cubicBezTo>
                    <a:pt x="106" y="79"/>
                    <a:pt x="106" y="79"/>
                    <a:pt x="106" y="79"/>
                  </a:cubicBezTo>
                  <a:cubicBezTo>
                    <a:pt x="111" y="72"/>
                    <a:pt x="110" y="62"/>
                    <a:pt x="103" y="57"/>
                  </a:cubicBezTo>
                  <a:close/>
                </a:path>
              </a:pathLst>
            </a:custGeom>
            <a:solidFill>
              <a:srgbClr val="1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25">
              <a:extLst>
                <a:ext uri="{FF2B5EF4-FFF2-40B4-BE49-F238E27FC236}">
                  <a16:creationId xmlns:a16="http://schemas.microsoft.com/office/drawing/2014/main" id="{BC3514F9-B0D1-DA4E-A628-EC5337501C0B}"/>
                </a:ext>
              </a:extLst>
            </p:cNvPr>
            <p:cNvSpPr>
              <a:spLocks/>
            </p:cNvSpPr>
            <p:nvPr/>
          </p:nvSpPr>
          <p:spPr bwMode="auto">
            <a:xfrm>
              <a:off x="3143" y="791"/>
              <a:ext cx="152" cy="136"/>
            </a:xfrm>
            <a:custGeom>
              <a:avLst/>
              <a:gdLst>
                <a:gd name="T0" fmla="*/ 104 w 112"/>
                <a:gd name="T1" fmla="*/ 56 h 101"/>
                <a:gd name="T2" fmla="*/ 40 w 112"/>
                <a:gd name="T3" fmla="*/ 5 h 101"/>
                <a:gd name="T4" fmla="*/ 18 w 112"/>
                <a:gd name="T5" fmla="*/ 7 h 101"/>
                <a:gd name="T6" fmla="*/ 6 w 112"/>
                <a:gd name="T7" fmla="*/ 23 h 101"/>
                <a:gd name="T8" fmla="*/ 8 w 112"/>
                <a:gd name="T9" fmla="*/ 44 h 101"/>
                <a:gd name="T10" fmla="*/ 9 w 112"/>
                <a:gd name="T11" fmla="*/ 45 h 101"/>
                <a:gd name="T12" fmla="*/ 12 w 112"/>
                <a:gd name="T13" fmla="*/ 37 h 101"/>
                <a:gd name="T14" fmla="*/ 23 w 112"/>
                <a:gd name="T15" fmla="*/ 24 h 101"/>
                <a:gd name="T16" fmla="*/ 41 w 112"/>
                <a:gd name="T17" fmla="*/ 20 h 101"/>
                <a:gd name="T18" fmla="*/ 89 w 112"/>
                <a:gd name="T19" fmla="*/ 59 h 101"/>
                <a:gd name="T20" fmla="*/ 90 w 112"/>
                <a:gd name="T21" fmla="*/ 77 h 101"/>
                <a:gd name="T22" fmla="*/ 79 w 112"/>
                <a:gd name="T23" fmla="*/ 90 h 101"/>
                <a:gd name="T24" fmla="*/ 72 w 112"/>
                <a:gd name="T25" fmla="*/ 95 h 101"/>
                <a:gd name="T26" fmla="*/ 73 w 112"/>
                <a:gd name="T27" fmla="*/ 96 h 101"/>
                <a:gd name="T28" fmla="*/ 94 w 112"/>
                <a:gd name="T29" fmla="*/ 93 h 101"/>
                <a:gd name="T30" fmla="*/ 106 w 112"/>
                <a:gd name="T31" fmla="*/ 78 h 101"/>
                <a:gd name="T32" fmla="*/ 104 w 112"/>
                <a:gd name="T33"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01">
                  <a:moveTo>
                    <a:pt x="104" y="56"/>
                  </a:moveTo>
                  <a:cubicBezTo>
                    <a:pt x="40" y="5"/>
                    <a:pt x="40" y="5"/>
                    <a:pt x="40" y="5"/>
                  </a:cubicBezTo>
                  <a:cubicBezTo>
                    <a:pt x="33" y="0"/>
                    <a:pt x="23" y="1"/>
                    <a:pt x="18" y="7"/>
                  </a:cubicBezTo>
                  <a:cubicBezTo>
                    <a:pt x="6" y="23"/>
                    <a:pt x="6" y="23"/>
                    <a:pt x="6" y="23"/>
                  </a:cubicBezTo>
                  <a:cubicBezTo>
                    <a:pt x="0" y="29"/>
                    <a:pt x="2" y="39"/>
                    <a:pt x="8" y="44"/>
                  </a:cubicBezTo>
                  <a:cubicBezTo>
                    <a:pt x="9" y="45"/>
                    <a:pt x="9" y="45"/>
                    <a:pt x="9" y="45"/>
                  </a:cubicBezTo>
                  <a:cubicBezTo>
                    <a:pt x="9" y="42"/>
                    <a:pt x="10" y="39"/>
                    <a:pt x="12" y="37"/>
                  </a:cubicBezTo>
                  <a:cubicBezTo>
                    <a:pt x="23" y="24"/>
                    <a:pt x="23" y="24"/>
                    <a:pt x="23" y="24"/>
                  </a:cubicBezTo>
                  <a:cubicBezTo>
                    <a:pt x="28" y="18"/>
                    <a:pt x="36" y="16"/>
                    <a:pt x="41" y="20"/>
                  </a:cubicBezTo>
                  <a:cubicBezTo>
                    <a:pt x="89" y="59"/>
                    <a:pt x="89" y="59"/>
                    <a:pt x="89" y="59"/>
                  </a:cubicBezTo>
                  <a:cubicBezTo>
                    <a:pt x="94" y="63"/>
                    <a:pt x="94" y="71"/>
                    <a:pt x="90" y="77"/>
                  </a:cubicBezTo>
                  <a:cubicBezTo>
                    <a:pt x="79" y="90"/>
                    <a:pt x="79" y="90"/>
                    <a:pt x="79" y="90"/>
                  </a:cubicBezTo>
                  <a:cubicBezTo>
                    <a:pt x="77" y="93"/>
                    <a:pt x="75" y="94"/>
                    <a:pt x="72" y="95"/>
                  </a:cubicBezTo>
                  <a:cubicBezTo>
                    <a:pt x="73" y="96"/>
                    <a:pt x="73" y="96"/>
                    <a:pt x="73" y="96"/>
                  </a:cubicBezTo>
                  <a:cubicBezTo>
                    <a:pt x="79" y="101"/>
                    <a:pt x="89" y="100"/>
                    <a:pt x="94" y="93"/>
                  </a:cubicBezTo>
                  <a:cubicBezTo>
                    <a:pt x="106" y="78"/>
                    <a:pt x="106" y="78"/>
                    <a:pt x="106" y="78"/>
                  </a:cubicBezTo>
                  <a:cubicBezTo>
                    <a:pt x="112" y="71"/>
                    <a:pt x="111" y="61"/>
                    <a:pt x="104" y="56"/>
                  </a:cubicBezTo>
                  <a:close/>
                </a:path>
              </a:pathLst>
            </a:custGeom>
            <a:solidFill>
              <a:srgbClr val="31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6">
              <a:extLst>
                <a:ext uri="{FF2B5EF4-FFF2-40B4-BE49-F238E27FC236}">
                  <a16:creationId xmlns:a16="http://schemas.microsoft.com/office/drawing/2014/main" id="{EEC8F4AE-359F-ED40-ADAE-D8D1CD44EEC9}"/>
                </a:ext>
              </a:extLst>
            </p:cNvPr>
            <p:cNvSpPr>
              <a:spLocks/>
            </p:cNvSpPr>
            <p:nvPr/>
          </p:nvSpPr>
          <p:spPr bwMode="auto">
            <a:xfrm>
              <a:off x="2842" y="760"/>
              <a:ext cx="596" cy="576"/>
            </a:xfrm>
            <a:custGeom>
              <a:avLst/>
              <a:gdLst>
                <a:gd name="T0" fmla="*/ 285 w 441"/>
                <a:gd name="T1" fmla="*/ 419 h 427"/>
                <a:gd name="T2" fmla="*/ 263 w 441"/>
                <a:gd name="T3" fmla="*/ 422 h 427"/>
                <a:gd name="T4" fmla="*/ 8 w 441"/>
                <a:gd name="T5" fmla="*/ 219 h 427"/>
                <a:gd name="T6" fmla="*/ 5 w 441"/>
                <a:gd name="T7" fmla="*/ 197 h 427"/>
                <a:gd name="T8" fmla="*/ 156 w 441"/>
                <a:gd name="T9" fmla="*/ 8 h 427"/>
                <a:gd name="T10" fmla="*/ 178 w 441"/>
                <a:gd name="T11" fmla="*/ 5 h 427"/>
                <a:gd name="T12" fmla="*/ 433 w 441"/>
                <a:gd name="T13" fmla="*/ 208 h 427"/>
                <a:gd name="T14" fmla="*/ 436 w 441"/>
                <a:gd name="T15" fmla="*/ 230 h 427"/>
                <a:gd name="T16" fmla="*/ 285 w 441"/>
                <a:gd name="T17" fmla="*/ 41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427">
                  <a:moveTo>
                    <a:pt x="285" y="419"/>
                  </a:moveTo>
                  <a:cubicBezTo>
                    <a:pt x="280" y="426"/>
                    <a:pt x="270" y="427"/>
                    <a:pt x="263" y="422"/>
                  </a:cubicBezTo>
                  <a:cubicBezTo>
                    <a:pt x="8" y="219"/>
                    <a:pt x="8" y="219"/>
                    <a:pt x="8" y="219"/>
                  </a:cubicBezTo>
                  <a:cubicBezTo>
                    <a:pt x="1" y="213"/>
                    <a:pt x="0" y="204"/>
                    <a:pt x="5" y="197"/>
                  </a:cubicBezTo>
                  <a:cubicBezTo>
                    <a:pt x="156" y="8"/>
                    <a:pt x="156" y="8"/>
                    <a:pt x="156" y="8"/>
                  </a:cubicBezTo>
                  <a:cubicBezTo>
                    <a:pt x="161" y="1"/>
                    <a:pt x="171" y="0"/>
                    <a:pt x="178" y="5"/>
                  </a:cubicBezTo>
                  <a:cubicBezTo>
                    <a:pt x="433" y="208"/>
                    <a:pt x="433" y="208"/>
                    <a:pt x="433" y="208"/>
                  </a:cubicBezTo>
                  <a:cubicBezTo>
                    <a:pt x="440" y="214"/>
                    <a:pt x="441" y="223"/>
                    <a:pt x="436" y="230"/>
                  </a:cubicBezTo>
                  <a:lnTo>
                    <a:pt x="285" y="419"/>
                  </a:lnTo>
                  <a:close/>
                </a:path>
              </a:pathLst>
            </a:custGeom>
            <a:solidFill>
              <a:srgbClr val="1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7">
              <a:extLst>
                <a:ext uri="{FF2B5EF4-FFF2-40B4-BE49-F238E27FC236}">
                  <a16:creationId xmlns:a16="http://schemas.microsoft.com/office/drawing/2014/main" id="{03E2F724-66D1-5445-9441-A2EDF9917E6F}"/>
                </a:ext>
              </a:extLst>
            </p:cNvPr>
            <p:cNvSpPr>
              <a:spLocks/>
            </p:cNvSpPr>
            <p:nvPr/>
          </p:nvSpPr>
          <p:spPr bwMode="auto">
            <a:xfrm>
              <a:off x="2842" y="760"/>
              <a:ext cx="570" cy="556"/>
            </a:xfrm>
            <a:custGeom>
              <a:avLst/>
              <a:gdLst>
                <a:gd name="T0" fmla="*/ 266 w 422"/>
                <a:gd name="T1" fmla="*/ 404 h 412"/>
                <a:gd name="T2" fmla="*/ 245 w 422"/>
                <a:gd name="T3" fmla="*/ 407 h 412"/>
                <a:gd name="T4" fmla="*/ 7 w 422"/>
                <a:gd name="T5" fmla="*/ 218 h 412"/>
                <a:gd name="T6" fmla="*/ 5 w 422"/>
                <a:gd name="T7" fmla="*/ 197 h 412"/>
                <a:gd name="T8" fmla="*/ 156 w 422"/>
                <a:gd name="T9" fmla="*/ 8 h 412"/>
                <a:gd name="T10" fmla="*/ 177 w 422"/>
                <a:gd name="T11" fmla="*/ 5 h 412"/>
                <a:gd name="T12" fmla="*/ 415 w 422"/>
                <a:gd name="T13" fmla="*/ 194 h 412"/>
                <a:gd name="T14" fmla="*/ 417 w 422"/>
                <a:gd name="T15" fmla="*/ 215 h 412"/>
                <a:gd name="T16" fmla="*/ 266 w 422"/>
                <a:gd name="T17" fmla="*/ 40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412">
                  <a:moveTo>
                    <a:pt x="266" y="404"/>
                  </a:moveTo>
                  <a:cubicBezTo>
                    <a:pt x="261" y="411"/>
                    <a:pt x="252" y="412"/>
                    <a:pt x="245" y="407"/>
                  </a:cubicBezTo>
                  <a:cubicBezTo>
                    <a:pt x="7" y="218"/>
                    <a:pt x="7" y="218"/>
                    <a:pt x="7" y="218"/>
                  </a:cubicBezTo>
                  <a:cubicBezTo>
                    <a:pt x="1" y="213"/>
                    <a:pt x="0" y="204"/>
                    <a:pt x="5" y="197"/>
                  </a:cubicBezTo>
                  <a:cubicBezTo>
                    <a:pt x="156" y="8"/>
                    <a:pt x="156" y="8"/>
                    <a:pt x="156" y="8"/>
                  </a:cubicBezTo>
                  <a:cubicBezTo>
                    <a:pt x="161" y="1"/>
                    <a:pt x="171" y="0"/>
                    <a:pt x="177" y="5"/>
                  </a:cubicBezTo>
                  <a:cubicBezTo>
                    <a:pt x="415" y="194"/>
                    <a:pt x="415" y="194"/>
                    <a:pt x="415" y="194"/>
                  </a:cubicBezTo>
                  <a:cubicBezTo>
                    <a:pt x="421" y="199"/>
                    <a:pt x="422" y="209"/>
                    <a:pt x="417" y="215"/>
                  </a:cubicBezTo>
                  <a:lnTo>
                    <a:pt x="266" y="404"/>
                  </a:lnTo>
                  <a:close/>
                </a:path>
              </a:pathLst>
            </a:custGeom>
            <a:solidFill>
              <a:srgbClr val="1F2323"/>
            </a:solidFill>
            <a:ln w="9525" cap="flat">
              <a:solidFill>
                <a:srgbClr val="65727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28">
              <a:extLst>
                <a:ext uri="{FF2B5EF4-FFF2-40B4-BE49-F238E27FC236}">
                  <a16:creationId xmlns:a16="http://schemas.microsoft.com/office/drawing/2014/main" id="{08587796-D2F3-8D4C-9B50-FE601C79A815}"/>
                </a:ext>
              </a:extLst>
            </p:cNvPr>
            <p:cNvSpPr>
              <a:spLocks/>
            </p:cNvSpPr>
            <p:nvPr/>
          </p:nvSpPr>
          <p:spPr bwMode="auto">
            <a:xfrm>
              <a:off x="2807" y="731"/>
              <a:ext cx="573" cy="561"/>
            </a:xfrm>
            <a:custGeom>
              <a:avLst/>
              <a:gdLst>
                <a:gd name="T0" fmla="*/ 269 w 424"/>
                <a:gd name="T1" fmla="*/ 406 h 415"/>
                <a:gd name="T2" fmla="*/ 247 w 424"/>
                <a:gd name="T3" fmla="*/ 409 h 415"/>
                <a:gd name="T4" fmla="*/ 7 w 424"/>
                <a:gd name="T5" fmla="*/ 218 h 415"/>
                <a:gd name="T6" fmla="*/ 5 w 424"/>
                <a:gd name="T7" fmla="*/ 197 h 415"/>
                <a:gd name="T8" fmla="*/ 156 w 424"/>
                <a:gd name="T9" fmla="*/ 8 h 415"/>
                <a:gd name="T10" fmla="*/ 177 w 424"/>
                <a:gd name="T11" fmla="*/ 5 h 415"/>
                <a:gd name="T12" fmla="*/ 417 w 424"/>
                <a:gd name="T13" fmla="*/ 196 h 415"/>
                <a:gd name="T14" fmla="*/ 419 w 424"/>
                <a:gd name="T15" fmla="*/ 217 h 415"/>
                <a:gd name="T16" fmla="*/ 269 w 424"/>
                <a:gd name="T17" fmla="*/ 406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4" h="415">
                  <a:moveTo>
                    <a:pt x="269" y="406"/>
                  </a:moveTo>
                  <a:cubicBezTo>
                    <a:pt x="263" y="413"/>
                    <a:pt x="254" y="415"/>
                    <a:pt x="247" y="409"/>
                  </a:cubicBezTo>
                  <a:cubicBezTo>
                    <a:pt x="7" y="218"/>
                    <a:pt x="7" y="218"/>
                    <a:pt x="7" y="218"/>
                  </a:cubicBezTo>
                  <a:cubicBezTo>
                    <a:pt x="1" y="213"/>
                    <a:pt x="0" y="204"/>
                    <a:pt x="5" y="197"/>
                  </a:cubicBezTo>
                  <a:cubicBezTo>
                    <a:pt x="156" y="8"/>
                    <a:pt x="156" y="8"/>
                    <a:pt x="156" y="8"/>
                  </a:cubicBezTo>
                  <a:cubicBezTo>
                    <a:pt x="161" y="1"/>
                    <a:pt x="171" y="0"/>
                    <a:pt x="177" y="5"/>
                  </a:cubicBezTo>
                  <a:cubicBezTo>
                    <a:pt x="417" y="196"/>
                    <a:pt x="417" y="196"/>
                    <a:pt x="417" y="196"/>
                  </a:cubicBezTo>
                  <a:cubicBezTo>
                    <a:pt x="424" y="201"/>
                    <a:pt x="424" y="211"/>
                    <a:pt x="419" y="217"/>
                  </a:cubicBezTo>
                  <a:lnTo>
                    <a:pt x="269" y="406"/>
                  </a:lnTo>
                  <a:close/>
                </a:path>
              </a:pathLst>
            </a:custGeom>
            <a:solidFill>
              <a:srgbClr val="31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9">
              <a:extLst>
                <a:ext uri="{FF2B5EF4-FFF2-40B4-BE49-F238E27FC236}">
                  <a16:creationId xmlns:a16="http://schemas.microsoft.com/office/drawing/2014/main" id="{AB366BF8-6B16-0D41-B0AC-75D195B87D46}"/>
                </a:ext>
              </a:extLst>
            </p:cNvPr>
            <p:cNvSpPr>
              <a:spLocks/>
            </p:cNvSpPr>
            <p:nvPr/>
          </p:nvSpPr>
          <p:spPr bwMode="auto">
            <a:xfrm>
              <a:off x="2832" y="758"/>
              <a:ext cx="509" cy="496"/>
            </a:xfrm>
            <a:custGeom>
              <a:avLst/>
              <a:gdLst>
                <a:gd name="T0" fmla="*/ 237 w 376"/>
                <a:gd name="T1" fmla="*/ 360 h 367"/>
                <a:gd name="T2" fmla="*/ 218 w 376"/>
                <a:gd name="T3" fmla="*/ 363 h 367"/>
                <a:gd name="T4" fmla="*/ 7 w 376"/>
                <a:gd name="T5" fmla="*/ 194 h 367"/>
                <a:gd name="T6" fmla="*/ 5 w 376"/>
                <a:gd name="T7" fmla="*/ 175 h 367"/>
                <a:gd name="T8" fmla="*/ 139 w 376"/>
                <a:gd name="T9" fmla="*/ 7 h 367"/>
                <a:gd name="T10" fmla="*/ 158 w 376"/>
                <a:gd name="T11" fmla="*/ 4 h 367"/>
                <a:gd name="T12" fmla="*/ 370 w 376"/>
                <a:gd name="T13" fmla="*/ 172 h 367"/>
                <a:gd name="T14" fmla="*/ 371 w 376"/>
                <a:gd name="T15" fmla="*/ 191 h 367"/>
                <a:gd name="T16" fmla="*/ 237 w 376"/>
                <a:gd name="T17" fmla="*/ 36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367">
                  <a:moveTo>
                    <a:pt x="237" y="360"/>
                  </a:moveTo>
                  <a:cubicBezTo>
                    <a:pt x="232" y="366"/>
                    <a:pt x="224" y="367"/>
                    <a:pt x="218" y="363"/>
                  </a:cubicBezTo>
                  <a:cubicBezTo>
                    <a:pt x="7" y="194"/>
                    <a:pt x="7" y="194"/>
                    <a:pt x="7" y="194"/>
                  </a:cubicBezTo>
                  <a:cubicBezTo>
                    <a:pt x="1" y="190"/>
                    <a:pt x="0" y="181"/>
                    <a:pt x="5" y="175"/>
                  </a:cubicBezTo>
                  <a:cubicBezTo>
                    <a:pt x="139" y="7"/>
                    <a:pt x="139" y="7"/>
                    <a:pt x="139" y="7"/>
                  </a:cubicBezTo>
                  <a:cubicBezTo>
                    <a:pt x="144" y="1"/>
                    <a:pt x="153" y="0"/>
                    <a:pt x="158" y="4"/>
                  </a:cubicBezTo>
                  <a:cubicBezTo>
                    <a:pt x="370" y="172"/>
                    <a:pt x="370" y="172"/>
                    <a:pt x="370" y="172"/>
                  </a:cubicBezTo>
                  <a:cubicBezTo>
                    <a:pt x="375" y="177"/>
                    <a:pt x="376" y="185"/>
                    <a:pt x="371" y="191"/>
                  </a:cubicBezTo>
                  <a:lnTo>
                    <a:pt x="237" y="360"/>
                  </a:lnTo>
                  <a:close/>
                </a:path>
              </a:pathLst>
            </a:custGeom>
            <a:solidFill>
              <a:srgbClr val="464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0">
              <a:extLst>
                <a:ext uri="{FF2B5EF4-FFF2-40B4-BE49-F238E27FC236}">
                  <a16:creationId xmlns:a16="http://schemas.microsoft.com/office/drawing/2014/main" id="{0F973FF5-EBE1-E74D-A7B1-9B55647D33B4}"/>
                </a:ext>
              </a:extLst>
            </p:cNvPr>
            <p:cNvSpPr>
              <a:spLocks/>
            </p:cNvSpPr>
            <p:nvPr/>
          </p:nvSpPr>
          <p:spPr bwMode="auto">
            <a:xfrm>
              <a:off x="3445" y="1007"/>
              <a:ext cx="33" cy="59"/>
            </a:xfrm>
            <a:custGeom>
              <a:avLst/>
              <a:gdLst>
                <a:gd name="T0" fmla="*/ 5 w 25"/>
                <a:gd name="T1" fmla="*/ 16 h 44"/>
                <a:gd name="T2" fmla="*/ 10 w 25"/>
                <a:gd name="T3" fmla="*/ 34 h 44"/>
                <a:gd name="T4" fmla="*/ 25 w 25"/>
                <a:gd name="T5" fmla="*/ 34 h 44"/>
                <a:gd name="T6" fmla="*/ 18 w 25"/>
                <a:gd name="T7" fmla="*/ 8 h 44"/>
                <a:gd name="T8" fmla="*/ 5 w 25"/>
                <a:gd name="T9" fmla="*/ 16 h 44"/>
              </a:gdLst>
              <a:ahLst/>
              <a:cxnLst>
                <a:cxn ang="0">
                  <a:pos x="T0" y="T1"/>
                </a:cxn>
                <a:cxn ang="0">
                  <a:pos x="T2" y="T3"/>
                </a:cxn>
                <a:cxn ang="0">
                  <a:pos x="T4" y="T5"/>
                </a:cxn>
                <a:cxn ang="0">
                  <a:pos x="T6" y="T7"/>
                </a:cxn>
                <a:cxn ang="0">
                  <a:pos x="T8" y="T9"/>
                </a:cxn>
              </a:cxnLst>
              <a:rect l="0" t="0" r="r" b="b"/>
              <a:pathLst>
                <a:path w="25" h="44">
                  <a:moveTo>
                    <a:pt x="5" y="16"/>
                  </a:moveTo>
                  <a:cubicBezTo>
                    <a:pt x="9" y="21"/>
                    <a:pt x="10" y="27"/>
                    <a:pt x="10" y="34"/>
                  </a:cubicBezTo>
                  <a:cubicBezTo>
                    <a:pt x="10" y="44"/>
                    <a:pt x="25" y="44"/>
                    <a:pt x="25" y="34"/>
                  </a:cubicBezTo>
                  <a:cubicBezTo>
                    <a:pt x="25" y="25"/>
                    <a:pt x="23" y="16"/>
                    <a:pt x="18" y="8"/>
                  </a:cubicBezTo>
                  <a:cubicBezTo>
                    <a:pt x="13" y="0"/>
                    <a:pt x="0" y="7"/>
                    <a:pt x="5" y="16"/>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31">
              <a:extLst>
                <a:ext uri="{FF2B5EF4-FFF2-40B4-BE49-F238E27FC236}">
                  <a16:creationId xmlns:a16="http://schemas.microsoft.com/office/drawing/2014/main" id="{762037F0-5403-224B-B91F-E0D91E58948B}"/>
                </a:ext>
              </a:extLst>
            </p:cNvPr>
            <p:cNvSpPr>
              <a:spLocks/>
            </p:cNvSpPr>
            <p:nvPr/>
          </p:nvSpPr>
          <p:spPr bwMode="auto">
            <a:xfrm>
              <a:off x="3481" y="1008"/>
              <a:ext cx="27" cy="50"/>
            </a:xfrm>
            <a:custGeom>
              <a:avLst/>
              <a:gdLst>
                <a:gd name="T0" fmla="*/ 3 w 20"/>
                <a:gd name="T1" fmla="*/ 13 h 37"/>
                <a:gd name="T2" fmla="*/ 5 w 20"/>
                <a:gd name="T3" fmla="*/ 27 h 37"/>
                <a:gd name="T4" fmla="*/ 20 w 20"/>
                <a:gd name="T5" fmla="*/ 27 h 37"/>
                <a:gd name="T6" fmla="*/ 18 w 20"/>
                <a:gd name="T7" fmla="*/ 9 h 37"/>
                <a:gd name="T8" fmla="*/ 3 w 20"/>
                <a:gd name="T9" fmla="*/ 13 h 37"/>
              </a:gdLst>
              <a:ahLst/>
              <a:cxnLst>
                <a:cxn ang="0">
                  <a:pos x="T0" y="T1"/>
                </a:cxn>
                <a:cxn ang="0">
                  <a:pos x="T2" y="T3"/>
                </a:cxn>
                <a:cxn ang="0">
                  <a:pos x="T4" y="T5"/>
                </a:cxn>
                <a:cxn ang="0">
                  <a:pos x="T6" y="T7"/>
                </a:cxn>
                <a:cxn ang="0">
                  <a:pos x="T8" y="T9"/>
                </a:cxn>
              </a:cxnLst>
              <a:rect l="0" t="0" r="r" b="b"/>
              <a:pathLst>
                <a:path w="20" h="37">
                  <a:moveTo>
                    <a:pt x="3" y="13"/>
                  </a:moveTo>
                  <a:cubicBezTo>
                    <a:pt x="5" y="17"/>
                    <a:pt x="5" y="22"/>
                    <a:pt x="5" y="27"/>
                  </a:cubicBezTo>
                  <a:cubicBezTo>
                    <a:pt x="5" y="37"/>
                    <a:pt x="20" y="37"/>
                    <a:pt x="20" y="27"/>
                  </a:cubicBezTo>
                  <a:cubicBezTo>
                    <a:pt x="20" y="21"/>
                    <a:pt x="20" y="15"/>
                    <a:pt x="18" y="9"/>
                  </a:cubicBezTo>
                  <a:cubicBezTo>
                    <a:pt x="15" y="0"/>
                    <a:pt x="0" y="4"/>
                    <a:pt x="3" y="13"/>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32">
              <a:extLst>
                <a:ext uri="{FF2B5EF4-FFF2-40B4-BE49-F238E27FC236}">
                  <a16:creationId xmlns:a16="http://schemas.microsoft.com/office/drawing/2014/main" id="{09DC612F-05F0-7140-B9A1-39F5A809141F}"/>
                </a:ext>
              </a:extLst>
            </p:cNvPr>
            <p:cNvSpPr>
              <a:spLocks/>
            </p:cNvSpPr>
            <p:nvPr/>
          </p:nvSpPr>
          <p:spPr bwMode="auto">
            <a:xfrm>
              <a:off x="2731" y="968"/>
              <a:ext cx="35" cy="82"/>
            </a:xfrm>
            <a:custGeom>
              <a:avLst/>
              <a:gdLst>
                <a:gd name="T0" fmla="*/ 7 w 26"/>
                <a:gd name="T1" fmla="*/ 9 h 61"/>
                <a:gd name="T2" fmla="*/ 9 w 26"/>
                <a:gd name="T3" fmla="*/ 53 h 61"/>
                <a:gd name="T4" fmla="*/ 22 w 26"/>
                <a:gd name="T5" fmla="*/ 45 h 61"/>
                <a:gd name="T6" fmla="*/ 20 w 26"/>
                <a:gd name="T7" fmla="*/ 17 h 61"/>
                <a:gd name="T8" fmla="*/ 7 w 26"/>
                <a:gd name="T9" fmla="*/ 9 h 61"/>
              </a:gdLst>
              <a:ahLst/>
              <a:cxnLst>
                <a:cxn ang="0">
                  <a:pos x="T0" y="T1"/>
                </a:cxn>
                <a:cxn ang="0">
                  <a:pos x="T2" y="T3"/>
                </a:cxn>
                <a:cxn ang="0">
                  <a:pos x="T4" y="T5"/>
                </a:cxn>
                <a:cxn ang="0">
                  <a:pos x="T6" y="T7"/>
                </a:cxn>
                <a:cxn ang="0">
                  <a:pos x="T8" y="T9"/>
                </a:cxn>
              </a:cxnLst>
              <a:rect l="0" t="0" r="r" b="b"/>
              <a:pathLst>
                <a:path w="26" h="61">
                  <a:moveTo>
                    <a:pt x="7" y="9"/>
                  </a:moveTo>
                  <a:cubicBezTo>
                    <a:pt x="0" y="24"/>
                    <a:pt x="2" y="38"/>
                    <a:pt x="9" y="53"/>
                  </a:cubicBezTo>
                  <a:cubicBezTo>
                    <a:pt x="13" y="61"/>
                    <a:pt x="26" y="54"/>
                    <a:pt x="22" y="45"/>
                  </a:cubicBezTo>
                  <a:cubicBezTo>
                    <a:pt x="18" y="36"/>
                    <a:pt x="16" y="26"/>
                    <a:pt x="20" y="17"/>
                  </a:cubicBezTo>
                  <a:cubicBezTo>
                    <a:pt x="24" y="8"/>
                    <a:pt x="11" y="0"/>
                    <a:pt x="7" y="9"/>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3">
              <a:extLst>
                <a:ext uri="{FF2B5EF4-FFF2-40B4-BE49-F238E27FC236}">
                  <a16:creationId xmlns:a16="http://schemas.microsoft.com/office/drawing/2014/main" id="{55A64721-5895-C249-8C09-C0A7840334C8}"/>
                </a:ext>
              </a:extLst>
            </p:cNvPr>
            <p:cNvSpPr>
              <a:spLocks/>
            </p:cNvSpPr>
            <p:nvPr/>
          </p:nvSpPr>
          <p:spPr bwMode="auto">
            <a:xfrm>
              <a:off x="2699" y="977"/>
              <a:ext cx="25" cy="66"/>
            </a:xfrm>
            <a:custGeom>
              <a:avLst/>
              <a:gdLst>
                <a:gd name="T0" fmla="*/ 0 w 19"/>
                <a:gd name="T1" fmla="*/ 10 h 49"/>
                <a:gd name="T2" fmla="*/ 2 w 19"/>
                <a:gd name="T3" fmla="*/ 40 h 49"/>
                <a:gd name="T4" fmla="*/ 17 w 19"/>
                <a:gd name="T5" fmla="*/ 36 h 49"/>
                <a:gd name="T6" fmla="*/ 15 w 19"/>
                <a:gd name="T7" fmla="*/ 10 h 49"/>
                <a:gd name="T8" fmla="*/ 0 w 19"/>
                <a:gd name="T9" fmla="*/ 10 h 49"/>
              </a:gdLst>
              <a:ahLst/>
              <a:cxnLst>
                <a:cxn ang="0">
                  <a:pos x="T0" y="T1"/>
                </a:cxn>
                <a:cxn ang="0">
                  <a:pos x="T2" y="T3"/>
                </a:cxn>
                <a:cxn ang="0">
                  <a:pos x="T4" y="T5"/>
                </a:cxn>
                <a:cxn ang="0">
                  <a:pos x="T6" y="T7"/>
                </a:cxn>
                <a:cxn ang="0">
                  <a:pos x="T8" y="T9"/>
                </a:cxn>
              </a:cxnLst>
              <a:rect l="0" t="0" r="r" b="b"/>
              <a:pathLst>
                <a:path w="19" h="49">
                  <a:moveTo>
                    <a:pt x="0" y="10"/>
                  </a:moveTo>
                  <a:cubicBezTo>
                    <a:pt x="0" y="20"/>
                    <a:pt x="0" y="30"/>
                    <a:pt x="2" y="40"/>
                  </a:cubicBezTo>
                  <a:cubicBezTo>
                    <a:pt x="4" y="49"/>
                    <a:pt x="19" y="45"/>
                    <a:pt x="17" y="36"/>
                  </a:cubicBezTo>
                  <a:cubicBezTo>
                    <a:pt x="15" y="27"/>
                    <a:pt x="15" y="19"/>
                    <a:pt x="15" y="10"/>
                  </a:cubicBezTo>
                  <a:cubicBezTo>
                    <a:pt x="15" y="0"/>
                    <a:pt x="0" y="0"/>
                    <a:pt x="0" y="10"/>
                  </a:cubicBezTo>
                  <a:close/>
                </a:path>
              </a:pathLst>
            </a:custGeom>
            <a:solidFill>
              <a:srgbClr val="295D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F90E0836-056C-0B4A-9D0A-B2684B770E1D}"/>
              </a:ext>
            </a:extLst>
          </p:cNvPr>
          <p:cNvGrpSpPr/>
          <p:nvPr/>
        </p:nvGrpSpPr>
        <p:grpSpPr>
          <a:xfrm>
            <a:off x="5511608" y="1152041"/>
            <a:ext cx="2823433" cy="1573449"/>
            <a:chOff x="626777" y="1867350"/>
            <a:chExt cx="2823433" cy="1573449"/>
          </a:xfrm>
        </p:grpSpPr>
        <p:sp>
          <p:nvSpPr>
            <p:cNvPr id="90" name="Freeform 89">
              <a:extLst>
                <a:ext uri="{FF2B5EF4-FFF2-40B4-BE49-F238E27FC236}">
                  <a16:creationId xmlns:a16="http://schemas.microsoft.com/office/drawing/2014/main" id="{74021A3A-B59C-364E-8076-BCB9B5D6C9FA}"/>
                </a:ext>
              </a:extLst>
            </p:cNvPr>
            <p:cNvSpPr/>
            <p:nvPr/>
          </p:nvSpPr>
          <p:spPr>
            <a:xfrm>
              <a:off x="626777" y="1867350"/>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TextBox 90">
              <a:extLst>
                <a:ext uri="{FF2B5EF4-FFF2-40B4-BE49-F238E27FC236}">
                  <a16:creationId xmlns:a16="http://schemas.microsoft.com/office/drawing/2014/main" id="{D5ADABD7-6086-5D4A-8264-52CBB1BEA124}"/>
                </a:ext>
              </a:extLst>
            </p:cNvPr>
            <p:cNvSpPr txBox="1"/>
            <p:nvPr/>
          </p:nvSpPr>
          <p:spPr>
            <a:xfrm>
              <a:off x="1376742" y="2023981"/>
              <a:ext cx="1768620" cy="263918"/>
            </a:xfrm>
            <a:prstGeom prst="rect">
              <a:avLst/>
            </a:prstGeom>
            <a:noFill/>
          </p:spPr>
          <p:txBody>
            <a:bodyPr wrap="square" lIns="0" tIns="0" rIns="0" bIns="0" rtlCol="0" anchor="ctr">
              <a:spAutoFit/>
            </a:bodyPr>
            <a:lstStyle/>
            <a:p>
              <a:pPr>
                <a:lnSpc>
                  <a:spcPct val="130000"/>
                </a:lnSpc>
              </a:pPr>
              <a:r>
                <a:rPr lang="en-AU" sz="1400" b="1" dirty="0" smtClean="0">
                  <a:latin typeface="Roboto Black" panose="02000000000000000000" pitchFamily="2" charset="0"/>
                  <a:ea typeface="Roboto Black" panose="02000000000000000000" pitchFamily="2" charset="0"/>
                  <a:cs typeface="Roboto Black" panose="02000000000000000000" pitchFamily="2" charset="0"/>
                </a:rPr>
                <a:t>Load Python Modules</a:t>
              </a:r>
              <a:endParaRPr lang="en-AU" sz="14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92" name="Text Placeholder 32">
              <a:extLst>
                <a:ext uri="{FF2B5EF4-FFF2-40B4-BE49-F238E27FC236}">
                  <a16:creationId xmlns:a16="http://schemas.microsoft.com/office/drawing/2014/main" id="{DF81FCCC-3000-644D-BAD3-69033EBB5C34}"/>
                </a:ext>
              </a:extLst>
            </p:cNvPr>
            <p:cNvSpPr txBox="1">
              <a:spLocks/>
            </p:cNvSpPr>
            <p:nvPr/>
          </p:nvSpPr>
          <p:spPr>
            <a:xfrm>
              <a:off x="626777" y="2648814"/>
              <a:ext cx="2823433"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dirty="0" smtClean="0">
                  <a:solidFill>
                    <a:schemeClr val="accent1"/>
                  </a:solidFill>
                  <a:latin typeface="Source Sans Pro Light" panose="020B0403030403020204" pitchFamily="34" charset="0"/>
                </a:rPr>
                <a:t>We use several modules :</a:t>
              </a:r>
              <a:endParaRPr lang="en-US" sz="1600" dirty="0">
                <a:solidFill>
                  <a:schemeClr val="accent1"/>
                </a:solidFill>
                <a:latin typeface="Source Sans Pro Light" panose="020B0403030403020204" pitchFamily="34" charset="0"/>
              </a:endParaRP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For data Analysis and Wrangling : </a:t>
              </a:r>
              <a:r>
                <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pandas, </a:t>
              </a:r>
              <a:r>
                <a:rPr lang="en-US" sz="1200" dirty="0" err="1"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numpy</a:t>
              </a:r>
              <a:r>
                <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200" dirty="0" smtClean="0">
                  <a:latin typeface="Source Sans Pro Light" panose="020B0403030403020204" pitchFamily="34" charset="0"/>
                  <a:ea typeface="Roboto Light" panose="02000000000000000000" pitchFamily="2" charset="0"/>
                  <a:cs typeface="Roboto Light" panose="02000000000000000000" pitchFamily="2" charset="0"/>
                </a:rPr>
                <a:t>and</a:t>
              </a:r>
              <a:r>
                <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200" dirty="0" err="1"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datetime</a:t>
              </a:r>
              <a:endPar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a:p>
              <a:pPr marL="173038" indent="-173038">
                <a:lnSpc>
                  <a:spcPct val="100000"/>
                </a:lnSpc>
                <a:spcBef>
                  <a:spcPts val="0"/>
                </a:spcBef>
                <a:buFont typeface="+mj-lt"/>
                <a:buAutoNum type="arabicPeriod"/>
              </a:pPr>
              <a:r>
                <a:rPr lang="en-US" sz="1200" dirty="0" smtClean="0">
                  <a:latin typeface="Source Sans Pro Light" panose="020B0403030403020204" pitchFamily="34" charset="0"/>
                  <a:ea typeface="Roboto Light" panose="02000000000000000000" pitchFamily="2" charset="0"/>
                  <a:cs typeface="Roboto Light" panose="02000000000000000000" pitchFamily="2" charset="0"/>
                </a:rPr>
                <a:t>Data Visualization : </a:t>
              </a:r>
              <a:r>
                <a:rPr lang="en-US" sz="1200" dirty="0" err="1"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matplotlib</a:t>
              </a:r>
              <a:r>
                <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200" dirty="0" err="1">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seaborn</a:t>
              </a:r>
              <a:r>
                <a:rPr lang="en-US" sz="12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200" dirty="0">
                  <a:latin typeface="Source Sans Pro Light" panose="020B0403030403020204" pitchFamily="34" charset="0"/>
                  <a:ea typeface="Roboto Light" panose="02000000000000000000" pitchFamily="2" charset="0"/>
                  <a:cs typeface="Roboto Light" panose="02000000000000000000" pitchFamily="2" charset="0"/>
                </a:rPr>
                <a:t>and</a:t>
              </a:r>
              <a:r>
                <a:rPr lang="en-US" sz="12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 </a:t>
              </a:r>
              <a:r>
                <a:rPr lang="en-US" sz="1200" dirty="0" err="1"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scipy</a:t>
              </a:r>
              <a:endParaRPr lang="en-US" sz="1200" dirty="0"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a:p>
              <a:pPr marL="173038" indent="-173038">
                <a:lnSpc>
                  <a:spcPct val="100000"/>
                </a:lnSpc>
                <a:spcBef>
                  <a:spcPts val="0"/>
                </a:spcBef>
                <a:buFont typeface="+mj-lt"/>
                <a:buAutoNum type="arabicPeriod"/>
              </a:pPr>
              <a:r>
                <a:rPr lang="en-US" sz="1200" dirty="0" smtClean="0">
                  <a:latin typeface="Source Sans Pro Light" panose="020B0403030403020204" pitchFamily="34" charset="0"/>
                  <a:ea typeface="Roboto Light" panose="02000000000000000000" pitchFamily="2" charset="0"/>
                  <a:cs typeface="Roboto Light" panose="02000000000000000000" pitchFamily="2" charset="0"/>
                </a:rPr>
                <a:t>Machine learning : </a:t>
              </a:r>
              <a:r>
                <a:rPr lang="en-US" sz="1200" dirty="0" err="1" smtClean="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rPr>
                <a:t>sklean</a:t>
              </a:r>
              <a:endParaRPr lang="en-US" sz="1200" dirty="0">
                <a:solidFill>
                  <a:schemeClr val="accent4"/>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93" name="Shape 2540">
              <a:extLst>
                <a:ext uri="{FF2B5EF4-FFF2-40B4-BE49-F238E27FC236}">
                  <a16:creationId xmlns:a16="http://schemas.microsoft.com/office/drawing/2014/main" id="{17F3375F-61E7-D640-BDBF-FF95D6EC5E64}"/>
                </a:ext>
              </a:extLst>
            </p:cNvPr>
            <p:cNvSpPr/>
            <p:nvPr/>
          </p:nvSpPr>
          <p:spPr>
            <a:xfrm>
              <a:off x="789460" y="202753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94" name="Group 93">
            <a:extLst>
              <a:ext uri="{FF2B5EF4-FFF2-40B4-BE49-F238E27FC236}">
                <a16:creationId xmlns:a16="http://schemas.microsoft.com/office/drawing/2014/main" id="{103A03E8-A914-B741-A5CD-B655B1F9976B}"/>
              </a:ext>
            </a:extLst>
          </p:cNvPr>
          <p:cNvGrpSpPr/>
          <p:nvPr/>
        </p:nvGrpSpPr>
        <p:grpSpPr>
          <a:xfrm>
            <a:off x="8732662" y="1178444"/>
            <a:ext cx="2833382" cy="1585003"/>
            <a:chOff x="3847831" y="1829745"/>
            <a:chExt cx="2833382" cy="1585003"/>
          </a:xfrm>
        </p:grpSpPr>
        <p:sp>
          <p:nvSpPr>
            <p:cNvPr id="95" name="Freeform 94">
              <a:extLst>
                <a:ext uri="{FF2B5EF4-FFF2-40B4-BE49-F238E27FC236}">
                  <a16:creationId xmlns:a16="http://schemas.microsoft.com/office/drawing/2014/main" id="{67F95CD6-CCBD-6B48-BB25-4F3594259010}"/>
                </a:ext>
              </a:extLst>
            </p:cNvPr>
            <p:cNvSpPr/>
            <p:nvPr/>
          </p:nvSpPr>
          <p:spPr>
            <a:xfrm>
              <a:off x="3847831" y="1829745"/>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TextBox 95">
              <a:extLst>
                <a:ext uri="{FF2B5EF4-FFF2-40B4-BE49-F238E27FC236}">
                  <a16:creationId xmlns:a16="http://schemas.microsoft.com/office/drawing/2014/main" id="{B828174C-6D4A-5943-98DB-27CE5EC01692}"/>
                </a:ext>
              </a:extLst>
            </p:cNvPr>
            <p:cNvSpPr txBox="1"/>
            <p:nvPr/>
          </p:nvSpPr>
          <p:spPr>
            <a:xfrm>
              <a:off x="4597794" y="1997930"/>
              <a:ext cx="1768620" cy="263918"/>
            </a:xfrm>
            <a:prstGeom prst="rect">
              <a:avLst/>
            </a:prstGeom>
            <a:noFill/>
          </p:spPr>
          <p:txBody>
            <a:bodyPr wrap="square" lIns="0" tIns="0" rIns="0" bIns="0" rtlCol="0" anchor="ctr">
              <a:spAutoFit/>
            </a:bodyPr>
            <a:lstStyle/>
            <a:p>
              <a:pPr>
                <a:lnSpc>
                  <a:spcPct val="130000"/>
                </a:lnSpc>
              </a:pPr>
              <a:r>
                <a:rPr lang="en-AU" sz="1400" b="1" dirty="0" smtClean="0">
                  <a:latin typeface="Roboto Black" panose="02000000000000000000" pitchFamily="2" charset="0"/>
                  <a:ea typeface="Roboto Black" panose="02000000000000000000" pitchFamily="2" charset="0"/>
                  <a:cs typeface="Roboto Black" panose="02000000000000000000" pitchFamily="2" charset="0"/>
                </a:rPr>
                <a:t>Describing Data</a:t>
              </a:r>
              <a:endParaRPr lang="en-AU" sz="14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97" name="Text Placeholder 32">
              <a:extLst>
                <a:ext uri="{FF2B5EF4-FFF2-40B4-BE49-F238E27FC236}">
                  <a16:creationId xmlns:a16="http://schemas.microsoft.com/office/drawing/2014/main" id="{0B9CBD9A-8BA7-5F47-88C5-648823194A2F}"/>
                </a:ext>
              </a:extLst>
            </p:cNvPr>
            <p:cNvSpPr txBox="1">
              <a:spLocks/>
            </p:cNvSpPr>
            <p:nvPr/>
          </p:nvSpPr>
          <p:spPr>
            <a:xfrm>
              <a:off x="3847831" y="2622763"/>
              <a:ext cx="2833382"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dirty="0" smtClean="0">
                  <a:solidFill>
                    <a:schemeClr val="accent1"/>
                  </a:solidFill>
                  <a:latin typeface="Source Sans Pro Light" panose="020B0403030403020204" pitchFamily="34" charset="0"/>
                </a:rPr>
                <a:t>Some pre-step to do analysis and prediction here.</a:t>
              </a:r>
              <a:endParaRPr lang="en-US" sz="1600" dirty="0">
                <a:solidFill>
                  <a:schemeClr val="accent1"/>
                </a:solidFill>
                <a:latin typeface="Source Sans Pro Light" panose="020B0403030403020204" pitchFamily="34" charset="0"/>
              </a:endParaRP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Converting .</a:t>
              </a:r>
              <a:r>
                <a:rPr lang="en-US" sz="1200" dirty="0" err="1"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rds</a:t>
              </a: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data type into .csv data type</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Loaded Data into memory as dataset</a:t>
              </a: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Show sample of data</a:t>
              </a: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Put statistics description</a:t>
              </a:r>
            </a:p>
            <a:p>
              <a:pPr marL="173038" indent="-173038">
                <a:lnSpc>
                  <a:spcPct val="100000"/>
                </a:lnSpc>
                <a:spcBef>
                  <a:spcPts val="0"/>
                </a:spcBef>
                <a:buFont typeface="+mj-lt"/>
                <a:buAutoNum type="arabicPeriod"/>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Check missing data</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98" name="Shape 2540">
              <a:extLst>
                <a:ext uri="{FF2B5EF4-FFF2-40B4-BE49-F238E27FC236}">
                  <a16:creationId xmlns:a16="http://schemas.microsoft.com/office/drawing/2014/main" id="{183A4F0D-93F5-3D47-ADC8-6D156F89FD38}"/>
                </a:ext>
              </a:extLst>
            </p:cNvPr>
            <p:cNvSpPr/>
            <p:nvPr/>
          </p:nvSpPr>
          <p:spPr>
            <a:xfrm>
              <a:off x="4010512" y="19896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99" name="Group 98">
            <a:extLst>
              <a:ext uri="{FF2B5EF4-FFF2-40B4-BE49-F238E27FC236}">
                <a16:creationId xmlns:a16="http://schemas.microsoft.com/office/drawing/2014/main" id="{B5D5DAA4-0422-7C4C-952F-ED23E61066B1}"/>
              </a:ext>
            </a:extLst>
          </p:cNvPr>
          <p:cNvGrpSpPr/>
          <p:nvPr/>
        </p:nvGrpSpPr>
        <p:grpSpPr>
          <a:xfrm>
            <a:off x="5511608" y="3592246"/>
            <a:ext cx="2823433" cy="1590664"/>
            <a:chOff x="626777" y="3950939"/>
            <a:chExt cx="2823433" cy="1590664"/>
          </a:xfrm>
        </p:grpSpPr>
        <p:sp>
          <p:nvSpPr>
            <p:cNvPr id="100" name="Freeform 99">
              <a:extLst>
                <a:ext uri="{FF2B5EF4-FFF2-40B4-BE49-F238E27FC236}">
                  <a16:creationId xmlns:a16="http://schemas.microsoft.com/office/drawing/2014/main" id="{D6735DB3-73B8-3449-AFCD-4943750668A2}"/>
                </a:ext>
              </a:extLst>
            </p:cNvPr>
            <p:cNvSpPr/>
            <p:nvPr/>
          </p:nvSpPr>
          <p:spPr>
            <a:xfrm>
              <a:off x="626777" y="3950939"/>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TextBox 100">
              <a:extLst>
                <a:ext uri="{FF2B5EF4-FFF2-40B4-BE49-F238E27FC236}">
                  <a16:creationId xmlns:a16="http://schemas.microsoft.com/office/drawing/2014/main" id="{B1EBA75A-C3C8-1A45-B4CF-7783D8EC05AE}"/>
                </a:ext>
              </a:extLst>
            </p:cNvPr>
            <p:cNvSpPr txBox="1"/>
            <p:nvPr/>
          </p:nvSpPr>
          <p:spPr>
            <a:xfrm>
              <a:off x="1376744" y="4124785"/>
              <a:ext cx="1768620" cy="263918"/>
            </a:xfrm>
            <a:prstGeom prst="rect">
              <a:avLst/>
            </a:prstGeom>
            <a:noFill/>
          </p:spPr>
          <p:txBody>
            <a:bodyPr wrap="square" lIns="0" tIns="0" rIns="0" bIns="0" rtlCol="0" anchor="ctr">
              <a:spAutoFit/>
            </a:bodyPr>
            <a:lstStyle/>
            <a:p>
              <a:pPr>
                <a:lnSpc>
                  <a:spcPct val="130000"/>
                </a:lnSpc>
              </a:pPr>
              <a:r>
                <a:rPr lang="en-AU" sz="1400" b="1" dirty="0" smtClean="0">
                  <a:latin typeface="Roboto Black" panose="02000000000000000000" pitchFamily="2" charset="0"/>
                  <a:ea typeface="Roboto Black" panose="02000000000000000000" pitchFamily="2" charset="0"/>
                  <a:cs typeface="Roboto Black" panose="02000000000000000000" pitchFamily="2" charset="0"/>
                </a:rPr>
                <a:t>Table Explanation</a:t>
              </a:r>
              <a:endParaRPr lang="en-AU" sz="14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102" name="Text Placeholder 32">
              <a:extLst>
                <a:ext uri="{FF2B5EF4-FFF2-40B4-BE49-F238E27FC236}">
                  <a16:creationId xmlns:a16="http://schemas.microsoft.com/office/drawing/2014/main" id="{69002C97-1B3A-B049-B783-9F416C8C2986}"/>
                </a:ext>
              </a:extLst>
            </p:cNvPr>
            <p:cNvSpPr txBox="1">
              <a:spLocks/>
            </p:cNvSpPr>
            <p:nvPr/>
          </p:nvSpPr>
          <p:spPr>
            <a:xfrm>
              <a:off x="626779" y="4749618"/>
              <a:ext cx="2823431"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dirty="0" smtClean="0">
                  <a:solidFill>
                    <a:schemeClr val="accent1"/>
                  </a:solidFill>
                  <a:latin typeface="Source Sans Pro Light" panose="020B0403030403020204" pitchFamily="34" charset="0"/>
                </a:rPr>
                <a:t>It was purposed to show meaning of columns attributes.</a:t>
              </a:r>
            </a:p>
            <a:p>
              <a:pPr marL="0" indent="0">
                <a:lnSpc>
                  <a:spcPct val="100000"/>
                </a:lnSpc>
                <a:spcBef>
                  <a:spcPts val="0"/>
                </a:spcBef>
                <a:buNone/>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We got this information from Zurich User for help to understand the data</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103" name="Shape 2540">
              <a:extLst>
                <a:ext uri="{FF2B5EF4-FFF2-40B4-BE49-F238E27FC236}">
                  <a16:creationId xmlns:a16="http://schemas.microsoft.com/office/drawing/2014/main" id="{43DEA7CA-D160-BD45-9F13-5D3085BD1B5D}"/>
                </a:ext>
              </a:extLst>
            </p:cNvPr>
            <p:cNvSpPr/>
            <p:nvPr/>
          </p:nvSpPr>
          <p:spPr>
            <a:xfrm>
              <a:off x="784485" y="41165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nvGrpSpPr>
          <p:cNvPr id="104" name="Group 103">
            <a:extLst>
              <a:ext uri="{FF2B5EF4-FFF2-40B4-BE49-F238E27FC236}">
                <a16:creationId xmlns:a16="http://schemas.microsoft.com/office/drawing/2014/main" id="{5FDCF052-3B89-E24B-9A5A-FE0203A4D5E5}"/>
              </a:ext>
            </a:extLst>
          </p:cNvPr>
          <p:cNvGrpSpPr/>
          <p:nvPr/>
        </p:nvGrpSpPr>
        <p:grpSpPr>
          <a:xfrm>
            <a:off x="8732662" y="3577973"/>
            <a:ext cx="2833383" cy="1595793"/>
            <a:chOff x="3847831" y="3945810"/>
            <a:chExt cx="2833383" cy="1595793"/>
          </a:xfrm>
        </p:grpSpPr>
        <p:sp>
          <p:nvSpPr>
            <p:cNvPr id="105" name="Freeform 104">
              <a:extLst>
                <a:ext uri="{FF2B5EF4-FFF2-40B4-BE49-F238E27FC236}">
                  <a16:creationId xmlns:a16="http://schemas.microsoft.com/office/drawing/2014/main" id="{2C5438B0-B7CE-7D41-8018-41D11EDE6C1C}"/>
                </a:ext>
              </a:extLst>
            </p:cNvPr>
            <p:cNvSpPr/>
            <p:nvPr/>
          </p:nvSpPr>
          <p:spPr>
            <a:xfrm>
              <a:off x="3847831" y="3945810"/>
              <a:ext cx="599228" cy="599228"/>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5">
              <a:extLst>
                <a:ext uri="{FF2B5EF4-FFF2-40B4-BE49-F238E27FC236}">
                  <a16:creationId xmlns:a16="http://schemas.microsoft.com/office/drawing/2014/main" id="{9019EAE1-1F53-7648-9ECB-EB72E7AF9139}"/>
                </a:ext>
              </a:extLst>
            </p:cNvPr>
            <p:cNvSpPr txBox="1"/>
            <p:nvPr/>
          </p:nvSpPr>
          <p:spPr>
            <a:xfrm>
              <a:off x="4597795" y="4124784"/>
              <a:ext cx="1768620" cy="263918"/>
            </a:xfrm>
            <a:prstGeom prst="rect">
              <a:avLst/>
            </a:prstGeom>
            <a:noFill/>
          </p:spPr>
          <p:txBody>
            <a:bodyPr wrap="square" lIns="0" tIns="0" rIns="0" bIns="0" rtlCol="0" anchor="ctr">
              <a:spAutoFit/>
            </a:bodyPr>
            <a:lstStyle/>
            <a:p>
              <a:pPr>
                <a:lnSpc>
                  <a:spcPct val="130000"/>
                </a:lnSpc>
              </a:pPr>
              <a:r>
                <a:rPr lang="en-AU" sz="1400" b="1" dirty="0" smtClean="0">
                  <a:latin typeface="Roboto Black" panose="02000000000000000000" pitchFamily="2" charset="0"/>
                  <a:ea typeface="Roboto Black" panose="02000000000000000000" pitchFamily="2" charset="0"/>
                  <a:cs typeface="Roboto Black" panose="02000000000000000000" pitchFamily="2" charset="0"/>
                </a:rPr>
                <a:t>Target Filtering</a:t>
              </a:r>
              <a:endParaRPr lang="en-AU" sz="14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107" name="Text Placeholder 32">
              <a:extLst>
                <a:ext uri="{FF2B5EF4-FFF2-40B4-BE49-F238E27FC236}">
                  <a16:creationId xmlns:a16="http://schemas.microsoft.com/office/drawing/2014/main" id="{0E9189F2-DF72-9D40-96B2-1488E37E334E}"/>
                </a:ext>
              </a:extLst>
            </p:cNvPr>
            <p:cNvSpPr txBox="1">
              <a:spLocks/>
            </p:cNvSpPr>
            <p:nvPr/>
          </p:nvSpPr>
          <p:spPr>
            <a:xfrm>
              <a:off x="3847832" y="4749618"/>
              <a:ext cx="2833382" cy="79198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dirty="0" smtClean="0">
                  <a:solidFill>
                    <a:schemeClr val="accent1"/>
                  </a:solidFill>
                  <a:latin typeface="Source Sans Pro Light" panose="020B0403030403020204" pitchFamily="34" charset="0"/>
                </a:rPr>
                <a:t>We’ll get target with its feature from data.</a:t>
              </a:r>
              <a:endParaRPr lang="en-US" sz="1600" dirty="0">
                <a:solidFill>
                  <a:schemeClr val="accent1"/>
                </a:solidFill>
                <a:latin typeface="Source Sans Pro Light" panose="020B0403030403020204" pitchFamily="34" charset="0"/>
              </a:endParaRPr>
            </a:p>
            <a:p>
              <a:pPr marL="0" indent="0">
                <a:lnSpc>
                  <a:spcPct val="100000"/>
                </a:lnSpc>
                <a:spcBef>
                  <a:spcPts val="0"/>
                </a:spcBef>
                <a:buNone/>
              </a:pPr>
              <a:r>
                <a:rPr lang="en-US" sz="1200" dirty="0" smtClean="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It’s clearly that our target is ‘Lapse’ and ‘Surrender’ inside of Premium Status attribute. We extract those categories into another dataset.</a:t>
              </a:r>
              <a:endParaRPr lang="en-US" sz="12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
          <p:nvSpPr>
            <p:cNvPr id="108" name="Shape 2540">
              <a:extLst>
                <a:ext uri="{FF2B5EF4-FFF2-40B4-BE49-F238E27FC236}">
                  <a16:creationId xmlns:a16="http://schemas.microsoft.com/office/drawing/2014/main" id="{6AA9403A-601E-1D45-8A29-A85F502AA1EB}"/>
                </a:ext>
              </a:extLst>
            </p:cNvPr>
            <p:cNvSpPr/>
            <p:nvPr/>
          </p:nvSpPr>
          <p:spPr>
            <a:xfrm>
              <a:off x="4007637" y="41057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spTree>
    <p:extLst>
      <p:ext uri="{BB962C8B-B14F-4D97-AF65-F5344CB8AC3E}">
        <p14:creationId xmlns:p14="http://schemas.microsoft.com/office/powerpoint/2010/main" val="3338750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p:cTn id="12" dur="500" fill="hold"/>
                                        <p:tgtEl>
                                          <p:spTgt spid="89"/>
                                        </p:tgtEl>
                                        <p:attrNameLst>
                                          <p:attrName>ppt_w</p:attrName>
                                        </p:attrNameLst>
                                      </p:cBhvr>
                                      <p:tavLst>
                                        <p:tav tm="0">
                                          <p:val>
                                            <p:fltVal val="0"/>
                                          </p:val>
                                        </p:tav>
                                        <p:tav tm="100000">
                                          <p:val>
                                            <p:strVal val="#ppt_w"/>
                                          </p:val>
                                        </p:tav>
                                      </p:tavLst>
                                    </p:anim>
                                    <p:anim calcmode="lin" valueType="num">
                                      <p:cBhvr>
                                        <p:cTn id="13" dur="500" fill="hold"/>
                                        <p:tgtEl>
                                          <p:spTgt spid="89"/>
                                        </p:tgtEl>
                                        <p:attrNameLst>
                                          <p:attrName>ppt_h</p:attrName>
                                        </p:attrNameLst>
                                      </p:cBhvr>
                                      <p:tavLst>
                                        <p:tav tm="0">
                                          <p:val>
                                            <p:fltVal val="0"/>
                                          </p:val>
                                        </p:tav>
                                        <p:tav tm="100000">
                                          <p:val>
                                            <p:strVal val="#ppt_h"/>
                                          </p:val>
                                        </p:tav>
                                      </p:tavLst>
                                    </p:anim>
                                    <p:animEffect transition="in" filter="fade">
                                      <p:cBhvr>
                                        <p:cTn id="14" dur="500"/>
                                        <p:tgtEl>
                                          <p:spTgt spid="89"/>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4"/>
                                        </p:tgtEl>
                                        <p:attrNameLst>
                                          <p:attrName>style.visibility</p:attrName>
                                        </p:attrNameLst>
                                      </p:cBhvr>
                                      <p:to>
                                        <p:strVal val="visible"/>
                                      </p:to>
                                    </p:set>
                                    <p:anim calcmode="lin" valueType="num">
                                      <p:cBhvr>
                                        <p:cTn id="18" dur="500" fill="hold"/>
                                        <p:tgtEl>
                                          <p:spTgt spid="94"/>
                                        </p:tgtEl>
                                        <p:attrNameLst>
                                          <p:attrName>ppt_w</p:attrName>
                                        </p:attrNameLst>
                                      </p:cBhvr>
                                      <p:tavLst>
                                        <p:tav tm="0">
                                          <p:val>
                                            <p:fltVal val="0"/>
                                          </p:val>
                                        </p:tav>
                                        <p:tav tm="100000">
                                          <p:val>
                                            <p:strVal val="#ppt_w"/>
                                          </p:val>
                                        </p:tav>
                                      </p:tavLst>
                                    </p:anim>
                                    <p:anim calcmode="lin" valueType="num">
                                      <p:cBhvr>
                                        <p:cTn id="19" dur="500" fill="hold"/>
                                        <p:tgtEl>
                                          <p:spTgt spid="94"/>
                                        </p:tgtEl>
                                        <p:attrNameLst>
                                          <p:attrName>ppt_h</p:attrName>
                                        </p:attrNameLst>
                                      </p:cBhvr>
                                      <p:tavLst>
                                        <p:tav tm="0">
                                          <p:val>
                                            <p:fltVal val="0"/>
                                          </p:val>
                                        </p:tav>
                                        <p:tav tm="100000">
                                          <p:val>
                                            <p:strVal val="#ppt_h"/>
                                          </p:val>
                                        </p:tav>
                                      </p:tavLst>
                                    </p:anim>
                                    <p:animEffect transition="in" filter="fade">
                                      <p:cBhvr>
                                        <p:cTn id="20" dur="500"/>
                                        <p:tgtEl>
                                          <p:spTgt spid="9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9"/>
                                        </p:tgtEl>
                                        <p:attrNameLst>
                                          <p:attrName>style.visibility</p:attrName>
                                        </p:attrNameLst>
                                      </p:cBhvr>
                                      <p:to>
                                        <p:strVal val="visible"/>
                                      </p:to>
                                    </p:set>
                                    <p:anim calcmode="lin" valueType="num">
                                      <p:cBhvr>
                                        <p:cTn id="24" dur="500" fill="hold"/>
                                        <p:tgtEl>
                                          <p:spTgt spid="99"/>
                                        </p:tgtEl>
                                        <p:attrNameLst>
                                          <p:attrName>ppt_w</p:attrName>
                                        </p:attrNameLst>
                                      </p:cBhvr>
                                      <p:tavLst>
                                        <p:tav tm="0">
                                          <p:val>
                                            <p:fltVal val="0"/>
                                          </p:val>
                                        </p:tav>
                                        <p:tav tm="100000">
                                          <p:val>
                                            <p:strVal val="#ppt_w"/>
                                          </p:val>
                                        </p:tav>
                                      </p:tavLst>
                                    </p:anim>
                                    <p:anim calcmode="lin" valueType="num">
                                      <p:cBhvr>
                                        <p:cTn id="25" dur="500" fill="hold"/>
                                        <p:tgtEl>
                                          <p:spTgt spid="99"/>
                                        </p:tgtEl>
                                        <p:attrNameLst>
                                          <p:attrName>ppt_h</p:attrName>
                                        </p:attrNameLst>
                                      </p:cBhvr>
                                      <p:tavLst>
                                        <p:tav tm="0">
                                          <p:val>
                                            <p:fltVal val="0"/>
                                          </p:val>
                                        </p:tav>
                                        <p:tav tm="100000">
                                          <p:val>
                                            <p:strVal val="#ppt_h"/>
                                          </p:val>
                                        </p:tav>
                                      </p:tavLst>
                                    </p:anim>
                                    <p:animEffect transition="in" filter="fade">
                                      <p:cBhvr>
                                        <p:cTn id="26" dur="500"/>
                                        <p:tgtEl>
                                          <p:spTgt spid="99"/>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104"/>
                                        </p:tgtEl>
                                        <p:attrNameLst>
                                          <p:attrName>style.visibility</p:attrName>
                                        </p:attrNameLst>
                                      </p:cBhvr>
                                      <p:to>
                                        <p:strVal val="visible"/>
                                      </p:to>
                                    </p:set>
                                    <p:anim calcmode="lin" valueType="num">
                                      <p:cBhvr>
                                        <p:cTn id="30" dur="500" fill="hold"/>
                                        <p:tgtEl>
                                          <p:spTgt spid="104"/>
                                        </p:tgtEl>
                                        <p:attrNameLst>
                                          <p:attrName>ppt_w</p:attrName>
                                        </p:attrNameLst>
                                      </p:cBhvr>
                                      <p:tavLst>
                                        <p:tav tm="0">
                                          <p:val>
                                            <p:fltVal val="0"/>
                                          </p:val>
                                        </p:tav>
                                        <p:tav tm="100000">
                                          <p:val>
                                            <p:strVal val="#ppt_w"/>
                                          </p:val>
                                        </p:tav>
                                      </p:tavLst>
                                    </p:anim>
                                    <p:anim calcmode="lin" valueType="num">
                                      <p:cBhvr>
                                        <p:cTn id="31" dur="500" fill="hold"/>
                                        <p:tgtEl>
                                          <p:spTgt spid="104"/>
                                        </p:tgtEl>
                                        <p:attrNameLst>
                                          <p:attrName>ppt_h</p:attrName>
                                        </p:attrNameLst>
                                      </p:cBhvr>
                                      <p:tavLst>
                                        <p:tav tm="0">
                                          <p:val>
                                            <p:fltVal val="0"/>
                                          </p:val>
                                        </p:tav>
                                        <p:tav tm="100000">
                                          <p:val>
                                            <p:strVal val="#ppt_h"/>
                                          </p:val>
                                        </p:tav>
                                      </p:tavLst>
                                    </p:anim>
                                    <p:animEffect transition="in" filter="fade">
                                      <p:cBhvr>
                                        <p:cTn id="3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Data </a:t>
            </a:r>
            <a:r>
              <a:rPr lang="en-US" dirty="0" smtClean="0">
                <a:gradFill>
                  <a:gsLst>
                    <a:gs pos="0">
                      <a:schemeClr val="accent5">
                        <a:lumMod val="67000"/>
                      </a:schemeClr>
                    </a:gs>
                    <a:gs pos="48000">
                      <a:schemeClr val="accent3"/>
                    </a:gs>
                    <a:gs pos="100000">
                      <a:schemeClr val="accent6"/>
                    </a:gs>
                  </a:gsLst>
                  <a:path path="circle">
                    <a:fillToRect l="100000" t="100000"/>
                  </a:path>
                </a:gradFill>
              </a:rPr>
              <a:t>Set</a:t>
            </a:r>
            <a:r>
              <a:rPr lang="en-US" dirty="0" smtClean="0"/>
              <a:t> Describing</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smtClean="0">
                <a:ea typeface="Roboto Light" panose="02000000000000000000" pitchFamily="2" charset="0"/>
                <a:cs typeface="Roboto Light" panose="02000000000000000000" pitchFamily="2" charset="0"/>
              </a:rPr>
              <a:t>Data </a:t>
            </a:r>
            <a:r>
              <a:rPr lang="en-US" dirty="0" smtClean="0">
                <a:solidFill>
                  <a:schemeClr val="accent4"/>
                </a:solidFill>
                <a:ea typeface="Roboto Light" panose="02000000000000000000" pitchFamily="2" charset="0"/>
                <a:cs typeface="Roboto Light" panose="02000000000000000000" pitchFamily="2" charset="0"/>
              </a:rPr>
              <a:t>Preparation </a:t>
            </a:r>
            <a:r>
              <a:rPr lang="en-US" dirty="0" smtClean="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1B5803A0-5D46-F540-8E56-D4D5ECEBF8B3}"/>
              </a:ext>
            </a:extLst>
          </p:cNvPr>
          <p:cNvSpPr txBox="1"/>
          <p:nvPr/>
        </p:nvSpPr>
        <p:spPr>
          <a:xfrm>
            <a:off x="6247327" y="1657031"/>
            <a:ext cx="5309628" cy="748988"/>
          </a:xfrm>
          <a:prstGeom prst="rect">
            <a:avLst/>
          </a:prstGeom>
          <a:noFill/>
        </p:spPr>
        <p:txBody>
          <a:bodyPr wrap="square" rtlCol="0">
            <a:spAutoFit/>
          </a:bodyPr>
          <a:lstStyle/>
          <a:p>
            <a:r>
              <a:rPr lang="en-US" sz="4267" b="1" dirty="0" smtClean="0">
                <a:latin typeface="Roboto Black" panose="02000000000000000000" pitchFamily="2" charset="0"/>
                <a:ea typeface="Roboto Black" panose="02000000000000000000" pitchFamily="2" charset="0"/>
                <a:cs typeface="Source Sans Pro Black" charset="0"/>
              </a:rPr>
              <a:t>Data </a:t>
            </a:r>
            <a:r>
              <a:rPr lang="en-US" sz="4267" b="1" dirty="0" smtClean="0">
                <a:solidFill>
                  <a:schemeClr val="accent3"/>
                </a:solidFill>
                <a:latin typeface="Roboto Black" panose="02000000000000000000" pitchFamily="2" charset="0"/>
                <a:ea typeface="Roboto Black" panose="02000000000000000000" pitchFamily="2" charset="0"/>
                <a:cs typeface="Source Sans Pro Black" charset="0"/>
              </a:rPr>
              <a:t>Exploration</a:t>
            </a:r>
            <a:endParaRPr lang="en-US" sz="400" b="1" dirty="0">
              <a:solidFill>
                <a:schemeClr val="accent3"/>
              </a:solidFill>
              <a:latin typeface="Roboto Black" panose="02000000000000000000" pitchFamily="2" charset="0"/>
              <a:ea typeface="Roboto Black" panose="02000000000000000000" pitchFamily="2" charset="0"/>
              <a:cs typeface="Source Sans Pro Black" charset="0"/>
            </a:endParaRPr>
          </a:p>
        </p:txBody>
      </p:sp>
      <p:sp>
        <p:nvSpPr>
          <p:cNvPr id="18" name="TextBox 17">
            <a:extLst>
              <a:ext uri="{FF2B5EF4-FFF2-40B4-BE49-F238E27FC236}">
                <a16:creationId xmlns:a16="http://schemas.microsoft.com/office/drawing/2014/main" id="{7D0606E1-6A4F-D944-BF87-DEFEFC3A84A2}"/>
              </a:ext>
            </a:extLst>
          </p:cNvPr>
          <p:cNvSpPr txBox="1"/>
          <p:nvPr/>
        </p:nvSpPr>
        <p:spPr>
          <a:xfrm>
            <a:off x="6263229" y="2427268"/>
            <a:ext cx="5592664" cy="854080"/>
          </a:xfrm>
          <a:prstGeom prst="rect">
            <a:avLst/>
          </a:prstGeom>
          <a:noFill/>
        </p:spPr>
        <p:txBody>
          <a:bodyPr wrap="square" rtlCol="0">
            <a:spAutoFit/>
          </a:bodyPr>
          <a:lstStyle/>
          <a:p>
            <a:pPr algn="just">
              <a:lnSpc>
                <a:spcPct val="150000"/>
              </a:lnSpc>
            </a:pPr>
            <a:r>
              <a:rPr lang="en-US" sz="1100" dirty="0">
                <a:solidFill>
                  <a:srgbClr val="656D78"/>
                </a:solidFill>
                <a:latin typeface="Source Sans Pro Light" panose="020B0403030403020204" pitchFamily="34" charset="0"/>
              </a:rPr>
              <a:t>Since this is an entirely </a:t>
            </a:r>
            <a:r>
              <a:rPr lang="en-US" sz="1100" dirty="0" smtClean="0">
                <a:solidFill>
                  <a:srgbClr val="656D78"/>
                </a:solidFill>
                <a:latin typeface="Source Sans Pro Light" panose="020B0403030403020204" pitchFamily="34" charset="0"/>
              </a:rPr>
              <a:t>new insurance </a:t>
            </a:r>
            <a:r>
              <a:rPr lang="en-US" sz="1100" dirty="0">
                <a:solidFill>
                  <a:srgbClr val="656D78"/>
                </a:solidFill>
                <a:latin typeface="Source Sans Pro Light" panose="020B0403030403020204" pitchFamily="34" charset="0"/>
              </a:rPr>
              <a:t>dataset that we've never seen before, the first goal here is to understand the data. We have already seen the textual description of the data, which is important for qualitative understanding. We compute also a quantitative description.</a:t>
            </a:r>
          </a:p>
        </p:txBody>
      </p:sp>
      <p:grpSp>
        <p:nvGrpSpPr>
          <p:cNvPr id="48" name="Group 47"/>
          <p:cNvGrpSpPr/>
          <p:nvPr/>
        </p:nvGrpSpPr>
        <p:grpSpPr>
          <a:xfrm>
            <a:off x="6389404" y="4546522"/>
            <a:ext cx="4629116" cy="684000"/>
            <a:chOff x="6389404" y="4564810"/>
            <a:chExt cx="4629116" cy="684000"/>
          </a:xfrm>
        </p:grpSpPr>
        <p:sp>
          <p:nvSpPr>
            <p:cNvPr id="22" name="Text Placeholder 33">
              <a:extLst>
                <a:ext uri="{FF2B5EF4-FFF2-40B4-BE49-F238E27FC236}">
                  <a16:creationId xmlns:a16="http://schemas.microsoft.com/office/drawing/2014/main" id="{72F9CD24-9663-1C40-B7B9-964E4F277EF1}"/>
                </a:ext>
              </a:extLst>
            </p:cNvPr>
            <p:cNvSpPr txBox="1">
              <a:spLocks/>
            </p:cNvSpPr>
            <p:nvPr/>
          </p:nvSpPr>
          <p:spPr>
            <a:xfrm>
              <a:off x="7285653" y="4665394"/>
              <a:ext cx="3732867" cy="26756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b="1" dirty="0" smtClean="0">
                  <a:solidFill>
                    <a:schemeClr val="accent1"/>
                  </a:solidFill>
                  <a:latin typeface="Source Sans Pro Light" panose="020B0403030403020204" pitchFamily="34" charset="0"/>
                </a:rPr>
                <a:t>We have quantitative statistics description for Continuous and Discrete Data</a:t>
              </a:r>
              <a:endParaRPr lang="en-US" sz="1600" b="1" dirty="0">
                <a:solidFill>
                  <a:schemeClr val="accent1"/>
                </a:solidFill>
                <a:latin typeface="Source Sans Pro Light" panose="020B0403030403020204" pitchFamily="34" charset="0"/>
              </a:endParaRPr>
            </a:p>
          </p:txBody>
        </p:sp>
        <p:grpSp>
          <p:nvGrpSpPr>
            <p:cNvPr id="23" name="Group 22">
              <a:extLst>
                <a:ext uri="{FF2B5EF4-FFF2-40B4-BE49-F238E27FC236}">
                  <a16:creationId xmlns:a16="http://schemas.microsoft.com/office/drawing/2014/main" id="{DE64FF8B-1D95-494A-AB48-31D2C8D8BEDB}"/>
                </a:ext>
              </a:extLst>
            </p:cNvPr>
            <p:cNvGrpSpPr/>
            <p:nvPr/>
          </p:nvGrpSpPr>
          <p:grpSpPr>
            <a:xfrm>
              <a:off x="6389404" y="4564810"/>
              <a:ext cx="684000" cy="684000"/>
              <a:chOff x="6087189" y="3914123"/>
              <a:chExt cx="684000" cy="684000"/>
            </a:xfrm>
          </p:grpSpPr>
          <p:sp>
            <p:nvSpPr>
              <p:cNvPr id="24" name="Oval 23">
                <a:extLst>
                  <a:ext uri="{FF2B5EF4-FFF2-40B4-BE49-F238E27FC236}">
                    <a16:creationId xmlns:a16="http://schemas.microsoft.com/office/drawing/2014/main" id="{24858498-538C-8B4F-A6A8-E12F7B0D1D6A}"/>
                  </a:ext>
                </a:extLst>
              </p:cNvPr>
              <p:cNvSpPr/>
              <p:nvPr/>
            </p:nvSpPr>
            <p:spPr>
              <a:xfrm>
                <a:off x="6087189" y="3914123"/>
                <a:ext cx="684000" cy="684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25" name="Shape 2540">
                <a:extLst>
                  <a:ext uri="{FF2B5EF4-FFF2-40B4-BE49-F238E27FC236}">
                    <a16:creationId xmlns:a16="http://schemas.microsoft.com/office/drawing/2014/main" id="{0CED8A77-AC66-F649-A718-25DBF169E9A7}"/>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grpSp>
        <p:nvGrpSpPr>
          <p:cNvPr id="49" name="Group 48"/>
          <p:cNvGrpSpPr/>
          <p:nvPr/>
        </p:nvGrpSpPr>
        <p:grpSpPr>
          <a:xfrm>
            <a:off x="6389404" y="5580260"/>
            <a:ext cx="5022308" cy="684000"/>
            <a:chOff x="6389404" y="5580260"/>
            <a:chExt cx="5022308" cy="684000"/>
          </a:xfrm>
        </p:grpSpPr>
        <p:grpSp>
          <p:nvGrpSpPr>
            <p:cNvPr id="26" name="Group 25">
              <a:extLst>
                <a:ext uri="{FF2B5EF4-FFF2-40B4-BE49-F238E27FC236}">
                  <a16:creationId xmlns:a16="http://schemas.microsoft.com/office/drawing/2014/main" id="{FFDF8C37-79C2-094A-A028-30688DF0F364}"/>
                </a:ext>
              </a:extLst>
            </p:cNvPr>
            <p:cNvGrpSpPr/>
            <p:nvPr/>
          </p:nvGrpSpPr>
          <p:grpSpPr>
            <a:xfrm>
              <a:off x="6389404" y="5580260"/>
              <a:ext cx="684000" cy="684000"/>
              <a:chOff x="6094010" y="3914123"/>
              <a:chExt cx="684000" cy="684000"/>
            </a:xfrm>
          </p:grpSpPr>
          <p:sp>
            <p:nvSpPr>
              <p:cNvPr id="27" name="Oval 26">
                <a:extLst>
                  <a:ext uri="{FF2B5EF4-FFF2-40B4-BE49-F238E27FC236}">
                    <a16:creationId xmlns:a16="http://schemas.microsoft.com/office/drawing/2014/main" id="{BC8AF82C-3C0C-1F4A-BC13-7E1E49778F19}"/>
                  </a:ext>
                </a:extLst>
              </p:cNvPr>
              <p:cNvSpPr/>
              <p:nvPr/>
            </p:nvSpPr>
            <p:spPr>
              <a:xfrm>
                <a:off x="6094010" y="3914123"/>
                <a:ext cx="684000" cy="68400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bg1"/>
                  </a:solidFill>
                </a:endParaRPr>
              </a:p>
            </p:txBody>
          </p:sp>
          <p:sp>
            <p:nvSpPr>
              <p:cNvPr id="28" name="Shape 2540">
                <a:extLst>
                  <a:ext uri="{FF2B5EF4-FFF2-40B4-BE49-F238E27FC236}">
                    <a16:creationId xmlns:a16="http://schemas.microsoft.com/office/drawing/2014/main" id="{F9ADF205-287A-6249-BDAD-AE211D601C1C}"/>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sp>
          <p:nvSpPr>
            <p:cNvPr id="31" name="Text Placeholder 33">
              <a:extLst>
                <a:ext uri="{FF2B5EF4-FFF2-40B4-BE49-F238E27FC236}">
                  <a16:creationId xmlns:a16="http://schemas.microsoft.com/office/drawing/2014/main" id="{0DF7ED13-424D-4C4D-973A-754A111CA43B}"/>
                </a:ext>
              </a:extLst>
            </p:cNvPr>
            <p:cNvSpPr txBox="1">
              <a:spLocks/>
            </p:cNvSpPr>
            <p:nvPr/>
          </p:nvSpPr>
          <p:spPr>
            <a:xfrm>
              <a:off x="7285653" y="5689988"/>
              <a:ext cx="4126059" cy="24077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US" sz="1600" b="1" dirty="0">
                  <a:solidFill>
                    <a:schemeClr val="accent1"/>
                  </a:solidFill>
                  <a:latin typeface="Source Sans Pro Light" panose="020B0403030403020204" pitchFamily="34" charset="0"/>
                </a:rPr>
                <a:t>We have quantitative statistics description for </a:t>
              </a:r>
              <a:r>
                <a:rPr lang="en-US" sz="1600" b="1" dirty="0" smtClean="0">
                  <a:solidFill>
                    <a:schemeClr val="accent1"/>
                  </a:solidFill>
                  <a:latin typeface="Source Sans Pro Light" panose="020B0403030403020204" pitchFamily="34" charset="0"/>
                </a:rPr>
                <a:t>Category, Date, and Alphanumeric Data type</a:t>
              </a:r>
              <a:endParaRPr lang="en-US" sz="1600" b="1" dirty="0">
                <a:solidFill>
                  <a:schemeClr val="accent1"/>
                </a:solidFill>
                <a:latin typeface="Source Sans Pro Light" panose="020B0403030403020204" pitchFamily="34" charset="0"/>
              </a:endParaRPr>
            </a:p>
          </p:txBody>
        </p:sp>
      </p:grpSp>
      <p:pic>
        <p:nvPicPr>
          <p:cNvPr id="32" name="Picture 31"/>
          <p:cNvPicPr>
            <a:picLocks noChangeAspect="1"/>
          </p:cNvPicPr>
          <p:nvPr/>
        </p:nvPicPr>
        <p:blipFill rotWithShape="1">
          <a:blip r:embed="rId2"/>
          <a:srcRect l="495" r="48529"/>
          <a:stretch/>
        </p:blipFill>
        <p:spPr>
          <a:xfrm>
            <a:off x="135555" y="1408695"/>
            <a:ext cx="5635690" cy="4467119"/>
          </a:xfrm>
          <a:prstGeom prst="rect">
            <a:avLst/>
          </a:prstGeom>
          <a:ln>
            <a:solidFill>
              <a:schemeClr val="accent4"/>
            </a:solidFill>
          </a:ln>
        </p:spPr>
      </p:pic>
      <p:pic>
        <p:nvPicPr>
          <p:cNvPr id="33" name="Picture 32"/>
          <p:cNvPicPr>
            <a:picLocks noChangeAspect="1"/>
          </p:cNvPicPr>
          <p:nvPr/>
        </p:nvPicPr>
        <p:blipFill rotWithShape="1">
          <a:blip r:embed="rId3"/>
          <a:srcRect l="1693" r="45033" b="6838"/>
          <a:stretch/>
        </p:blipFill>
        <p:spPr>
          <a:xfrm>
            <a:off x="252187" y="2105836"/>
            <a:ext cx="5616768" cy="3947142"/>
          </a:xfrm>
          <a:prstGeom prst="rect">
            <a:avLst/>
          </a:prstGeom>
          <a:ln>
            <a:solidFill>
              <a:schemeClr val="accent3"/>
            </a:solidFill>
          </a:ln>
        </p:spPr>
      </p:pic>
      <p:pic>
        <p:nvPicPr>
          <p:cNvPr id="34" name="Picture 33"/>
          <p:cNvPicPr>
            <a:picLocks noChangeAspect="1"/>
          </p:cNvPicPr>
          <p:nvPr/>
        </p:nvPicPr>
        <p:blipFill rotWithShape="1">
          <a:blip r:embed="rId4"/>
          <a:srcRect l="693" r="59959" b="10387"/>
          <a:stretch/>
        </p:blipFill>
        <p:spPr>
          <a:xfrm>
            <a:off x="415127" y="3492147"/>
            <a:ext cx="5556465" cy="2778023"/>
          </a:xfrm>
          <a:prstGeom prst="rect">
            <a:avLst/>
          </a:prstGeom>
          <a:ln>
            <a:solidFill>
              <a:schemeClr val="accent4"/>
            </a:solidFill>
          </a:ln>
        </p:spPr>
      </p:pic>
      <p:grpSp>
        <p:nvGrpSpPr>
          <p:cNvPr id="47" name="Group 46"/>
          <p:cNvGrpSpPr/>
          <p:nvPr/>
        </p:nvGrpSpPr>
        <p:grpSpPr>
          <a:xfrm>
            <a:off x="6389404" y="3503355"/>
            <a:ext cx="3743016" cy="684000"/>
            <a:chOff x="6389404" y="3503355"/>
            <a:chExt cx="3743016" cy="684000"/>
          </a:xfrm>
        </p:grpSpPr>
        <p:sp>
          <p:nvSpPr>
            <p:cNvPr id="37" name="Text Placeholder 33">
              <a:extLst>
                <a:ext uri="{FF2B5EF4-FFF2-40B4-BE49-F238E27FC236}">
                  <a16:creationId xmlns:a16="http://schemas.microsoft.com/office/drawing/2014/main" id="{72F9CD24-9663-1C40-B7B9-964E4F277EF1}"/>
                </a:ext>
              </a:extLst>
            </p:cNvPr>
            <p:cNvSpPr txBox="1">
              <a:spLocks/>
            </p:cNvSpPr>
            <p:nvPr/>
          </p:nvSpPr>
          <p:spPr>
            <a:xfrm>
              <a:off x="7285653" y="3667307"/>
              <a:ext cx="2846767" cy="213342"/>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buNone/>
              </a:pPr>
              <a:r>
                <a:rPr lang="en-US" sz="1600" b="1" dirty="0" smtClean="0">
                  <a:solidFill>
                    <a:schemeClr val="accent1"/>
                  </a:solidFill>
                  <a:latin typeface="Source Sans Pro Light" panose="020B0403030403020204" pitchFamily="34" charset="0"/>
                </a:rPr>
                <a:t>We have show Sample of Data</a:t>
              </a:r>
              <a:endParaRPr lang="en-US" sz="1600" b="1" dirty="0">
                <a:solidFill>
                  <a:schemeClr val="accent1"/>
                </a:solidFill>
                <a:latin typeface="Source Sans Pro Light" panose="020B0403030403020204" pitchFamily="34" charset="0"/>
              </a:endParaRPr>
            </a:p>
          </p:txBody>
        </p:sp>
        <p:grpSp>
          <p:nvGrpSpPr>
            <p:cNvPr id="38" name="Group 37">
              <a:extLst>
                <a:ext uri="{FF2B5EF4-FFF2-40B4-BE49-F238E27FC236}">
                  <a16:creationId xmlns:a16="http://schemas.microsoft.com/office/drawing/2014/main" id="{DE64FF8B-1D95-494A-AB48-31D2C8D8BEDB}"/>
                </a:ext>
              </a:extLst>
            </p:cNvPr>
            <p:cNvGrpSpPr/>
            <p:nvPr/>
          </p:nvGrpSpPr>
          <p:grpSpPr>
            <a:xfrm>
              <a:off x="6389404" y="3503355"/>
              <a:ext cx="684000" cy="684000"/>
              <a:chOff x="6087189" y="3914123"/>
              <a:chExt cx="684000" cy="684000"/>
            </a:xfrm>
          </p:grpSpPr>
          <p:sp>
            <p:nvSpPr>
              <p:cNvPr id="39" name="Oval 38">
                <a:extLst>
                  <a:ext uri="{FF2B5EF4-FFF2-40B4-BE49-F238E27FC236}">
                    <a16:creationId xmlns:a16="http://schemas.microsoft.com/office/drawing/2014/main" id="{24858498-538C-8B4F-A6A8-E12F7B0D1D6A}"/>
                  </a:ext>
                </a:extLst>
              </p:cNvPr>
              <p:cNvSpPr/>
              <p:nvPr/>
            </p:nvSpPr>
            <p:spPr>
              <a:xfrm>
                <a:off x="6087189" y="3914123"/>
                <a:ext cx="684000" cy="684000"/>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bg1"/>
                  </a:solidFill>
                </a:endParaRPr>
              </a:p>
            </p:txBody>
          </p:sp>
          <p:sp>
            <p:nvSpPr>
              <p:cNvPr id="40" name="Shape 2540">
                <a:extLst>
                  <a:ext uri="{FF2B5EF4-FFF2-40B4-BE49-F238E27FC236}">
                    <a16:creationId xmlns:a16="http://schemas.microsoft.com/office/drawing/2014/main" id="{0CED8A77-AC66-F649-A718-25DBF169E9A7}"/>
                  </a:ext>
                </a:extLst>
              </p:cNvPr>
              <p:cNvSpPr/>
              <p:nvPr/>
            </p:nvSpPr>
            <p:spPr>
              <a:xfrm>
                <a:off x="6272006" y="4094123"/>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grpSp>
    </p:spTree>
    <p:extLst>
      <p:ext uri="{BB962C8B-B14F-4D97-AF65-F5344CB8AC3E}">
        <p14:creationId xmlns:p14="http://schemas.microsoft.com/office/powerpoint/2010/main" val="8813120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60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2100"/>
                            </p:stCondLst>
                            <p:childTnLst>
                              <p:par>
                                <p:cTn id="9" presetID="3"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par>
                          <p:cTn id="12" fill="hold">
                            <p:stCondLst>
                              <p:cond delay="2600"/>
                            </p:stCondLst>
                            <p:childTnLst>
                              <p:par>
                                <p:cTn id="13" presetID="37"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400"/>
                                        <p:tgtEl>
                                          <p:spTgt spid="47"/>
                                        </p:tgtEl>
                                      </p:cBhvr>
                                    </p:animEffect>
                                    <p:anim calcmode="lin" valueType="num">
                                      <p:cBhvr>
                                        <p:cTn id="16" dur="400" fill="hold"/>
                                        <p:tgtEl>
                                          <p:spTgt spid="47"/>
                                        </p:tgtEl>
                                        <p:attrNameLst>
                                          <p:attrName>ppt_x</p:attrName>
                                        </p:attrNameLst>
                                      </p:cBhvr>
                                      <p:tavLst>
                                        <p:tav tm="0">
                                          <p:val>
                                            <p:strVal val="#ppt_x"/>
                                          </p:val>
                                        </p:tav>
                                        <p:tav tm="100000">
                                          <p:val>
                                            <p:strVal val="#ppt_x"/>
                                          </p:val>
                                        </p:tav>
                                      </p:tavLst>
                                    </p:anim>
                                    <p:anim calcmode="lin" valueType="num">
                                      <p:cBhvr>
                                        <p:cTn id="17" dur="360" decel="100000" fill="hold"/>
                                        <p:tgtEl>
                                          <p:spTgt spid="47"/>
                                        </p:tgtEl>
                                        <p:attrNameLst>
                                          <p:attrName>ppt_y</p:attrName>
                                        </p:attrNameLst>
                                      </p:cBhvr>
                                      <p:tavLst>
                                        <p:tav tm="0">
                                          <p:val>
                                            <p:strVal val="#ppt_y+1"/>
                                          </p:val>
                                        </p:tav>
                                        <p:tav tm="100000">
                                          <p:val>
                                            <p:strVal val="#ppt_y-.03"/>
                                          </p:val>
                                        </p:tav>
                                      </p:tavLst>
                                    </p:anim>
                                    <p:anim calcmode="lin" valueType="num">
                                      <p:cBhvr>
                                        <p:cTn id="18" dur="40" accel="100000" fill="hold">
                                          <p:stCondLst>
                                            <p:cond delay="360"/>
                                          </p:stCondLst>
                                        </p:cTn>
                                        <p:tgtEl>
                                          <p:spTgt spid="47"/>
                                        </p:tgtEl>
                                        <p:attrNameLst>
                                          <p:attrName>ppt_y</p:attrName>
                                        </p:attrNameLst>
                                      </p:cBhvr>
                                      <p:tavLst>
                                        <p:tav tm="0">
                                          <p:val>
                                            <p:strVal val="#ppt_y-.03"/>
                                          </p:val>
                                        </p:tav>
                                        <p:tav tm="100000">
                                          <p:val>
                                            <p:strVal val="#ppt_y"/>
                                          </p:val>
                                        </p:tav>
                                      </p:tavLst>
                                    </p:anim>
                                  </p:childTnLst>
                                </p:cTn>
                              </p:par>
                            </p:childTnLst>
                          </p:cTn>
                        </p:par>
                        <p:par>
                          <p:cTn id="19" fill="hold">
                            <p:stCondLst>
                              <p:cond delay="3000"/>
                            </p:stCondLst>
                            <p:childTnLst>
                              <p:par>
                                <p:cTn id="20" presetID="37"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450" decel="100000" fill="hold"/>
                                        <p:tgtEl>
                                          <p:spTgt spid="48"/>
                                        </p:tgtEl>
                                        <p:attrNameLst>
                                          <p:attrName>ppt_y</p:attrName>
                                        </p:attrNameLst>
                                      </p:cBhvr>
                                      <p:tavLst>
                                        <p:tav tm="0">
                                          <p:val>
                                            <p:strVal val="#ppt_y+1"/>
                                          </p:val>
                                        </p:tav>
                                        <p:tav tm="100000">
                                          <p:val>
                                            <p:strVal val="#ppt_y-.03"/>
                                          </p:val>
                                        </p:tav>
                                      </p:tavLst>
                                    </p:anim>
                                    <p:anim calcmode="lin" valueType="num">
                                      <p:cBhvr>
                                        <p:cTn id="25" dur="50" accel="100000" fill="hold">
                                          <p:stCondLst>
                                            <p:cond delay="450"/>
                                          </p:stCondLst>
                                        </p:cTn>
                                        <p:tgtEl>
                                          <p:spTgt spid="48"/>
                                        </p:tgtEl>
                                        <p:attrNameLst>
                                          <p:attrName>ppt_y</p:attrName>
                                        </p:attrNameLst>
                                      </p:cBhvr>
                                      <p:tavLst>
                                        <p:tav tm="0">
                                          <p:val>
                                            <p:strVal val="#ppt_y-.03"/>
                                          </p:val>
                                        </p:tav>
                                        <p:tav tm="100000">
                                          <p:val>
                                            <p:strVal val="#ppt_y"/>
                                          </p:val>
                                        </p:tav>
                                      </p:tavLst>
                                    </p:anim>
                                  </p:childTnLst>
                                </p:cTn>
                              </p:par>
                            </p:childTnLst>
                          </p:cTn>
                        </p:par>
                        <p:par>
                          <p:cTn id="26" fill="hold">
                            <p:stCondLst>
                              <p:cond delay="3500"/>
                            </p:stCondLst>
                            <p:childTnLst>
                              <p:par>
                                <p:cTn id="27" presetID="37" presetClass="entr" presetSubtype="0"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400"/>
                                        <p:tgtEl>
                                          <p:spTgt spid="49"/>
                                        </p:tgtEl>
                                      </p:cBhvr>
                                    </p:animEffect>
                                    <p:anim calcmode="lin" valueType="num">
                                      <p:cBhvr>
                                        <p:cTn id="30" dur="400" fill="hold"/>
                                        <p:tgtEl>
                                          <p:spTgt spid="49"/>
                                        </p:tgtEl>
                                        <p:attrNameLst>
                                          <p:attrName>ppt_x</p:attrName>
                                        </p:attrNameLst>
                                      </p:cBhvr>
                                      <p:tavLst>
                                        <p:tav tm="0">
                                          <p:val>
                                            <p:strVal val="#ppt_x"/>
                                          </p:val>
                                        </p:tav>
                                        <p:tav tm="100000">
                                          <p:val>
                                            <p:strVal val="#ppt_x"/>
                                          </p:val>
                                        </p:tav>
                                      </p:tavLst>
                                    </p:anim>
                                    <p:anim calcmode="lin" valueType="num">
                                      <p:cBhvr>
                                        <p:cTn id="31" dur="360" decel="100000" fill="hold"/>
                                        <p:tgtEl>
                                          <p:spTgt spid="49"/>
                                        </p:tgtEl>
                                        <p:attrNameLst>
                                          <p:attrName>ppt_y</p:attrName>
                                        </p:attrNameLst>
                                      </p:cBhvr>
                                      <p:tavLst>
                                        <p:tav tm="0">
                                          <p:val>
                                            <p:strVal val="#ppt_y+1"/>
                                          </p:val>
                                        </p:tav>
                                        <p:tav tm="100000">
                                          <p:val>
                                            <p:strVal val="#ppt_y-.03"/>
                                          </p:val>
                                        </p:tav>
                                      </p:tavLst>
                                    </p:anim>
                                    <p:anim calcmode="lin" valueType="num">
                                      <p:cBhvr>
                                        <p:cTn id="32" dur="40" accel="100000" fill="hold">
                                          <p:stCondLst>
                                            <p:cond delay="360"/>
                                          </p:stCondLst>
                                        </p:cTn>
                                        <p:tgtEl>
                                          <p:spTgt spid="49"/>
                                        </p:tgtEl>
                                        <p:attrNameLst>
                                          <p:attrName>ppt_y</p:attrName>
                                        </p:attrNameLst>
                                      </p:cBhvr>
                                      <p:tavLst>
                                        <p:tav tm="0">
                                          <p:val>
                                            <p:strVal val="#ppt_y-.03"/>
                                          </p:val>
                                        </p:tav>
                                        <p:tav tm="100000">
                                          <p:val>
                                            <p:strVal val="#ppt_y"/>
                                          </p:val>
                                        </p:tav>
                                      </p:tavLst>
                                    </p:anim>
                                  </p:childTnLst>
                                </p:cTn>
                              </p:par>
                            </p:childTnLst>
                          </p:cTn>
                        </p:par>
                        <p:par>
                          <p:cTn id="33" fill="hold">
                            <p:stCondLst>
                              <p:cond delay="3900"/>
                            </p:stCondLst>
                            <p:childTnLst>
                              <p:par>
                                <p:cTn id="34" presetID="37" presetClass="entr" presetSubtype="0"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600"/>
                                        <p:tgtEl>
                                          <p:spTgt spid="32"/>
                                        </p:tgtEl>
                                      </p:cBhvr>
                                    </p:animEffect>
                                    <p:anim calcmode="lin" valueType="num">
                                      <p:cBhvr>
                                        <p:cTn id="37" dur="600" fill="hold"/>
                                        <p:tgtEl>
                                          <p:spTgt spid="32"/>
                                        </p:tgtEl>
                                        <p:attrNameLst>
                                          <p:attrName>ppt_x</p:attrName>
                                        </p:attrNameLst>
                                      </p:cBhvr>
                                      <p:tavLst>
                                        <p:tav tm="0">
                                          <p:val>
                                            <p:strVal val="#ppt_x"/>
                                          </p:val>
                                        </p:tav>
                                        <p:tav tm="100000">
                                          <p:val>
                                            <p:strVal val="#ppt_x"/>
                                          </p:val>
                                        </p:tav>
                                      </p:tavLst>
                                    </p:anim>
                                    <p:anim calcmode="lin" valueType="num">
                                      <p:cBhvr>
                                        <p:cTn id="38" dur="540" decel="100000" fill="hold"/>
                                        <p:tgtEl>
                                          <p:spTgt spid="32"/>
                                        </p:tgtEl>
                                        <p:attrNameLst>
                                          <p:attrName>ppt_y</p:attrName>
                                        </p:attrNameLst>
                                      </p:cBhvr>
                                      <p:tavLst>
                                        <p:tav tm="0">
                                          <p:val>
                                            <p:strVal val="#ppt_y+1"/>
                                          </p:val>
                                        </p:tav>
                                        <p:tav tm="100000">
                                          <p:val>
                                            <p:strVal val="#ppt_y-.03"/>
                                          </p:val>
                                        </p:tav>
                                      </p:tavLst>
                                    </p:anim>
                                    <p:anim calcmode="lin" valueType="num">
                                      <p:cBhvr>
                                        <p:cTn id="39" dur="60" accel="100000" fill="hold">
                                          <p:stCondLst>
                                            <p:cond delay="540"/>
                                          </p:stCondLst>
                                        </p:cTn>
                                        <p:tgtEl>
                                          <p:spTgt spid="32"/>
                                        </p:tgtEl>
                                        <p:attrNameLst>
                                          <p:attrName>ppt_y</p:attrName>
                                        </p:attrNameLst>
                                      </p:cBhvr>
                                      <p:tavLst>
                                        <p:tav tm="0">
                                          <p:val>
                                            <p:strVal val="#ppt_y-.03"/>
                                          </p:val>
                                        </p:tav>
                                        <p:tav tm="100000">
                                          <p:val>
                                            <p:strVal val="#ppt_y"/>
                                          </p:val>
                                        </p:tav>
                                      </p:tavLst>
                                    </p:anim>
                                  </p:childTnLst>
                                </p:cTn>
                              </p:par>
                            </p:childTnLst>
                          </p:cTn>
                        </p:par>
                        <p:par>
                          <p:cTn id="40" fill="hold">
                            <p:stCondLst>
                              <p:cond delay="4500"/>
                            </p:stCondLst>
                            <p:childTnLst>
                              <p:par>
                                <p:cTn id="41" presetID="37"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700"/>
                                        <p:tgtEl>
                                          <p:spTgt spid="33"/>
                                        </p:tgtEl>
                                      </p:cBhvr>
                                    </p:animEffect>
                                    <p:anim calcmode="lin" valueType="num">
                                      <p:cBhvr>
                                        <p:cTn id="44" dur="700" fill="hold"/>
                                        <p:tgtEl>
                                          <p:spTgt spid="33"/>
                                        </p:tgtEl>
                                        <p:attrNameLst>
                                          <p:attrName>ppt_x</p:attrName>
                                        </p:attrNameLst>
                                      </p:cBhvr>
                                      <p:tavLst>
                                        <p:tav tm="0">
                                          <p:val>
                                            <p:strVal val="#ppt_x"/>
                                          </p:val>
                                        </p:tav>
                                        <p:tav tm="100000">
                                          <p:val>
                                            <p:strVal val="#ppt_x"/>
                                          </p:val>
                                        </p:tav>
                                      </p:tavLst>
                                    </p:anim>
                                    <p:anim calcmode="lin" valueType="num">
                                      <p:cBhvr>
                                        <p:cTn id="45" dur="630" decel="100000" fill="hold"/>
                                        <p:tgtEl>
                                          <p:spTgt spid="33"/>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33"/>
                                        </p:tgtEl>
                                        <p:attrNameLst>
                                          <p:attrName>ppt_y</p:attrName>
                                        </p:attrNameLst>
                                      </p:cBhvr>
                                      <p:tavLst>
                                        <p:tav tm="0">
                                          <p:val>
                                            <p:strVal val="#ppt_y-.03"/>
                                          </p:val>
                                        </p:tav>
                                        <p:tav tm="100000">
                                          <p:val>
                                            <p:strVal val="#ppt_y"/>
                                          </p:val>
                                        </p:tav>
                                      </p:tavLst>
                                    </p:anim>
                                  </p:childTnLst>
                                </p:cTn>
                              </p:par>
                            </p:childTnLst>
                          </p:cTn>
                        </p:par>
                        <p:par>
                          <p:cTn id="47" fill="hold">
                            <p:stCondLst>
                              <p:cond delay="5200"/>
                            </p:stCondLst>
                            <p:childTnLst>
                              <p:par>
                                <p:cTn id="48" presetID="37" presetClass="entr" presetSubtype="0"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800"/>
                                        <p:tgtEl>
                                          <p:spTgt spid="34"/>
                                        </p:tgtEl>
                                      </p:cBhvr>
                                    </p:animEffect>
                                    <p:anim calcmode="lin" valueType="num">
                                      <p:cBhvr>
                                        <p:cTn id="51" dur="800" fill="hold"/>
                                        <p:tgtEl>
                                          <p:spTgt spid="34"/>
                                        </p:tgtEl>
                                        <p:attrNameLst>
                                          <p:attrName>ppt_x</p:attrName>
                                        </p:attrNameLst>
                                      </p:cBhvr>
                                      <p:tavLst>
                                        <p:tav tm="0">
                                          <p:val>
                                            <p:strVal val="#ppt_x"/>
                                          </p:val>
                                        </p:tav>
                                        <p:tav tm="100000">
                                          <p:val>
                                            <p:strVal val="#ppt_x"/>
                                          </p:val>
                                        </p:tav>
                                      </p:tavLst>
                                    </p:anim>
                                    <p:anim calcmode="lin" valueType="num">
                                      <p:cBhvr>
                                        <p:cTn id="52" dur="720" decel="100000" fill="hold"/>
                                        <p:tgtEl>
                                          <p:spTgt spid="34"/>
                                        </p:tgtEl>
                                        <p:attrNameLst>
                                          <p:attrName>ppt_y</p:attrName>
                                        </p:attrNameLst>
                                      </p:cBhvr>
                                      <p:tavLst>
                                        <p:tav tm="0">
                                          <p:val>
                                            <p:strVal val="#ppt_y+1"/>
                                          </p:val>
                                        </p:tav>
                                        <p:tav tm="100000">
                                          <p:val>
                                            <p:strVal val="#ppt_y-.03"/>
                                          </p:val>
                                        </p:tav>
                                      </p:tavLst>
                                    </p:anim>
                                    <p:anim calcmode="lin" valueType="num">
                                      <p:cBhvr>
                                        <p:cTn id="53" dur="80" accel="100000" fill="hold">
                                          <p:stCondLst>
                                            <p:cond delay="72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Dataset : </a:t>
            </a:r>
            <a:r>
              <a:rPr lang="en-US" dirty="0" smtClean="0">
                <a:gradFill>
                  <a:gsLst>
                    <a:gs pos="0">
                      <a:schemeClr val="accent5">
                        <a:lumMod val="67000"/>
                      </a:schemeClr>
                    </a:gs>
                    <a:gs pos="48000">
                      <a:schemeClr val="accent3"/>
                    </a:gs>
                    <a:gs pos="100000">
                      <a:schemeClr val="accent6"/>
                    </a:gs>
                  </a:gsLst>
                  <a:path path="circle">
                    <a:fillToRect l="100000" t="100000"/>
                  </a:path>
                </a:gradFill>
              </a:rPr>
              <a:t>Missing</a:t>
            </a:r>
            <a:r>
              <a:rPr lang="en-US" dirty="0" smtClean="0"/>
              <a:t> Value</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Data </a:t>
            </a:r>
            <a:r>
              <a:rPr lang="en-US" dirty="0">
                <a:solidFill>
                  <a:schemeClr val="accent4"/>
                </a:solidFill>
                <a:ea typeface="Roboto Light" panose="02000000000000000000" pitchFamily="2" charset="0"/>
                <a:cs typeface="Roboto Light" panose="02000000000000000000" pitchFamily="2" charset="0"/>
              </a:rPr>
              <a:t>Preparation </a:t>
            </a:r>
            <a:r>
              <a:rPr lang="en-US" dirty="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AutoShape 3">
            <a:extLst>
              <a:ext uri="{FF2B5EF4-FFF2-40B4-BE49-F238E27FC236}">
                <a16:creationId xmlns:a16="http://schemas.microsoft.com/office/drawing/2014/main" id="{F347DB8D-7FA6-A14C-A523-5AA0E495D40F}"/>
              </a:ext>
            </a:extLst>
          </p:cNvPr>
          <p:cNvSpPr>
            <a:spLocks noChangeAspect="1" noChangeArrowheads="1" noTextEdit="1"/>
          </p:cNvSpPr>
          <p:nvPr/>
        </p:nvSpPr>
        <p:spPr bwMode="auto">
          <a:xfrm>
            <a:off x="5517061" y="1462566"/>
            <a:ext cx="61341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7DC7996A-356B-D946-86EB-1BBD5098D1F7}"/>
              </a:ext>
            </a:extLst>
          </p:cNvPr>
          <p:cNvSpPr>
            <a:spLocks noEditPoints="1"/>
          </p:cNvSpPr>
          <p:nvPr/>
        </p:nvSpPr>
        <p:spPr bwMode="auto">
          <a:xfrm>
            <a:off x="7006136" y="4724879"/>
            <a:ext cx="3268663" cy="631825"/>
          </a:xfrm>
          <a:custGeom>
            <a:avLst/>
            <a:gdLst>
              <a:gd name="T0" fmla="*/ 0 w 290"/>
              <a:gd name="T1" fmla="*/ 56 h 56"/>
              <a:gd name="T2" fmla="*/ 0 w 290"/>
              <a:gd name="T3" fmla="*/ 56 h 56"/>
              <a:gd name="T4" fmla="*/ 0 w 290"/>
              <a:gd name="T5" fmla="*/ 56 h 56"/>
              <a:gd name="T6" fmla="*/ 0 w 290"/>
              <a:gd name="T7" fmla="*/ 56 h 56"/>
              <a:gd name="T8" fmla="*/ 106 w 290"/>
              <a:gd name="T9" fmla="*/ 26 h 56"/>
              <a:gd name="T10" fmla="*/ 106 w 290"/>
              <a:gd name="T11" fmla="*/ 26 h 56"/>
              <a:gd name="T12" fmla="*/ 108 w 290"/>
              <a:gd name="T13" fmla="*/ 27 h 56"/>
              <a:gd name="T14" fmla="*/ 124 w 290"/>
              <a:gd name="T15" fmla="*/ 42 h 56"/>
              <a:gd name="T16" fmla="*/ 140 w 290"/>
              <a:gd name="T17" fmla="*/ 54 h 56"/>
              <a:gd name="T18" fmla="*/ 144 w 290"/>
              <a:gd name="T19" fmla="*/ 54 h 56"/>
              <a:gd name="T20" fmla="*/ 156 w 290"/>
              <a:gd name="T21" fmla="*/ 50 h 56"/>
              <a:gd name="T22" fmla="*/ 160 w 290"/>
              <a:gd name="T23" fmla="*/ 47 h 56"/>
              <a:gd name="T24" fmla="*/ 166 w 290"/>
              <a:gd name="T25" fmla="*/ 44 h 56"/>
              <a:gd name="T26" fmla="*/ 166 w 290"/>
              <a:gd name="T27" fmla="*/ 44 h 56"/>
              <a:gd name="T28" fmla="*/ 160 w 290"/>
              <a:gd name="T29" fmla="*/ 47 h 56"/>
              <a:gd name="T30" fmla="*/ 156 w 290"/>
              <a:gd name="T31" fmla="*/ 50 h 56"/>
              <a:gd name="T32" fmla="*/ 144 w 290"/>
              <a:gd name="T33" fmla="*/ 54 h 56"/>
              <a:gd name="T34" fmla="*/ 140 w 290"/>
              <a:gd name="T35" fmla="*/ 54 h 56"/>
              <a:gd name="T36" fmla="*/ 124 w 290"/>
              <a:gd name="T37" fmla="*/ 42 h 56"/>
              <a:gd name="T38" fmla="*/ 108 w 290"/>
              <a:gd name="T39" fmla="*/ 27 h 56"/>
              <a:gd name="T40" fmla="*/ 106 w 290"/>
              <a:gd name="T41" fmla="*/ 26 h 56"/>
              <a:gd name="T42" fmla="*/ 284 w 290"/>
              <a:gd name="T43" fmla="*/ 10 h 56"/>
              <a:gd name="T44" fmla="*/ 284 w 290"/>
              <a:gd name="T45" fmla="*/ 10 h 56"/>
              <a:gd name="T46" fmla="*/ 284 w 290"/>
              <a:gd name="T47" fmla="*/ 10 h 56"/>
              <a:gd name="T48" fmla="*/ 284 w 290"/>
              <a:gd name="T49" fmla="*/ 10 h 56"/>
              <a:gd name="T50" fmla="*/ 284 w 290"/>
              <a:gd name="T51" fmla="*/ 10 h 56"/>
              <a:gd name="T52" fmla="*/ 284 w 290"/>
              <a:gd name="T53" fmla="*/ 10 h 56"/>
              <a:gd name="T54" fmla="*/ 290 w 290"/>
              <a:gd name="T55" fmla="*/ 0 h 56"/>
              <a:gd name="T56" fmla="*/ 284 w 290"/>
              <a:gd name="T57" fmla="*/ 10 h 56"/>
              <a:gd name="T58" fmla="*/ 290 w 290"/>
              <a:gd name="T59" fmla="*/ 0 h 56"/>
              <a:gd name="T60" fmla="*/ 290 w 290"/>
              <a:gd name="T6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56">
                <a:moveTo>
                  <a:pt x="0" y="56"/>
                </a:moveTo>
                <a:cubicBezTo>
                  <a:pt x="0" y="56"/>
                  <a:pt x="0" y="56"/>
                  <a:pt x="0" y="56"/>
                </a:cubicBezTo>
                <a:cubicBezTo>
                  <a:pt x="0" y="56"/>
                  <a:pt x="0" y="56"/>
                  <a:pt x="0" y="56"/>
                </a:cubicBezTo>
                <a:cubicBezTo>
                  <a:pt x="0" y="56"/>
                  <a:pt x="0" y="56"/>
                  <a:pt x="0" y="56"/>
                </a:cubicBezTo>
                <a:moveTo>
                  <a:pt x="106" y="26"/>
                </a:moveTo>
                <a:cubicBezTo>
                  <a:pt x="106" y="26"/>
                  <a:pt x="106" y="26"/>
                  <a:pt x="106" y="26"/>
                </a:cubicBezTo>
                <a:cubicBezTo>
                  <a:pt x="107" y="26"/>
                  <a:pt x="107" y="26"/>
                  <a:pt x="108" y="27"/>
                </a:cubicBezTo>
                <a:cubicBezTo>
                  <a:pt x="116" y="31"/>
                  <a:pt x="121" y="37"/>
                  <a:pt x="124" y="42"/>
                </a:cubicBezTo>
                <a:cubicBezTo>
                  <a:pt x="127" y="49"/>
                  <a:pt x="134" y="53"/>
                  <a:pt x="140" y="54"/>
                </a:cubicBezTo>
                <a:cubicBezTo>
                  <a:pt x="142" y="54"/>
                  <a:pt x="143" y="54"/>
                  <a:pt x="144" y="54"/>
                </a:cubicBezTo>
                <a:cubicBezTo>
                  <a:pt x="148" y="54"/>
                  <a:pt x="152" y="53"/>
                  <a:pt x="156" y="50"/>
                </a:cubicBezTo>
                <a:cubicBezTo>
                  <a:pt x="157" y="49"/>
                  <a:pt x="159" y="48"/>
                  <a:pt x="160" y="47"/>
                </a:cubicBezTo>
                <a:cubicBezTo>
                  <a:pt x="162" y="46"/>
                  <a:pt x="164" y="45"/>
                  <a:pt x="166" y="44"/>
                </a:cubicBezTo>
                <a:cubicBezTo>
                  <a:pt x="166" y="44"/>
                  <a:pt x="166" y="44"/>
                  <a:pt x="166" y="44"/>
                </a:cubicBezTo>
                <a:cubicBezTo>
                  <a:pt x="164" y="45"/>
                  <a:pt x="162" y="46"/>
                  <a:pt x="160" y="47"/>
                </a:cubicBezTo>
                <a:cubicBezTo>
                  <a:pt x="159" y="48"/>
                  <a:pt x="157" y="49"/>
                  <a:pt x="156" y="50"/>
                </a:cubicBezTo>
                <a:cubicBezTo>
                  <a:pt x="152" y="53"/>
                  <a:pt x="148" y="54"/>
                  <a:pt x="144" y="54"/>
                </a:cubicBezTo>
                <a:cubicBezTo>
                  <a:pt x="143" y="54"/>
                  <a:pt x="142" y="54"/>
                  <a:pt x="140" y="54"/>
                </a:cubicBezTo>
                <a:cubicBezTo>
                  <a:pt x="134" y="53"/>
                  <a:pt x="127" y="49"/>
                  <a:pt x="124" y="42"/>
                </a:cubicBezTo>
                <a:cubicBezTo>
                  <a:pt x="121" y="37"/>
                  <a:pt x="116" y="31"/>
                  <a:pt x="108" y="27"/>
                </a:cubicBezTo>
                <a:cubicBezTo>
                  <a:pt x="107" y="26"/>
                  <a:pt x="107" y="26"/>
                  <a:pt x="106" y="26"/>
                </a:cubicBezTo>
                <a:moveTo>
                  <a:pt x="284" y="10"/>
                </a:moveTo>
                <a:cubicBezTo>
                  <a:pt x="284" y="10"/>
                  <a:pt x="284" y="10"/>
                  <a:pt x="284" y="10"/>
                </a:cubicBezTo>
                <a:cubicBezTo>
                  <a:pt x="284" y="10"/>
                  <a:pt x="284" y="10"/>
                  <a:pt x="284" y="10"/>
                </a:cubicBezTo>
                <a:moveTo>
                  <a:pt x="284" y="10"/>
                </a:moveTo>
                <a:cubicBezTo>
                  <a:pt x="284" y="10"/>
                  <a:pt x="284" y="10"/>
                  <a:pt x="284" y="10"/>
                </a:cubicBezTo>
                <a:cubicBezTo>
                  <a:pt x="284" y="10"/>
                  <a:pt x="284" y="10"/>
                  <a:pt x="284" y="10"/>
                </a:cubicBezTo>
                <a:moveTo>
                  <a:pt x="290" y="0"/>
                </a:moveTo>
                <a:cubicBezTo>
                  <a:pt x="289" y="4"/>
                  <a:pt x="287" y="8"/>
                  <a:pt x="284" y="10"/>
                </a:cubicBezTo>
                <a:cubicBezTo>
                  <a:pt x="287" y="8"/>
                  <a:pt x="289" y="4"/>
                  <a:pt x="290" y="0"/>
                </a:cubicBezTo>
                <a:cubicBezTo>
                  <a:pt x="290" y="0"/>
                  <a:pt x="290" y="0"/>
                  <a:pt x="290" y="0"/>
                </a:cubicBezTo>
              </a:path>
            </a:pathLst>
          </a:custGeom>
          <a:solidFill>
            <a:srgbClr val="BBDE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0A680280-044F-1A4F-B930-AD477E4C262A}"/>
              </a:ext>
            </a:extLst>
          </p:cNvPr>
          <p:cNvSpPr>
            <a:spLocks noEditPoints="1"/>
          </p:cNvSpPr>
          <p:nvPr/>
        </p:nvSpPr>
        <p:spPr bwMode="auto">
          <a:xfrm>
            <a:off x="10376398" y="4170841"/>
            <a:ext cx="101600" cy="68263"/>
          </a:xfrm>
          <a:custGeom>
            <a:avLst/>
            <a:gdLst>
              <a:gd name="T0" fmla="*/ 0 w 9"/>
              <a:gd name="T1" fmla="*/ 6 h 6"/>
              <a:gd name="T2" fmla="*/ 0 w 9"/>
              <a:gd name="T3" fmla="*/ 6 h 6"/>
              <a:gd name="T4" fmla="*/ 0 w 9"/>
              <a:gd name="T5" fmla="*/ 6 h 6"/>
              <a:gd name="T6" fmla="*/ 0 w 9"/>
              <a:gd name="T7" fmla="*/ 6 h 6"/>
              <a:gd name="T8" fmla="*/ 0 w 9"/>
              <a:gd name="T9" fmla="*/ 6 h 6"/>
              <a:gd name="T10" fmla="*/ 0 w 9"/>
              <a:gd name="T11" fmla="*/ 6 h 6"/>
              <a:gd name="T12" fmla="*/ 0 w 9"/>
              <a:gd name="T13" fmla="*/ 6 h 6"/>
              <a:gd name="T14" fmla="*/ 0 w 9"/>
              <a:gd name="T15" fmla="*/ 6 h 6"/>
              <a:gd name="T16" fmla="*/ 0 w 9"/>
              <a:gd name="T17" fmla="*/ 6 h 6"/>
              <a:gd name="T18" fmla="*/ 0 w 9"/>
              <a:gd name="T19" fmla="*/ 6 h 6"/>
              <a:gd name="T20" fmla="*/ 0 w 9"/>
              <a:gd name="T21" fmla="*/ 6 h 6"/>
              <a:gd name="T22" fmla="*/ 0 w 9"/>
              <a:gd name="T23" fmla="*/ 6 h 6"/>
              <a:gd name="T24" fmla="*/ 0 w 9"/>
              <a:gd name="T25" fmla="*/ 6 h 6"/>
              <a:gd name="T26" fmla="*/ 0 w 9"/>
              <a:gd name="T27" fmla="*/ 6 h 6"/>
              <a:gd name="T28" fmla="*/ 0 w 9"/>
              <a:gd name="T29" fmla="*/ 6 h 6"/>
              <a:gd name="T30" fmla="*/ 0 w 9"/>
              <a:gd name="T31" fmla="*/ 6 h 6"/>
              <a:gd name="T32" fmla="*/ 0 w 9"/>
              <a:gd name="T33" fmla="*/ 6 h 6"/>
              <a:gd name="T34" fmla="*/ 0 w 9"/>
              <a:gd name="T35" fmla="*/ 6 h 6"/>
              <a:gd name="T36" fmla="*/ 0 w 9"/>
              <a:gd name="T37" fmla="*/ 6 h 6"/>
              <a:gd name="T38" fmla="*/ 0 w 9"/>
              <a:gd name="T39" fmla="*/ 6 h 6"/>
              <a:gd name="T40" fmla="*/ 0 w 9"/>
              <a:gd name="T41" fmla="*/ 6 h 6"/>
              <a:gd name="T42" fmla="*/ 1 w 9"/>
              <a:gd name="T43" fmla="*/ 6 h 6"/>
              <a:gd name="T44" fmla="*/ 0 w 9"/>
              <a:gd name="T45" fmla="*/ 6 h 6"/>
              <a:gd name="T46" fmla="*/ 1 w 9"/>
              <a:gd name="T47" fmla="*/ 6 h 6"/>
              <a:gd name="T48" fmla="*/ 5 w 9"/>
              <a:gd name="T49" fmla="*/ 3 h 6"/>
              <a:gd name="T50" fmla="*/ 1 w 9"/>
              <a:gd name="T51" fmla="*/ 6 h 6"/>
              <a:gd name="T52" fmla="*/ 5 w 9"/>
              <a:gd name="T53" fmla="*/ 3 h 6"/>
              <a:gd name="T54" fmla="*/ 5 w 9"/>
              <a:gd name="T55" fmla="*/ 3 h 6"/>
              <a:gd name="T56" fmla="*/ 5 w 9"/>
              <a:gd name="T57" fmla="*/ 3 h 6"/>
              <a:gd name="T58" fmla="*/ 5 w 9"/>
              <a:gd name="T59" fmla="*/ 3 h 6"/>
              <a:gd name="T60" fmla="*/ 5 w 9"/>
              <a:gd name="T61" fmla="*/ 3 h 6"/>
              <a:gd name="T62" fmla="*/ 5 w 9"/>
              <a:gd name="T63" fmla="*/ 3 h 6"/>
              <a:gd name="T64" fmla="*/ 5 w 9"/>
              <a:gd name="T65" fmla="*/ 3 h 6"/>
              <a:gd name="T66" fmla="*/ 9 w 9"/>
              <a:gd name="T67" fmla="*/ 0 h 6"/>
              <a:gd name="T68" fmla="*/ 5 w 9"/>
              <a:gd name="T69" fmla="*/ 3 h 6"/>
              <a:gd name="T70" fmla="*/ 5 w 9"/>
              <a:gd name="T71" fmla="*/ 3 h 6"/>
              <a:gd name="T72" fmla="*/ 5 w 9"/>
              <a:gd name="T73" fmla="*/ 3 h 6"/>
              <a:gd name="T74" fmla="*/ 9 w 9"/>
              <a:gd name="T75" fmla="*/ 0 h 6"/>
              <a:gd name="T76" fmla="*/ 9 w 9"/>
              <a:gd name="T7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 h="6">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0" y="6"/>
                </a:moveTo>
                <a:cubicBezTo>
                  <a:pt x="0" y="6"/>
                  <a:pt x="0" y="6"/>
                  <a:pt x="0" y="6"/>
                </a:cubicBezTo>
                <a:cubicBezTo>
                  <a:pt x="0" y="6"/>
                  <a:pt x="0" y="6"/>
                  <a:pt x="0" y="6"/>
                </a:cubicBezTo>
                <a:moveTo>
                  <a:pt x="1" y="6"/>
                </a:moveTo>
                <a:cubicBezTo>
                  <a:pt x="1" y="6"/>
                  <a:pt x="0" y="6"/>
                  <a:pt x="0" y="6"/>
                </a:cubicBezTo>
                <a:cubicBezTo>
                  <a:pt x="0" y="6"/>
                  <a:pt x="1" y="6"/>
                  <a:pt x="1" y="6"/>
                </a:cubicBezTo>
                <a:moveTo>
                  <a:pt x="5" y="3"/>
                </a:moveTo>
                <a:cubicBezTo>
                  <a:pt x="3" y="4"/>
                  <a:pt x="2" y="5"/>
                  <a:pt x="1" y="6"/>
                </a:cubicBezTo>
                <a:cubicBezTo>
                  <a:pt x="2" y="5"/>
                  <a:pt x="3" y="4"/>
                  <a:pt x="5" y="3"/>
                </a:cubicBezTo>
                <a:moveTo>
                  <a:pt x="5" y="3"/>
                </a:moveTo>
                <a:cubicBezTo>
                  <a:pt x="5" y="3"/>
                  <a:pt x="5" y="3"/>
                  <a:pt x="5" y="3"/>
                </a:cubicBezTo>
                <a:cubicBezTo>
                  <a:pt x="5" y="3"/>
                  <a:pt x="5" y="3"/>
                  <a:pt x="5" y="3"/>
                </a:cubicBezTo>
                <a:moveTo>
                  <a:pt x="5" y="3"/>
                </a:moveTo>
                <a:cubicBezTo>
                  <a:pt x="5" y="3"/>
                  <a:pt x="5" y="3"/>
                  <a:pt x="5" y="3"/>
                </a:cubicBezTo>
                <a:cubicBezTo>
                  <a:pt x="5" y="3"/>
                  <a:pt x="5" y="3"/>
                  <a:pt x="5" y="3"/>
                </a:cubicBezTo>
                <a:moveTo>
                  <a:pt x="9" y="0"/>
                </a:moveTo>
                <a:cubicBezTo>
                  <a:pt x="8" y="1"/>
                  <a:pt x="7" y="2"/>
                  <a:pt x="5" y="3"/>
                </a:cubicBezTo>
                <a:cubicBezTo>
                  <a:pt x="5" y="3"/>
                  <a:pt x="5" y="3"/>
                  <a:pt x="5" y="3"/>
                </a:cubicBezTo>
                <a:cubicBezTo>
                  <a:pt x="5" y="3"/>
                  <a:pt x="5" y="3"/>
                  <a:pt x="5" y="3"/>
                </a:cubicBezTo>
                <a:cubicBezTo>
                  <a:pt x="7" y="2"/>
                  <a:pt x="8" y="1"/>
                  <a:pt x="9" y="0"/>
                </a:cubicBezTo>
                <a:cubicBezTo>
                  <a:pt x="9" y="0"/>
                  <a:pt x="9" y="0"/>
                  <a:pt x="9" y="0"/>
                </a:cubicBezTo>
              </a:path>
            </a:pathLst>
          </a:custGeom>
          <a:solidFill>
            <a:srgbClr val="BBDE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6073F5D2-86D8-FB48-97CF-F6EE8F1CCE83}"/>
              </a:ext>
            </a:extLst>
          </p:cNvPr>
          <p:cNvSpPr>
            <a:spLocks noEditPoints="1"/>
          </p:cNvSpPr>
          <p:nvPr/>
        </p:nvSpPr>
        <p:spPr bwMode="auto">
          <a:xfrm>
            <a:off x="5709148" y="5434491"/>
            <a:ext cx="1296988" cy="406400"/>
          </a:xfrm>
          <a:custGeom>
            <a:avLst/>
            <a:gdLst>
              <a:gd name="T0" fmla="*/ 0 w 115"/>
              <a:gd name="T1" fmla="*/ 36 h 36"/>
              <a:gd name="T2" fmla="*/ 0 w 115"/>
              <a:gd name="T3" fmla="*/ 36 h 36"/>
              <a:gd name="T4" fmla="*/ 0 w 115"/>
              <a:gd name="T5" fmla="*/ 36 h 36"/>
              <a:gd name="T6" fmla="*/ 0 w 115"/>
              <a:gd name="T7" fmla="*/ 36 h 36"/>
              <a:gd name="T8" fmla="*/ 0 w 115"/>
              <a:gd name="T9" fmla="*/ 36 h 36"/>
              <a:gd name="T10" fmla="*/ 0 w 115"/>
              <a:gd name="T11" fmla="*/ 36 h 36"/>
              <a:gd name="T12" fmla="*/ 0 w 115"/>
              <a:gd name="T13" fmla="*/ 35 h 36"/>
              <a:gd name="T14" fmla="*/ 0 w 115"/>
              <a:gd name="T15" fmla="*/ 35 h 36"/>
              <a:gd name="T16" fmla="*/ 0 w 115"/>
              <a:gd name="T17" fmla="*/ 35 h 36"/>
              <a:gd name="T18" fmla="*/ 0 w 115"/>
              <a:gd name="T19" fmla="*/ 35 h 36"/>
              <a:gd name="T20" fmla="*/ 0 w 115"/>
              <a:gd name="T21" fmla="*/ 35 h 36"/>
              <a:gd name="T22" fmla="*/ 0 w 115"/>
              <a:gd name="T23" fmla="*/ 35 h 36"/>
              <a:gd name="T24" fmla="*/ 0 w 115"/>
              <a:gd name="T25" fmla="*/ 35 h 36"/>
              <a:gd name="T26" fmla="*/ 0 w 115"/>
              <a:gd name="T27" fmla="*/ 35 h 36"/>
              <a:gd name="T28" fmla="*/ 0 w 115"/>
              <a:gd name="T29" fmla="*/ 35 h 36"/>
              <a:gd name="T30" fmla="*/ 0 w 115"/>
              <a:gd name="T31" fmla="*/ 35 h 36"/>
              <a:gd name="T32" fmla="*/ 1 w 115"/>
              <a:gd name="T33" fmla="*/ 35 h 36"/>
              <a:gd name="T34" fmla="*/ 1 w 115"/>
              <a:gd name="T35" fmla="*/ 35 h 36"/>
              <a:gd name="T36" fmla="*/ 1 w 115"/>
              <a:gd name="T37" fmla="*/ 35 h 36"/>
              <a:gd name="T38" fmla="*/ 1 w 115"/>
              <a:gd name="T39" fmla="*/ 35 h 36"/>
              <a:gd name="T40" fmla="*/ 1 w 115"/>
              <a:gd name="T41" fmla="*/ 35 h 36"/>
              <a:gd name="T42" fmla="*/ 1 w 115"/>
              <a:gd name="T43" fmla="*/ 35 h 36"/>
              <a:gd name="T44" fmla="*/ 1 w 115"/>
              <a:gd name="T45" fmla="*/ 35 h 36"/>
              <a:gd name="T46" fmla="*/ 1 w 115"/>
              <a:gd name="T47" fmla="*/ 35 h 36"/>
              <a:gd name="T48" fmla="*/ 1 w 115"/>
              <a:gd name="T49" fmla="*/ 35 h 36"/>
              <a:gd name="T50" fmla="*/ 1 w 115"/>
              <a:gd name="T51" fmla="*/ 35 h 36"/>
              <a:gd name="T52" fmla="*/ 1 w 115"/>
              <a:gd name="T53" fmla="*/ 35 h 36"/>
              <a:gd name="T54" fmla="*/ 1 w 115"/>
              <a:gd name="T55" fmla="*/ 35 h 36"/>
              <a:gd name="T56" fmla="*/ 1 w 115"/>
              <a:gd name="T57" fmla="*/ 35 h 36"/>
              <a:gd name="T58" fmla="*/ 1 w 115"/>
              <a:gd name="T59" fmla="*/ 35 h 36"/>
              <a:gd name="T60" fmla="*/ 1 w 115"/>
              <a:gd name="T61" fmla="*/ 35 h 36"/>
              <a:gd name="T62" fmla="*/ 1 w 115"/>
              <a:gd name="T63" fmla="*/ 35 h 36"/>
              <a:gd name="T64" fmla="*/ 1 w 115"/>
              <a:gd name="T65" fmla="*/ 35 h 36"/>
              <a:gd name="T66" fmla="*/ 102 w 115"/>
              <a:gd name="T67" fmla="*/ 19 h 36"/>
              <a:gd name="T68" fmla="*/ 89 w 115"/>
              <a:gd name="T69" fmla="*/ 24 h 36"/>
              <a:gd name="T70" fmla="*/ 101 w 115"/>
              <a:gd name="T71" fmla="*/ 20 h 36"/>
              <a:gd name="T72" fmla="*/ 102 w 115"/>
              <a:gd name="T73" fmla="*/ 19 h 36"/>
              <a:gd name="T74" fmla="*/ 102 w 115"/>
              <a:gd name="T75" fmla="*/ 19 h 36"/>
              <a:gd name="T76" fmla="*/ 102 w 115"/>
              <a:gd name="T77" fmla="*/ 19 h 36"/>
              <a:gd name="T78" fmla="*/ 102 w 115"/>
              <a:gd name="T79" fmla="*/ 19 h 36"/>
              <a:gd name="T80" fmla="*/ 102 w 115"/>
              <a:gd name="T81" fmla="*/ 19 h 36"/>
              <a:gd name="T82" fmla="*/ 102 w 115"/>
              <a:gd name="T83" fmla="*/ 19 h 36"/>
              <a:gd name="T84" fmla="*/ 102 w 115"/>
              <a:gd name="T85" fmla="*/ 19 h 36"/>
              <a:gd name="T86" fmla="*/ 102 w 115"/>
              <a:gd name="T87" fmla="*/ 19 h 36"/>
              <a:gd name="T88" fmla="*/ 103 w 115"/>
              <a:gd name="T89" fmla="*/ 19 h 36"/>
              <a:gd name="T90" fmla="*/ 103 w 115"/>
              <a:gd name="T91" fmla="*/ 19 h 36"/>
              <a:gd name="T92" fmla="*/ 103 w 115"/>
              <a:gd name="T93" fmla="*/ 19 h 36"/>
              <a:gd name="T94" fmla="*/ 115 w 115"/>
              <a:gd name="T9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36">
                <a:moveTo>
                  <a:pt x="0" y="36"/>
                </a:moveTo>
                <a:cubicBezTo>
                  <a:pt x="0" y="36"/>
                  <a:pt x="0" y="36"/>
                  <a:pt x="0" y="36"/>
                </a:cubicBezTo>
                <a:cubicBezTo>
                  <a:pt x="0" y="36"/>
                  <a:pt x="0" y="36"/>
                  <a:pt x="0" y="36"/>
                </a:cubicBezTo>
                <a:moveTo>
                  <a:pt x="0" y="36"/>
                </a:moveTo>
                <a:cubicBezTo>
                  <a:pt x="0" y="36"/>
                  <a:pt x="0" y="36"/>
                  <a:pt x="0" y="36"/>
                </a:cubicBezTo>
                <a:cubicBezTo>
                  <a:pt x="0" y="36"/>
                  <a:pt x="0" y="36"/>
                  <a:pt x="0" y="36"/>
                </a:cubicBezTo>
                <a:moveTo>
                  <a:pt x="0" y="36"/>
                </a:moveTo>
                <a:cubicBezTo>
                  <a:pt x="0" y="36"/>
                  <a:pt x="0" y="36"/>
                  <a:pt x="0" y="36"/>
                </a:cubicBezTo>
                <a:cubicBezTo>
                  <a:pt x="0" y="36"/>
                  <a:pt x="0" y="36"/>
                  <a:pt x="0" y="36"/>
                </a:cubicBezTo>
                <a:moveTo>
                  <a:pt x="0" y="36"/>
                </a:moveTo>
                <a:cubicBezTo>
                  <a:pt x="0" y="36"/>
                  <a:pt x="0" y="36"/>
                  <a:pt x="0" y="36"/>
                </a:cubicBezTo>
                <a:cubicBezTo>
                  <a:pt x="0" y="36"/>
                  <a:pt x="0" y="36"/>
                  <a:pt x="0" y="36"/>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0" y="35"/>
                </a:moveTo>
                <a:cubicBezTo>
                  <a:pt x="0" y="35"/>
                  <a:pt x="0" y="35"/>
                  <a:pt x="0" y="35"/>
                </a:cubicBezTo>
                <a:cubicBezTo>
                  <a:pt x="0" y="35"/>
                  <a:pt x="0" y="35"/>
                  <a:pt x="0" y="35"/>
                </a:cubicBezTo>
                <a:moveTo>
                  <a:pt x="1" y="35"/>
                </a:moveTo>
                <a:cubicBezTo>
                  <a:pt x="1" y="35"/>
                  <a:pt x="1" y="35"/>
                  <a:pt x="0"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 y="35"/>
                </a:moveTo>
                <a:cubicBezTo>
                  <a:pt x="1" y="35"/>
                  <a:pt x="1" y="35"/>
                  <a:pt x="1" y="35"/>
                </a:cubicBezTo>
                <a:cubicBezTo>
                  <a:pt x="1" y="35"/>
                  <a:pt x="1" y="35"/>
                  <a:pt x="1" y="35"/>
                </a:cubicBezTo>
                <a:moveTo>
                  <a:pt x="102" y="19"/>
                </a:moveTo>
                <a:cubicBezTo>
                  <a:pt x="102" y="19"/>
                  <a:pt x="102" y="19"/>
                  <a:pt x="102" y="19"/>
                </a:cubicBezTo>
                <a:cubicBezTo>
                  <a:pt x="101" y="20"/>
                  <a:pt x="101" y="20"/>
                  <a:pt x="101" y="20"/>
                </a:cubicBezTo>
                <a:cubicBezTo>
                  <a:pt x="97" y="22"/>
                  <a:pt x="93" y="23"/>
                  <a:pt x="89" y="24"/>
                </a:cubicBezTo>
                <a:cubicBezTo>
                  <a:pt x="89" y="24"/>
                  <a:pt x="89" y="24"/>
                  <a:pt x="89" y="24"/>
                </a:cubicBezTo>
                <a:cubicBezTo>
                  <a:pt x="93" y="23"/>
                  <a:pt x="97" y="22"/>
                  <a:pt x="101" y="20"/>
                </a:cubicBezTo>
                <a:cubicBezTo>
                  <a:pt x="102" y="19"/>
                  <a:pt x="102" y="19"/>
                  <a:pt x="102" y="19"/>
                </a:cubicBezTo>
                <a:cubicBezTo>
                  <a:pt x="102" y="19"/>
                  <a:pt x="102" y="19"/>
                  <a:pt x="102" y="19"/>
                </a:cubicBezTo>
                <a:moveTo>
                  <a:pt x="102" y="19"/>
                </a:moveTo>
                <a:cubicBezTo>
                  <a:pt x="102" y="19"/>
                  <a:pt x="102" y="19"/>
                  <a:pt x="102" y="19"/>
                </a:cubicBezTo>
                <a:cubicBezTo>
                  <a:pt x="102" y="19"/>
                  <a:pt x="102" y="19"/>
                  <a:pt x="102" y="19"/>
                </a:cubicBezTo>
                <a:moveTo>
                  <a:pt x="102" y="19"/>
                </a:moveTo>
                <a:cubicBezTo>
                  <a:pt x="102" y="19"/>
                  <a:pt x="102" y="19"/>
                  <a:pt x="102" y="19"/>
                </a:cubicBezTo>
                <a:cubicBezTo>
                  <a:pt x="102" y="19"/>
                  <a:pt x="102" y="19"/>
                  <a:pt x="102" y="19"/>
                </a:cubicBezTo>
                <a:moveTo>
                  <a:pt x="102" y="19"/>
                </a:moveTo>
                <a:cubicBezTo>
                  <a:pt x="102" y="19"/>
                  <a:pt x="102" y="19"/>
                  <a:pt x="102" y="19"/>
                </a:cubicBezTo>
                <a:cubicBezTo>
                  <a:pt x="102" y="19"/>
                  <a:pt x="102" y="19"/>
                  <a:pt x="102" y="19"/>
                </a:cubicBezTo>
                <a:moveTo>
                  <a:pt x="102" y="19"/>
                </a:moveTo>
                <a:cubicBezTo>
                  <a:pt x="102" y="19"/>
                  <a:pt x="102" y="19"/>
                  <a:pt x="102" y="19"/>
                </a:cubicBezTo>
                <a:cubicBezTo>
                  <a:pt x="102" y="19"/>
                  <a:pt x="102" y="19"/>
                  <a:pt x="102" y="19"/>
                </a:cubicBezTo>
                <a:moveTo>
                  <a:pt x="102" y="19"/>
                </a:moveTo>
                <a:cubicBezTo>
                  <a:pt x="102" y="19"/>
                  <a:pt x="102" y="19"/>
                  <a:pt x="102" y="19"/>
                </a:cubicBezTo>
                <a:cubicBezTo>
                  <a:pt x="102" y="19"/>
                  <a:pt x="102" y="19"/>
                  <a:pt x="102" y="19"/>
                </a:cubicBezTo>
                <a:moveTo>
                  <a:pt x="103" y="19"/>
                </a:moveTo>
                <a:cubicBezTo>
                  <a:pt x="103" y="19"/>
                  <a:pt x="102" y="19"/>
                  <a:pt x="102" y="19"/>
                </a:cubicBezTo>
                <a:cubicBezTo>
                  <a:pt x="102" y="19"/>
                  <a:pt x="103" y="19"/>
                  <a:pt x="103" y="19"/>
                </a:cubicBezTo>
                <a:moveTo>
                  <a:pt x="115" y="0"/>
                </a:moveTo>
                <a:cubicBezTo>
                  <a:pt x="114" y="8"/>
                  <a:pt x="110" y="15"/>
                  <a:pt x="103" y="19"/>
                </a:cubicBezTo>
                <a:cubicBezTo>
                  <a:pt x="110" y="15"/>
                  <a:pt x="114" y="8"/>
                  <a:pt x="115" y="0"/>
                </a:cubicBezTo>
                <a:cubicBezTo>
                  <a:pt x="115" y="0"/>
                  <a:pt x="115" y="0"/>
                  <a:pt x="115" y="0"/>
                </a:cubicBezTo>
              </a:path>
            </a:pathLst>
          </a:custGeom>
          <a:solidFill>
            <a:srgbClr val="BBDE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CDEEE477-82C2-A047-B949-D1782B366EDC}"/>
              </a:ext>
            </a:extLst>
          </p:cNvPr>
          <p:cNvSpPr>
            <a:spLocks/>
          </p:cNvSpPr>
          <p:nvPr/>
        </p:nvSpPr>
        <p:spPr bwMode="auto">
          <a:xfrm>
            <a:off x="9993811" y="5390041"/>
            <a:ext cx="22225" cy="57150"/>
          </a:xfrm>
          <a:custGeom>
            <a:avLst/>
            <a:gdLst>
              <a:gd name="T0" fmla="*/ 0 w 2"/>
              <a:gd name="T1" fmla="*/ 0 h 5"/>
              <a:gd name="T2" fmla="*/ 0 w 2"/>
              <a:gd name="T3" fmla="*/ 0 h 5"/>
              <a:gd name="T4" fmla="*/ 1 w 2"/>
              <a:gd name="T5" fmla="*/ 4 h 5"/>
              <a:gd name="T6" fmla="*/ 2 w 2"/>
              <a:gd name="T7" fmla="*/ 5 h 5"/>
              <a:gd name="T8" fmla="*/ 1 w 2"/>
              <a:gd name="T9" fmla="*/ 4 h 5"/>
              <a:gd name="T10" fmla="*/ 0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0" y="0"/>
                </a:moveTo>
                <a:cubicBezTo>
                  <a:pt x="0" y="0"/>
                  <a:pt x="0" y="0"/>
                  <a:pt x="0" y="0"/>
                </a:cubicBezTo>
                <a:cubicBezTo>
                  <a:pt x="0" y="1"/>
                  <a:pt x="1" y="3"/>
                  <a:pt x="1" y="4"/>
                </a:cubicBezTo>
                <a:cubicBezTo>
                  <a:pt x="1" y="5"/>
                  <a:pt x="2" y="5"/>
                  <a:pt x="2" y="5"/>
                </a:cubicBezTo>
                <a:cubicBezTo>
                  <a:pt x="2" y="5"/>
                  <a:pt x="1" y="5"/>
                  <a:pt x="1" y="4"/>
                </a:cubicBezTo>
                <a:cubicBezTo>
                  <a:pt x="1" y="3"/>
                  <a:pt x="0" y="1"/>
                  <a:pt x="0" y="0"/>
                </a:cubicBezTo>
              </a:path>
            </a:pathLst>
          </a:custGeom>
          <a:solidFill>
            <a:srgbClr val="BBDE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97CC1393-3ADB-7C43-BCC7-AB433F659B52}"/>
              </a:ext>
            </a:extLst>
          </p:cNvPr>
          <p:cNvSpPr>
            <a:spLocks noEditPoints="1"/>
          </p:cNvSpPr>
          <p:nvPr/>
        </p:nvSpPr>
        <p:spPr bwMode="auto">
          <a:xfrm>
            <a:off x="6937873" y="6044091"/>
            <a:ext cx="0" cy="23813"/>
          </a:xfrm>
          <a:custGeom>
            <a:avLst/>
            <a:gdLst>
              <a:gd name="T0" fmla="*/ 2 h 2"/>
              <a:gd name="T1" fmla="*/ 2 h 2"/>
              <a:gd name="T2" fmla="*/ 2 h 2"/>
              <a:gd name="T3" fmla="*/ 2 h 2"/>
              <a:gd name="T4" fmla="*/ 2 h 2"/>
              <a:gd name="T5" fmla="*/ 2 h 2"/>
              <a:gd name="T6" fmla="*/ 0 h 2"/>
              <a:gd name="T7" fmla="*/ 0 h 2"/>
              <a:gd name="T8" fmla="*/ 2 h 2"/>
              <a:gd name="T9" fmla="*/ 2 h 2"/>
              <a:gd name="T10" fmla="*/ 2 h 2"/>
              <a:gd name="T11"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2">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0"/>
                </a:moveTo>
                <a:cubicBezTo>
                  <a:pt x="0" y="0"/>
                  <a:pt x="0" y="0"/>
                  <a:pt x="0" y="0"/>
                </a:cubicBezTo>
                <a:cubicBezTo>
                  <a:pt x="0" y="0"/>
                  <a:pt x="0" y="1"/>
                  <a:pt x="0" y="2"/>
                </a:cubicBezTo>
                <a:cubicBezTo>
                  <a:pt x="0" y="2"/>
                  <a:pt x="0" y="2"/>
                  <a:pt x="0" y="2"/>
                </a:cubicBezTo>
                <a:cubicBezTo>
                  <a:pt x="0" y="2"/>
                  <a:pt x="0" y="2"/>
                  <a:pt x="0" y="2"/>
                </a:cubicBezTo>
                <a:cubicBezTo>
                  <a:pt x="0" y="1"/>
                  <a:pt x="0" y="0"/>
                  <a:pt x="0" y="0"/>
                </a:cubicBezTo>
              </a:path>
            </a:pathLst>
          </a:custGeom>
          <a:solidFill>
            <a:srgbClr val="BBDE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5BCDBD1F-5752-4341-9FE5-636C06BBBCBB}"/>
              </a:ext>
            </a:extLst>
          </p:cNvPr>
          <p:cNvSpPr>
            <a:spLocks/>
          </p:cNvSpPr>
          <p:nvPr/>
        </p:nvSpPr>
        <p:spPr bwMode="auto">
          <a:xfrm>
            <a:off x="5448798" y="4035904"/>
            <a:ext cx="6270625" cy="2538413"/>
          </a:xfrm>
          <a:custGeom>
            <a:avLst/>
            <a:gdLst>
              <a:gd name="T0" fmla="*/ 532 w 556"/>
              <a:gd name="T1" fmla="*/ 15 h 225"/>
              <a:gd name="T2" fmla="*/ 442 w 556"/>
              <a:gd name="T3" fmla="*/ 15 h 225"/>
              <a:gd name="T4" fmla="*/ 426 w 556"/>
              <a:gd name="T5" fmla="*/ 51 h 225"/>
              <a:gd name="T6" fmla="*/ 421 w 556"/>
              <a:gd name="T7" fmla="*/ 72 h 225"/>
              <a:gd name="T8" fmla="*/ 408 w 556"/>
              <a:gd name="T9" fmla="*/ 80 h 225"/>
              <a:gd name="T10" fmla="*/ 345 w 556"/>
              <a:gd name="T11" fmla="*/ 98 h 225"/>
              <a:gd name="T12" fmla="*/ 298 w 556"/>
              <a:gd name="T13" fmla="*/ 108 h 225"/>
              <a:gd name="T14" fmla="*/ 294 w 556"/>
              <a:gd name="T15" fmla="*/ 111 h 225"/>
              <a:gd name="T16" fmla="*/ 278 w 556"/>
              <a:gd name="T17" fmla="*/ 115 h 225"/>
              <a:gd name="T18" fmla="*/ 262 w 556"/>
              <a:gd name="T19" fmla="*/ 103 h 225"/>
              <a:gd name="T20" fmla="*/ 246 w 556"/>
              <a:gd name="T21" fmla="*/ 88 h 225"/>
              <a:gd name="T22" fmla="*/ 156 w 556"/>
              <a:gd name="T23" fmla="*/ 88 h 225"/>
              <a:gd name="T24" fmla="*/ 138 w 556"/>
              <a:gd name="T25" fmla="*/ 117 h 225"/>
              <a:gd name="T26" fmla="*/ 125 w 556"/>
              <a:gd name="T27" fmla="*/ 143 h 225"/>
              <a:gd name="T28" fmla="*/ 124 w 556"/>
              <a:gd name="T29" fmla="*/ 144 h 225"/>
              <a:gd name="T30" fmla="*/ 87 w 556"/>
              <a:gd name="T31" fmla="*/ 149 h 225"/>
              <a:gd name="T32" fmla="*/ 24 w 556"/>
              <a:gd name="T33" fmla="*/ 159 h 225"/>
              <a:gd name="T34" fmla="*/ 24 w 556"/>
              <a:gd name="T35" fmla="*/ 210 h 225"/>
              <a:gd name="T36" fmla="*/ 114 w 556"/>
              <a:gd name="T37" fmla="*/ 211 h 225"/>
              <a:gd name="T38" fmla="*/ 132 w 556"/>
              <a:gd name="T39" fmla="*/ 180 h 225"/>
              <a:gd name="T40" fmla="*/ 142 w 556"/>
              <a:gd name="T41" fmla="*/ 157 h 225"/>
              <a:gd name="T42" fmla="*/ 150 w 556"/>
              <a:gd name="T43" fmla="*/ 153 h 225"/>
              <a:gd name="T44" fmla="*/ 180 w 556"/>
              <a:gd name="T45" fmla="*/ 148 h 225"/>
              <a:gd name="T46" fmla="*/ 246 w 556"/>
              <a:gd name="T47" fmla="*/ 140 h 225"/>
              <a:gd name="T48" fmla="*/ 250 w 556"/>
              <a:gd name="T49" fmla="*/ 137 h 225"/>
              <a:gd name="T50" fmla="*/ 266 w 556"/>
              <a:gd name="T51" fmla="*/ 133 h 225"/>
              <a:gd name="T52" fmla="*/ 282 w 556"/>
              <a:gd name="T53" fmla="*/ 145 h 225"/>
              <a:gd name="T54" fmla="*/ 298 w 556"/>
              <a:gd name="T55" fmla="*/ 160 h 225"/>
              <a:gd name="T56" fmla="*/ 388 w 556"/>
              <a:gd name="T57" fmla="*/ 160 h 225"/>
              <a:gd name="T58" fmla="*/ 404 w 556"/>
              <a:gd name="T59" fmla="*/ 124 h 225"/>
              <a:gd name="T60" fmla="*/ 410 w 556"/>
              <a:gd name="T61" fmla="*/ 103 h 225"/>
              <a:gd name="T62" fmla="*/ 439 w 556"/>
              <a:gd name="T63" fmla="*/ 84 h 225"/>
              <a:gd name="T64" fmla="*/ 474 w 556"/>
              <a:gd name="T65" fmla="*/ 76 h 225"/>
              <a:gd name="T66" fmla="*/ 533 w 556"/>
              <a:gd name="T67" fmla="*/ 66 h 225"/>
              <a:gd name="T68" fmla="*/ 532 w 556"/>
              <a:gd name="T69" fmla="*/ 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6" h="225">
                <a:moveTo>
                  <a:pt x="532" y="15"/>
                </a:moveTo>
                <a:cubicBezTo>
                  <a:pt x="507" y="0"/>
                  <a:pt x="467" y="0"/>
                  <a:pt x="442" y="15"/>
                </a:cubicBezTo>
                <a:cubicBezTo>
                  <a:pt x="425" y="24"/>
                  <a:pt x="420" y="38"/>
                  <a:pt x="426" y="51"/>
                </a:cubicBezTo>
                <a:cubicBezTo>
                  <a:pt x="430" y="58"/>
                  <a:pt x="428" y="67"/>
                  <a:pt x="421" y="72"/>
                </a:cubicBezTo>
                <a:cubicBezTo>
                  <a:pt x="408" y="80"/>
                  <a:pt x="408" y="80"/>
                  <a:pt x="408" y="80"/>
                </a:cubicBezTo>
                <a:cubicBezTo>
                  <a:pt x="390" y="92"/>
                  <a:pt x="367" y="98"/>
                  <a:pt x="345" y="98"/>
                </a:cubicBezTo>
                <a:cubicBezTo>
                  <a:pt x="328" y="97"/>
                  <a:pt x="311" y="101"/>
                  <a:pt x="298" y="108"/>
                </a:cubicBezTo>
                <a:cubicBezTo>
                  <a:pt x="297" y="109"/>
                  <a:pt x="295" y="110"/>
                  <a:pt x="294" y="111"/>
                </a:cubicBezTo>
                <a:cubicBezTo>
                  <a:pt x="290" y="114"/>
                  <a:pt x="284" y="116"/>
                  <a:pt x="278" y="115"/>
                </a:cubicBezTo>
                <a:cubicBezTo>
                  <a:pt x="272" y="114"/>
                  <a:pt x="265" y="110"/>
                  <a:pt x="262" y="103"/>
                </a:cubicBezTo>
                <a:cubicBezTo>
                  <a:pt x="259" y="98"/>
                  <a:pt x="254" y="92"/>
                  <a:pt x="246" y="88"/>
                </a:cubicBezTo>
                <a:cubicBezTo>
                  <a:pt x="221" y="74"/>
                  <a:pt x="181" y="74"/>
                  <a:pt x="156" y="88"/>
                </a:cubicBezTo>
                <a:cubicBezTo>
                  <a:pt x="143" y="96"/>
                  <a:pt x="137" y="106"/>
                  <a:pt x="138" y="117"/>
                </a:cubicBezTo>
                <a:cubicBezTo>
                  <a:pt x="140" y="128"/>
                  <a:pt x="134" y="138"/>
                  <a:pt x="125" y="143"/>
                </a:cubicBezTo>
                <a:cubicBezTo>
                  <a:pt x="124" y="144"/>
                  <a:pt x="124" y="144"/>
                  <a:pt x="124" y="144"/>
                </a:cubicBezTo>
                <a:cubicBezTo>
                  <a:pt x="113" y="150"/>
                  <a:pt x="100" y="152"/>
                  <a:pt x="87" y="149"/>
                </a:cubicBezTo>
                <a:cubicBezTo>
                  <a:pt x="66" y="146"/>
                  <a:pt x="41" y="149"/>
                  <a:pt x="24" y="159"/>
                </a:cubicBezTo>
                <a:cubicBezTo>
                  <a:pt x="0" y="173"/>
                  <a:pt x="0" y="196"/>
                  <a:pt x="24" y="210"/>
                </a:cubicBezTo>
                <a:cubicBezTo>
                  <a:pt x="49" y="225"/>
                  <a:pt x="89" y="225"/>
                  <a:pt x="114" y="211"/>
                </a:cubicBezTo>
                <a:cubicBezTo>
                  <a:pt x="129" y="202"/>
                  <a:pt x="135" y="191"/>
                  <a:pt x="132" y="180"/>
                </a:cubicBezTo>
                <a:cubicBezTo>
                  <a:pt x="130" y="170"/>
                  <a:pt x="134" y="161"/>
                  <a:pt x="142" y="157"/>
                </a:cubicBezTo>
                <a:cubicBezTo>
                  <a:pt x="150" y="153"/>
                  <a:pt x="150" y="153"/>
                  <a:pt x="150" y="153"/>
                </a:cubicBezTo>
                <a:cubicBezTo>
                  <a:pt x="159" y="148"/>
                  <a:pt x="170" y="146"/>
                  <a:pt x="180" y="148"/>
                </a:cubicBezTo>
                <a:cubicBezTo>
                  <a:pt x="203" y="153"/>
                  <a:pt x="228" y="150"/>
                  <a:pt x="246" y="140"/>
                </a:cubicBezTo>
                <a:cubicBezTo>
                  <a:pt x="248" y="139"/>
                  <a:pt x="249" y="138"/>
                  <a:pt x="250" y="137"/>
                </a:cubicBezTo>
                <a:cubicBezTo>
                  <a:pt x="255" y="134"/>
                  <a:pt x="260" y="132"/>
                  <a:pt x="266" y="133"/>
                </a:cubicBezTo>
                <a:cubicBezTo>
                  <a:pt x="273" y="134"/>
                  <a:pt x="279" y="138"/>
                  <a:pt x="282" y="145"/>
                </a:cubicBezTo>
                <a:cubicBezTo>
                  <a:pt x="285" y="150"/>
                  <a:pt x="291" y="156"/>
                  <a:pt x="298" y="160"/>
                </a:cubicBezTo>
                <a:cubicBezTo>
                  <a:pt x="323" y="174"/>
                  <a:pt x="363" y="174"/>
                  <a:pt x="388" y="160"/>
                </a:cubicBezTo>
                <a:cubicBezTo>
                  <a:pt x="405" y="150"/>
                  <a:pt x="410" y="137"/>
                  <a:pt x="404" y="124"/>
                </a:cubicBezTo>
                <a:cubicBezTo>
                  <a:pt x="401" y="117"/>
                  <a:pt x="403" y="107"/>
                  <a:pt x="410" y="103"/>
                </a:cubicBezTo>
                <a:cubicBezTo>
                  <a:pt x="439" y="84"/>
                  <a:pt x="439" y="84"/>
                  <a:pt x="439" y="84"/>
                </a:cubicBezTo>
                <a:cubicBezTo>
                  <a:pt x="449" y="77"/>
                  <a:pt x="461" y="75"/>
                  <a:pt x="474" y="76"/>
                </a:cubicBezTo>
                <a:cubicBezTo>
                  <a:pt x="494" y="79"/>
                  <a:pt x="517" y="75"/>
                  <a:pt x="533" y="66"/>
                </a:cubicBezTo>
                <a:cubicBezTo>
                  <a:pt x="556" y="52"/>
                  <a:pt x="556" y="28"/>
                  <a:pt x="532" y="15"/>
                </a:cubicBezTo>
              </a:path>
            </a:pathLst>
          </a:custGeom>
          <a:solidFill>
            <a:schemeClr val="tx1">
              <a:lumMod val="10000"/>
              <a:lumOff val="9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CDC2F895-7726-B446-A117-F37B17A07240}"/>
              </a:ext>
            </a:extLst>
          </p:cNvPr>
          <p:cNvGrpSpPr/>
          <p:nvPr/>
        </p:nvGrpSpPr>
        <p:grpSpPr>
          <a:xfrm>
            <a:off x="5731373" y="4431191"/>
            <a:ext cx="1025525" cy="1952625"/>
            <a:chOff x="5731373" y="4431191"/>
            <a:chExt cx="1025525" cy="1952625"/>
          </a:xfrm>
        </p:grpSpPr>
        <p:sp>
          <p:nvSpPr>
            <p:cNvPr id="15" name="Freeform 14">
              <a:extLst>
                <a:ext uri="{FF2B5EF4-FFF2-40B4-BE49-F238E27FC236}">
                  <a16:creationId xmlns:a16="http://schemas.microsoft.com/office/drawing/2014/main" id="{23866D7F-63E9-494E-93C2-3BE969AF0AAE}"/>
                </a:ext>
              </a:extLst>
            </p:cNvPr>
            <p:cNvSpPr>
              <a:spLocks/>
            </p:cNvSpPr>
            <p:nvPr/>
          </p:nvSpPr>
          <p:spPr bwMode="auto">
            <a:xfrm>
              <a:off x="5777411" y="5583716"/>
              <a:ext cx="936625" cy="800100"/>
            </a:xfrm>
            <a:custGeom>
              <a:avLst/>
              <a:gdLst>
                <a:gd name="T0" fmla="*/ 83 w 83"/>
                <a:gd name="T1" fmla="*/ 0 h 71"/>
                <a:gd name="T2" fmla="*/ 0 w 83"/>
                <a:gd name="T3" fmla="*/ 0 h 71"/>
                <a:gd name="T4" fmla="*/ 0 w 83"/>
                <a:gd name="T5" fmla="*/ 45 h 71"/>
                <a:gd name="T6" fmla="*/ 12 w 83"/>
                <a:gd name="T7" fmla="*/ 62 h 71"/>
                <a:gd name="T8" fmla="*/ 71 w 83"/>
                <a:gd name="T9" fmla="*/ 62 h 71"/>
                <a:gd name="T10" fmla="*/ 83 w 83"/>
                <a:gd name="T11" fmla="*/ 45 h 71"/>
                <a:gd name="T12" fmla="*/ 83 w 83"/>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3" h="71">
                  <a:moveTo>
                    <a:pt x="83" y="0"/>
                  </a:moveTo>
                  <a:cubicBezTo>
                    <a:pt x="0" y="0"/>
                    <a:pt x="0" y="0"/>
                    <a:pt x="0" y="0"/>
                  </a:cubicBezTo>
                  <a:cubicBezTo>
                    <a:pt x="0" y="45"/>
                    <a:pt x="0" y="45"/>
                    <a:pt x="0" y="45"/>
                  </a:cubicBezTo>
                  <a:cubicBezTo>
                    <a:pt x="0" y="51"/>
                    <a:pt x="4" y="57"/>
                    <a:pt x="12" y="62"/>
                  </a:cubicBezTo>
                  <a:cubicBezTo>
                    <a:pt x="28" y="71"/>
                    <a:pt x="55" y="71"/>
                    <a:pt x="71" y="62"/>
                  </a:cubicBezTo>
                  <a:cubicBezTo>
                    <a:pt x="79" y="57"/>
                    <a:pt x="83" y="51"/>
                    <a:pt x="83" y="45"/>
                  </a:cubicBezTo>
                  <a:cubicBezTo>
                    <a:pt x="83" y="0"/>
                    <a:pt x="83" y="0"/>
                    <a:pt x="83" y="0"/>
                  </a:cubicBezTo>
                </a:path>
              </a:pathLst>
            </a:custGeom>
            <a:solidFill>
              <a:schemeClr val="accent1"/>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FC9ABCBB-B914-B94C-821E-01A759AEE25E}"/>
                </a:ext>
              </a:extLst>
            </p:cNvPr>
            <p:cNvSpPr>
              <a:spLocks/>
            </p:cNvSpPr>
            <p:nvPr/>
          </p:nvSpPr>
          <p:spPr bwMode="auto">
            <a:xfrm>
              <a:off x="5731373" y="5243991"/>
              <a:ext cx="1025525" cy="596900"/>
            </a:xfrm>
            <a:custGeom>
              <a:avLst/>
              <a:gdLst>
                <a:gd name="T0" fmla="*/ 75 w 91"/>
                <a:gd name="T1" fmla="*/ 44 h 53"/>
                <a:gd name="T2" fmla="*/ 16 w 91"/>
                <a:gd name="T3" fmla="*/ 44 h 53"/>
                <a:gd name="T4" fmla="*/ 16 w 91"/>
                <a:gd name="T5" fmla="*/ 10 h 53"/>
                <a:gd name="T6" fmla="*/ 75 w 91"/>
                <a:gd name="T7" fmla="*/ 10 h 53"/>
                <a:gd name="T8" fmla="*/ 75 w 91"/>
                <a:gd name="T9" fmla="*/ 44 h 53"/>
              </a:gdLst>
              <a:ahLst/>
              <a:cxnLst>
                <a:cxn ang="0">
                  <a:pos x="T0" y="T1"/>
                </a:cxn>
                <a:cxn ang="0">
                  <a:pos x="T2" y="T3"/>
                </a:cxn>
                <a:cxn ang="0">
                  <a:pos x="T4" y="T5"/>
                </a:cxn>
                <a:cxn ang="0">
                  <a:pos x="T6" y="T7"/>
                </a:cxn>
                <a:cxn ang="0">
                  <a:pos x="T8" y="T9"/>
                </a:cxn>
              </a:cxnLst>
              <a:rect l="0" t="0" r="r" b="b"/>
              <a:pathLst>
                <a:path w="91" h="53">
                  <a:moveTo>
                    <a:pt x="75" y="44"/>
                  </a:moveTo>
                  <a:cubicBezTo>
                    <a:pt x="59" y="53"/>
                    <a:pt x="32" y="53"/>
                    <a:pt x="16" y="44"/>
                  </a:cubicBezTo>
                  <a:cubicBezTo>
                    <a:pt x="0" y="34"/>
                    <a:pt x="0" y="19"/>
                    <a:pt x="16" y="10"/>
                  </a:cubicBezTo>
                  <a:cubicBezTo>
                    <a:pt x="32" y="0"/>
                    <a:pt x="59" y="0"/>
                    <a:pt x="75" y="10"/>
                  </a:cubicBezTo>
                  <a:cubicBezTo>
                    <a:pt x="91" y="19"/>
                    <a:pt x="91" y="34"/>
                    <a:pt x="75" y="44"/>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34">
              <a:extLst>
                <a:ext uri="{FF2B5EF4-FFF2-40B4-BE49-F238E27FC236}">
                  <a16:creationId xmlns:a16="http://schemas.microsoft.com/office/drawing/2014/main" id="{83DD20EF-93AC-FC40-BE25-C01B40613C4A}"/>
                </a:ext>
              </a:extLst>
            </p:cNvPr>
            <p:cNvSpPr>
              <a:spLocks noChangeArrowheads="1"/>
            </p:cNvSpPr>
            <p:nvPr/>
          </p:nvSpPr>
          <p:spPr bwMode="auto">
            <a:xfrm>
              <a:off x="5888536" y="4431191"/>
              <a:ext cx="722313" cy="722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A3EB4E16-7973-B241-A120-1210DB85C015}"/>
              </a:ext>
            </a:extLst>
          </p:cNvPr>
          <p:cNvGrpSpPr/>
          <p:nvPr/>
        </p:nvGrpSpPr>
        <p:grpSpPr>
          <a:xfrm>
            <a:off x="7220448" y="3154841"/>
            <a:ext cx="1025525" cy="2393951"/>
            <a:chOff x="7220448" y="3154841"/>
            <a:chExt cx="1025525" cy="2393951"/>
          </a:xfrm>
        </p:grpSpPr>
        <p:sp>
          <p:nvSpPr>
            <p:cNvPr id="20" name="Freeform 20">
              <a:extLst>
                <a:ext uri="{FF2B5EF4-FFF2-40B4-BE49-F238E27FC236}">
                  <a16:creationId xmlns:a16="http://schemas.microsoft.com/office/drawing/2014/main" id="{405ADEFD-EF89-2D44-A898-EEAAB90478C7}"/>
                </a:ext>
              </a:extLst>
            </p:cNvPr>
            <p:cNvSpPr>
              <a:spLocks/>
            </p:cNvSpPr>
            <p:nvPr/>
          </p:nvSpPr>
          <p:spPr bwMode="auto">
            <a:xfrm>
              <a:off x="7264898" y="4283554"/>
              <a:ext cx="936625" cy="1265238"/>
            </a:xfrm>
            <a:custGeom>
              <a:avLst/>
              <a:gdLst>
                <a:gd name="T0" fmla="*/ 83 w 83"/>
                <a:gd name="T1" fmla="*/ 0 h 112"/>
                <a:gd name="T2" fmla="*/ 0 w 83"/>
                <a:gd name="T3" fmla="*/ 0 h 112"/>
                <a:gd name="T4" fmla="*/ 0 w 83"/>
                <a:gd name="T5" fmla="*/ 86 h 112"/>
                <a:gd name="T6" fmla="*/ 12 w 83"/>
                <a:gd name="T7" fmla="*/ 103 h 112"/>
                <a:gd name="T8" fmla="*/ 71 w 83"/>
                <a:gd name="T9" fmla="*/ 103 h 112"/>
                <a:gd name="T10" fmla="*/ 83 w 83"/>
                <a:gd name="T11" fmla="*/ 86 h 112"/>
                <a:gd name="T12" fmla="*/ 83 w 8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83" h="112">
                  <a:moveTo>
                    <a:pt x="83" y="0"/>
                  </a:moveTo>
                  <a:cubicBezTo>
                    <a:pt x="0" y="0"/>
                    <a:pt x="0" y="0"/>
                    <a:pt x="0" y="0"/>
                  </a:cubicBezTo>
                  <a:cubicBezTo>
                    <a:pt x="0" y="86"/>
                    <a:pt x="0" y="86"/>
                    <a:pt x="0" y="86"/>
                  </a:cubicBezTo>
                  <a:cubicBezTo>
                    <a:pt x="0" y="92"/>
                    <a:pt x="4" y="98"/>
                    <a:pt x="12" y="103"/>
                  </a:cubicBezTo>
                  <a:cubicBezTo>
                    <a:pt x="28" y="112"/>
                    <a:pt x="55" y="112"/>
                    <a:pt x="71" y="103"/>
                  </a:cubicBezTo>
                  <a:cubicBezTo>
                    <a:pt x="79" y="98"/>
                    <a:pt x="83" y="92"/>
                    <a:pt x="83" y="86"/>
                  </a:cubicBezTo>
                  <a:cubicBezTo>
                    <a:pt x="83" y="0"/>
                    <a:pt x="83" y="0"/>
                    <a:pt x="83"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a:extLst>
                <a:ext uri="{FF2B5EF4-FFF2-40B4-BE49-F238E27FC236}">
                  <a16:creationId xmlns:a16="http://schemas.microsoft.com/office/drawing/2014/main" id="{1484B8D9-105F-CA4B-8AC9-851FCB759A02}"/>
                </a:ext>
              </a:extLst>
            </p:cNvPr>
            <p:cNvSpPr>
              <a:spLocks/>
            </p:cNvSpPr>
            <p:nvPr/>
          </p:nvSpPr>
          <p:spPr bwMode="auto">
            <a:xfrm>
              <a:off x="7220448" y="3989866"/>
              <a:ext cx="1025525" cy="587375"/>
            </a:xfrm>
            <a:custGeom>
              <a:avLst/>
              <a:gdLst>
                <a:gd name="T0" fmla="*/ 75 w 91"/>
                <a:gd name="T1" fmla="*/ 43 h 52"/>
                <a:gd name="T2" fmla="*/ 16 w 91"/>
                <a:gd name="T3" fmla="*/ 43 h 52"/>
                <a:gd name="T4" fmla="*/ 16 w 91"/>
                <a:gd name="T5" fmla="*/ 9 h 52"/>
                <a:gd name="T6" fmla="*/ 75 w 91"/>
                <a:gd name="T7" fmla="*/ 9 h 52"/>
                <a:gd name="T8" fmla="*/ 75 w 91"/>
                <a:gd name="T9" fmla="*/ 43 h 52"/>
              </a:gdLst>
              <a:ahLst/>
              <a:cxnLst>
                <a:cxn ang="0">
                  <a:pos x="T0" y="T1"/>
                </a:cxn>
                <a:cxn ang="0">
                  <a:pos x="T2" y="T3"/>
                </a:cxn>
                <a:cxn ang="0">
                  <a:pos x="T4" y="T5"/>
                </a:cxn>
                <a:cxn ang="0">
                  <a:pos x="T6" y="T7"/>
                </a:cxn>
                <a:cxn ang="0">
                  <a:pos x="T8" y="T9"/>
                </a:cxn>
              </a:cxnLst>
              <a:rect l="0" t="0" r="r" b="b"/>
              <a:pathLst>
                <a:path w="91" h="52">
                  <a:moveTo>
                    <a:pt x="75" y="43"/>
                  </a:moveTo>
                  <a:cubicBezTo>
                    <a:pt x="59" y="52"/>
                    <a:pt x="32" y="52"/>
                    <a:pt x="16" y="43"/>
                  </a:cubicBezTo>
                  <a:cubicBezTo>
                    <a:pt x="0" y="33"/>
                    <a:pt x="0" y="18"/>
                    <a:pt x="16" y="9"/>
                  </a:cubicBezTo>
                  <a:cubicBezTo>
                    <a:pt x="32" y="0"/>
                    <a:pt x="59" y="0"/>
                    <a:pt x="75" y="9"/>
                  </a:cubicBezTo>
                  <a:cubicBezTo>
                    <a:pt x="91" y="18"/>
                    <a:pt x="91" y="33"/>
                    <a:pt x="75" y="43"/>
                  </a:cubicBezTo>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96D7A8E6-339B-2946-84E9-AB595C744F25}"/>
                </a:ext>
              </a:extLst>
            </p:cNvPr>
            <p:cNvSpPr>
              <a:spLocks/>
            </p:cNvSpPr>
            <p:nvPr/>
          </p:nvSpPr>
          <p:spPr bwMode="auto">
            <a:xfrm>
              <a:off x="7366498" y="3154841"/>
              <a:ext cx="722313" cy="722313"/>
            </a:xfrm>
            <a:custGeom>
              <a:avLst/>
              <a:gdLst>
                <a:gd name="T0" fmla="*/ 1 w 64"/>
                <a:gd name="T1" fmla="*/ 32 h 64"/>
                <a:gd name="T2" fmla="*/ 32 w 64"/>
                <a:gd name="T3" fmla="*/ 64 h 64"/>
                <a:gd name="T4" fmla="*/ 64 w 64"/>
                <a:gd name="T5" fmla="*/ 32 h 64"/>
                <a:gd name="T6" fmla="*/ 33 w 64"/>
                <a:gd name="T7" fmla="*/ 0 h 64"/>
                <a:gd name="T8" fmla="*/ 1 w 64"/>
                <a:gd name="T9" fmla="*/ 32 h 64"/>
              </a:gdLst>
              <a:ahLst/>
              <a:cxnLst>
                <a:cxn ang="0">
                  <a:pos x="T0" y="T1"/>
                </a:cxn>
                <a:cxn ang="0">
                  <a:pos x="T2" y="T3"/>
                </a:cxn>
                <a:cxn ang="0">
                  <a:pos x="T4" y="T5"/>
                </a:cxn>
                <a:cxn ang="0">
                  <a:pos x="T6" y="T7"/>
                </a:cxn>
                <a:cxn ang="0">
                  <a:pos x="T8" y="T9"/>
                </a:cxn>
              </a:cxnLst>
              <a:rect l="0" t="0" r="r" b="b"/>
              <a:pathLst>
                <a:path w="64" h="64">
                  <a:moveTo>
                    <a:pt x="1" y="32"/>
                  </a:moveTo>
                  <a:cubicBezTo>
                    <a:pt x="0" y="50"/>
                    <a:pt x="15" y="64"/>
                    <a:pt x="32" y="64"/>
                  </a:cubicBezTo>
                  <a:cubicBezTo>
                    <a:pt x="50" y="64"/>
                    <a:pt x="64" y="50"/>
                    <a:pt x="64" y="32"/>
                  </a:cubicBezTo>
                  <a:cubicBezTo>
                    <a:pt x="64" y="15"/>
                    <a:pt x="50" y="0"/>
                    <a:pt x="33" y="0"/>
                  </a:cubicBezTo>
                  <a:cubicBezTo>
                    <a:pt x="15" y="0"/>
                    <a:pt x="1" y="15"/>
                    <a:pt x="1" y="3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a:extLst>
              <a:ext uri="{FF2B5EF4-FFF2-40B4-BE49-F238E27FC236}">
                <a16:creationId xmlns:a16="http://schemas.microsoft.com/office/drawing/2014/main" id="{A79BA327-3371-9140-A43D-127076433D3F}"/>
              </a:ext>
            </a:extLst>
          </p:cNvPr>
          <p:cNvGrpSpPr/>
          <p:nvPr/>
        </p:nvGrpSpPr>
        <p:grpSpPr>
          <a:xfrm>
            <a:off x="8831761" y="2264254"/>
            <a:ext cx="1022350" cy="3487737"/>
            <a:chOff x="8831761" y="2264254"/>
            <a:chExt cx="1022350" cy="3487737"/>
          </a:xfrm>
        </p:grpSpPr>
        <p:sp>
          <p:nvSpPr>
            <p:cNvPr id="25" name="Freeform 24">
              <a:extLst>
                <a:ext uri="{FF2B5EF4-FFF2-40B4-BE49-F238E27FC236}">
                  <a16:creationId xmlns:a16="http://schemas.microsoft.com/office/drawing/2014/main" id="{7AEA7C8A-A1D0-8B49-A5E8-65753655096B}"/>
                </a:ext>
              </a:extLst>
            </p:cNvPr>
            <p:cNvSpPr>
              <a:spLocks/>
            </p:cNvSpPr>
            <p:nvPr/>
          </p:nvSpPr>
          <p:spPr bwMode="auto">
            <a:xfrm>
              <a:off x="8877798" y="3392966"/>
              <a:ext cx="935038" cy="2359025"/>
            </a:xfrm>
            <a:custGeom>
              <a:avLst/>
              <a:gdLst>
                <a:gd name="T0" fmla="*/ 83 w 83"/>
                <a:gd name="T1" fmla="*/ 0 h 209"/>
                <a:gd name="T2" fmla="*/ 0 w 83"/>
                <a:gd name="T3" fmla="*/ 0 h 209"/>
                <a:gd name="T4" fmla="*/ 0 w 83"/>
                <a:gd name="T5" fmla="*/ 183 h 209"/>
                <a:gd name="T6" fmla="*/ 12 w 83"/>
                <a:gd name="T7" fmla="*/ 200 h 209"/>
                <a:gd name="T8" fmla="*/ 71 w 83"/>
                <a:gd name="T9" fmla="*/ 200 h 209"/>
                <a:gd name="T10" fmla="*/ 83 w 83"/>
                <a:gd name="T11" fmla="*/ 183 h 209"/>
                <a:gd name="T12" fmla="*/ 83 w 83"/>
                <a:gd name="T13" fmla="*/ 0 h 209"/>
              </a:gdLst>
              <a:ahLst/>
              <a:cxnLst>
                <a:cxn ang="0">
                  <a:pos x="T0" y="T1"/>
                </a:cxn>
                <a:cxn ang="0">
                  <a:pos x="T2" y="T3"/>
                </a:cxn>
                <a:cxn ang="0">
                  <a:pos x="T4" y="T5"/>
                </a:cxn>
                <a:cxn ang="0">
                  <a:pos x="T6" y="T7"/>
                </a:cxn>
                <a:cxn ang="0">
                  <a:pos x="T8" y="T9"/>
                </a:cxn>
                <a:cxn ang="0">
                  <a:pos x="T10" y="T11"/>
                </a:cxn>
                <a:cxn ang="0">
                  <a:pos x="T12" y="T13"/>
                </a:cxn>
              </a:cxnLst>
              <a:rect l="0" t="0" r="r" b="b"/>
              <a:pathLst>
                <a:path w="83" h="209">
                  <a:moveTo>
                    <a:pt x="83" y="0"/>
                  </a:moveTo>
                  <a:cubicBezTo>
                    <a:pt x="0" y="0"/>
                    <a:pt x="0" y="0"/>
                    <a:pt x="0" y="0"/>
                  </a:cubicBezTo>
                  <a:cubicBezTo>
                    <a:pt x="0" y="183"/>
                    <a:pt x="0" y="183"/>
                    <a:pt x="0" y="183"/>
                  </a:cubicBezTo>
                  <a:cubicBezTo>
                    <a:pt x="0" y="189"/>
                    <a:pt x="4" y="195"/>
                    <a:pt x="12" y="200"/>
                  </a:cubicBezTo>
                  <a:cubicBezTo>
                    <a:pt x="29" y="209"/>
                    <a:pt x="55" y="209"/>
                    <a:pt x="71" y="200"/>
                  </a:cubicBezTo>
                  <a:cubicBezTo>
                    <a:pt x="79" y="195"/>
                    <a:pt x="83" y="189"/>
                    <a:pt x="83" y="183"/>
                  </a:cubicBezTo>
                  <a:cubicBezTo>
                    <a:pt x="83" y="0"/>
                    <a:pt x="83" y="0"/>
                    <a:pt x="83"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058BA397-F6A5-9E45-BD72-9E37ABD1035F}"/>
                </a:ext>
              </a:extLst>
            </p:cNvPr>
            <p:cNvSpPr>
              <a:spLocks/>
            </p:cNvSpPr>
            <p:nvPr/>
          </p:nvSpPr>
          <p:spPr bwMode="auto">
            <a:xfrm>
              <a:off x="8831761" y="3099279"/>
              <a:ext cx="1022350" cy="587375"/>
            </a:xfrm>
            <a:custGeom>
              <a:avLst/>
              <a:gdLst>
                <a:gd name="T0" fmla="*/ 75 w 91"/>
                <a:gd name="T1" fmla="*/ 43 h 52"/>
                <a:gd name="T2" fmla="*/ 16 w 91"/>
                <a:gd name="T3" fmla="*/ 43 h 52"/>
                <a:gd name="T4" fmla="*/ 16 w 91"/>
                <a:gd name="T5" fmla="*/ 9 h 52"/>
                <a:gd name="T6" fmla="*/ 75 w 91"/>
                <a:gd name="T7" fmla="*/ 9 h 52"/>
                <a:gd name="T8" fmla="*/ 75 w 91"/>
                <a:gd name="T9" fmla="*/ 43 h 52"/>
              </a:gdLst>
              <a:ahLst/>
              <a:cxnLst>
                <a:cxn ang="0">
                  <a:pos x="T0" y="T1"/>
                </a:cxn>
                <a:cxn ang="0">
                  <a:pos x="T2" y="T3"/>
                </a:cxn>
                <a:cxn ang="0">
                  <a:pos x="T4" y="T5"/>
                </a:cxn>
                <a:cxn ang="0">
                  <a:pos x="T6" y="T7"/>
                </a:cxn>
                <a:cxn ang="0">
                  <a:pos x="T8" y="T9"/>
                </a:cxn>
              </a:cxnLst>
              <a:rect l="0" t="0" r="r" b="b"/>
              <a:pathLst>
                <a:path w="91" h="52">
                  <a:moveTo>
                    <a:pt x="75" y="43"/>
                  </a:moveTo>
                  <a:cubicBezTo>
                    <a:pt x="59" y="52"/>
                    <a:pt x="33" y="52"/>
                    <a:pt x="16" y="43"/>
                  </a:cubicBezTo>
                  <a:cubicBezTo>
                    <a:pt x="0" y="33"/>
                    <a:pt x="0" y="18"/>
                    <a:pt x="16" y="9"/>
                  </a:cubicBezTo>
                  <a:cubicBezTo>
                    <a:pt x="33" y="0"/>
                    <a:pt x="59" y="0"/>
                    <a:pt x="75" y="9"/>
                  </a:cubicBezTo>
                  <a:cubicBezTo>
                    <a:pt x="91" y="18"/>
                    <a:pt x="91" y="33"/>
                    <a:pt x="75" y="43"/>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35">
              <a:extLst>
                <a:ext uri="{FF2B5EF4-FFF2-40B4-BE49-F238E27FC236}">
                  <a16:creationId xmlns:a16="http://schemas.microsoft.com/office/drawing/2014/main" id="{6E0F6C2A-D74F-3346-AEF3-96DE6589FD48}"/>
                </a:ext>
              </a:extLst>
            </p:cNvPr>
            <p:cNvSpPr>
              <a:spLocks noChangeArrowheads="1"/>
            </p:cNvSpPr>
            <p:nvPr/>
          </p:nvSpPr>
          <p:spPr bwMode="auto">
            <a:xfrm>
              <a:off x="8990511" y="2264254"/>
              <a:ext cx="720725" cy="72231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a:extLst>
              <a:ext uri="{FF2B5EF4-FFF2-40B4-BE49-F238E27FC236}">
                <a16:creationId xmlns:a16="http://schemas.microsoft.com/office/drawing/2014/main" id="{3A1DC538-8F60-4140-8244-2596F96578D5}"/>
              </a:ext>
            </a:extLst>
          </p:cNvPr>
          <p:cNvGrpSpPr/>
          <p:nvPr/>
        </p:nvGrpSpPr>
        <p:grpSpPr>
          <a:xfrm>
            <a:off x="10433548" y="1462566"/>
            <a:ext cx="1025525" cy="3262313"/>
            <a:chOff x="10433548" y="1462566"/>
            <a:chExt cx="1025525" cy="3262313"/>
          </a:xfrm>
        </p:grpSpPr>
        <p:sp>
          <p:nvSpPr>
            <p:cNvPr id="30" name="Freeform 28">
              <a:extLst>
                <a:ext uri="{FF2B5EF4-FFF2-40B4-BE49-F238E27FC236}">
                  <a16:creationId xmlns:a16="http://schemas.microsoft.com/office/drawing/2014/main" id="{8614352F-3D2A-2743-A40C-07795D7172B2}"/>
                </a:ext>
              </a:extLst>
            </p:cNvPr>
            <p:cNvSpPr>
              <a:spLocks/>
            </p:cNvSpPr>
            <p:nvPr/>
          </p:nvSpPr>
          <p:spPr bwMode="auto">
            <a:xfrm>
              <a:off x="10477998" y="2613504"/>
              <a:ext cx="936625" cy="2111375"/>
            </a:xfrm>
            <a:custGeom>
              <a:avLst/>
              <a:gdLst>
                <a:gd name="T0" fmla="*/ 83 w 83"/>
                <a:gd name="T1" fmla="*/ 0 h 187"/>
                <a:gd name="T2" fmla="*/ 0 w 83"/>
                <a:gd name="T3" fmla="*/ 0 h 187"/>
                <a:gd name="T4" fmla="*/ 0 w 83"/>
                <a:gd name="T5" fmla="*/ 161 h 187"/>
                <a:gd name="T6" fmla="*/ 12 w 83"/>
                <a:gd name="T7" fmla="*/ 178 h 187"/>
                <a:gd name="T8" fmla="*/ 71 w 83"/>
                <a:gd name="T9" fmla="*/ 178 h 187"/>
                <a:gd name="T10" fmla="*/ 83 w 83"/>
                <a:gd name="T11" fmla="*/ 161 h 187"/>
                <a:gd name="T12" fmla="*/ 83 w 83"/>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83" h="187">
                  <a:moveTo>
                    <a:pt x="83" y="0"/>
                  </a:moveTo>
                  <a:cubicBezTo>
                    <a:pt x="0" y="0"/>
                    <a:pt x="0" y="0"/>
                    <a:pt x="0" y="0"/>
                  </a:cubicBezTo>
                  <a:cubicBezTo>
                    <a:pt x="0" y="161"/>
                    <a:pt x="0" y="161"/>
                    <a:pt x="0" y="161"/>
                  </a:cubicBezTo>
                  <a:cubicBezTo>
                    <a:pt x="0" y="167"/>
                    <a:pt x="4" y="173"/>
                    <a:pt x="12" y="178"/>
                  </a:cubicBezTo>
                  <a:cubicBezTo>
                    <a:pt x="29" y="187"/>
                    <a:pt x="55" y="187"/>
                    <a:pt x="71" y="178"/>
                  </a:cubicBezTo>
                  <a:cubicBezTo>
                    <a:pt x="79" y="173"/>
                    <a:pt x="83" y="167"/>
                    <a:pt x="83" y="161"/>
                  </a:cubicBezTo>
                  <a:cubicBezTo>
                    <a:pt x="83" y="0"/>
                    <a:pt x="83" y="0"/>
                    <a:pt x="83"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a:extLst>
                <a:ext uri="{FF2B5EF4-FFF2-40B4-BE49-F238E27FC236}">
                  <a16:creationId xmlns:a16="http://schemas.microsoft.com/office/drawing/2014/main" id="{47A32C1B-0FBA-7545-A564-2E5CD0A143A1}"/>
                </a:ext>
              </a:extLst>
            </p:cNvPr>
            <p:cNvSpPr>
              <a:spLocks/>
            </p:cNvSpPr>
            <p:nvPr/>
          </p:nvSpPr>
          <p:spPr bwMode="auto">
            <a:xfrm>
              <a:off x="10433548" y="2319816"/>
              <a:ext cx="1025525" cy="587375"/>
            </a:xfrm>
            <a:custGeom>
              <a:avLst/>
              <a:gdLst>
                <a:gd name="T0" fmla="*/ 75 w 91"/>
                <a:gd name="T1" fmla="*/ 43 h 52"/>
                <a:gd name="T2" fmla="*/ 16 w 91"/>
                <a:gd name="T3" fmla="*/ 43 h 52"/>
                <a:gd name="T4" fmla="*/ 16 w 91"/>
                <a:gd name="T5" fmla="*/ 9 h 52"/>
                <a:gd name="T6" fmla="*/ 75 w 91"/>
                <a:gd name="T7" fmla="*/ 9 h 52"/>
                <a:gd name="T8" fmla="*/ 75 w 91"/>
                <a:gd name="T9" fmla="*/ 43 h 52"/>
              </a:gdLst>
              <a:ahLst/>
              <a:cxnLst>
                <a:cxn ang="0">
                  <a:pos x="T0" y="T1"/>
                </a:cxn>
                <a:cxn ang="0">
                  <a:pos x="T2" y="T3"/>
                </a:cxn>
                <a:cxn ang="0">
                  <a:pos x="T4" y="T5"/>
                </a:cxn>
                <a:cxn ang="0">
                  <a:pos x="T6" y="T7"/>
                </a:cxn>
                <a:cxn ang="0">
                  <a:pos x="T8" y="T9"/>
                </a:cxn>
              </a:cxnLst>
              <a:rect l="0" t="0" r="r" b="b"/>
              <a:pathLst>
                <a:path w="91" h="52">
                  <a:moveTo>
                    <a:pt x="75" y="43"/>
                  </a:moveTo>
                  <a:cubicBezTo>
                    <a:pt x="59" y="52"/>
                    <a:pt x="33" y="52"/>
                    <a:pt x="16" y="43"/>
                  </a:cubicBezTo>
                  <a:cubicBezTo>
                    <a:pt x="0" y="33"/>
                    <a:pt x="0" y="18"/>
                    <a:pt x="16" y="9"/>
                  </a:cubicBezTo>
                  <a:cubicBezTo>
                    <a:pt x="33" y="0"/>
                    <a:pt x="59" y="0"/>
                    <a:pt x="75" y="9"/>
                  </a:cubicBezTo>
                  <a:cubicBezTo>
                    <a:pt x="91" y="18"/>
                    <a:pt x="91" y="33"/>
                    <a:pt x="75" y="43"/>
                  </a:cubicBezTo>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32">
              <a:extLst>
                <a:ext uri="{FF2B5EF4-FFF2-40B4-BE49-F238E27FC236}">
                  <a16:creationId xmlns:a16="http://schemas.microsoft.com/office/drawing/2014/main" id="{759FDCFF-6158-E149-9806-C8811A1A7488}"/>
                </a:ext>
              </a:extLst>
            </p:cNvPr>
            <p:cNvSpPr>
              <a:spLocks noChangeArrowheads="1"/>
            </p:cNvSpPr>
            <p:nvPr/>
          </p:nvSpPr>
          <p:spPr bwMode="auto">
            <a:xfrm>
              <a:off x="10590711" y="1462566"/>
              <a:ext cx="722313" cy="722313"/>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TextBox 45">
            <a:extLst>
              <a:ext uri="{FF2B5EF4-FFF2-40B4-BE49-F238E27FC236}">
                <a16:creationId xmlns:a16="http://schemas.microsoft.com/office/drawing/2014/main" id="{F227C62A-FA9F-0043-81E0-6D17F79B0A0E}"/>
              </a:ext>
            </a:extLst>
          </p:cNvPr>
          <p:cNvSpPr txBox="1"/>
          <p:nvPr/>
        </p:nvSpPr>
        <p:spPr>
          <a:xfrm>
            <a:off x="5891436" y="3952172"/>
            <a:ext cx="184731" cy="369332"/>
          </a:xfrm>
          <a:prstGeom prst="rect">
            <a:avLst/>
          </a:prstGeom>
          <a:noFill/>
        </p:spPr>
        <p:txBody>
          <a:bodyPr wrap="none" rtlCol="0">
            <a:spAutoFit/>
          </a:bodyPr>
          <a:lstStyle/>
          <a:p>
            <a:endParaRPr lang="en-US" dirty="0"/>
          </a:p>
        </p:txBody>
      </p:sp>
      <p:grpSp>
        <p:nvGrpSpPr>
          <p:cNvPr id="47" name="Group 46">
            <a:extLst>
              <a:ext uri="{FF2B5EF4-FFF2-40B4-BE49-F238E27FC236}">
                <a16:creationId xmlns:a16="http://schemas.microsoft.com/office/drawing/2014/main" id="{2905385D-A122-224D-A6B8-203A20041F19}"/>
              </a:ext>
            </a:extLst>
          </p:cNvPr>
          <p:cNvGrpSpPr/>
          <p:nvPr/>
        </p:nvGrpSpPr>
        <p:grpSpPr>
          <a:xfrm>
            <a:off x="596502" y="5377531"/>
            <a:ext cx="1590291" cy="549077"/>
            <a:chOff x="6103790" y="5224133"/>
            <a:chExt cx="1590291" cy="549077"/>
          </a:xfrm>
        </p:grpSpPr>
        <p:grpSp>
          <p:nvGrpSpPr>
            <p:cNvPr id="48" name="Group 47">
              <a:extLst>
                <a:ext uri="{FF2B5EF4-FFF2-40B4-BE49-F238E27FC236}">
                  <a16:creationId xmlns:a16="http://schemas.microsoft.com/office/drawing/2014/main" id="{917955CA-3065-F349-AE45-08BD9E1F387A}"/>
                </a:ext>
              </a:extLst>
            </p:cNvPr>
            <p:cNvGrpSpPr/>
            <p:nvPr/>
          </p:nvGrpSpPr>
          <p:grpSpPr>
            <a:xfrm>
              <a:off x="6103790" y="5224133"/>
              <a:ext cx="548640" cy="549077"/>
              <a:chOff x="6815964" y="4544568"/>
              <a:chExt cx="802117" cy="779299"/>
            </a:xfrm>
          </p:grpSpPr>
          <p:sp>
            <p:nvSpPr>
              <p:cNvPr id="51" name="Donut 50">
                <a:extLst>
                  <a:ext uri="{FF2B5EF4-FFF2-40B4-BE49-F238E27FC236}">
                    <a16:creationId xmlns:a16="http://schemas.microsoft.com/office/drawing/2014/main" id="{F3E0D5E2-1071-CB48-A44D-DFCDB4B60691}"/>
                  </a:ext>
                </a:extLst>
              </p:cNvPr>
              <p:cNvSpPr/>
              <p:nvPr/>
            </p:nvSpPr>
            <p:spPr>
              <a:xfrm>
                <a:off x="6815964" y="4545189"/>
                <a:ext cx="802117" cy="778678"/>
              </a:xfrm>
              <a:prstGeom prst="donu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Roboto" panose="02000000000000000000" pitchFamily="2" charset="0"/>
                  <a:ea typeface="Roboto" panose="02000000000000000000" pitchFamily="2" charset="0"/>
                </a:endParaRPr>
              </a:p>
            </p:txBody>
          </p:sp>
          <p:sp>
            <p:nvSpPr>
              <p:cNvPr id="52" name="Block Arc 51">
                <a:extLst>
                  <a:ext uri="{FF2B5EF4-FFF2-40B4-BE49-F238E27FC236}">
                    <a16:creationId xmlns:a16="http://schemas.microsoft.com/office/drawing/2014/main" id="{8A8C300C-A201-A345-8AF5-A7A14D0344B9}"/>
                  </a:ext>
                </a:extLst>
              </p:cNvPr>
              <p:cNvSpPr/>
              <p:nvPr/>
            </p:nvSpPr>
            <p:spPr>
              <a:xfrm>
                <a:off x="6815964" y="4544568"/>
                <a:ext cx="802117" cy="778677"/>
              </a:xfrm>
              <a:prstGeom prst="blockArc">
                <a:avLst>
                  <a:gd name="adj1" fmla="val 16263629"/>
                  <a:gd name="adj2" fmla="val 16830569"/>
                  <a:gd name="adj3" fmla="val 25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Roboto" panose="02000000000000000000" pitchFamily="2" charset="0"/>
                  <a:ea typeface="Roboto" panose="02000000000000000000" pitchFamily="2" charset="0"/>
                </a:endParaRPr>
              </a:p>
            </p:txBody>
          </p:sp>
        </p:grpSp>
        <p:sp>
          <p:nvSpPr>
            <p:cNvPr id="49" name="Text Placeholder 33">
              <a:extLst>
                <a:ext uri="{FF2B5EF4-FFF2-40B4-BE49-F238E27FC236}">
                  <a16:creationId xmlns:a16="http://schemas.microsoft.com/office/drawing/2014/main" id="{99BBB8D6-73F2-F942-A148-1BF4E0A94689}"/>
                </a:ext>
              </a:extLst>
            </p:cNvPr>
            <p:cNvSpPr txBox="1">
              <a:spLocks/>
            </p:cNvSpPr>
            <p:nvPr/>
          </p:nvSpPr>
          <p:spPr>
            <a:xfrm flipH="1">
              <a:off x="6713394" y="5328705"/>
              <a:ext cx="720338" cy="267761"/>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smtClean="0">
                  <a:solidFill>
                    <a:schemeClr val="accent1"/>
                  </a:solidFill>
                  <a:latin typeface="Roboto" panose="02000000000000000000" pitchFamily="2" charset="0"/>
                  <a:ea typeface="Roboto" panose="02000000000000000000" pitchFamily="2" charset="0"/>
                  <a:cs typeface="Roboto Black" panose="02000000000000000000" pitchFamily="2" charset="0"/>
                </a:rPr>
                <a:t>1.4 %</a:t>
              </a:r>
              <a:endParaRPr lang="en-AU" sz="1200" b="1" dirty="0">
                <a:solidFill>
                  <a:schemeClr val="accent1"/>
                </a:solidFill>
                <a:latin typeface="Roboto" panose="02000000000000000000" pitchFamily="2" charset="0"/>
                <a:ea typeface="Roboto" panose="02000000000000000000" pitchFamily="2" charset="0"/>
                <a:cs typeface="Roboto Black" panose="02000000000000000000" pitchFamily="2" charset="0"/>
              </a:endParaRPr>
            </a:p>
          </p:txBody>
        </p:sp>
        <p:sp>
          <p:nvSpPr>
            <p:cNvPr id="50" name="Text Placeholder 32">
              <a:extLst>
                <a:ext uri="{FF2B5EF4-FFF2-40B4-BE49-F238E27FC236}">
                  <a16:creationId xmlns:a16="http://schemas.microsoft.com/office/drawing/2014/main" id="{9189661D-039C-3C49-994E-22A97A4A3512}"/>
                </a:ext>
              </a:extLst>
            </p:cNvPr>
            <p:cNvSpPr txBox="1">
              <a:spLocks/>
            </p:cNvSpPr>
            <p:nvPr/>
          </p:nvSpPr>
          <p:spPr>
            <a:xfrm flipH="1">
              <a:off x="6713393" y="5558837"/>
              <a:ext cx="980688" cy="14220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Roboto" panose="02000000000000000000" pitchFamily="2" charset="0"/>
                  <a:ea typeface="Roboto" panose="02000000000000000000" pitchFamily="2" charset="0"/>
                  <a:cs typeface="Open Sans" panose="020B0606030504020204" pitchFamily="34" charset="0"/>
                </a:rPr>
                <a:t>Premium Due Date</a:t>
              </a:r>
              <a:endParaRPr lang="en-US" sz="1000" b="1" dirty="0">
                <a:latin typeface="Roboto" panose="02000000000000000000" pitchFamily="2" charset="0"/>
                <a:ea typeface="Roboto" panose="02000000000000000000" pitchFamily="2" charset="0"/>
                <a:cs typeface="Open Sans" panose="020B0606030504020204" pitchFamily="34" charset="0"/>
              </a:endParaRPr>
            </a:p>
          </p:txBody>
        </p:sp>
      </p:grpSp>
      <p:grpSp>
        <p:nvGrpSpPr>
          <p:cNvPr id="53" name="Group 52">
            <a:extLst>
              <a:ext uri="{FF2B5EF4-FFF2-40B4-BE49-F238E27FC236}">
                <a16:creationId xmlns:a16="http://schemas.microsoft.com/office/drawing/2014/main" id="{15943552-3900-2F41-B8D1-22782A832779}"/>
              </a:ext>
            </a:extLst>
          </p:cNvPr>
          <p:cNvGrpSpPr/>
          <p:nvPr/>
        </p:nvGrpSpPr>
        <p:grpSpPr>
          <a:xfrm>
            <a:off x="2267036" y="5377092"/>
            <a:ext cx="1439701" cy="549078"/>
            <a:chOff x="7247098" y="5223694"/>
            <a:chExt cx="1439701" cy="549078"/>
          </a:xfrm>
        </p:grpSpPr>
        <p:grpSp>
          <p:nvGrpSpPr>
            <p:cNvPr id="54" name="Group 53">
              <a:extLst>
                <a:ext uri="{FF2B5EF4-FFF2-40B4-BE49-F238E27FC236}">
                  <a16:creationId xmlns:a16="http://schemas.microsoft.com/office/drawing/2014/main" id="{A65B1B15-3B7E-924C-96EE-9DC9C43506F4}"/>
                </a:ext>
              </a:extLst>
            </p:cNvPr>
            <p:cNvGrpSpPr/>
            <p:nvPr/>
          </p:nvGrpSpPr>
          <p:grpSpPr>
            <a:xfrm>
              <a:off x="7247098" y="5223694"/>
              <a:ext cx="548640" cy="549078"/>
              <a:chOff x="6815964" y="4544567"/>
              <a:chExt cx="802117" cy="779300"/>
            </a:xfrm>
          </p:grpSpPr>
          <p:sp>
            <p:nvSpPr>
              <p:cNvPr id="57" name="Donut 56">
                <a:extLst>
                  <a:ext uri="{FF2B5EF4-FFF2-40B4-BE49-F238E27FC236}">
                    <a16:creationId xmlns:a16="http://schemas.microsoft.com/office/drawing/2014/main" id="{6BA38A1E-7CF6-3546-8FCB-C851D4688B0D}"/>
                  </a:ext>
                </a:extLst>
              </p:cNvPr>
              <p:cNvSpPr/>
              <p:nvPr/>
            </p:nvSpPr>
            <p:spPr>
              <a:xfrm>
                <a:off x="6815964" y="4545189"/>
                <a:ext cx="802117" cy="778678"/>
              </a:xfrm>
              <a:prstGeom prst="donu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Roboto" panose="02000000000000000000" pitchFamily="2" charset="0"/>
                  <a:ea typeface="Roboto" panose="02000000000000000000" pitchFamily="2" charset="0"/>
                </a:endParaRPr>
              </a:p>
            </p:txBody>
          </p:sp>
          <p:sp>
            <p:nvSpPr>
              <p:cNvPr id="58" name="Block Arc 57">
                <a:extLst>
                  <a:ext uri="{FF2B5EF4-FFF2-40B4-BE49-F238E27FC236}">
                    <a16:creationId xmlns:a16="http://schemas.microsoft.com/office/drawing/2014/main" id="{2DEA04D0-C562-E94F-A4FE-2FF177AA563A}"/>
                  </a:ext>
                </a:extLst>
              </p:cNvPr>
              <p:cNvSpPr/>
              <p:nvPr/>
            </p:nvSpPr>
            <p:spPr>
              <a:xfrm>
                <a:off x="6815964" y="4544567"/>
                <a:ext cx="802117" cy="778678"/>
              </a:xfrm>
              <a:prstGeom prst="blockArc">
                <a:avLst>
                  <a:gd name="adj1" fmla="val 16263629"/>
                  <a:gd name="adj2" fmla="val 17193404"/>
                  <a:gd name="adj3" fmla="val 2522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Roboto" panose="02000000000000000000" pitchFamily="2" charset="0"/>
                  <a:ea typeface="Roboto" panose="02000000000000000000" pitchFamily="2" charset="0"/>
                </a:endParaRPr>
              </a:p>
            </p:txBody>
          </p:sp>
        </p:grpSp>
        <p:sp>
          <p:nvSpPr>
            <p:cNvPr id="55" name="Text Placeholder 33">
              <a:extLst>
                <a:ext uri="{FF2B5EF4-FFF2-40B4-BE49-F238E27FC236}">
                  <a16:creationId xmlns:a16="http://schemas.microsoft.com/office/drawing/2014/main" id="{346F8B5F-934B-9049-8954-DED9C8BC7254}"/>
                </a:ext>
              </a:extLst>
            </p:cNvPr>
            <p:cNvSpPr txBox="1">
              <a:spLocks/>
            </p:cNvSpPr>
            <p:nvPr/>
          </p:nvSpPr>
          <p:spPr>
            <a:xfrm flipH="1">
              <a:off x="7868345" y="5328706"/>
              <a:ext cx="818454" cy="267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smtClean="0">
                  <a:solidFill>
                    <a:schemeClr val="accent4"/>
                  </a:solidFill>
                  <a:latin typeface="Roboto" panose="02000000000000000000" pitchFamily="2" charset="0"/>
                  <a:ea typeface="Roboto" panose="02000000000000000000" pitchFamily="2" charset="0"/>
                  <a:cs typeface="Roboto Black" panose="02000000000000000000" pitchFamily="2" charset="0"/>
                </a:rPr>
                <a:t>3.8 %</a:t>
              </a:r>
              <a:endParaRPr lang="en-AU" sz="1200" b="1" dirty="0">
                <a:solidFill>
                  <a:schemeClr val="accent4"/>
                </a:solidFill>
                <a:latin typeface="Roboto" panose="02000000000000000000" pitchFamily="2" charset="0"/>
                <a:ea typeface="Roboto" panose="02000000000000000000" pitchFamily="2" charset="0"/>
                <a:cs typeface="Roboto Black" panose="02000000000000000000" pitchFamily="2" charset="0"/>
              </a:endParaRPr>
            </a:p>
          </p:txBody>
        </p:sp>
        <p:sp>
          <p:nvSpPr>
            <p:cNvPr id="56" name="Text Placeholder 32">
              <a:extLst>
                <a:ext uri="{FF2B5EF4-FFF2-40B4-BE49-F238E27FC236}">
                  <a16:creationId xmlns:a16="http://schemas.microsoft.com/office/drawing/2014/main" id="{AB85A07C-0F75-8D43-B741-06A830936B49}"/>
                </a:ext>
              </a:extLst>
            </p:cNvPr>
            <p:cNvSpPr txBox="1">
              <a:spLocks/>
            </p:cNvSpPr>
            <p:nvPr/>
          </p:nvSpPr>
          <p:spPr>
            <a:xfrm flipH="1">
              <a:off x="7868345" y="5534022"/>
              <a:ext cx="818453" cy="16701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Roboto" panose="02000000000000000000" pitchFamily="2" charset="0"/>
                  <a:ea typeface="Roboto" panose="02000000000000000000" pitchFamily="2" charset="0"/>
                  <a:cs typeface="Open Sans" panose="020B0606030504020204" pitchFamily="34" charset="0"/>
                </a:rPr>
                <a:t>Address</a:t>
              </a:r>
              <a:endParaRPr lang="en-US" sz="1000" b="1" dirty="0">
                <a:latin typeface="Roboto" panose="02000000000000000000" pitchFamily="2" charset="0"/>
                <a:ea typeface="Roboto" panose="02000000000000000000" pitchFamily="2" charset="0"/>
                <a:cs typeface="Open Sans" panose="020B0606030504020204" pitchFamily="34" charset="0"/>
              </a:endParaRPr>
            </a:p>
          </p:txBody>
        </p:sp>
      </p:grpSp>
      <p:sp>
        <p:nvSpPr>
          <p:cNvPr id="59" name="TextBox 58">
            <a:extLst>
              <a:ext uri="{FF2B5EF4-FFF2-40B4-BE49-F238E27FC236}">
                <a16:creationId xmlns:a16="http://schemas.microsoft.com/office/drawing/2014/main" id="{A94DAD60-4B85-0D48-8C27-247150A9613C}"/>
              </a:ext>
            </a:extLst>
          </p:cNvPr>
          <p:cNvSpPr txBox="1"/>
          <p:nvPr/>
        </p:nvSpPr>
        <p:spPr>
          <a:xfrm>
            <a:off x="437864" y="2649437"/>
            <a:ext cx="5055919" cy="433965"/>
          </a:xfrm>
          <a:prstGeom prst="rect">
            <a:avLst/>
          </a:prstGeom>
          <a:noFill/>
        </p:spPr>
        <p:txBody>
          <a:bodyPr wrap="square" rtlCol="0">
            <a:spAutoFit/>
          </a:bodyPr>
          <a:lstStyle/>
          <a:p>
            <a:pPr>
              <a:lnSpc>
                <a:spcPct val="90000"/>
              </a:lnSpc>
            </a:pPr>
            <a:r>
              <a:rPr lang="en-US" sz="2400" dirty="0" smtClean="0">
                <a:latin typeface="Roboto" panose="02000000000000000000" pitchFamily="2" charset="0"/>
                <a:ea typeface="Roboto" panose="02000000000000000000" pitchFamily="2" charset="0"/>
                <a:cs typeface="Open Sans" charset="0"/>
                <a:sym typeface="Open Sans" charset="0"/>
              </a:rPr>
              <a:t>Top 4 with average </a:t>
            </a:r>
            <a:r>
              <a:rPr lang="en-US" sz="2400" b="1" dirty="0" smtClean="0">
                <a:latin typeface="Roboto" panose="02000000000000000000" pitchFamily="2" charset="0"/>
                <a:ea typeface="Roboto" panose="02000000000000000000" pitchFamily="2" charset="0"/>
                <a:cs typeface="Open Sans" charset="0"/>
                <a:sym typeface="Open Sans" charset="0"/>
              </a:rPr>
              <a:t>more than </a:t>
            </a:r>
            <a:r>
              <a:rPr lang="en-US" sz="2400" dirty="0" smtClean="0">
                <a:solidFill>
                  <a:schemeClr val="accent3"/>
                </a:solidFill>
                <a:latin typeface="Roboto" panose="02000000000000000000" pitchFamily="2" charset="0"/>
                <a:ea typeface="Roboto" panose="02000000000000000000" pitchFamily="2" charset="0"/>
                <a:cs typeface="Open Sans" charset="0"/>
                <a:sym typeface="Open Sans" charset="0"/>
              </a:rPr>
              <a:t>20%</a:t>
            </a:r>
            <a:r>
              <a:rPr lang="en-US" sz="2400" dirty="0" smtClean="0">
                <a:latin typeface="Roboto" panose="02000000000000000000" pitchFamily="2" charset="0"/>
                <a:ea typeface="Roboto" panose="02000000000000000000" pitchFamily="2" charset="0"/>
                <a:cs typeface="Open Sans" charset="0"/>
                <a:sym typeface="Open Sans" charset="0"/>
              </a:rPr>
              <a:t> </a:t>
            </a:r>
            <a:r>
              <a:rPr lang="en-US" sz="2400" b="1" dirty="0" smtClean="0">
                <a:solidFill>
                  <a:schemeClr val="accent3"/>
                </a:solidFill>
                <a:latin typeface="Roboto" panose="02000000000000000000" pitchFamily="2" charset="0"/>
                <a:ea typeface="Roboto" panose="02000000000000000000" pitchFamily="2" charset="0"/>
                <a:cs typeface="Open Sans" charset="0"/>
                <a:sym typeface="Open Sans" charset="0"/>
              </a:rPr>
              <a:t>NULL</a:t>
            </a:r>
            <a:endParaRPr lang="en-US" sz="2400" b="1" dirty="0">
              <a:solidFill>
                <a:schemeClr val="accent3"/>
              </a:solidFill>
              <a:latin typeface="Roboto" panose="02000000000000000000" pitchFamily="2" charset="0"/>
              <a:ea typeface="Roboto" panose="02000000000000000000" pitchFamily="2" charset="0"/>
            </a:endParaRPr>
          </a:p>
        </p:txBody>
      </p:sp>
      <p:sp>
        <p:nvSpPr>
          <p:cNvPr id="62" name="Rectangle 61">
            <a:extLst>
              <a:ext uri="{FF2B5EF4-FFF2-40B4-BE49-F238E27FC236}">
                <a16:creationId xmlns:a16="http://schemas.microsoft.com/office/drawing/2014/main" id="{7ECE3D3C-0A3A-B447-A5B2-FBB0659A6386}"/>
              </a:ext>
            </a:extLst>
          </p:cNvPr>
          <p:cNvSpPr/>
          <p:nvPr/>
        </p:nvSpPr>
        <p:spPr>
          <a:xfrm>
            <a:off x="419777" y="3209411"/>
            <a:ext cx="4864539" cy="1569660"/>
          </a:xfrm>
          <a:prstGeom prst="rect">
            <a:avLst/>
          </a:prstGeom>
        </p:spPr>
        <p:txBody>
          <a:bodyPr wrap="square">
            <a:spAutoFit/>
          </a:bodyPr>
          <a:lstStyle/>
          <a:p>
            <a:pPr algn="just"/>
            <a:r>
              <a:rPr lang="en-US" sz="1600" dirty="0">
                <a:latin typeface="Source Sans Pro Light" panose="020B0403030403020204" pitchFamily="34" charset="0"/>
              </a:rPr>
              <a:t>An important part after loading data for analysis is ensuring that </a:t>
            </a:r>
            <a:r>
              <a:rPr lang="en-US" sz="1600" i="1" dirty="0">
                <a:solidFill>
                  <a:schemeClr val="accent3"/>
                </a:solidFill>
                <a:latin typeface="Source Sans Pro Light" panose="020B0403030403020204" pitchFamily="34" charset="0"/>
              </a:rPr>
              <a:t>it's clean</a:t>
            </a:r>
            <a:r>
              <a:rPr lang="en-US" sz="1600" dirty="0">
                <a:latin typeface="Source Sans Pro Light" panose="020B0403030403020204" pitchFamily="34" charset="0"/>
              </a:rPr>
              <a:t>. </a:t>
            </a:r>
            <a:r>
              <a:rPr lang="en-US" sz="1600" dirty="0" smtClean="0">
                <a:latin typeface="Source Sans Pro Light" panose="020B0403030403020204" pitchFamily="34" charset="0"/>
              </a:rPr>
              <a:t>We </a:t>
            </a:r>
            <a:r>
              <a:rPr lang="en-US" sz="1600" dirty="0">
                <a:latin typeface="Source Sans Pro Light" panose="020B0403030403020204" pitchFamily="34" charset="0"/>
              </a:rPr>
              <a:t>would generally need to deal with </a:t>
            </a:r>
            <a:r>
              <a:rPr lang="en-US" sz="1600" dirty="0">
                <a:solidFill>
                  <a:schemeClr val="accent3"/>
                </a:solidFill>
                <a:latin typeface="Source Sans Pro Light" panose="020B0403030403020204" pitchFamily="34" charset="0"/>
              </a:rPr>
              <a:t>missing data </a:t>
            </a:r>
            <a:r>
              <a:rPr lang="en-US" sz="1600" dirty="0">
                <a:latin typeface="Source Sans Pro Light" panose="020B0403030403020204" pitchFamily="34" charset="0"/>
              </a:rPr>
              <a:t>and ensure that all columns have the correct datatypes. </a:t>
            </a:r>
            <a:r>
              <a:rPr lang="en-US" sz="1600" dirty="0" smtClean="0">
                <a:latin typeface="Source Sans Pro Light" panose="020B0403030403020204" pitchFamily="34" charset="0"/>
              </a:rPr>
              <a:t>Beside this paragraph, you will see the percentage of missing data before Premium Status filtering. They will change only a little percentage after filtering.</a:t>
            </a:r>
            <a:endParaRPr lang="en-US" sz="1600" dirty="0">
              <a:latin typeface="Source Sans Pro Light" panose="020B0403030403020204" pitchFamily="34" charset="0"/>
            </a:endParaRPr>
          </a:p>
        </p:txBody>
      </p:sp>
      <p:grpSp>
        <p:nvGrpSpPr>
          <p:cNvPr id="5" name="Group 4"/>
          <p:cNvGrpSpPr/>
          <p:nvPr/>
        </p:nvGrpSpPr>
        <p:grpSpPr>
          <a:xfrm>
            <a:off x="5718628" y="4074661"/>
            <a:ext cx="1166416" cy="916589"/>
            <a:chOff x="5757604" y="4074661"/>
            <a:chExt cx="847920" cy="916589"/>
          </a:xfrm>
        </p:grpSpPr>
        <p:sp>
          <p:nvSpPr>
            <p:cNvPr id="35" name="Rectangle 34">
              <a:extLst>
                <a:ext uri="{FF2B5EF4-FFF2-40B4-BE49-F238E27FC236}">
                  <a16:creationId xmlns:a16="http://schemas.microsoft.com/office/drawing/2014/main" id="{706964D1-D7E7-5A4A-8743-3CECD82E512B}"/>
                </a:ext>
              </a:extLst>
            </p:cNvPr>
            <p:cNvSpPr/>
            <p:nvPr/>
          </p:nvSpPr>
          <p:spPr>
            <a:xfrm>
              <a:off x="5757604" y="4074661"/>
              <a:ext cx="847920" cy="626903"/>
            </a:xfrm>
            <a:prstGeom prst="rect">
              <a:avLst/>
            </a:prstGeom>
          </p:spPr>
          <p:txBody>
            <a:bodyPr wrap="square">
              <a:spAutoFit/>
            </a:bodyPr>
            <a:lstStyle/>
            <a:p>
              <a:pPr>
                <a:lnSpc>
                  <a:spcPct val="130000"/>
                </a:lnSpc>
              </a:pPr>
              <a:r>
                <a:rPr lang="en-US" sz="1400" b="1" dirty="0" smtClean="0">
                  <a:solidFill>
                    <a:srgbClr val="FF0000"/>
                  </a:solidFill>
                  <a:latin typeface="Source Sans Pro Light" panose="020B0403030403020204" pitchFamily="34" charset="0"/>
                </a:rPr>
                <a:t>NLG STATUS</a:t>
              </a:r>
              <a:endParaRPr lang="en-US" sz="1400" b="1" dirty="0">
                <a:solidFill>
                  <a:srgbClr val="FF0000"/>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60" name="Rectangle 59">
              <a:extLst>
                <a:ext uri="{FF2B5EF4-FFF2-40B4-BE49-F238E27FC236}">
                  <a16:creationId xmlns:a16="http://schemas.microsoft.com/office/drawing/2014/main" id="{706964D1-D7E7-5A4A-8743-3CECD82E512B}"/>
                </a:ext>
              </a:extLst>
            </p:cNvPr>
            <p:cNvSpPr/>
            <p:nvPr/>
          </p:nvSpPr>
          <p:spPr>
            <a:xfrm>
              <a:off x="5941584" y="4578829"/>
              <a:ext cx="472318" cy="412421"/>
            </a:xfrm>
            <a:prstGeom prst="rect">
              <a:avLst/>
            </a:prstGeom>
          </p:spPr>
          <p:txBody>
            <a:bodyPr wrap="square">
              <a:spAutoFit/>
            </a:bodyPr>
            <a:lstStyle/>
            <a:p>
              <a:pPr>
                <a:lnSpc>
                  <a:spcPct val="130000"/>
                </a:lnSpc>
              </a:pPr>
              <a:r>
                <a:rPr lang="en-US" sz="1600" b="1" dirty="0" smtClean="0">
                  <a:solidFill>
                    <a:schemeClr val="bg1"/>
                  </a:solidFill>
                  <a:latin typeface="Source Sans Pro Light" panose="020B0403030403020204" pitchFamily="34" charset="0"/>
                </a:rPr>
                <a:t>29 %</a:t>
              </a:r>
              <a:endParaRPr lang="en-US" sz="1600" b="1"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nvGrpSpPr>
          <p:cNvPr id="71" name="Group 70"/>
          <p:cNvGrpSpPr/>
          <p:nvPr/>
        </p:nvGrpSpPr>
        <p:grpSpPr>
          <a:xfrm>
            <a:off x="10451915" y="1097147"/>
            <a:ext cx="1166416" cy="916589"/>
            <a:chOff x="5775571" y="4074661"/>
            <a:chExt cx="847920" cy="916589"/>
          </a:xfrm>
        </p:grpSpPr>
        <p:sp>
          <p:nvSpPr>
            <p:cNvPr id="72" name="Rectangle 71">
              <a:extLst>
                <a:ext uri="{FF2B5EF4-FFF2-40B4-BE49-F238E27FC236}">
                  <a16:creationId xmlns:a16="http://schemas.microsoft.com/office/drawing/2014/main" id="{706964D1-D7E7-5A4A-8743-3CECD82E512B}"/>
                </a:ext>
              </a:extLst>
            </p:cNvPr>
            <p:cNvSpPr/>
            <p:nvPr/>
          </p:nvSpPr>
          <p:spPr>
            <a:xfrm>
              <a:off x="5775571" y="4074661"/>
              <a:ext cx="847920" cy="346826"/>
            </a:xfrm>
            <a:prstGeom prst="rect">
              <a:avLst/>
            </a:prstGeom>
          </p:spPr>
          <p:txBody>
            <a:bodyPr wrap="square">
              <a:spAutoFit/>
            </a:bodyPr>
            <a:lstStyle/>
            <a:p>
              <a:pPr>
                <a:lnSpc>
                  <a:spcPct val="130000"/>
                </a:lnSpc>
              </a:pPr>
              <a:r>
                <a:rPr lang="en-US" sz="1400" b="1" dirty="0" smtClean="0">
                  <a:solidFill>
                    <a:srgbClr val="FF0000"/>
                  </a:solidFill>
                  <a:latin typeface="Source Sans Pro Light" panose="020B0403030403020204" pitchFamily="34" charset="0"/>
                </a:rPr>
                <a:t>PLAN CODE</a:t>
              </a:r>
              <a:endParaRPr lang="en-US" sz="1400" b="1" dirty="0">
                <a:solidFill>
                  <a:srgbClr val="FF0000"/>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73" name="Rectangle 72">
              <a:extLst>
                <a:ext uri="{FF2B5EF4-FFF2-40B4-BE49-F238E27FC236}">
                  <a16:creationId xmlns:a16="http://schemas.microsoft.com/office/drawing/2014/main" id="{706964D1-D7E7-5A4A-8743-3CECD82E512B}"/>
                </a:ext>
              </a:extLst>
            </p:cNvPr>
            <p:cNvSpPr/>
            <p:nvPr/>
          </p:nvSpPr>
          <p:spPr>
            <a:xfrm>
              <a:off x="5941584" y="4578829"/>
              <a:ext cx="472318" cy="412421"/>
            </a:xfrm>
            <a:prstGeom prst="rect">
              <a:avLst/>
            </a:prstGeom>
          </p:spPr>
          <p:txBody>
            <a:bodyPr wrap="square">
              <a:spAutoFit/>
            </a:bodyPr>
            <a:lstStyle/>
            <a:p>
              <a:pPr>
                <a:lnSpc>
                  <a:spcPct val="130000"/>
                </a:lnSpc>
              </a:pPr>
              <a:r>
                <a:rPr lang="en-US" sz="1600" b="1" dirty="0" smtClean="0">
                  <a:solidFill>
                    <a:schemeClr val="bg1"/>
                  </a:solidFill>
                  <a:latin typeface="Source Sans Pro Light" panose="020B0403030403020204" pitchFamily="34" charset="0"/>
                </a:rPr>
                <a:t>87 %</a:t>
              </a:r>
              <a:endParaRPr lang="en-US" sz="1600" b="1"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nvGrpSpPr>
          <p:cNvPr id="74" name="Group 73"/>
          <p:cNvGrpSpPr/>
          <p:nvPr/>
        </p:nvGrpSpPr>
        <p:grpSpPr>
          <a:xfrm>
            <a:off x="8672115" y="1904225"/>
            <a:ext cx="1473867" cy="916589"/>
            <a:chOff x="5667770" y="4074661"/>
            <a:chExt cx="1071420" cy="916589"/>
          </a:xfrm>
        </p:grpSpPr>
        <p:sp>
          <p:nvSpPr>
            <p:cNvPr id="75" name="Rectangle 74">
              <a:extLst>
                <a:ext uri="{FF2B5EF4-FFF2-40B4-BE49-F238E27FC236}">
                  <a16:creationId xmlns:a16="http://schemas.microsoft.com/office/drawing/2014/main" id="{706964D1-D7E7-5A4A-8743-3CECD82E512B}"/>
                </a:ext>
              </a:extLst>
            </p:cNvPr>
            <p:cNvSpPr/>
            <p:nvPr/>
          </p:nvSpPr>
          <p:spPr>
            <a:xfrm>
              <a:off x="5667770" y="4074661"/>
              <a:ext cx="1071420" cy="372410"/>
            </a:xfrm>
            <a:prstGeom prst="rect">
              <a:avLst/>
            </a:prstGeom>
          </p:spPr>
          <p:txBody>
            <a:bodyPr wrap="square">
              <a:spAutoFit/>
            </a:bodyPr>
            <a:lstStyle/>
            <a:p>
              <a:pPr>
                <a:lnSpc>
                  <a:spcPct val="130000"/>
                </a:lnSpc>
              </a:pPr>
              <a:r>
                <a:rPr lang="en-US" sz="1400" b="1" dirty="0" smtClean="0">
                  <a:solidFill>
                    <a:srgbClr val="FF0000"/>
                  </a:solidFill>
                  <a:latin typeface="Source Sans Pro Light" panose="020B0403030403020204" pitchFamily="34" charset="0"/>
                </a:rPr>
                <a:t>SMOKER Indicator</a:t>
              </a:r>
              <a:endParaRPr lang="en-US" sz="1400" b="1" dirty="0">
                <a:solidFill>
                  <a:srgbClr val="FF0000"/>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706964D1-D7E7-5A4A-8743-3CECD82E512B}"/>
                </a:ext>
              </a:extLst>
            </p:cNvPr>
            <p:cNvSpPr/>
            <p:nvPr/>
          </p:nvSpPr>
          <p:spPr>
            <a:xfrm>
              <a:off x="5941584" y="4578829"/>
              <a:ext cx="472318" cy="412421"/>
            </a:xfrm>
            <a:prstGeom prst="rect">
              <a:avLst/>
            </a:prstGeom>
          </p:spPr>
          <p:txBody>
            <a:bodyPr wrap="square">
              <a:spAutoFit/>
            </a:bodyPr>
            <a:lstStyle/>
            <a:p>
              <a:pPr>
                <a:lnSpc>
                  <a:spcPct val="130000"/>
                </a:lnSpc>
              </a:pPr>
              <a:r>
                <a:rPr lang="en-US" sz="1600" b="1" dirty="0" smtClean="0">
                  <a:solidFill>
                    <a:schemeClr val="bg1"/>
                  </a:solidFill>
                  <a:latin typeface="Source Sans Pro Light" panose="020B0403030403020204" pitchFamily="34" charset="0"/>
                </a:rPr>
                <a:t>75 %</a:t>
              </a:r>
              <a:endParaRPr lang="en-US" sz="1600" b="1"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nvGrpSpPr>
          <p:cNvPr id="77" name="Group 76"/>
          <p:cNvGrpSpPr/>
          <p:nvPr/>
        </p:nvGrpSpPr>
        <p:grpSpPr>
          <a:xfrm>
            <a:off x="7338576" y="2774650"/>
            <a:ext cx="912377" cy="916589"/>
            <a:chOff x="5853428" y="4074661"/>
            <a:chExt cx="663248" cy="916589"/>
          </a:xfrm>
        </p:grpSpPr>
        <p:sp>
          <p:nvSpPr>
            <p:cNvPr id="78" name="Rectangle 77">
              <a:extLst>
                <a:ext uri="{FF2B5EF4-FFF2-40B4-BE49-F238E27FC236}">
                  <a16:creationId xmlns:a16="http://schemas.microsoft.com/office/drawing/2014/main" id="{706964D1-D7E7-5A4A-8743-3CECD82E512B}"/>
                </a:ext>
              </a:extLst>
            </p:cNvPr>
            <p:cNvSpPr/>
            <p:nvPr/>
          </p:nvSpPr>
          <p:spPr>
            <a:xfrm>
              <a:off x="5853428" y="4074661"/>
              <a:ext cx="663248" cy="372410"/>
            </a:xfrm>
            <a:prstGeom prst="rect">
              <a:avLst/>
            </a:prstGeom>
          </p:spPr>
          <p:txBody>
            <a:bodyPr wrap="square">
              <a:spAutoFit/>
            </a:bodyPr>
            <a:lstStyle/>
            <a:p>
              <a:pPr>
                <a:lnSpc>
                  <a:spcPct val="130000"/>
                </a:lnSpc>
              </a:pPr>
              <a:r>
                <a:rPr lang="en-US" sz="1400" b="1" dirty="0" smtClean="0">
                  <a:solidFill>
                    <a:srgbClr val="FF0000"/>
                  </a:solidFill>
                  <a:latin typeface="Source Sans Pro Light" panose="020B0403030403020204" pitchFamily="34" charset="0"/>
                </a:rPr>
                <a:t>BRANCH</a:t>
              </a:r>
              <a:endParaRPr lang="en-US" sz="1400" b="1" dirty="0">
                <a:solidFill>
                  <a:srgbClr val="FF0000"/>
                </a:solidFill>
                <a:latin typeface="Source Sans Pro Light" panose="020B0403030403020204" pitchFamily="34" charset="0"/>
                <a:ea typeface="Open Sans" panose="020B0606030504020204" pitchFamily="34" charset="0"/>
                <a:cs typeface="Open Sans" panose="020B0606030504020204" pitchFamily="34" charset="0"/>
              </a:endParaRPr>
            </a:p>
          </p:txBody>
        </p:sp>
        <p:sp>
          <p:nvSpPr>
            <p:cNvPr id="79" name="Rectangle 78">
              <a:extLst>
                <a:ext uri="{FF2B5EF4-FFF2-40B4-BE49-F238E27FC236}">
                  <a16:creationId xmlns:a16="http://schemas.microsoft.com/office/drawing/2014/main" id="{706964D1-D7E7-5A4A-8743-3CECD82E512B}"/>
                </a:ext>
              </a:extLst>
            </p:cNvPr>
            <p:cNvSpPr/>
            <p:nvPr/>
          </p:nvSpPr>
          <p:spPr>
            <a:xfrm>
              <a:off x="5941584" y="4578829"/>
              <a:ext cx="472318" cy="412421"/>
            </a:xfrm>
            <a:prstGeom prst="rect">
              <a:avLst/>
            </a:prstGeom>
          </p:spPr>
          <p:txBody>
            <a:bodyPr wrap="square">
              <a:spAutoFit/>
            </a:bodyPr>
            <a:lstStyle/>
            <a:p>
              <a:pPr>
                <a:lnSpc>
                  <a:spcPct val="130000"/>
                </a:lnSpc>
              </a:pPr>
              <a:r>
                <a:rPr lang="en-US" sz="1600" b="1" dirty="0" smtClean="0">
                  <a:solidFill>
                    <a:schemeClr val="bg1"/>
                  </a:solidFill>
                  <a:latin typeface="Source Sans Pro Light" panose="020B0403030403020204" pitchFamily="34" charset="0"/>
                </a:rPr>
                <a:t>61 %</a:t>
              </a:r>
              <a:endParaRPr lang="en-US" sz="1600" b="1" dirty="0">
                <a:solidFill>
                  <a:schemeClr val="bg1"/>
                </a:solidFill>
                <a:latin typeface="Source Sans Pro Light" panose="020B0403030403020204" pitchFamily="34" charset="0"/>
                <a:ea typeface="Open Sans" panose="020B0606030504020204" pitchFamily="34" charset="0"/>
                <a:cs typeface="Open Sans" panose="020B0606030504020204" pitchFamily="34" charset="0"/>
              </a:endParaRPr>
            </a:p>
          </p:txBody>
        </p:sp>
      </p:grpSp>
      <p:grpSp>
        <p:nvGrpSpPr>
          <p:cNvPr id="80" name="Group 79">
            <a:extLst>
              <a:ext uri="{FF2B5EF4-FFF2-40B4-BE49-F238E27FC236}">
                <a16:creationId xmlns:a16="http://schemas.microsoft.com/office/drawing/2014/main" id="{15943552-3900-2F41-B8D1-22782A832779}"/>
              </a:ext>
            </a:extLst>
          </p:cNvPr>
          <p:cNvGrpSpPr/>
          <p:nvPr/>
        </p:nvGrpSpPr>
        <p:grpSpPr>
          <a:xfrm>
            <a:off x="3670959" y="5380477"/>
            <a:ext cx="1439701" cy="549078"/>
            <a:chOff x="7247098" y="5223694"/>
            <a:chExt cx="1439701" cy="549078"/>
          </a:xfrm>
        </p:grpSpPr>
        <p:grpSp>
          <p:nvGrpSpPr>
            <p:cNvPr id="81" name="Group 80">
              <a:extLst>
                <a:ext uri="{FF2B5EF4-FFF2-40B4-BE49-F238E27FC236}">
                  <a16:creationId xmlns:a16="http://schemas.microsoft.com/office/drawing/2014/main" id="{A65B1B15-3B7E-924C-96EE-9DC9C43506F4}"/>
                </a:ext>
              </a:extLst>
            </p:cNvPr>
            <p:cNvGrpSpPr/>
            <p:nvPr/>
          </p:nvGrpSpPr>
          <p:grpSpPr>
            <a:xfrm>
              <a:off x="7247098" y="5223694"/>
              <a:ext cx="548640" cy="549078"/>
              <a:chOff x="6815964" y="4544567"/>
              <a:chExt cx="802117" cy="779300"/>
            </a:xfrm>
          </p:grpSpPr>
          <p:sp>
            <p:nvSpPr>
              <p:cNvPr id="84" name="Donut 83">
                <a:extLst>
                  <a:ext uri="{FF2B5EF4-FFF2-40B4-BE49-F238E27FC236}">
                    <a16:creationId xmlns:a16="http://schemas.microsoft.com/office/drawing/2014/main" id="{6BA38A1E-7CF6-3546-8FCB-C851D4688B0D}"/>
                  </a:ext>
                </a:extLst>
              </p:cNvPr>
              <p:cNvSpPr/>
              <p:nvPr/>
            </p:nvSpPr>
            <p:spPr>
              <a:xfrm>
                <a:off x="6815964" y="4545189"/>
                <a:ext cx="802117" cy="778678"/>
              </a:xfrm>
              <a:prstGeom prst="donu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latin typeface="Roboto" panose="02000000000000000000" pitchFamily="2" charset="0"/>
                  <a:ea typeface="Roboto" panose="02000000000000000000" pitchFamily="2" charset="0"/>
                </a:endParaRPr>
              </a:p>
            </p:txBody>
          </p:sp>
          <p:sp>
            <p:nvSpPr>
              <p:cNvPr id="85" name="Block Arc 84">
                <a:extLst>
                  <a:ext uri="{FF2B5EF4-FFF2-40B4-BE49-F238E27FC236}">
                    <a16:creationId xmlns:a16="http://schemas.microsoft.com/office/drawing/2014/main" id="{2DEA04D0-C562-E94F-A4FE-2FF177AA563A}"/>
                  </a:ext>
                </a:extLst>
              </p:cNvPr>
              <p:cNvSpPr/>
              <p:nvPr/>
            </p:nvSpPr>
            <p:spPr>
              <a:xfrm>
                <a:off x="6815964" y="4544567"/>
                <a:ext cx="802117" cy="778678"/>
              </a:xfrm>
              <a:prstGeom prst="blockArc">
                <a:avLst>
                  <a:gd name="adj1" fmla="val 16263629"/>
                  <a:gd name="adj2" fmla="val 18729951"/>
                  <a:gd name="adj3" fmla="val 2606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latin typeface="Roboto" panose="02000000000000000000" pitchFamily="2" charset="0"/>
                  <a:ea typeface="Roboto" panose="02000000000000000000" pitchFamily="2" charset="0"/>
                </a:endParaRPr>
              </a:p>
            </p:txBody>
          </p:sp>
        </p:grpSp>
        <p:sp>
          <p:nvSpPr>
            <p:cNvPr id="82" name="Text Placeholder 33">
              <a:extLst>
                <a:ext uri="{FF2B5EF4-FFF2-40B4-BE49-F238E27FC236}">
                  <a16:creationId xmlns:a16="http://schemas.microsoft.com/office/drawing/2014/main" id="{346F8B5F-934B-9049-8954-DED9C8BC7254}"/>
                </a:ext>
              </a:extLst>
            </p:cNvPr>
            <p:cNvSpPr txBox="1">
              <a:spLocks/>
            </p:cNvSpPr>
            <p:nvPr/>
          </p:nvSpPr>
          <p:spPr>
            <a:xfrm flipH="1">
              <a:off x="7868345" y="5328706"/>
              <a:ext cx="818454" cy="267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200" b="1" dirty="0" smtClean="0">
                  <a:solidFill>
                    <a:schemeClr val="accent4"/>
                  </a:solidFill>
                  <a:latin typeface="Roboto" panose="02000000000000000000" pitchFamily="2" charset="0"/>
                  <a:ea typeface="Roboto" panose="02000000000000000000" pitchFamily="2" charset="0"/>
                  <a:cs typeface="Roboto Black" panose="02000000000000000000" pitchFamily="2" charset="0"/>
                </a:rPr>
                <a:t>12.1%</a:t>
              </a:r>
              <a:endParaRPr lang="en-AU" sz="1200" b="1" dirty="0">
                <a:solidFill>
                  <a:schemeClr val="accent4"/>
                </a:solidFill>
                <a:latin typeface="Roboto" panose="02000000000000000000" pitchFamily="2" charset="0"/>
                <a:ea typeface="Roboto" panose="02000000000000000000" pitchFamily="2" charset="0"/>
                <a:cs typeface="Roboto Black" panose="02000000000000000000" pitchFamily="2" charset="0"/>
              </a:endParaRPr>
            </a:p>
          </p:txBody>
        </p:sp>
        <p:sp>
          <p:nvSpPr>
            <p:cNvPr id="83" name="Text Placeholder 32">
              <a:extLst>
                <a:ext uri="{FF2B5EF4-FFF2-40B4-BE49-F238E27FC236}">
                  <a16:creationId xmlns:a16="http://schemas.microsoft.com/office/drawing/2014/main" id="{AB85A07C-0F75-8D43-B741-06A830936B49}"/>
                </a:ext>
              </a:extLst>
            </p:cNvPr>
            <p:cNvSpPr txBox="1">
              <a:spLocks/>
            </p:cNvSpPr>
            <p:nvPr/>
          </p:nvSpPr>
          <p:spPr>
            <a:xfrm flipH="1">
              <a:off x="7868345" y="5534022"/>
              <a:ext cx="818453" cy="16701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000" b="1" dirty="0" smtClean="0">
                  <a:latin typeface="Roboto" panose="02000000000000000000" pitchFamily="2" charset="0"/>
                  <a:ea typeface="Roboto" panose="02000000000000000000" pitchFamily="2" charset="0"/>
                  <a:cs typeface="Open Sans" panose="020B0606030504020204" pitchFamily="34" charset="0"/>
                </a:rPr>
                <a:t>Mortality Class</a:t>
              </a:r>
              <a:endParaRPr lang="en-US" sz="1000" b="1" dirty="0">
                <a:latin typeface="Roboto" panose="02000000000000000000" pitchFamily="2" charset="0"/>
                <a:ea typeface="Roboto" panose="02000000000000000000" pitchFamily="2" charset="0"/>
                <a:cs typeface="Open Sans" panose="020B0606030504020204" pitchFamily="34" charset="0"/>
              </a:endParaRPr>
            </a:p>
          </p:txBody>
        </p:sp>
      </p:grpSp>
    </p:spTree>
    <p:extLst>
      <p:ext uri="{BB962C8B-B14F-4D97-AF65-F5344CB8AC3E}">
        <p14:creationId xmlns:p14="http://schemas.microsoft.com/office/powerpoint/2010/main" val="19774012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ppt_y</p:attrName>
                                        </p:attrNameLst>
                                      </p:cBhvr>
                                      <p:tavLst>
                                        <p:tav tm="0">
                                          <p:val>
                                            <p:strVal val="#ppt_y-#ppt_h*1.125000"/>
                                          </p:val>
                                        </p:tav>
                                        <p:tav tm="100000">
                                          <p:val>
                                            <p:strVal val="#ppt_y"/>
                                          </p:val>
                                        </p:tav>
                                      </p:tavLst>
                                    </p:anim>
                                    <p:animEffect transition="in" filter="wipe(down)">
                                      <p:cBhvr>
                                        <p:cTn id="13" dur="500"/>
                                        <p:tgtEl>
                                          <p:spTgt spid="14"/>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p:tgtEl>
                                          <p:spTgt spid="19"/>
                                        </p:tgtEl>
                                        <p:attrNameLst>
                                          <p:attrName>ppt_y</p:attrName>
                                        </p:attrNameLst>
                                      </p:cBhvr>
                                      <p:tavLst>
                                        <p:tav tm="0">
                                          <p:val>
                                            <p:strVal val="#ppt_y-#ppt_h*1.125000"/>
                                          </p:val>
                                        </p:tav>
                                        <p:tav tm="100000">
                                          <p:val>
                                            <p:strVal val="#ppt_y"/>
                                          </p:val>
                                        </p:tav>
                                      </p:tavLst>
                                    </p:anim>
                                    <p:animEffect transition="in" filter="wipe(down)">
                                      <p:cBhvr>
                                        <p:cTn id="18" dur="500"/>
                                        <p:tgtEl>
                                          <p:spTgt spid="19"/>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ppt_y</p:attrName>
                                        </p:attrNameLst>
                                      </p:cBhvr>
                                      <p:tavLst>
                                        <p:tav tm="0">
                                          <p:val>
                                            <p:strVal val="#ppt_y-#ppt_h*1.125000"/>
                                          </p:val>
                                        </p:tav>
                                        <p:tav tm="100000">
                                          <p:val>
                                            <p:strVal val="#ppt_y"/>
                                          </p:val>
                                        </p:tav>
                                      </p:tavLst>
                                    </p:anim>
                                    <p:animEffect transition="in" filter="wipe(down)">
                                      <p:cBhvr>
                                        <p:cTn id="23" dur="500"/>
                                        <p:tgtEl>
                                          <p:spTgt spid="24"/>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ppt_y</p:attrName>
                                        </p:attrNameLst>
                                      </p:cBhvr>
                                      <p:tavLst>
                                        <p:tav tm="0">
                                          <p:val>
                                            <p:strVal val="#ppt_y-#ppt_h*1.125000"/>
                                          </p:val>
                                        </p:tav>
                                        <p:tav tm="100000">
                                          <p:val>
                                            <p:strVal val="#ppt_y"/>
                                          </p:val>
                                        </p:tav>
                                      </p:tavLst>
                                    </p:anim>
                                    <p:animEffect transition="in" filter="wipe(down)">
                                      <p:cBhvr>
                                        <p:cTn id="28" dur="500"/>
                                        <p:tgtEl>
                                          <p:spTgt spid="29"/>
                                        </p:tgtEl>
                                      </p:cBhvr>
                                    </p:animEffect>
                                  </p:childTnLst>
                                </p:cTn>
                              </p:par>
                            </p:childTnLst>
                          </p:cTn>
                        </p:par>
                        <p:par>
                          <p:cTn id="29" fill="hold">
                            <p:stCondLst>
                              <p:cond delay="2500"/>
                            </p:stCondLst>
                            <p:childTnLst>
                              <p:par>
                                <p:cTn id="30" presetID="18" presetClass="entr" presetSubtype="12"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Left)">
                                      <p:cBhvr>
                                        <p:cTn id="32" dur="500"/>
                                        <p:tgtEl>
                                          <p:spTgt spid="5"/>
                                        </p:tgtEl>
                                      </p:cBhvr>
                                    </p:animEffect>
                                  </p:childTnLst>
                                </p:cTn>
                              </p:par>
                            </p:childTnLst>
                          </p:cTn>
                        </p:par>
                        <p:par>
                          <p:cTn id="33" fill="hold">
                            <p:stCondLst>
                              <p:cond delay="3000"/>
                            </p:stCondLst>
                            <p:childTnLst>
                              <p:par>
                                <p:cTn id="34" presetID="18" presetClass="entr" presetSubtype="12"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strips(downLeft)">
                                      <p:cBhvr>
                                        <p:cTn id="36" dur="500"/>
                                        <p:tgtEl>
                                          <p:spTgt spid="77"/>
                                        </p:tgtEl>
                                      </p:cBhvr>
                                    </p:animEffect>
                                  </p:childTnLst>
                                </p:cTn>
                              </p:par>
                            </p:childTnLst>
                          </p:cTn>
                        </p:par>
                        <p:par>
                          <p:cTn id="37" fill="hold">
                            <p:stCondLst>
                              <p:cond delay="3500"/>
                            </p:stCondLst>
                            <p:childTnLst>
                              <p:par>
                                <p:cTn id="38" presetID="18" presetClass="entr" presetSubtype="12" fill="hold" nodeType="after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strips(downLeft)">
                                      <p:cBhvr>
                                        <p:cTn id="40" dur="500"/>
                                        <p:tgtEl>
                                          <p:spTgt spid="74"/>
                                        </p:tgtEl>
                                      </p:cBhvr>
                                    </p:animEffect>
                                  </p:childTnLst>
                                </p:cTn>
                              </p:par>
                            </p:childTnLst>
                          </p:cTn>
                        </p:par>
                        <p:par>
                          <p:cTn id="41" fill="hold">
                            <p:stCondLst>
                              <p:cond delay="4000"/>
                            </p:stCondLst>
                            <p:childTnLst>
                              <p:par>
                                <p:cTn id="42" presetID="18" presetClass="entr" presetSubtype="12" fill="hold" nodeType="after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strips(downLeft)">
                                      <p:cBhvr>
                                        <p:cTn id="44" dur="500"/>
                                        <p:tgtEl>
                                          <p:spTgt spid="7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par>
                          <p:cTn id="57" fill="hold">
                            <p:stCondLst>
                              <p:cond delay="6000"/>
                            </p:stCondLst>
                            <p:childTnLst>
                              <p:par>
                                <p:cTn id="58" presetID="10"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9"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p:cNvGraphicFramePr>
            <a:graphicFrameLocks noGrp="1"/>
          </p:cNvGraphicFramePr>
          <p:nvPr>
            <p:extLst>
              <p:ext uri="{D42A27DB-BD31-4B8C-83A1-F6EECF244321}">
                <p14:modId xmlns:p14="http://schemas.microsoft.com/office/powerpoint/2010/main" val="198007848"/>
              </p:ext>
            </p:extLst>
          </p:nvPr>
        </p:nvGraphicFramePr>
        <p:xfrm>
          <a:off x="8213759" y="1354684"/>
          <a:ext cx="3605937" cy="4205605"/>
        </p:xfrm>
        <a:graphic>
          <a:graphicData uri="http://schemas.openxmlformats.org/drawingml/2006/table">
            <a:tbl>
              <a:tblPr firstRow="1" bandRow="1">
                <a:tableStyleId>{2D5ABB26-0587-4C30-8999-92F81FD0307C}</a:tableStyleId>
              </a:tblPr>
              <a:tblGrid>
                <a:gridCol w="512527">
                  <a:extLst>
                    <a:ext uri="{9D8B030D-6E8A-4147-A177-3AD203B41FA5}">
                      <a16:colId xmlns:a16="http://schemas.microsoft.com/office/drawing/2014/main" val="3149505923"/>
                    </a:ext>
                  </a:extLst>
                </a:gridCol>
                <a:gridCol w="713424">
                  <a:extLst>
                    <a:ext uri="{9D8B030D-6E8A-4147-A177-3AD203B41FA5}">
                      <a16:colId xmlns:a16="http://schemas.microsoft.com/office/drawing/2014/main" val="3647713895"/>
                    </a:ext>
                  </a:extLst>
                </a:gridCol>
                <a:gridCol w="2379986">
                  <a:extLst>
                    <a:ext uri="{9D8B030D-6E8A-4147-A177-3AD203B41FA5}">
                      <a16:colId xmlns:a16="http://schemas.microsoft.com/office/drawing/2014/main" val="2757448859"/>
                    </a:ext>
                  </a:extLst>
                </a:gridCol>
              </a:tblGrid>
              <a:tr h="370840">
                <a:tc>
                  <a:txBody>
                    <a:bodyPr/>
                    <a:lstStyle/>
                    <a:p>
                      <a:pPr algn="ctr" fontAlgn="b"/>
                      <a:r>
                        <a:rPr lang="en-US" sz="1600" b="1" u="none" strike="noStrike" dirty="0">
                          <a:solidFill>
                            <a:schemeClr val="accent4"/>
                          </a:solidFill>
                          <a:effectLst/>
                        </a:rPr>
                        <a:t>LA</a:t>
                      </a:r>
                      <a:endParaRPr lang="en-US" sz="1600" b="1" i="0" u="none" strike="noStrike" dirty="0">
                        <a:solidFill>
                          <a:schemeClr val="accent4"/>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smtClean="0">
                          <a:solidFill>
                            <a:schemeClr val="accent4"/>
                          </a:solidFill>
                          <a:effectLst/>
                        </a:rPr>
                        <a:t>98,865 </a:t>
                      </a:r>
                      <a:endParaRPr lang="en-US" sz="1600" b="1" i="0" u="none" strike="noStrike" dirty="0">
                        <a:solidFill>
                          <a:schemeClr val="accent4"/>
                        </a:solidFill>
                        <a:effectLst/>
                        <a:latin typeface="Calibri" panose="020F0502020204030204" pitchFamily="34" charset="0"/>
                      </a:endParaRPr>
                    </a:p>
                  </a:txBody>
                  <a:tcPr marL="9525" marR="9525" marT="9525" marB="0" anchor="ctr"/>
                </a:tc>
                <a:tc>
                  <a:txBody>
                    <a:bodyPr/>
                    <a:lstStyle/>
                    <a:p>
                      <a:pPr algn="l" fontAlgn="b"/>
                      <a:r>
                        <a:rPr lang="en-US" sz="1600" b="1" u="none" strike="noStrike" dirty="0">
                          <a:solidFill>
                            <a:schemeClr val="accent4"/>
                          </a:solidFill>
                          <a:effectLst/>
                        </a:rPr>
                        <a:t> Lapse </a:t>
                      </a:r>
                      <a:endParaRPr lang="en-US" sz="1600" b="1" i="0" u="none" strike="noStrike" dirty="0">
                        <a:solidFill>
                          <a:schemeClr val="accent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6133928"/>
                  </a:ext>
                </a:extLst>
              </a:tr>
              <a:tr h="370840">
                <a:tc>
                  <a:txBody>
                    <a:bodyPr/>
                    <a:lstStyle/>
                    <a:p>
                      <a:pPr algn="ctr" fontAlgn="b"/>
                      <a:r>
                        <a:rPr lang="en-US" sz="1600" u="none" strike="noStrike">
                          <a:effectLst/>
                        </a:rPr>
                        <a:t>PP</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57,442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Premium Paying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2782918"/>
                  </a:ext>
                </a:extLst>
              </a:tr>
              <a:tr h="370840">
                <a:tc>
                  <a:txBody>
                    <a:bodyPr/>
                    <a:lstStyle/>
                    <a:p>
                      <a:pPr algn="ctr" fontAlgn="b"/>
                      <a:r>
                        <a:rPr lang="en-US" sz="1600" b="1" u="none" strike="noStrike" dirty="0">
                          <a:solidFill>
                            <a:schemeClr val="accent4"/>
                          </a:solidFill>
                          <a:effectLst/>
                        </a:rPr>
                        <a:t>SU</a:t>
                      </a:r>
                      <a:endParaRPr lang="en-US" sz="1600" b="1" i="0" u="none" strike="noStrike" dirty="0">
                        <a:solidFill>
                          <a:schemeClr val="accent4"/>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smtClean="0">
                          <a:solidFill>
                            <a:schemeClr val="accent4"/>
                          </a:solidFill>
                          <a:effectLst/>
                        </a:rPr>
                        <a:t>20,233 </a:t>
                      </a:r>
                      <a:endParaRPr lang="en-US" sz="1600" b="1" i="0" u="none" strike="noStrike" dirty="0">
                        <a:solidFill>
                          <a:schemeClr val="accent4"/>
                        </a:solidFill>
                        <a:effectLst/>
                        <a:latin typeface="Calibri" panose="020F0502020204030204" pitchFamily="34" charset="0"/>
                      </a:endParaRPr>
                    </a:p>
                  </a:txBody>
                  <a:tcPr marL="9525" marR="9525" marT="9525" marB="0" anchor="ctr"/>
                </a:tc>
                <a:tc>
                  <a:txBody>
                    <a:bodyPr/>
                    <a:lstStyle/>
                    <a:p>
                      <a:pPr algn="l" fontAlgn="b"/>
                      <a:r>
                        <a:rPr lang="en-US" sz="1600" b="1" u="none" strike="noStrike" dirty="0">
                          <a:solidFill>
                            <a:schemeClr val="accent4"/>
                          </a:solidFill>
                          <a:effectLst/>
                        </a:rPr>
                        <a:t> Surrender</a:t>
                      </a:r>
                      <a:endParaRPr lang="en-US" sz="1600" b="1" i="0" u="none" strike="noStrike" dirty="0">
                        <a:solidFill>
                          <a:schemeClr val="accent4"/>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58822796"/>
                  </a:ext>
                </a:extLst>
              </a:tr>
              <a:tr h="370840">
                <a:tc>
                  <a:txBody>
                    <a:bodyPr/>
                    <a:lstStyle/>
                    <a:p>
                      <a:pPr algn="ctr" fontAlgn="b"/>
                      <a:r>
                        <a:rPr lang="en-US" sz="1600" u="none" strike="noStrike">
                          <a:effectLst/>
                        </a:rPr>
                        <a:t>HA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4,923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Premium Holiday</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32417097"/>
                  </a:ext>
                </a:extLst>
              </a:tr>
              <a:tr h="370840">
                <a:tc>
                  <a:txBody>
                    <a:bodyPr/>
                    <a:lstStyle/>
                    <a:p>
                      <a:pPr algn="ctr" fontAlgn="b"/>
                      <a:r>
                        <a:rPr lang="en-US" sz="1600" u="none" strike="noStrike">
                          <a:effectLst/>
                        </a:rPr>
                        <a:t>SP</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3,413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Single Premium</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9287724"/>
                  </a:ext>
                </a:extLst>
              </a:tr>
              <a:tr h="370840">
                <a:tc>
                  <a:txBody>
                    <a:bodyPr/>
                    <a:lstStyle/>
                    <a:p>
                      <a:pPr algn="ctr" fontAlgn="b"/>
                      <a:r>
                        <a:rPr lang="en-US" sz="1600" u="none" strike="noStrike">
                          <a:effectLst/>
                        </a:rPr>
                        <a:t>FL</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1,802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Free Look</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0630533"/>
                  </a:ext>
                </a:extLst>
              </a:tr>
              <a:tr h="370840">
                <a:tc>
                  <a:txBody>
                    <a:bodyPr/>
                    <a:lstStyle/>
                    <a:p>
                      <a:pPr algn="ctr" fontAlgn="b"/>
                      <a:r>
                        <a:rPr lang="en-US" sz="1600" u="none" strike="noStrike">
                          <a:effectLst/>
                        </a:rPr>
                        <a:t>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513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4188457"/>
                  </a:ext>
                </a:extLst>
              </a:tr>
              <a:tr h="370840">
                <a:tc>
                  <a:txBody>
                    <a:bodyPr/>
                    <a:lstStyle/>
                    <a:p>
                      <a:pPr algn="ctr" fontAlgn="b"/>
                      <a:r>
                        <a:rPr lang="en-US" sz="1600" u="none" strike="noStrike" dirty="0">
                          <a:effectLst/>
                        </a:rPr>
                        <a:t>EX</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135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Expired</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0270106"/>
                  </a:ext>
                </a:extLst>
              </a:tr>
              <a:tr h="370840">
                <a:tc>
                  <a:txBody>
                    <a:bodyPr/>
                    <a:lstStyle/>
                    <a:p>
                      <a:pPr algn="ctr" fontAlgn="b"/>
                      <a:r>
                        <a:rPr lang="en-US" sz="1600" u="none" strike="noStrike">
                          <a:effectLst/>
                        </a:rPr>
                        <a:t>CO</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100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Cancel Overdue</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86605747"/>
                  </a:ext>
                </a:extLst>
              </a:tr>
              <a:tr h="370840">
                <a:tc>
                  <a:txBody>
                    <a:bodyPr/>
                    <a:lstStyle/>
                    <a:p>
                      <a:pPr algn="ctr" fontAlgn="b"/>
                      <a:r>
                        <a:rPr lang="en-US" sz="1600" u="none" strike="noStrike">
                          <a:effectLst/>
                        </a:rPr>
                        <a:t>PW</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36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Premium Waiver</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8262609"/>
                  </a:ext>
                </a:extLst>
              </a:tr>
              <a:tr h="370840">
                <a:tc>
                  <a:txBody>
                    <a:bodyPr/>
                    <a:lstStyle/>
                    <a:p>
                      <a:pPr algn="ctr" fontAlgn="b"/>
                      <a:r>
                        <a:rPr lang="en-US" sz="1600" u="none" strike="noStrike" dirty="0">
                          <a:effectLst/>
                        </a:rPr>
                        <a:t>CF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smtClean="0">
                          <a:effectLst/>
                        </a:rPr>
                        <a:t>34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Cancel since Inception </a:t>
                      </a:r>
                      <a:r>
                        <a:rPr lang="en-US" sz="1600" u="none" strike="noStrike" dirty="0" smtClean="0">
                          <a:effectLst/>
                        </a:rPr>
                        <a:t>(without </a:t>
                      </a:r>
                      <a:r>
                        <a:rPr lang="en-US" sz="1600" u="none" strike="noStrike" dirty="0">
                          <a:effectLst/>
                        </a:rPr>
                        <a:t>charge)</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20973155"/>
                  </a:ext>
                </a:extLst>
              </a:tr>
            </a:tbl>
          </a:graphicData>
        </a:graphic>
      </p:graphicFrame>
      <p:sp>
        <p:nvSpPr>
          <p:cNvPr id="2" name="Text Placeholder 1">
            <a:extLst>
              <a:ext uri="{FF2B5EF4-FFF2-40B4-BE49-F238E27FC236}">
                <a16:creationId xmlns:a16="http://schemas.microsoft.com/office/drawing/2014/main" id="{CBFADFC0-A002-834D-BDDC-65D7E0A7F082}"/>
              </a:ext>
            </a:extLst>
          </p:cNvPr>
          <p:cNvSpPr>
            <a:spLocks noGrp="1"/>
          </p:cNvSpPr>
          <p:nvPr>
            <p:ph type="body" sz="quarter" idx="11"/>
          </p:nvPr>
        </p:nvSpPr>
        <p:spPr/>
        <p:txBody>
          <a:bodyPr/>
          <a:lstStyle/>
          <a:p>
            <a:r>
              <a:rPr lang="en-US" dirty="0" smtClean="0"/>
              <a:t>Target </a:t>
            </a:r>
            <a:r>
              <a:rPr lang="en-US" dirty="0" smtClean="0">
                <a:gradFill>
                  <a:gsLst>
                    <a:gs pos="0">
                      <a:schemeClr val="accent5">
                        <a:lumMod val="67000"/>
                      </a:schemeClr>
                    </a:gs>
                    <a:gs pos="48000">
                      <a:schemeClr val="accent3"/>
                    </a:gs>
                    <a:gs pos="100000">
                      <a:schemeClr val="accent6"/>
                    </a:gs>
                  </a:gsLst>
                  <a:path path="circle">
                    <a:fillToRect l="100000" t="100000"/>
                  </a:path>
                </a:gradFill>
              </a:rPr>
              <a:t>Filtering</a:t>
            </a:r>
            <a:endParaRPr lang="en-US" dirty="0"/>
          </a:p>
        </p:txBody>
      </p:sp>
      <p:sp>
        <p:nvSpPr>
          <p:cNvPr id="3" name="Text Placeholder 2">
            <a:extLst>
              <a:ext uri="{FF2B5EF4-FFF2-40B4-BE49-F238E27FC236}">
                <a16:creationId xmlns:a16="http://schemas.microsoft.com/office/drawing/2014/main" id="{44F0FFE3-4D86-B64A-BD92-F0094EA490F4}"/>
              </a:ext>
            </a:extLst>
          </p:cNvPr>
          <p:cNvSpPr>
            <a:spLocks noGrp="1"/>
          </p:cNvSpPr>
          <p:nvPr>
            <p:ph type="body" sz="quarter" idx="12"/>
          </p:nvPr>
        </p:nvSpPr>
        <p:spPr/>
        <p:txBody>
          <a:bodyPr/>
          <a:lstStyle/>
          <a:p>
            <a:r>
              <a:rPr lang="en-US" dirty="0">
                <a:ea typeface="Roboto Light" panose="02000000000000000000" pitchFamily="2" charset="0"/>
                <a:cs typeface="Roboto Light" panose="02000000000000000000" pitchFamily="2" charset="0"/>
              </a:rPr>
              <a:t>Data </a:t>
            </a:r>
            <a:r>
              <a:rPr lang="en-US" dirty="0">
                <a:solidFill>
                  <a:schemeClr val="accent4"/>
                </a:solidFill>
                <a:ea typeface="Roboto Light" panose="02000000000000000000" pitchFamily="2" charset="0"/>
                <a:cs typeface="Roboto Light" panose="02000000000000000000" pitchFamily="2" charset="0"/>
              </a:rPr>
              <a:t>Preparation </a:t>
            </a:r>
            <a:r>
              <a:rPr lang="en-US" dirty="0">
                <a:ea typeface="Roboto Light" panose="02000000000000000000" pitchFamily="2" charset="0"/>
                <a:cs typeface="Roboto Light" panose="02000000000000000000" pitchFamily="2" charset="0"/>
              </a:rPr>
              <a:t>Step</a:t>
            </a:r>
            <a:endParaRPr lang="en-US" dirty="0">
              <a:solidFill>
                <a:schemeClr val="accent4"/>
              </a:solidFill>
              <a:ea typeface="Roboto Light" panose="02000000000000000000" pitchFamily="2" charset="0"/>
              <a:cs typeface="Roboto Light" panose="02000000000000000000" pitchFamily="2" charset="0"/>
            </a:endParaRPr>
          </a:p>
        </p:txBody>
      </p:sp>
      <p:sp>
        <p:nvSpPr>
          <p:cNvPr id="4" name="Freeform 3">
            <a:extLst>
              <a:ext uri="{FF2B5EF4-FFF2-40B4-BE49-F238E27FC236}">
                <a16:creationId xmlns:a16="http://schemas.microsoft.com/office/drawing/2014/main" id="{F640C7F1-4B4C-0643-95FB-3CC83CF17A95}"/>
              </a:ext>
            </a:extLst>
          </p:cNvPr>
          <p:cNvSpPr>
            <a:spLocks/>
          </p:cNvSpPr>
          <p:nvPr/>
        </p:nvSpPr>
        <p:spPr bwMode="auto">
          <a:xfrm>
            <a:off x="11214703" y="358732"/>
            <a:ext cx="373808" cy="325016"/>
          </a:xfrm>
          <a:custGeom>
            <a:avLst/>
            <a:gdLst>
              <a:gd name="T0" fmla="*/ 233 w 465"/>
              <a:gd name="T1" fmla="*/ 404 h 404"/>
              <a:gd name="T2" fmla="*/ 227 w 465"/>
              <a:gd name="T3" fmla="*/ 401 h 404"/>
              <a:gd name="T4" fmla="*/ 2 w 465"/>
              <a:gd name="T5" fmla="*/ 12 h 404"/>
              <a:gd name="T6" fmla="*/ 5 w 465"/>
              <a:gd name="T7" fmla="*/ 2 h 404"/>
              <a:gd name="T8" fmla="*/ 14 w 465"/>
              <a:gd name="T9" fmla="*/ 5 h 404"/>
              <a:gd name="T10" fmla="*/ 233 w 465"/>
              <a:gd name="T11" fmla="*/ 383 h 404"/>
              <a:gd name="T12" fmla="*/ 445 w 465"/>
              <a:gd name="T13" fmla="*/ 15 h 404"/>
              <a:gd name="T14" fmla="*/ 95 w 465"/>
              <a:gd name="T15" fmla="*/ 15 h 404"/>
              <a:gd name="T16" fmla="*/ 235 w 465"/>
              <a:gd name="T17" fmla="*/ 257 h 404"/>
              <a:gd name="T18" fmla="*/ 337 w 465"/>
              <a:gd name="T19" fmla="*/ 80 h 404"/>
              <a:gd name="T20" fmla="*/ 207 w 465"/>
              <a:gd name="T21" fmla="*/ 80 h 404"/>
              <a:gd name="T22" fmla="*/ 257 w 465"/>
              <a:gd name="T23" fmla="*/ 167 h 404"/>
              <a:gd name="T24" fmla="*/ 255 w 465"/>
              <a:gd name="T25" fmla="*/ 176 h 404"/>
              <a:gd name="T26" fmla="*/ 245 w 465"/>
              <a:gd name="T27" fmla="*/ 174 h 404"/>
              <a:gd name="T28" fmla="*/ 189 w 465"/>
              <a:gd name="T29" fmla="*/ 77 h 404"/>
              <a:gd name="T30" fmla="*/ 189 w 465"/>
              <a:gd name="T31" fmla="*/ 70 h 404"/>
              <a:gd name="T32" fmla="*/ 195 w 465"/>
              <a:gd name="T33" fmla="*/ 66 h 404"/>
              <a:gd name="T34" fmla="*/ 349 w 465"/>
              <a:gd name="T35" fmla="*/ 66 h 404"/>
              <a:gd name="T36" fmla="*/ 355 w 465"/>
              <a:gd name="T37" fmla="*/ 70 h 404"/>
              <a:gd name="T38" fmla="*/ 355 w 465"/>
              <a:gd name="T39" fmla="*/ 77 h 404"/>
              <a:gd name="T40" fmla="*/ 241 w 465"/>
              <a:gd name="T41" fmla="*/ 274 h 404"/>
              <a:gd name="T42" fmla="*/ 235 w 465"/>
              <a:gd name="T43" fmla="*/ 278 h 404"/>
              <a:gd name="T44" fmla="*/ 229 w 465"/>
              <a:gd name="T45" fmla="*/ 274 h 404"/>
              <a:gd name="T46" fmla="*/ 77 w 465"/>
              <a:gd name="T47" fmla="*/ 12 h 404"/>
              <a:gd name="T48" fmla="*/ 77 w 465"/>
              <a:gd name="T49" fmla="*/ 5 h 404"/>
              <a:gd name="T50" fmla="*/ 83 w 465"/>
              <a:gd name="T51" fmla="*/ 1 h 404"/>
              <a:gd name="T52" fmla="*/ 457 w 465"/>
              <a:gd name="T53" fmla="*/ 1 h 404"/>
              <a:gd name="T54" fmla="*/ 463 w 465"/>
              <a:gd name="T55" fmla="*/ 5 h 404"/>
              <a:gd name="T56" fmla="*/ 463 w 465"/>
              <a:gd name="T57" fmla="*/ 12 h 404"/>
              <a:gd name="T58" fmla="*/ 239 w 465"/>
              <a:gd name="T59" fmla="*/ 401 h 404"/>
              <a:gd name="T60" fmla="*/ 233 w 465"/>
              <a:gd name="T61" fmla="*/ 40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5" h="404">
                <a:moveTo>
                  <a:pt x="233" y="404"/>
                </a:moveTo>
                <a:cubicBezTo>
                  <a:pt x="230" y="404"/>
                  <a:pt x="228" y="403"/>
                  <a:pt x="227" y="401"/>
                </a:cubicBezTo>
                <a:cubicBezTo>
                  <a:pt x="2" y="12"/>
                  <a:pt x="2" y="12"/>
                  <a:pt x="2" y="12"/>
                </a:cubicBezTo>
                <a:cubicBezTo>
                  <a:pt x="0" y="8"/>
                  <a:pt x="1" y="4"/>
                  <a:pt x="5" y="2"/>
                </a:cubicBezTo>
                <a:cubicBezTo>
                  <a:pt x="8" y="0"/>
                  <a:pt x="12" y="1"/>
                  <a:pt x="14" y="5"/>
                </a:cubicBezTo>
                <a:cubicBezTo>
                  <a:pt x="233" y="383"/>
                  <a:pt x="233" y="383"/>
                  <a:pt x="233" y="383"/>
                </a:cubicBezTo>
                <a:cubicBezTo>
                  <a:pt x="445" y="15"/>
                  <a:pt x="445" y="15"/>
                  <a:pt x="445" y="15"/>
                </a:cubicBezTo>
                <a:cubicBezTo>
                  <a:pt x="95" y="15"/>
                  <a:pt x="95" y="15"/>
                  <a:pt x="95" y="15"/>
                </a:cubicBezTo>
                <a:cubicBezTo>
                  <a:pt x="235" y="257"/>
                  <a:pt x="235" y="257"/>
                  <a:pt x="235" y="257"/>
                </a:cubicBezTo>
                <a:cubicBezTo>
                  <a:pt x="337" y="80"/>
                  <a:pt x="337" y="80"/>
                  <a:pt x="337" y="80"/>
                </a:cubicBezTo>
                <a:cubicBezTo>
                  <a:pt x="207" y="80"/>
                  <a:pt x="207" y="80"/>
                  <a:pt x="207" y="80"/>
                </a:cubicBezTo>
                <a:cubicBezTo>
                  <a:pt x="257" y="167"/>
                  <a:pt x="257" y="167"/>
                  <a:pt x="257" y="167"/>
                </a:cubicBezTo>
                <a:cubicBezTo>
                  <a:pt x="259" y="170"/>
                  <a:pt x="258" y="174"/>
                  <a:pt x="255" y="176"/>
                </a:cubicBezTo>
                <a:cubicBezTo>
                  <a:pt x="251" y="178"/>
                  <a:pt x="247" y="177"/>
                  <a:pt x="245" y="174"/>
                </a:cubicBezTo>
                <a:cubicBezTo>
                  <a:pt x="189" y="77"/>
                  <a:pt x="189" y="77"/>
                  <a:pt x="189" y="77"/>
                </a:cubicBezTo>
                <a:cubicBezTo>
                  <a:pt x="188" y="74"/>
                  <a:pt x="188" y="72"/>
                  <a:pt x="189" y="70"/>
                </a:cubicBezTo>
                <a:cubicBezTo>
                  <a:pt x="190" y="67"/>
                  <a:pt x="193" y="66"/>
                  <a:pt x="195" y="66"/>
                </a:cubicBezTo>
                <a:cubicBezTo>
                  <a:pt x="349" y="66"/>
                  <a:pt x="349" y="66"/>
                  <a:pt x="349" y="66"/>
                </a:cubicBezTo>
                <a:cubicBezTo>
                  <a:pt x="351" y="66"/>
                  <a:pt x="354" y="67"/>
                  <a:pt x="355" y="70"/>
                </a:cubicBezTo>
                <a:cubicBezTo>
                  <a:pt x="356" y="72"/>
                  <a:pt x="356" y="74"/>
                  <a:pt x="355" y="77"/>
                </a:cubicBezTo>
                <a:cubicBezTo>
                  <a:pt x="241" y="274"/>
                  <a:pt x="241" y="274"/>
                  <a:pt x="241" y="274"/>
                </a:cubicBezTo>
                <a:cubicBezTo>
                  <a:pt x="239" y="277"/>
                  <a:pt x="237" y="278"/>
                  <a:pt x="235" y="278"/>
                </a:cubicBezTo>
                <a:cubicBezTo>
                  <a:pt x="232" y="278"/>
                  <a:pt x="230" y="277"/>
                  <a:pt x="229" y="274"/>
                </a:cubicBezTo>
                <a:cubicBezTo>
                  <a:pt x="77" y="12"/>
                  <a:pt x="77" y="12"/>
                  <a:pt x="77" y="12"/>
                </a:cubicBezTo>
                <a:cubicBezTo>
                  <a:pt x="76" y="9"/>
                  <a:pt x="76" y="7"/>
                  <a:pt x="77" y="5"/>
                </a:cubicBezTo>
                <a:cubicBezTo>
                  <a:pt x="78" y="2"/>
                  <a:pt x="80" y="1"/>
                  <a:pt x="83" y="1"/>
                </a:cubicBezTo>
                <a:cubicBezTo>
                  <a:pt x="457" y="1"/>
                  <a:pt x="457" y="1"/>
                  <a:pt x="457" y="1"/>
                </a:cubicBezTo>
                <a:cubicBezTo>
                  <a:pt x="460" y="1"/>
                  <a:pt x="462" y="2"/>
                  <a:pt x="463" y="5"/>
                </a:cubicBezTo>
                <a:cubicBezTo>
                  <a:pt x="465" y="7"/>
                  <a:pt x="465" y="9"/>
                  <a:pt x="463" y="12"/>
                </a:cubicBezTo>
                <a:cubicBezTo>
                  <a:pt x="239" y="401"/>
                  <a:pt x="239" y="401"/>
                  <a:pt x="239" y="401"/>
                </a:cubicBezTo>
                <a:cubicBezTo>
                  <a:pt x="237" y="403"/>
                  <a:pt x="235" y="404"/>
                  <a:pt x="233" y="404"/>
                </a:cubicBezTo>
                <a:close/>
              </a:path>
            </a:pathLst>
          </a:custGeom>
          <a:gradFill>
            <a:gsLst>
              <a:gs pos="0">
                <a:schemeClr val="accent5">
                  <a:lumMod val="67000"/>
                </a:schemeClr>
              </a:gs>
              <a:gs pos="48000">
                <a:schemeClr val="accent3"/>
              </a:gs>
              <a:gs pos="100000">
                <a:schemeClr val="accent6"/>
              </a:gs>
            </a:gsLst>
            <a:path path="circle">
              <a:fillToRect l="100000" t="100000"/>
            </a:path>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6D570DED-4908-9648-BE0A-67F1B41CE668}"/>
              </a:ext>
            </a:extLst>
          </p:cNvPr>
          <p:cNvSpPr txBox="1"/>
          <p:nvPr/>
        </p:nvSpPr>
        <p:spPr>
          <a:xfrm>
            <a:off x="2847698" y="2644040"/>
            <a:ext cx="2518583" cy="553998"/>
          </a:xfrm>
          <a:prstGeom prst="rect">
            <a:avLst/>
          </a:prstGeom>
          <a:noFill/>
        </p:spPr>
        <p:txBody>
          <a:bodyPr wrap="square" rtlCol="0">
            <a:spAutoFit/>
          </a:bodyPr>
          <a:lstStyle/>
          <a:p>
            <a:r>
              <a:rPr lang="en-US" sz="3000" b="1" dirty="0" smtClean="0">
                <a:latin typeface="Roboto Black" panose="02000000000000000000" pitchFamily="2" charset="0"/>
                <a:ea typeface="Roboto Black" panose="02000000000000000000" pitchFamily="2" charset="0"/>
                <a:cs typeface="Source Sans Pro Black" charset="0"/>
              </a:rPr>
              <a:t>Premium Status</a:t>
            </a:r>
            <a:endParaRPr lang="en-US" sz="3000" b="1" dirty="0">
              <a:latin typeface="Roboto Black" panose="02000000000000000000" pitchFamily="2" charset="0"/>
              <a:ea typeface="Roboto Black" panose="02000000000000000000" pitchFamily="2" charset="0"/>
              <a:cs typeface="Source Sans Pro Black" charset="0"/>
            </a:endParaRPr>
          </a:p>
        </p:txBody>
      </p:sp>
      <p:sp>
        <p:nvSpPr>
          <p:cNvPr id="19" name="Rounded Rectangle 18">
            <a:extLst>
              <a:ext uri="{FF2B5EF4-FFF2-40B4-BE49-F238E27FC236}">
                <a16:creationId xmlns:a16="http://schemas.microsoft.com/office/drawing/2014/main" id="{17ADE777-0BF0-D540-A415-2FF7E0C6C8C6}"/>
              </a:ext>
            </a:extLst>
          </p:cNvPr>
          <p:cNvSpPr/>
          <p:nvPr/>
        </p:nvSpPr>
        <p:spPr>
          <a:xfrm>
            <a:off x="639430" y="4375323"/>
            <a:ext cx="3892234" cy="1033283"/>
          </a:xfrm>
          <a:prstGeom prst="roundRect">
            <a:avLst>
              <a:gd name="adj" fmla="val 50000"/>
            </a:avLst>
          </a:prstGeom>
          <a:solidFill>
            <a:schemeClr val="tx1">
              <a:lumMod val="10000"/>
              <a:lumOff val="9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just"/>
            <a:r>
              <a:rPr lang="en-US" sz="1400" dirty="0" smtClean="0">
                <a:solidFill>
                  <a:schemeClr val="tx1"/>
                </a:solidFill>
                <a:latin typeface="Source Sans Pro Light" panose="020B0403030403020204" pitchFamily="34" charset="0"/>
                <a:ea typeface="Roboto Light" panose="02000000000000000000" pitchFamily="2" charset="0"/>
                <a:cs typeface="Roboto Light" panose="02000000000000000000" pitchFamily="2" charset="0"/>
              </a:rPr>
              <a:t>As we mention before, our target is Premium Status with interest on Lapse and Surrender categories. For now, the raw data is still on categorical type.</a:t>
            </a:r>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3" name="Group 32">
            <a:extLst>
              <a:ext uri="{FF2B5EF4-FFF2-40B4-BE49-F238E27FC236}">
                <a16:creationId xmlns:a16="http://schemas.microsoft.com/office/drawing/2014/main" id="{A857BB44-6348-6242-8055-A0285461970F}"/>
              </a:ext>
            </a:extLst>
          </p:cNvPr>
          <p:cNvGrpSpPr/>
          <p:nvPr/>
        </p:nvGrpSpPr>
        <p:grpSpPr>
          <a:xfrm rot="7200000">
            <a:off x="3892045" y="1571736"/>
            <a:ext cx="4373840" cy="3852096"/>
            <a:chOff x="3887470" y="2146783"/>
            <a:chExt cx="4417061" cy="3890161"/>
          </a:xfrm>
        </p:grpSpPr>
        <p:sp>
          <p:nvSpPr>
            <p:cNvPr id="34" name="Freeform 6">
              <a:extLst>
                <a:ext uri="{FF2B5EF4-FFF2-40B4-BE49-F238E27FC236}">
                  <a16:creationId xmlns:a16="http://schemas.microsoft.com/office/drawing/2014/main" id="{9E046F10-9CF5-9747-BD18-E89EE7A902EE}"/>
                </a:ext>
              </a:extLst>
            </p:cNvPr>
            <p:cNvSpPr>
              <a:spLocks/>
            </p:cNvSpPr>
            <p:nvPr/>
          </p:nvSpPr>
          <p:spPr bwMode="auto">
            <a:xfrm>
              <a:off x="4927301" y="4668277"/>
              <a:ext cx="2372948" cy="1366127"/>
            </a:xfrm>
            <a:custGeom>
              <a:avLst/>
              <a:gdLst>
                <a:gd name="T0" fmla="*/ 106 w 1665"/>
                <a:gd name="T1" fmla="*/ 958 h 958"/>
                <a:gd name="T2" fmla="*/ 10 w 1665"/>
                <a:gd name="T3" fmla="*/ 867 h 958"/>
                <a:gd name="T4" fmla="*/ 225 w 1665"/>
                <a:gd name="T5" fmla="*/ 271 h 958"/>
                <a:gd name="T6" fmla="*/ 797 w 1665"/>
                <a:gd name="T7" fmla="*/ 1 h 958"/>
                <a:gd name="T8" fmla="*/ 837 w 1665"/>
                <a:gd name="T9" fmla="*/ 0 h 958"/>
                <a:gd name="T10" fmla="*/ 1406 w 1665"/>
                <a:gd name="T11" fmla="*/ 228 h 958"/>
                <a:gd name="T12" fmla="*/ 1663 w 1665"/>
                <a:gd name="T13" fmla="*/ 788 h 958"/>
                <a:gd name="T14" fmla="*/ 1572 w 1665"/>
                <a:gd name="T15" fmla="*/ 888 h 958"/>
                <a:gd name="T16" fmla="*/ 1567 w 1665"/>
                <a:gd name="T17" fmla="*/ 888 h 958"/>
                <a:gd name="T18" fmla="*/ 1473 w 1665"/>
                <a:gd name="T19" fmla="*/ 797 h 958"/>
                <a:gd name="T20" fmla="*/ 837 w 1665"/>
                <a:gd name="T21" fmla="*/ 191 h 958"/>
                <a:gd name="T22" fmla="*/ 806 w 1665"/>
                <a:gd name="T23" fmla="*/ 192 h 958"/>
                <a:gd name="T24" fmla="*/ 201 w 1665"/>
                <a:gd name="T25" fmla="*/ 858 h 958"/>
                <a:gd name="T26" fmla="*/ 110 w 1665"/>
                <a:gd name="T27" fmla="*/ 958 h 958"/>
                <a:gd name="T28" fmla="*/ 106 w 1665"/>
                <a:gd name="T29" fmla="*/ 958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65" h="958">
                  <a:moveTo>
                    <a:pt x="106" y="958"/>
                  </a:moveTo>
                  <a:cubicBezTo>
                    <a:pt x="55" y="958"/>
                    <a:pt x="13" y="918"/>
                    <a:pt x="10" y="867"/>
                  </a:cubicBezTo>
                  <a:cubicBezTo>
                    <a:pt x="0" y="647"/>
                    <a:pt x="76" y="435"/>
                    <a:pt x="225" y="271"/>
                  </a:cubicBezTo>
                  <a:cubicBezTo>
                    <a:pt x="373" y="108"/>
                    <a:pt x="577" y="12"/>
                    <a:pt x="797" y="1"/>
                  </a:cubicBezTo>
                  <a:cubicBezTo>
                    <a:pt x="810" y="1"/>
                    <a:pt x="824" y="0"/>
                    <a:pt x="837" y="0"/>
                  </a:cubicBezTo>
                  <a:cubicBezTo>
                    <a:pt x="1049" y="0"/>
                    <a:pt x="1251" y="81"/>
                    <a:pt x="1406" y="228"/>
                  </a:cubicBezTo>
                  <a:cubicBezTo>
                    <a:pt x="1561" y="376"/>
                    <a:pt x="1653" y="574"/>
                    <a:pt x="1663" y="788"/>
                  </a:cubicBezTo>
                  <a:cubicBezTo>
                    <a:pt x="1665" y="840"/>
                    <a:pt x="1625" y="885"/>
                    <a:pt x="1572" y="888"/>
                  </a:cubicBezTo>
                  <a:cubicBezTo>
                    <a:pt x="1571" y="888"/>
                    <a:pt x="1569" y="888"/>
                    <a:pt x="1567" y="888"/>
                  </a:cubicBezTo>
                  <a:cubicBezTo>
                    <a:pt x="1517" y="888"/>
                    <a:pt x="1475" y="848"/>
                    <a:pt x="1473" y="797"/>
                  </a:cubicBezTo>
                  <a:cubicBezTo>
                    <a:pt x="1456" y="457"/>
                    <a:pt x="1177" y="191"/>
                    <a:pt x="837" y="191"/>
                  </a:cubicBezTo>
                  <a:cubicBezTo>
                    <a:pt x="827" y="191"/>
                    <a:pt x="817" y="191"/>
                    <a:pt x="806" y="192"/>
                  </a:cubicBezTo>
                  <a:cubicBezTo>
                    <a:pt x="456" y="208"/>
                    <a:pt x="184" y="507"/>
                    <a:pt x="201" y="858"/>
                  </a:cubicBezTo>
                  <a:cubicBezTo>
                    <a:pt x="203" y="910"/>
                    <a:pt x="163" y="955"/>
                    <a:pt x="110" y="958"/>
                  </a:cubicBezTo>
                  <a:cubicBezTo>
                    <a:pt x="109" y="958"/>
                    <a:pt x="107" y="958"/>
                    <a:pt x="106" y="9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A1812C09-2CDA-BA4C-B21F-47FAF2E69FA0}"/>
                </a:ext>
              </a:extLst>
            </p:cNvPr>
            <p:cNvSpPr>
              <a:spLocks/>
            </p:cNvSpPr>
            <p:nvPr/>
          </p:nvSpPr>
          <p:spPr bwMode="auto">
            <a:xfrm>
              <a:off x="3887470" y="3817622"/>
              <a:ext cx="2023798" cy="2219322"/>
            </a:xfrm>
            <a:custGeom>
              <a:avLst/>
              <a:gdLst>
                <a:gd name="T0" fmla="*/ 841 w 1419"/>
                <a:gd name="T1" fmla="*/ 1557 h 1557"/>
                <a:gd name="T2" fmla="*/ 758 w 1419"/>
                <a:gd name="T3" fmla="*/ 1509 h 1557"/>
                <a:gd name="T4" fmla="*/ 793 w 1419"/>
                <a:gd name="T5" fmla="*/ 1379 h 1557"/>
                <a:gd name="T6" fmla="*/ 1090 w 1419"/>
                <a:gd name="T7" fmla="*/ 992 h 1557"/>
                <a:gd name="T8" fmla="*/ 1026 w 1419"/>
                <a:gd name="T9" fmla="*/ 509 h 1557"/>
                <a:gd name="T10" fmla="*/ 640 w 1419"/>
                <a:gd name="T11" fmla="*/ 213 h 1557"/>
                <a:gd name="T12" fmla="*/ 474 w 1419"/>
                <a:gd name="T13" fmla="*/ 191 h 1557"/>
                <a:gd name="T14" fmla="*/ 157 w 1419"/>
                <a:gd name="T15" fmla="*/ 276 h 1557"/>
                <a:gd name="T16" fmla="*/ 109 w 1419"/>
                <a:gd name="T17" fmla="*/ 289 h 1557"/>
                <a:gd name="T18" fmla="*/ 27 w 1419"/>
                <a:gd name="T19" fmla="*/ 242 h 1557"/>
                <a:gd name="T20" fmla="*/ 61 w 1419"/>
                <a:gd name="T21" fmla="*/ 111 h 1557"/>
                <a:gd name="T22" fmla="*/ 474 w 1419"/>
                <a:gd name="T23" fmla="*/ 0 h 1557"/>
                <a:gd name="T24" fmla="*/ 689 w 1419"/>
                <a:gd name="T25" fmla="*/ 29 h 1557"/>
                <a:gd name="T26" fmla="*/ 1191 w 1419"/>
                <a:gd name="T27" fmla="*/ 414 h 1557"/>
                <a:gd name="T28" fmla="*/ 889 w 1419"/>
                <a:gd name="T29" fmla="*/ 1544 h 1557"/>
                <a:gd name="T30" fmla="*/ 841 w 1419"/>
                <a:gd name="T31" fmla="*/ 1557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9" h="1557">
                  <a:moveTo>
                    <a:pt x="841" y="1557"/>
                  </a:moveTo>
                  <a:cubicBezTo>
                    <a:pt x="807" y="1557"/>
                    <a:pt x="775" y="1539"/>
                    <a:pt x="758" y="1509"/>
                  </a:cubicBezTo>
                  <a:cubicBezTo>
                    <a:pt x="732" y="1464"/>
                    <a:pt x="748" y="1405"/>
                    <a:pt x="793" y="1379"/>
                  </a:cubicBezTo>
                  <a:cubicBezTo>
                    <a:pt x="940" y="1294"/>
                    <a:pt x="1046" y="1157"/>
                    <a:pt x="1090" y="992"/>
                  </a:cubicBezTo>
                  <a:cubicBezTo>
                    <a:pt x="1134" y="828"/>
                    <a:pt x="1111" y="656"/>
                    <a:pt x="1026" y="509"/>
                  </a:cubicBezTo>
                  <a:cubicBezTo>
                    <a:pt x="941" y="362"/>
                    <a:pt x="804" y="257"/>
                    <a:pt x="640" y="213"/>
                  </a:cubicBezTo>
                  <a:cubicBezTo>
                    <a:pt x="585" y="198"/>
                    <a:pt x="530" y="191"/>
                    <a:pt x="474" y="191"/>
                  </a:cubicBezTo>
                  <a:cubicBezTo>
                    <a:pt x="363" y="191"/>
                    <a:pt x="254" y="220"/>
                    <a:pt x="157" y="276"/>
                  </a:cubicBezTo>
                  <a:cubicBezTo>
                    <a:pt x="142" y="285"/>
                    <a:pt x="126" y="289"/>
                    <a:pt x="109" y="289"/>
                  </a:cubicBezTo>
                  <a:cubicBezTo>
                    <a:pt x="75" y="289"/>
                    <a:pt x="44" y="271"/>
                    <a:pt x="27" y="242"/>
                  </a:cubicBezTo>
                  <a:cubicBezTo>
                    <a:pt x="0" y="196"/>
                    <a:pt x="16" y="138"/>
                    <a:pt x="61" y="111"/>
                  </a:cubicBezTo>
                  <a:cubicBezTo>
                    <a:pt x="187" y="39"/>
                    <a:pt x="330" y="0"/>
                    <a:pt x="474" y="0"/>
                  </a:cubicBezTo>
                  <a:cubicBezTo>
                    <a:pt x="546" y="0"/>
                    <a:pt x="618" y="10"/>
                    <a:pt x="689" y="29"/>
                  </a:cubicBezTo>
                  <a:cubicBezTo>
                    <a:pt x="903" y="86"/>
                    <a:pt x="1081" y="223"/>
                    <a:pt x="1191" y="414"/>
                  </a:cubicBezTo>
                  <a:cubicBezTo>
                    <a:pt x="1419" y="809"/>
                    <a:pt x="1284" y="1316"/>
                    <a:pt x="889" y="1544"/>
                  </a:cubicBezTo>
                  <a:cubicBezTo>
                    <a:pt x="874" y="1552"/>
                    <a:pt x="858" y="1557"/>
                    <a:pt x="841" y="155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
              <a:extLst>
                <a:ext uri="{FF2B5EF4-FFF2-40B4-BE49-F238E27FC236}">
                  <a16:creationId xmlns:a16="http://schemas.microsoft.com/office/drawing/2014/main" id="{90C22F95-AF6E-0447-B8DA-39D46795F160}"/>
                </a:ext>
              </a:extLst>
            </p:cNvPr>
            <p:cNvSpPr>
              <a:spLocks/>
            </p:cNvSpPr>
            <p:nvPr/>
          </p:nvSpPr>
          <p:spPr bwMode="auto">
            <a:xfrm>
              <a:off x="6256610" y="2146783"/>
              <a:ext cx="2047921" cy="2193929"/>
            </a:xfrm>
            <a:custGeom>
              <a:avLst/>
              <a:gdLst>
                <a:gd name="T0" fmla="*/ 944 w 1436"/>
                <a:gd name="T1" fmla="*/ 1539 h 1539"/>
                <a:gd name="T2" fmla="*/ 767 w 1436"/>
                <a:gd name="T3" fmla="*/ 1520 h 1539"/>
                <a:gd name="T4" fmla="*/ 246 w 1436"/>
                <a:gd name="T5" fmla="*/ 1159 h 1539"/>
                <a:gd name="T6" fmla="*/ 495 w 1436"/>
                <a:gd name="T7" fmla="*/ 16 h 1539"/>
                <a:gd name="T8" fmla="*/ 546 w 1436"/>
                <a:gd name="T9" fmla="*/ 0 h 1539"/>
                <a:gd name="T10" fmla="*/ 626 w 1436"/>
                <a:gd name="T11" fmla="*/ 44 h 1539"/>
                <a:gd name="T12" fmla="*/ 639 w 1436"/>
                <a:gd name="T13" fmla="*/ 116 h 1539"/>
                <a:gd name="T14" fmla="*/ 598 w 1436"/>
                <a:gd name="T15" fmla="*/ 176 h 1539"/>
                <a:gd name="T16" fmla="*/ 407 w 1436"/>
                <a:gd name="T17" fmla="*/ 1056 h 1539"/>
                <a:gd name="T18" fmla="*/ 807 w 1436"/>
                <a:gd name="T19" fmla="*/ 1333 h 1539"/>
                <a:gd name="T20" fmla="*/ 943 w 1436"/>
                <a:gd name="T21" fmla="*/ 1348 h 1539"/>
                <a:gd name="T22" fmla="*/ 1286 w 1436"/>
                <a:gd name="T23" fmla="*/ 1247 h 1539"/>
                <a:gd name="T24" fmla="*/ 1338 w 1436"/>
                <a:gd name="T25" fmla="*/ 1232 h 1539"/>
                <a:gd name="T26" fmla="*/ 1418 w 1436"/>
                <a:gd name="T27" fmla="*/ 1275 h 1539"/>
                <a:gd name="T28" fmla="*/ 1431 w 1436"/>
                <a:gd name="T29" fmla="*/ 1347 h 1539"/>
                <a:gd name="T30" fmla="*/ 1389 w 1436"/>
                <a:gd name="T31" fmla="*/ 1407 h 1539"/>
                <a:gd name="T32" fmla="*/ 944 w 1436"/>
                <a:gd name="T33"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6" h="1539">
                  <a:moveTo>
                    <a:pt x="944" y="1539"/>
                  </a:moveTo>
                  <a:cubicBezTo>
                    <a:pt x="884" y="1539"/>
                    <a:pt x="825" y="1532"/>
                    <a:pt x="767" y="1520"/>
                  </a:cubicBezTo>
                  <a:cubicBezTo>
                    <a:pt x="551" y="1473"/>
                    <a:pt x="366" y="1345"/>
                    <a:pt x="246" y="1159"/>
                  </a:cubicBezTo>
                  <a:cubicBezTo>
                    <a:pt x="0" y="775"/>
                    <a:pt x="111" y="262"/>
                    <a:pt x="495" y="16"/>
                  </a:cubicBezTo>
                  <a:cubicBezTo>
                    <a:pt x="510" y="6"/>
                    <a:pt x="528" y="0"/>
                    <a:pt x="546" y="0"/>
                  </a:cubicBezTo>
                  <a:cubicBezTo>
                    <a:pt x="579" y="0"/>
                    <a:pt x="609" y="17"/>
                    <a:pt x="626" y="44"/>
                  </a:cubicBezTo>
                  <a:cubicBezTo>
                    <a:pt x="640" y="66"/>
                    <a:pt x="645" y="91"/>
                    <a:pt x="639" y="116"/>
                  </a:cubicBezTo>
                  <a:cubicBezTo>
                    <a:pt x="634" y="141"/>
                    <a:pt x="619" y="162"/>
                    <a:pt x="598" y="176"/>
                  </a:cubicBezTo>
                  <a:cubicBezTo>
                    <a:pt x="303" y="366"/>
                    <a:pt x="217" y="760"/>
                    <a:pt x="407" y="1056"/>
                  </a:cubicBezTo>
                  <a:cubicBezTo>
                    <a:pt x="499" y="1199"/>
                    <a:pt x="641" y="1297"/>
                    <a:pt x="807" y="1333"/>
                  </a:cubicBezTo>
                  <a:cubicBezTo>
                    <a:pt x="852" y="1343"/>
                    <a:pt x="898" y="1348"/>
                    <a:pt x="943" y="1348"/>
                  </a:cubicBezTo>
                  <a:cubicBezTo>
                    <a:pt x="1065" y="1348"/>
                    <a:pt x="1183" y="1313"/>
                    <a:pt x="1286" y="1247"/>
                  </a:cubicBezTo>
                  <a:cubicBezTo>
                    <a:pt x="1302" y="1237"/>
                    <a:pt x="1320" y="1232"/>
                    <a:pt x="1338" y="1232"/>
                  </a:cubicBezTo>
                  <a:cubicBezTo>
                    <a:pt x="1371" y="1232"/>
                    <a:pt x="1401" y="1248"/>
                    <a:pt x="1418" y="1275"/>
                  </a:cubicBezTo>
                  <a:cubicBezTo>
                    <a:pt x="1432" y="1297"/>
                    <a:pt x="1436" y="1322"/>
                    <a:pt x="1431" y="1347"/>
                  </a:cubicBezTo>
                  <a:cubicBezTo>
                    <a:pt x="1426" y="1372"/>
                    <a:pt x="1411" y="1393"/>
                    <a:pt x="1389" y="1407"/>
                  </a:cubicBezTo>
                  <a:cubicBezTo>
                    <a:pt x="1256" y="1493"/>
                    <a:pt x="1101" y="1539"/>
                    <a:pt x="944" y="153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
              <a:extLst>
                <a:ext uri="{FF2B5EF4-FFF2-40B4-BE49-F238E27FC236}">
                  <a16:creationId xmlns:a16="http://schemas.microsoft.com/office/drawing/2014/main" id="{EDBFFB13-C28A-DF4A-B715-85080FE1BB4D}"/>
                </a:ext>
              </a:extLst>
            </p:cNvPr>
            <p:cNvSpPr>
              <a:spLocks/>
            </p:cNvSpPr>
            <p:nvPr/>
          </p:nvSpPr>
          <p:spPr bwMode="auto">
            <a:xfrm>
              <a:off x="6420392" y="3752871"/>
              <a:ext cx="1881599" cy="2218052"/>
            </a:xfrm>
            <a:custGeom>
              <a:avLst/>
              <a:gdLst>
                <a:gd name="T0" fmla="*/ 490 w 1320"/>
                <a:gd name="T1" fmla="*/ 1556 h 1556"/>
                <a:gd name="T2" fmla="*/ 442 w 1320"/>
                <a:gd name="T3" fmla="*/ 1544 h 1556"/>
                <a:gd name="T4" fmla="*/ 57 w 1320"/>
                <a:gd name="T5" fmla="*/ 1041 h 1556"/>
                <a:gd name="T6" fmla="*/ 139 w 1320"/>
                <a:gd name="T7" fmla="*/ 414 h 1556"/>
                <a:gd name="T8" fmla="*/ 448 w 1320"/>
                <a:gd name="T9" fmla="*/ 108 h 1556"/>
                <a:gd name="T10" fmla="*/ 857 w 1320"/>
                <a:gd name="T11" fmla="*/ 0 h 1556"/>
                <a:gd name="T12" fmla="*/ 1269 w 1320"/>
                <a:gd name="T13" fmla="*/ 111 h 1556"/>
                <a:gd name="T14" fmla="*/ 1314 w 1320"/>
                <a:gd name="T15" fmla="*/ 169 h 1556"/>
                <a:gd name="T16" fmla="*/ 1304 w 1320"/>
                <a:gd name="T17" fmla="*/ 241 h 1556"/>
                <a:gd name="T18" fmla="*/ 1222 w 1320"/>
                <a:gd name="T19" fmla="*/ 289 h 1556"/>
                <a:gd name="T20" fmla="*/ 1174 w 1320"/>
                <a:gd name="T21" fmla="*/ 276 h 1556"/>
                <a:gd name="T22" fmla="*/ 857 w 1320"/>
                <a:gd name="T23" fmla="*/ 190 h 1556"/>
                <a:gd name="T24" fmla="*/ 691 w 1320"/>
                <a:gd name="T25" fmla="*/ 212 h 1556"/>
                <a:gd name="T26" fmla="*/ 304 w 1320"/>
                <a:gd name="T27" fmla="*/ 509 h 1556"/>
                <a:gd name="T28" fmla="*/ 241 w 1320"/>
                <a:gd name="T29" fmla="*/ 992 h 1556"/>
                <a:gd name="T30" fmla="*/ 537 w 1320"/>
                <a:gd name="T31" fmla="*/ 1379 h 1556"/>
                <a:gd name="T32" fmla="*/ 582 w 1320"/>
                <a:gd name="T33" fmla="*/ 1436 h 1556"/>
                <a:gd name="T34" fmla="*/ 572 w 1320"/>
                <a:gd name="T35" fmla="*/ 1509 h 1556"/>
                <a:gd name="T36" fmla="*/ 490 w 1320"/>
                <a:gd name="T37"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0" h="1556">
                  <a:moveTo>
                    <a:pt x="490" y="1556"/>
                  </a:moveTo>
                  <a:cubicBezTo>
                    <a:pt x="473" y="1556"/>
                    <a:pt x="457" y="1552"/>
                    <a:pt x="442" y="1544"/>
                  </a:cubicBezTo>
                  <a:cubicBezTo>
                    <a:pt x="251" y="1433"/>
                    <a:pt x="114" y="1255"/>
                    <a:pt x="57" y="1041"/>
                  </a:cubicBezTo>
                  <a:cubicBezTo>
                    <a:pt x="0" y="828"/>
                    <a:pt x="29" y="605"/>
                    <a:pt x="139" y="414"/>
                  </a:cubicBezTo>
                  <a:cubicBezTo>
                    <a:pt x="213" y="286"/>
                    <a:pt x="320" y="180"/>
                    <a:pt x="448" y="108"/>
                  </a:cubicBezTo>
                  <a:cubicBezTo>
                    <a:pt x="573" y="37"/>
                    <a:pt x="714" y="0"/>
                    <a:pt x="857" y="0"/>
                  </a:cubicBezTo>
                  <a:cubicBezTo>
                    <a:pt x="1001" y="0"/>
                    <a:pt x="1144" y="39"/>
                    <a:pt x="1269" y="111"/>
                  </a:cubicBezTo>
                  <a:cubicBezTo>
                    <a:pt x="1291" y="124"/>
                    <a:pt x="1307" y="144"/>
                    <a:pt x="1314" y="169"/>
                  </a:cubicBezTo>
                  <a:cubicBezTo>
                    <a:pt x="1320" y="193"/>
                    <a:pt x="1317" y="219"/>
                    <a:pt x="1304" y="241"/>
                  </a:cubicBezTo>
                  <a:cubicBezTo>
                    <a:pt x="1287" y="270"/>
                    <a:pt x="1256" y="289"/>
                    <a:pt x="1222" y="289"/>
                  </a:cubicBezTo>
                  <a:cubicBezTo>
                    <a:pt x="1205" y="289"/>
                    <a:pt x="1188" y="284"/>
                    <a:pt x="1174" y="276"/>
                  </a:cubicBezTo>
                  <a:cubicBezTo>
                    <a:pt x="1077" y="220"/>
                    <a:pt x="967" y="190"/>
                    <a:pt x="857" y="190"/>
                  </a:cubicBezTo>
                  <a:cubicBezTo>
                    <a:pt x="801" y="190"/>
                    <a:pt x="745" y="198"/>
                    <a:pt x="691" y="212"/>
                  </a:cubicBezTo>
                  <a:cubicBezTo>
                    <a:pt x="527" y="256"/>
                    <a:pt x="389" y="362"/>
                    <a:pt x="304" y="509"/>
                  </a:cubicBezTo>
                  <a:cubicBezTo>
                    <a:pt x="219" y="656"/>
                    <a:pt x="197" y="828"/>
                    <a:pt x="241" y="992"/>
                  </a:cubicBezTo>
                  <a:cubicBezTo>
                    <a:pt x="285" y="1156"/>
                    <a:pt x="390" y="1293"/>
                    <a:pt x="537" y="1379"/>
                  </a:cubicBezTo>
                  <a:cubicBezTo>
                    <a:pt x="559" y="1391"/>
                    <a:pt x="575" y="1412"/>
                    <a:pt x="582" y="1436"/>
                  </a:cubicBezTo>
                  <a:cubicBezTo>
                    <a:pt x="588" y="1461"/>
                    <a:pt x="585" y="1487"/>
                    <a:pt x="572" y="1509"/>
                  </a:cubicBezTo>
                  <a:cubicBezTo>
                    <a:pt x="555" y="1538"/>
                    <a:pt x="524" y="1556"/>
                    <a:pt x="490" y="15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
              <a:extLst>
                <a:ext uri="{FF2B5EF4-FFF2-40B4-BE49-F238E27FC236}">
                  <a16:creationId xmlns:a16="http://schemas.microsoft.com/office/drawing/2014/main" id="{5CA9C1F2-F0AC-314E-996C-5218AAD4DA7F}"/>
                </a:ext>
              </a:extLst>
            </p:cNvPr>
            <p:cNvSpPr>
              <a:spLocks/>
            </p:cNvSpPr>
            <p:nvPr/>
          </p:nvSpPr>
          <p:spPr bwMode="auto">
            <a:xfrm>
              <a:off x="3898897" y="2159480"/>
              <a:ext cx="1980630" cy="2242175"/>
            </a:xfrm>
            <a:custGeom>
              <a:avLst/>
              <a:gdLst>
                <a:gd name="T0" fmla="*/ 443 w 1389"/>
                <a:gd name="T1" fmla="*/ 1573 h 1573"/>
                <a:gd name="T2" fmla="*/ 66 w 1389"/>
                <a:gd name="T3" fmla="*/ 1481 h 1573"/>
                <a:gd name="T4" fmla="*/ 24 w 1389"/>
                <a:gd name="T5" fmla="*/ 1353 h 1573"/>
                <a:gd name="T6" fmla="*/ 109 w 1389"/>
                <a:gd name="T7" fmla="*/ 1301 h 1573"/>
                <a:gd name="T8" fmla="*/ 153 w 1389"/>
                <a:gd name="T9" fmla="*/ 1311 h 1573"/>
                <a:gd name="T10" fmla="*/ 443 w 1389"/>
                <a:gd name="T11" fmla="*/ 1382 h 1573"/>
                <a:gd name="T12" fmla="*/ 1010 w 1389"/>
                <a:gd name="T13" fmla="*/ 1037 h 1573"/>
                <a:gd name="T14" fmla="*/ 736 w 1389"/>
                <a:gd name="T15" fmla="*/ 180 h 1573"/>
                <a:gd name="T16" fmla="*/ 689 w 1389"/>
                <a:gd name="T17" fmla="*/ 124 h 1573"/>
                <a:gd name="T18" fmla="*/ 695 w 1389"/>
                <a:gd name="T19" fmla="*/ 51 h 1573"/>
                <a:gd name="T20" fmla="*/ 780 w 1389"/>
                <a:gd name="T21" fmla="*/ 0 h 1573"/>
                <a:gd name="T22" fmla="*/ 823 w 1389"/>
                <a:gd name="T23" fmla="*/ 10 h 1573"/>
                <a:gd name="T24" fmla="*/ 1180 w 1389"/>
                <a:gd name="T25" fmla="*/ 1124 h 1573"/>
                <a:gd name="T26" fmla="*/ 869 w 1389"/>
                <a:gd name="T27" fmla="*/ 1455 h 1573"/>
                <a:gd name="T28" fmla="*/ 443 w 1389"/>
                <a:gd name="T29" fmla="*/ 1573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9" h="1573">
                  <a:moveTo>
                    <a:pt x="443" y="1573"/>
                  </a:moveTo>
                  <a:cubicBezTo>
                    <a:pt x="311" y="1573"/>
                    <a:pt x="184" y="1542"/>
                    <a:pt x="66" y="1481"/>
                  </a:cubicBezTo>
                  <a:cubicBezTo>
                    <a:pt x="19" y="1457"/>
                    <a:pt x="0" y="1399"/>
                    <a:pt x="24" y="1353"/>
                  </a:cubicBezTo>
                  <a:cubicBezTo>
                    <a:pt x="41" y="1321"/>
                    <a:pt x="73" y="1301"/>
                    <a:pt x="109" y="1301"/>
                  </a:cubicBezTo>
                  <a:cubicBezTo>
                    <a:pt x="124" y="1301"/>
                    <a:pt x="139" y="1305"/>
                    <a:pt x="153" y="1311"/>
                  </a:cubicBezTo>
                  <a:cubicBezTo>
                    <a:pt x="244" y="1358"/>
                    <a:pt x="341" y="1382"/>
                    <a:pt x="443" y="1382"/>
                  </a:cubicBezTo>
                  <a:cubicBezTo>
                    <a:pt x="683" y="1382"/>
                    <a:pt x="901" y="1250"/>
                    <a:pt x="1010" y="1037"/>
                  </a:cubicBezTo>
                  <a:cubicBezTo>
                    <a:pt x="1171" y="725"/>
                    <a:pt x="1048" y="340"/>
                    <a:pt x="736" y="180"/>
                  </a:cubicBezTo>
                  <a:cubicBezTo>
                    <a:pt x="713" y="168"/>
                    <a:pt x="697" y="148"/>
                    <a:pt x="689" y="124"/>
                  </a:cubicBezTo>
                  <a:cubicBezTo>
                    <a:pt x="681" y="100"/>
                    <a:pt x="683" y="74"/>
                    <a:pt x="695" y="51"/>
                  </a:cubicBezTo>
                  <a:cubicBezTo>
                    <a:pt x="711" y="19"/>
                    <a:pt x="744" y="0"/>
                    <a:pt x="780" y="0"/>
                  </a:cubicBezTo>
                  <a:cubicBezTo>
                    <a:pt x="795" y="0"/>
                    <a:pt x="810" y="3"/>
                    <a:pt x="823" y="10"/>
                  </a:cubicBezTo>
                  <a:cubicBezTo>
                    <a:pt x="1229" y="219"/>
                    <a:pt x="1389" y="719"/>
                    <a:pt x="1180" y="1124"/>
                  </a:cubicBezTo>
                  <a:cubicBezTo>
                    <a:pt x="1109" y="1262"/>
                    <a:pt x="1001" y="1376"/>
                    <a:pt x="869" y="1455"/>
                  </a:cubicBezTo>
                  <a:cubicBezTo>
                    <a:pt x="740" y="1532"/>
                    <a:pt x="593" y="1573"/>
                    <a:pt x="443" y="157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
              <a:extLst>
                <a:ext uri="{FF2B5EF4-FFF2-40B4-BE49-F238E27FC236}">
                  <a16:creationId xmlns:a16="http://schemas.microsoft.com/office/drawing/2014/main" id="{FC1C8BB9-AE4E-DD4D-811B-021F83EB60C2}"/>
                </a:ext>
              </a:extLst>
            </p:cNvPr>
            <p:cNvSpPr>
              <a:spLocks/>
            </p:cNvSpPr>
            <p:nvPr/>
          </p:nvSpPr>
          <p:spPr bwMode="auto">
            <a:xfrm>
              <a:off x="4867629" y="2165828"/>
              <a:ext cx="2358982" cy="1315341"/>
            </a:xfrm>
            <a:custGeom>
              <a:avLst/>
              <a:gdLst>
                <a:gd name="T0" fmla="*/ 827 w 1655"/>
                <a:gd name="T1" fmla="*/ 923 h 923"/>
                <a:gd name="T2" fmla="*/ 0 w 1655"/>
                <a:gd name="T3" fmla="*/ 95 h 923"/>
                <a:gd name="T4" fmla="*/ 96 w 1655"/>
                <a:gd name="T5" fmla="*/ 0 h 923"/>
                <a:gd name="T6" fmla="*/ 191 w 1655"/>
                <a:gd name="T7" fmla="*/ 95 h 923"/>
                <a:gd name="T8" fmla="*/ 827 w 1655"/>
                <a:gd name="T9" fmla="*/ 732 h 923"/>
                <a:gd name="T10" fmla="*/ 1464 w 1655"/>
                <a:gd name="T11" fmla="*/ 95 h 923"/>
                <a:gd name="T12" fmla="*/ 1559 w 1655"/>
                <a:gd name="T13" fmla="*/ 0 h 923"/>
                <a:gd name="T14" fmla="*/ 1655 w 1655"/>
                <a:gd name="T15" fmla="*/ 95 h 923"/>
                <a:gd name="T16" fmla="*/ 827 w 1655"/>
                <a:gd name="T17" fmla="*/ 923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5" h="923">
                  <a:moveTo>
                    <a:pt x="827" y="923"/>
                  </a:moveTo>
                  <a:cubicBezTo>
                    <a:pt x="371" y="923"/>
                    <a:pt x="0" y="551"/>
                    <a:pt x="0" y="95"/>
                  </a:cubicBezTo>
                  <a:cubicBezTo>
                    <a:pt x="0" y="43"/>
                    <a:pt x="43" y="0"/>
                    <a:pt x="96" y="0"/>
                  </a:cubicBezTo>
                  <a:cubicBezTo>
                    <a:pt x="148" y="0"/>
                    <a:pt x="191" y="43"/>
                    <a:pt x="191" y="95"/>
                  </a:cubicBezTo>
                  <a:cubicBezTo>
                    <a:pt x="191" y="446"/>
                    <a:pt x="476" y="732"/>
                    <a:pt x="827" y="732"/>
                  </a:cubicBezTo>
                  <a:cubicBezTo>
                    <a:pt x="1178" y="732"/>
                    <a:pt x="1464" y="446"/>
                    <a:pt x="1464" y="95"/>
                  </a:cubicBezTo>
                  <a:cubicBezTo>
                    <a:pt x="1464" y="43"/>
                    <a:pt x="1507" y="0"/>
                    <a:pt x="1559" y="0"/>
                  </a:cubicBezTo>
                  <a:cubicBezTo>
                    <a:pt x="1612" y="0"/>
                    <a:pt x="1655" y="43"/>
                    <a:pt x="1655" y="95"/>
                  </a:cubicBezTo>
                  <a:cubicBezTo>
                    <a:pt x="1655" y="551"/>
                    <a:pt x="1284" y="923"/>
                    <a:pt x="827" y="92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0" name="Group 69"/>
          <p:cNvGrpSpPr/>
          <p:nvPr/>
        </p:nvGrpSpPr>
        <p:grpSpPr>
          <a:xfrm>
            <a:off x="1082399" y="1570616"/>
            <a:ext cx="1479614" cy="2622538"/>
            <a:chOff x="1082399" y="1570616"/>
            <a:chExt cx="1479614" cy="2622538"/>
          </a:xfrm>
        </p:grpSpPr>
        <p:grpSp>
          <p:nvGrpSpPr>
            <p:cNvPr id="40" name="Group 39">
              <a:extLst>
                <a:ext uri="{FF2B5EF4-FFF2-40B4-BE49-F238E27FC236}">
                  <a16:creationId xmlns:a16="http://schemas.microsoft.com/office/drawing/2014/main" id="{0E78DD75-0549-5A44-A27F-BBEE608F6C40}"/>
                </a:ext>
              </a:extLst>
            </p:cNvPr>
            <p:cNvGrpSpPr/>
            <p:nvPr/>
          </p:nvGrpSpPr>
          <p:grpSpPr>
            <a:xfrm>
              <a:off x="1082399" y="1945203"/>
              <a:ext cx="1455530" cy="2243748"/>
              <a:chOff x="1720761" y="2497908"/>
              <a:chExt cx="1030499" cy="2243748"/>
            </a:xfrm>
          </p:grpSpPr>
          <p:sp>
            <p:nvSpPr>
              <p:cNvPr id="41" name="Rectangle 40">
                <a:extLst>
                  <a:ext uri="{FF2B5EF4-FFF2-40B4-BE49-F238E27FC236}">
                    <a16:creationId xmlns:a16="http://schemas.microsoft.com/office/drawing/2014/main" id="{C094D1B6-EC6F-DD44-959C-1FEE6D93865F}"/>
                  </a:ext>
                </a:extLst>
              </p:cNvPr>
              <p:cNvSpPr>
                <a:spLocks noChangeArrowheads="1"/>
              </p:cNvSpPr>
              <p:nvPr/>
            </p:nvSpPr>
            <p:spPr bwMode="auto">
              <a:xfrm>
                <a:off x="1765881" y="4433879"/>
                <a:ext cx="3311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accent1"/>
                    </a:solidFill>
                    <a:effectLst/>
                    <a:latin typeface="Roboto Black" panose="02000000000000000000" pitchFamily="2" charset="0"/>
                    <a:ea typeface="Roboto Black" panose="02000000000000000000" pitchFamily="2" charset="0"/>
                  </a:rPr>
                  <a:t>LA</a:t>
                </a:r>
                <a:endParaRPr kumimoji="0" lang="en-US" sz="2000" b="1" u="none" strike="noStrike" cap="none" normalizeH="0" baseline="0" dirty="0">
                  <a:ln>
                    <a:noFill/>
                  </a:ln>
                  <a:solidFill>
                    <a:schemeClr val="accent1"/>
                  </a:solidFill>
                  <a:effectLst/>
                  <a:latin typeface="Roboto Black" panose="02000000000000000000" pitchFamily="2" charset="0"/>
                  <a:ea typeface="Roboto Black" panose="02000000000000000000" pitchFamily="2" charset="0"/>
                </a:endParaRPr>
              </a:p>
            </p:txBody>
          </p:sp>
          <p:sp>
            <p:nvSpPr>
              <p:cNvPr id="42" name="Rectangle 41">
                <a:extLst>
                  <a:ext uri="{FF2B5EF4-FFF2-40B4-BE49-F238E27FC236}">
                    <a16:creationId xmlns:a16="http://schemas.microsoft.com/office/drawing/2014/main" id="{0EC3C931-6EC2-9B4F-8C6E-2EE2925FEF71}"/>
                  </a:ext>
                </a:extLst>
              </p:cNvPr>
              <p:cNvSpPr>
                <a:spLocks noChangeArrowheads="1"/>
              </p:cNvSpPr>
              <p:nvPr/>
            </p:nvSpPr>
            <p:spPr bwMode="auto">
              <a:xfrm>
                <a:off x="1720761" y="4226896"/>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3" name="Rectangle 42">
                <a:extLst>
                  <a:ext uri="{FF2B5EF4-FFF2-40B4-BE49-F238E27FC236}">
                    <a16:creationId xmlns:a16="http://schemas.microsoft.com/office/drawing/2014/main" id="{FA5B8808-8E77-5B42-A6DE-F025869718CE}"/>
                  </a:ext>
                </a:extLst>
              </p:cNvPr>
              <p:cNvSpPr>
                <a:spLocks noChangeArrowheads="1"/>
              </p:cNvSpPr>
              <p:nvPr/>
            </p:nvSpPr>
            <p:spPr bwMode="auto">
              <a:xfrm>
                <a:off x="1720761" y="4072684"/>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4" name="Rectangle 43">
                <a:extLst>
                  <a:ext uri="{FF2B5EF4-FFF2-40B4-BE49-F238E27FC236}">
                    <a16:creationId xmlns:a16="http://schemas.microsoft.com/office/drawing/2014/main" id="{6AB6A912-1FE0-5842-8477-8216BED5B248}"/>
                  </a:ext>
                </a:extLst>
              </p:cNvPr>
              <p:cNvSpPr>
                <a:spLocks noChangeArrowheads="1"/>
              </p:cNvSpPr>
              <p:nvPr/>
            </p:nvSpPr>
            <p:spPr bwMode="auto">
              <a:xfrm>
                <a:off x="1720761" y="3916658"/>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5" name="Rectangle 44">
                <a:extLst>
                  <a:ext uri="{FF2B5EF4-FFF2-40B4-BE49-F238E27FC236}">
                    <a16:creationId xmlns:a16="http://schemas.microsoft.com/office/drawing/2014/main" id="{88164504-CB91-D74F-9B38-349C3AA0275A}"/>
                  </a:ext>
                </a:extLst>
              </p:cNvPr>
              <p:cNvSpPr>
                <a:spLocks noChangeArrowheads="1"/>
              </p:cNvSpPr>
              <p:nvPr/>
            </p:nvSpPr>
            <p:spPr bwMode="auto">
              <a:xfrm>
                <a:off x="1720761" y="3749746"/>
                <a:ext cx="477150" cy="11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6" name="Rectangle 45">
                <a:extLst>
                  <a:ext uri="{FF2B5EF4-FFF2-40B4-BE49-F238E27FC236}">
                    <a16:creationId xmlns:a16="http://schemas.microsoft.com/office/drawing/2014/main" id="{81589266-B620-194D-9CFB-4448DE901521}"/>
                  </a:ext>
                </a:extLst>
              </p:cNvPr>
              <p:cNvSpPr>
                <a:spLocks noChangeArrowheads="1"/>
              </p:cNvSpPr>
              <p:nvPr/>
            </p:nvSpPr>
            <p:spPr bwMode="auto">
              <a:xfrm>
                <a:off x="1720761" y="3595534"/>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7" name="Rectangle 46">
                <a:extLst>
                  <a:ext uri="{FF2B5EF4-FFF2-40B4-BE49-F238E27FC236}">
                    <a16:creationId xmlns:a16="http://schemas.microsoft.com/office/drawing/2014/main" id="{3C2707C3-01B3-914E-8813-570B31148D6F}"/>
                  </a:ext>
                </a:extLst>
              </p:cNvPr>
              <p:cNvSpPr>
                <a:spLocks noChangeArrowheads="1"/>
              </p:cNvSpPr>
              <p:nvPr/>
            </p:nvSpPr>
            <p:spPr bwMode="auto">
              <a:xfrm>
                <a:off x="1720761" y="3439508"/>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8" name="Rectangle 47">
                <a:extLst>
                  <a:ext uri="{FF2B5EF4-FFF2-40B4-BE49-F238E27FC236}">
                    <a16:creationId xmlns:a16="http://schemas.microsoft.com/office/drawing/2014/main" id="{06F68AC1-4200-684C-B4FB-1E0588758689}"/>
                  </a:ext>
                </a:extLst>
              </p:cNvPr>
              <p:cNvSpPr>
                <a:spLocks noChangeArrowheads="1"/>
              </p:cNvSpPr>
              <p:nvPr/>
            </p:nvSpPr>
            <p:spPr bwMode="auto">
              <a:xfrm>
                <a:off x="1720761" y="3285296"/>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49" name="Rectangle 48">
                <a:extLst>
                  <a:ext uri="{FF2B5EF4-FFF2-40B4-BE49-F238E27FC236}">
                    <a16:creationId xmlns:a16="http://schemas.microsoft.com/office/drawing/2014/main" id="{14737D6A-7550-1842-B776-4FA5C888C4BA}"/>
                  </a:ext>
                </a:extLst>
              </p:cNvPr>
              <p:cNvSpPr>
                <a:spLocks noChangeArrowheads="1"/>
              </p:cNvSpPr>
              <p:nvPr/>
            </p:nvSpPr>
            <p:spPr bwMode="auto">
              <a:xfrm>
                <a:off x="1720761" y="3129270"/>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0" name="Rectangle 49">
                <a:extLst>
                  <a:ext uri="{FF2B5EF4-FFF2-40B4-BE49-F238E27FC236}">
                    <a16:creationId xmlns:a16="http://schemas.microsoft.com/office/drawing/2014/main" id="{15DB1195-D54D-4541-B63B-9B7A28532857}"/>
                  </a:ext>
                </a:extLst>
              </p:cNvPr>
              <p:cNvSpPr>
                <a:spLocks noChangeArrowheads="1"/>
              </p:cNvSpPr>
              <p:nvPr/>
            </p:nvSpPr>
            <p:spPr bwMode="auto">
              <a:xfrm>
                <a:off x="1720761" y="2975058"/>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1" name="Rectangle 50">
                <a:extLst>
                  <a:ext uri="{FF2B5EF4-FFF2-40B4-BE49-F238E27FC236}">
                    <a16:creationId xmlns:a16="http://schemas.microsoft.com/office/drawing/2014/main" id="{6F6402FC-CC89-A44F-BDA8-810FD9721B9B}"/>
                  </a:ext>
                </a:extLst>
              </p:cNvPr>
              <p:cNvSpPr>
                <a:spLocks noChangeArrowheads="1"/>
              </p:cNvSpPr>
              <p:nvPr/>
            </p:nvSpPr>
            <p:spPr bwMode="auto">
              <a:xfrm>
                <a:off x="1720761" y="2820846"/>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2" name="Rectangle 51">
                <a:extLst>
                  <a:ext uri="{FF2B5EF4-FFF2-40B4-BE49-F238E27FC236}">
                    <a16:creationId xmlns:a16="http://schemas.microsoft.com/office/drawing/2014/main" id="{A04697F5-CCA0-E848-B3CD-A16D8AF721AC}"/>
                  </a:ext>
                </a:extLst>
              </p:cNvPr>
              <p:cNvSpPr>
                <a:spLocks noChangeArrowheads="1"/>
              </p:cNvSpPr>
              <p:nvPr/>
            </p:nvSpPr>
            <p:spPr bwMode="auto">
              <a:xfrm>
                <a:off x="1720761" y="2652120"/>
                <a:ext cx="477150" cy="11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3" name="Rectangle 52">
                <a:extLst>
                  <a:ext uri="{FF2B5EF4-FFF2-40B4-BE49-F238E27FC236}">
                    <a16:creationId xmlns:a16="http://schemas.microsoft.com/office/drawing/2014/main" id="{50B3556B-09C4-DE44-80E9-521595E7D211}"/>
                  </a:ext>
                </a:extLst>
              </p:cNvPr>
              <p:cNvSpPr>
                <a:spLocks noChangeArrowheads="1"/>
              </p:cNvSpPr>
              <p:nvPr/>
            </p:nvSpPr>
            <p:spPr bwMode="auto">
              <a:xfrm>
                <a:off x="1720761" y="2497908"/>
                <a:ext cx="4771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6" name="Rectangle 55">
                <a:extLst>
                  <a:ext uri="{FF2B5EF4-FFF2-40B4-BE49-F238E27FC236}">
                    <a16:creationId xmlns:a16="http://schemas.microsoft.com/office/drawing/2014/main" id="{666716AF-581F-F843-BFCC-781D57728B38}"/>
                  </a:ext>
                </a:extLst>
              </p:cNvPr>
              <p:cNvSpPr>
                <a:spLocks noChangeArrowheads="1"/>
              </p:cNvSpPr>
              <p:nvPr/>
            </p:nvSpPr>
            <p:spPr bwMode="auto">
              <a:xfrm>
                <a:off x="2286810" y="4226896"/>
                <a:ext cx="4644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7" name="Rectangle 56">
                <a:extLst>
                  <a:ext uri="{FF2B5EF4-FFF2-40B4-BE49-F238E27FC236}">
                    <a16:creationId xmlns:a16="http://schemas.microsoft.com/office/drawing/2014/main" id="{2F8FDC75-0FF2-864D-B715-BF0940F906A1}"/>
                  </a:ext>
                </a:extLst>
              </p:cNvPr>
              <p:cNvSpPr>
                <a:spLocks noChangeArrowheads="1"/>
              </p:cNvSpPr>
              <p:nvPr/>
            </p:nvSpPr>
            <p:spPr bwMode="auto">
              <a:xfrm>
                <a:off x="2286810" y="4072684"/>
                <a:ext cx="4644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8" name="Rectangle 57">
                <a:extLst>
                  <a:ext uri="{FF2B5EF4-FFF2-40B4-BE49-F238E27FC236}">
                    <a16:creationId xmlns:a16="http://schemas.microsoft.com/office/drawing/2014/main" id="{306C9BB4-E861-5C40-9A69-8B1B7B33A54C}"/>
                  </a:ext>
                </a:extLst>
              </p:cNvPr>
              <p:cNvSpPr>
                <a:spLocks noChangeArrowheads="1"/>
              </p:cNvSpPr>
              <p:nvPr/>
            </p:nvSpPr>
            <p:spPr bwMode="auto">
              <a:xfrm>
                <a:off x="2286810" y="3903958"/>
                <a:ext cx="464450" cy="11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sp>
            <p:nvSpPr>
              <p:cNvPr id="59" name="Rectangle 58">
                <a:extLst>
                  <a:ext uri="{FF2B5EF4-FFF2-40B4-BE49-F238E27FC236}">
                    <a16:creationId xmlns:a16="http://schemas.microsoft.com/office/drawing/2014/main" id="{C5DC66F3-50FF-DB4F-9BBF-82F2535ACB67}"/>
                  </a:ext>
                </a:extLst>
              </p:cNvPr>
              <p:cNvSpPr>
                <a:spLocks noChangeArrowheads="1"/>
              </p:cNvSpPr>
              <p:nvPr/>
            </p:nvSpPr>
            <p:spPr bwMode="auto">
              <a:xfrm>
                <a:off x="2286810" y="3749746"/>
                <a:ext cx="464450" cy="1034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1">
                  <a:latin typeface="Roboto Black" panose="02000000000000000000" pitchFamily="2" charset="0"/>
                  <a:ea typeface="Roboto Black" panose="02000000000000000000" pitchFamily="2" charset="0"/>
                </a:endParaRPr>
              </a:p>
            </p:txBody>
          </p:sp>
        </p:grpSp>
        <p:sp>
          <p:nvSpPr>
            <p:cNvPr id="67" name="Rectangle 66">
              <a:extLst>
                <a:ext uri="{FF2B5EF4-FFF2-40B4-BE49-F238E27FC236}">
                  <a16:creationId xmlns:a16="http://schemas.microsoft.com/office/drawing/2014/main" id="{C094D1B6-EC6F-DD44-959C-1FEE6D93865F}"/>
                </a:ext>
              </a:extLst>
            </p:cNvPr>
            <p:cNvSpPr>
              <a:spLocks noChangeArrowheads="1"/>
            </p:cNvSpPr>
            <p:nvPr/>
          </p:nvSpPr>
          <p:spPr bwMode="auto">
            <a:xfrm>
              <a:off x="1930337" y="3885377"/>
              <a:ext cx="508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accent1"/>
                  </a:solidFill>
                  <a:effectLst/>
                  <a:latin typeface="Roboto Black" panose="02000000000000000000" pitchFamily="2" charset="0"/>
                  <a:ea typeface="Roboto Black" panose="02000000000000000000" pitchFamily="2" charset="0"/>
                </a:rPr>
                <a:t>SU</a:t>
              </a:r>
              <a:endParaRPr kumimoji="0" lang="en-US" sz="2000" b="1" u="none" strike="noStrike" cap="none" normalizeH="0" baseline="0" dirty="0">
                <a:ln>
                  <a:noFill/>
                </a:ln>
                <a:solidFill>
                  <a:schemeClr val="accent1"/>
                </a:solidFill>
                <a:effectLst/>
                <a:latin typeface="Roboto Black" panose="02000000000000000000" pitchFamily="2" charset="0"/>
                <a:ea typeface="Roboto Black" panose="02000000000000000000" pitchFamily="2" charset="0"/>
              </a:endParaRPr>
            </a:p>
          </p:txBody>
        </p:sp>
        <p:sp>
          <p:nvSpPr>
            <p:cNvPr id="68" name="TextBox 67"/>
            <p:cNvSpPr txBox="1"/>
            <p:nvPr/>
          </p:nvSpPr>
          <p:spPr>
            <a:xfrm>
              <a:off x="1170798" y="1570616"/>
              <a:ext cx="632225" cy="369332"/>
            </a:xfrm>
            <a:prstGeom prst="rect">
              <a:avLst/>
            </a:prstGeom>
            <a:noFill/>
          </p:spPr>
          <p:txBody>
            <a:bodyPr wrap="square" rtlCol="0">
              <a:spAutoFit/>
            </a:bodyPr>
            <a:lstStyle/>
            <a:p>
              <a:r>
                <a:rPr lang="en-US" b="1" dirty="0" smtClean="0">
                  <a:solidFill>
                    <a:schemeClr val="tx2"/>
                  </a:solidFill>
                </a:rPr>
                <a:t>83%</a:t>
              </a:r>
              <a:endParaRPr lang="en-US" b="1" dirty="0">
                <a:solidFill>
                  <a:schemeClr val="tx2"/>
                </a:solidFill>
              </a:endParaRPr>
            </a:p>
          </p:txBody>
        </p:sp>
        <p:sp>
          <p:nvSpPr>
            <p:cNvPr id="69" name="TextBox 68"/>
            <p:cNvSpPr txBox="1"/>
            <p:nvPr/>
          </p:nvSpPr>
          <p:spPr>
            <a:xfrm>
              <a:off x="1929788" y="2823374"/>
              <a:ext cx="632225" cy="369332"/>
            </a:xfrm>
            <a:prstGeom prst="rect">
              <a:avLst/>
            </a:prstGeom>
            <a:noFill/>
          </p:spPr>
          <p:txBody>
            <a:bodyPr wrap="square" rtlCol="0">
              <a:spAutoFit/>
            </a:bodyPr>
            <a:lstStyle/>
            <a:p>
              <a:r>
                <a:rPr lang="en-US" b="1" dirty="0" smtClean="0">
                  <a:solidFill>
                    <a:schemeClr val="tx2"/>
                  </a:solidFill>
                </a:rPr>
                <a:t>17%</a:t>
              </a:r>
              <a:endParaRPr lang="en-US" b="1" dirty="0">
                <a:solidFill>
                  <a:schemeClr val="tx2"/>
                </a:solidFill>
              </a:endParaRPr>
            </a:p>
          </p:txBody>
        </p:sp>
      </p:grpSp>
      <p:grpSp>
        <p:nvGrpSpPr>
          <p:cNvPr id="7" name="Group 6"/>
          <p:cNvGrpSpPr/>
          <p:nvPr/>
        </p:nvGrpSpPr>
        <p:grpSpPr>
          <a:xfrm>
            <a:off x="595976" y="5749800"/>
            <a:ext cx="2148127" cy="574055"/>
            <a:chOff x="595976" y="5749800"/>
            <a:chExt cx="2148127" cy="574055"/>
          </a:xfrm>
        </p:grpSpPr>
        <p:grpSp>
          <p:nvGrpSpPr>
            <p:cNvPr id="20" name="Group 19">
              <a:extLst>
                <a:ext uri="{FF2B5EF4-FFF2-40B4-BE49-F238E27FC236}">
                  <a16:creationId xmlns:a16="http://schemas.microsoft.com/office/drawing/2014/main" id="{5B9A891F-F592-0740-BB67-8B465B405DE8}"/>
                </a:ext>
              </a:extLst>
            </p:cNvPr>
            <p:cNvGrpSpPr/>
            <p:nvPr/>
          </p:nvGrpSpPr>
          <p:grpSpPr>
            <a:xfrm>
              <a:off x="595976" y="5749800"/>
              <a:ext cx="2148127" cy="574055"/>
              <a:chOff x="651340" y="5088735"/>
              <a:chExt cx="2148127" cy="574055"/>
            </a:xfrm>
          </p:grpSpPr>
          <p:sp>
            <p:nvSpPr>
              <p:cNvPr id="21" name="Oval 20">
                <a:extLst>
                  <a:ext uri="{FF2B5EF4-FFF2-40B4-BE49-F238E27FC236}">
                    <a16:creationId xmlns:a16="http://schemas.microsoft.com/office/drawing/2014/main" id="{9F916855-0E2D-2345-A854-4EA3C9AEBF51}"/>
                  </a:ext>
                </a:extLst>
              </p:cNvPr>
              <p:cNvSpPr>
                <a:spLocks noChangeAspect="1"/>
              </p:cNvSpPr>
              <p:nvPr/>
            </p:nvSpPr>
            <p:spPr>
              <a:xfrm>
                <a:off x="651340" y="5114150"/>
                <a:ext cx="548640" cy="548640"/>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dirty="0">
                  <a:solidFill>
                    <a:schemeClr val="tx1"/>
                  </a:solidFill>
                  <a:latin typeface="Source Sans Pro" panose="020B0503030403020204" pitchFamily="34" charset="0"/>
                </a:endParaRPr>
              </a:p>
            </p:txBody>
          </p:sp>
          <p:sp>
            <p:nvSpPr>
              <p:cNvPr id="22" name="TextBox 21">
                <a:extLst>
                  <a:ext uri="{FF2B5EF4-FFF2-40B4-BE49-F238E27FC236}">
                    <a16:creationId xmlns:a16="http://schemas.microsoft.com/office/drawing/2014/main" id="{09598657-51DF-B74C-AD71-D7466189DE37}"/>
                  </a:ext>
                </a:extLst>
              </p:cNvPr>
              <p:cNvSpPr txBox="1"/>
              <p:nvPr/>
            </p:nvSpPr>
            <p:spPr>
              <a:xfrm>
                <a:off x="1324576" y="5088735"/>
                <a:ext cx="1474891" cy="400110"/>
              </a:xfrm>
              <a:prstGeom prst="rect">
                <a:avLst/>
              </a:prstGeom>
              <a:noFill/>
            </p:spPr>
            <p:txBody>
              <a:bodyPr wrap="none" rtlCol="0">
                <a:spAutoFit/>
              </a:bodyPr>
              <a:lstStyle/>
              <a:p>
                <a:r>
                  <a:rPr lang="en-US" sz="2000" b="1" dirty="0" smtClean="0">
                    <a:latin typeface="Roboto Black" panose="02000000000000000000" pitchFamily="2" charset="0"/>
                    <a:ea typeface="Roboto Black" panose="02000000000000000000" pitchFamily="2" charset="0"/>
                    <a:cs typeface="Roboto Black" panose="02000000000000000000" pitchFamily="2" charset="0"/>
                  </a:rPr>
                  <a:t>187,496 Rows</a:t>
                </a:r>
                <a:endParaRPr lang="en-US" sz="20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3" name="Rectangle 22">
                <a:extLst>
                  <a:ext uri="{FF2B5EF4-FFF2-40B4-BE49-F238E27FC236}">
                    <a16:creationId xmlns:a16="http://schemas.microsoft.com/office/drawing/2014/main" id="{DA930BAB-9BB0-2944-BD19-B9E44AC439DA}"/>
                  </a:ext>
                </a:extLst>
              </p:cNvPr>
              <p:cNvSpPr/>
              <p:nvPr/>
            </p:nvSpPr>
            <p:spPr>
              <a:xfrm>
                <a:off x="1426249" y="5470889"/>
                <a:ext cx="1064394" cy="153888"/>
              </a:xfrm>
              <a:prstGeom prst="rect">
                <a:avLst/>
              </a:prstGeom>
            </p:spPr>
            <p:txBody>
              <a:bodyPr wrap="none" lIns="0" tIns="0" rIns="0" bIns="0">
                <a:spAutoFit/>
              </a:bodyPr>
              <a:lstStyle/>
              <a:p>
                <a:r>
                  <a:rPr lang="en-US" sz="1000" dirty="0" smtClean="0">
                    <a:latin typeface="Source Sans Pro" panose="020B0503030403020204" pitchFamily="34" charset="0"/>
                    <a:ea typeface="Open Sans" panose="020B0606030504020204" pitchFamily="34" charset="0"/>
                    <a:cs typeface="Open Sans" panose="020B0606030504020204" pitchFamily="34" charset="0"/>
                  </a:rPr>
                  <a:t>Before filtering process</a:t>
                </a:r>
                <a:endParaRPr lang="en-US" sz="1000" dirty="0">
                  <a:latin typeface="Source Sans Pro" panose="020B0503030403020204" pitchFamily="34" charset="0"/>
                  <a:ea typeface="Open Sans" panose="020B0606030504020204" pitchFamily="34" charset="0"/>
                  <a:cs typeface="Open Sans" panose="020B0606030504020204" pitchFamily="34" charset="0"/>
                </a:endParaRPr>
              </a:p>
            </p:txBody>
          </p:sp>
        </p:grpSp>
        <p:pic>
          <p:nvPicPr>
            <p:cNvPr id="6" name="Picture 5"/>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11200" y="5879698"/>
              <a:ext cx="318429" cy="318429"/>
            </a:xfrm>
            <a:prstGeom prst="rect">
              <a:avLst/>
            </a:prstGeom>
          </p:spPr>
        </p:pic>
      </p:grpSp>
      <p:grpSp>
        <p:nvGrpSpPr>
          <p:cNvPr id="8" name="Group 7"/>
          <p:cNvGrpSpPr/>
          <p:nvPr/>
        </p:nvGrpSpPr>
        <p:grpSpPr>
          <a:xfrm>
            <a:off x="3198277" y="5772576"/>
            <a:ext cx="2148127" cy="574055"/>
            <a:chOff x="3198277" y="5772576"/>
            <a:chExt cx="2148127" cy="574055"/>
          </a:xfrm>
        </p:grpSpPr>
        <p:grpSp>
          <p:nvGrpSpPr>
            <p:cNvPr id="25" name="Group 24">
              <a:extLst>
                <a:ext uri="{FF2B5EF4-FFF2-40B4-BE49-F238E27FC236}">
                  <a16:creationId xmlns:a16="http://schemas.microsoft.com/office/drawing/2014/main" id="{D7197288-35BE-C14B-83AC-56B71A69C8F7}"/>
                </a:ext>
              </a:extLst>
            </p:cNvPr>
            <p:cNvGrpSpPr/>
            <p:nvPr/>
          </p:nvGrpSpPr>
          <p:grpSpPr>
            <a:xfrm>
              <a:off x="3198277" y="5772576"/>
              <a:ext cx="2148127" cy="574055"/>
              <a:chOff x="2597658" y="5111511"/>
              <a:chExt cx="2148127" cy="574055"/>
            </a:xfrm>
          </p:grpSpPr>
          <p:sp>
            <p:nvSpPr>
              <p:cNvPr id="26" name="Oval 25">
                <a:extLst>
                  <a:ext uri="{FF2B5EF4-FFF2-40B4-BE49-F238E27FC236}">
                    <a16:creationId xmlns:a16="http://schemas.microsoft.com/office/drawing/2014/main" id="{F3BEDF5D-3675-4A4C-8157-AB98AFD86721}"/>
                  </a:ext>
                </a:extLst>
              </p:cNvPr>
              <p:cNvSpPr>
                <a:spLocks noChangeAspect="1"/>
              </p:cNvSpPr>
              <p:nvPr/>
            </p:nvSpPr>
            <p:spPr>
              <a:xfrm>
                <a:off x="2597658" y="5136926"/>
                <a:ext cx="548640" cy="54864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400" dirty="0">
                  <a:solidFill>
                    <a:schemeClr val="tx1"/>
                  </a:solidFill>
                  <a:latin typeface="Source Sans Pro" panose="020B0503030403020204" pitchFamily="34" charset="0"/>
                </a:endParaRPr>
              </a:p>
            </p:txBody>
          </p:sp>
          <p:sp>
            <p:nvSpPr>
              <p:cNvPr id="27" name="TextBox 26">
                <a:extLst>
                  <a:ext uri="{FF2B5EF4-FFF2-40B4-BE49-F238E27FC236}">
                    <a16:creationId xmlns:a16="http://schemas.microsoft.com/office/drawing/2014/main" id="{EE461E75-6D08-C842-A5DD-966F15038BEB}"/>
                  </a:ext>
                </a:extLst>
              </p:cNvPr>
              <p:cNvSpPr txBox="1"/>
              <p:nvPr/>
            </p:nvSpPr>
            <p:spPr>
              <a:xfrm>
                <a:off x="3270894" y="5111511"/>
                <a:ext cx="1474891" cy="400110"/>
              </a:xfrm>
              <a:prstGeom prst="rect">
                <a:avLst/>
              </a:prstGeom>
              <a:noFill/>
            </p:spPr>
            <p:txBody>
              <a:bodyPr wrap="none" rtlCol="0">
                <a:spAutoFit/>
              </a:bodyPr>
              <a:lstStyle/>
              <a:p>
                <a:r>
                  <a:rPr lang="en-US" sz="2000" b="1" dirty="0" smtClean="0">
                    <a:latin typeface="Roboto Black" panose="02000000000000000000" pitchFamily="2" charset="0"/>
                    <a:ea typeface="Roboto Black" panose="02000000000000000000" pitchFamily="2" charset="0"/>
                    <a:cs typeface="Roboto Black" panose="02000000000000000000" pitchFamily="2" charset="0"/>
                  </a:rPr>
                  <a:t>119,098 Rows</a:t>
                </a:r>
                <a:endParaRPr lang="en-US" sz="2000"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8" name="Rectangle 27">
                <a:extLst>
                  <a:ext uri="{FF2B5EF4-FFF2-40B4-BE49-F238E27FC236}">
                    <a16:creationId xmlns:a16="http://schemas.microsoft.com/office/drawing/2014/main" id="{DEB8C24C-C173-4F45-9D62-FB1D0B248538}"/>
                  </a:ext>
                </a:extLst>
              </p:cNvPr>
              <p:cNvSpPr/>
              <p:nvPr/>
            </p:nvSpPr>
            <p:spPr>
              <a:xfrm>
                <a:off x="3372567" y="5483045"/>
                <a:ext cx="993862" cy="153888"/>
              </a:xfrm>
              <a:prstGeom prst="rect">
                <a:avLst/>
              </a:prstGeom>
            </p:spPr>
            <p:txBody>
              <a:bodyPr wrap="none" lIns="0" tIns="0" rIns="0" bIns="0">
                <a:spAutoFit/>
              </a:bodyPr>
              <a:lstStyle/>
              <a:p>
                <a:r>
                  <a:rPr lang="en-US" sz="1000" dirty="0" smtClean="0">
                    <a:latin typeface="Source Sans Pro" panose="020B0503030403020204" pitchFamily="34" charset="0"/>
                    <a:ea typeface="Open Sans" panose="020B0606030504020204" pitchFamily="34" charset="0"/>
                    <a:cs typeface="Open Sans" panose="020B0606030504020204" pitchFamily="34" charset="0"/>
                  </a:rPr>
                  <a:t>After filtering process</a:t>
                </a:r>
                <a:endParaRPr lang="en-US" sz="1000" dirty="0">
                  <a:latin typeface="Source Sans Pro" panose="020B0503030403020204" pitchFamily="34" charset="0"/>
                  <a:ea typeface="Open Sans" panose="020B0606030504020204" pitchFamily="34" charset="0"/>
                  <a:cs typeface="Open Sans" panose="020B0606030504020204" pitchFamily="34" charset="0"/>
                </a:endParaRPr>
              </a:p>
            </p:txBody>
          </p:sp>
        </p:grpSp>
        <p:pic>
          <p:nvPicPr>
            <p:cNvPr id="54" name="Picture 5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307838" y="5890469"/>
              <a:ext cx="318429" cy="318429"/>
            </a:xfrm>
            <a:prstGeom prst="rect">
              <a:avLst/>
            </a:prstGeom>
          </p:spPr>
        </p:pic>
      </p:grpSp>
    </p:spTree>
    <p:extLst>
      <p:ext uri="{BB962C8B-B14F-4D97-AF65-F5344CB8AC3E}">
        <p14:creationId xmlns:p14="http://schemas.microsoft.com/office/powerpoint/2010/main" val="1397116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36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400" fill="hold"/>
                                        <p:tgtEl>
                                          <p:spTgt spid="70"/>
                                        </p:tgtEl>
                                        <p:attrNameLst>
                                          <p:attrName>ppt_w</p:attrName>
                                        </p:attrNameLst>
                                      </p:cBhvr>
                                      <p:tavLst>
                                        <p:tav tm="0">
                                          <p:val>
                                            <p:fltVal val="0"/>
                                          </p:val>
                                        </p:tav>
                                        <p:tav tm="100000">
                                          <p:val>
                                            <p:strVal val="#ppt_w"/>
                                          </p:val>
                                        </p:tav>
                                      </p:tavLst>
                                    </p:anim>
                                    <p:anim calcmode="lin" valueType="num">
                                      <p:cBhvr>
                                        <p:cTn id="23" dur="400" fill="hold"/>
                                        <p:tgtEl>
                                          <p:spTgt spid="70"/>
                                        </p:tgtEl>
                                        <p:attrNameLst>
                                          <p:attrName>ppt_h</p:attrName>
                                        </p:attrNameLst>
                                      </p:cBhvr>
                                      <p:tavLst>
                                        <p:tav tm="0">
                                          <p:val>
                                            <p:fltVal val="0"/>
                                          </p:val>
                                        </p:tav>
                                        <p:tav tm="100000">
                                          <p:val>
                                            <p:strVal val="#ppt_h"/>
                                          </p:val>
                                        </p:tav>
                                      </p:tavLst>
                                    </p:anim>
                                  </p:childTnLst>
                                </p:cTn>
                              </p:par>
                            </p:childTnLst>
                          </p:cTn>
                        </p:par>
                        <p:par>
                          <p:cTn id="24" fill="hold">
                            <p:stCondLst>
                              <p:cond delay="1900"/>
                            </p:stCondLst>
                            <p:childTnLst>
                              <p:par>
                                <p:cTn id="25" presetID="9"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Lst>
  </p:timing>
</p:sld>
</file>

<file path=ppt/theme/theme1.xml><?xml version="1.0" encoding="utf-8"?>
<a:theme xmlns:a="http://schemas.openxmlformats.org/drawingml/2006/main" name="Office Theme">
  <a:themeElements>
    <a:clrScheme name="PC - Color 09 Orange">
      <a:dk1>
        <a:srgbClr val="44546A"/>
      </a:dk1>
      <a:lt1>
        <a:srgbClr val="FFFFFF"/>
      </a:lt1>
      <a:dk2>
        <a:srgbClr val="44546A"/>
      </a:dk2>
      <a:lt2>
        <a:srgbClr val="E7E6E6"/>
      </a:lt2>
      <a:accent1>
        <a:srgbClr val="FF7043"/>
      </a:accent1>
      <a:accent2>
        <a:srgbClr val="FF5722"/>
      </a:accent2>
      <a:accent3>
        <a:srgbClr val="F4511E"/>
      </a:accent3>
      <a:accent4>
        <a:srgbClr val="E64A19"/>
      </a:accent4>
      <a:accent5>
        <a:srgbClr val="D84315"/>
      </a:accent5>
      <a:accent6>
        <a:srgbClr val="BF360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2781</TotalTime>
  <Words>2383</Words>
  <Application>Microsoft Office PowerPoint</Application>
  <PresentationFormat>Widescreen</PresentationFormat>
  <Paragraphs>305</Paragraphs>
  <Slides>24</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Calibri</vt:lpstr>
      <vt:lpstr>Calibri Light</vt:lpstr>
      <vt:lpstr>FontAwesome</vt:lpstr>
      <vt:lpstr>Gill Sans</vt:lpstr>
      <vt:lpstr>Open Sans</vt:lpstr>
      <vt:lpstr>Roboto</vt:lpstr>
      <vt:lpstr>Roboto Black</vt:lpstr>
      <vt:lpstr>Roboto Light</vt:lpstr>
      <vt:lpstr>Source Sans Pro</vt:lpstr>
      <vt:lpstr>Source Sans Pro Black</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aryanto@electric-vine.com</Manager>
  <Company>Upwork Freelancer</Company>
  <LinksUpToDate>false</LinksUpToDate>
  <SharedDoc>false</SharedDoc>
  <HyperlinkBase>http://bit.ly/2TqnDmy</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Premium Status Prediction Modelling</dc:title>
  <dc:subject>Aryanto Data Scientist</dc:subject>
  <dc:creator>aryanto@electric-vine.com</dc:creator>
  <cp:keywords>Premium, Surrender, Lapse, Zurich</cp:keywords>
  <dc:description>Contact me at ARYANTO.DANDAN@gmail.com or +6281394346294</dc:description>
  <cp:lastModifiedBy>Electric-Vine</cp:lastModifiedBy>
  <cp:revision>456</cp:revision>
  <cp:lastPrinted>2019-02-05T15:11:48Z</cp:lastPrinted>
  <dcterms:created xsi:type="dcterms:W3CDTF">2019-02-02T12:17:36Z</dcterms:created>
  <dcterms:modified xsi:type="dcterms:W3CDTF">2019-10-10T04:13:05Z</dcterms:modified>
  <cp:category>Test Case Presentation</cp:category>
  <cp:contentStatus>On Going Report</cp:contentStatus>
</cp:coreProperties>
</file>