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96450" y="212943"/>
            <a:ext cx="4400811" cy="3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Sarray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CycList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线性容器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12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3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4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DBA3-937D-4D46-A357-1BE54CB31181}" type="datetimeFigureOut">
              <a:rPr lang="zh-CN" altLang="en-US" smtClean="0"/>
              <a:t>2013/6/20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8EEF-81A4-48C2-A7BE-A5928E05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6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927100" y="1046163"/>
            <a:ext cx="9055100" cy="30813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应用模版元编程和</a:t>
            </a:r>
            <a:r>
              <a:rPr lang="en-US" altLang="zh-CN" sz="4000" dirty="0" smtClean="0"/>
              <a:t>C++11</a:t>
            </a:r>
            <a:r>
              <a:rPr lang="zh-CN" altLang="en-US" sz="4000" dirty="0" smtClean="0"/>
              <a:t>新特性（</a:t>
            </a:r>
            <a:r>
              <a:rPr lang="en-US" altLang="zh-CN" sz="4000" dirty="0" smtClean="0"/>
              <a:t>move, lambda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r>
              <a:rPr lang="zh-CN" altLang="en-US" sz="4000" dirty="0" smtClean="0"/>
              <a:t>实现高效线性容器组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14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68300" y="1073151"/>
            <a:ext cx="5054600" cy="299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问题的提出：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vector </a:t>
            </a:r>
            <a:r>
              <a:rPr lang="zh-CN" altLang="en-US" sz="2400" dirty="0" smtClean="0"/>
              <a:t>只能在一端操作；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deque</a:t>
            </a:r>
            <a:r>
              <a:rPr lang="zh-CN" altLang="en-US" sz="2400" dirty="0" smtClean="0"/>
              <a:t>因为分块存储效率较低；</a:t>
            </a:r>
            <a:endParaRPr lang="en-US" altLang="zh-CN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POD</a:t>
            </a:r>
            <a:r>
              <a:rPr lang="zh-CN" altLang="en-US" sz="2400" dirty="0" smtClean="0"/>
              <a:t>等能使用</a:t>
            </a:r>
            <a:r>
              <a:rPr lang="en-US" altLang="zh-CN" sz="2400" dirty="0" err="1" smtClean="0"/>
              <a:t>memcopy</a:t>
            </a:r>
            <a:r>
              <a:rPr lang="zh-CN" altLang="en-US" sz="2400" dirty="0" smtClean="0"/>
              <a:t>移动的对象，</a:t>
            </a:r>
            <a:r>
              <a:rPr lang="en-US" altLang="zh-CN" sz="2400" dirty="0" err="1" smtClean="0"/>
              <a:t>stl</a:t>
            </a:r>
            <a:r>
              <a:rPr lang="zh-CN" altLang="en-US" sz="2400" dirty="0" smtClean="0"/>
              <a:t>容器一律调用构造函数和析构函数，不必要的开销</a:t>
            </a:r>
            <a:endParaRPr lang="en-US" altLang="zh-CN" sz="2400" dirty="0" smtClean="0"/>
          </a:p>
          <a:p>
            <a:r>
              <a:rPr lang="en-US" altLang="zh-CN" sz="2400" dirty="0" smtClean="0"/>
              <a:t>4. VC++</a:t>
            </a:r>
            <a:r>
              <a:rPr lang="zh-CN" altLang="en-US" sz="2400" dirty="0" smtClean="0"/>
              <a:t>中的增长策略是</a:t>
            </a:r>
            <a:r>
              <a:rPr lang="en-US" altLang="zh-CN" sz="2400" dirty="0" smtClean="0"/>
              <a:t>1.5</a:t>
            </a:r>
            <a:r>
              <a:rPr lang="zh-CN" altLang="en-US" sz="2400" dirty="0" smtClean="0"/>
              <a:t>倍增长</a:t>
            </a:r>
            <a:endParaRPr lang="en-US" altLang="zh-CN" sz="2400" dirty="0" smtClean="0"/>
          </a:p>
          <a:p>
            <a:r>
              <a:rPr lang="en-US" altLang="zh-CN" sz="2400" dirty="0" smtClean="0"/>
              <a:t>G++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libc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增长策略是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倍增长，具体哪个好，要根据实际情况定，但是增长策略用户无法定制</a:t>
            </a:r>
            <a:endParaRPr lang="en-US" altLang="zh-CN" sz="2400" dirty="0" smtClean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184900" y="898525"/>
            <a:ext cx="4457700" cy="3171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300" dirty="0"/>
              <a:t>我的解决方法</a:t>
            </a:r>
            <a:r>
              <a:rPr lang="zh-CN" altLang="en-US" sz="2300" dirty="0" smtClean="0"/>
              <a:t>：</a:t>
            </a:r>
            <a:endParaRPr lang="en-US" altLang="zh-CN" sz="2300" dirty="0" smtClean="0"/>
          </a:p>
          <a:p>
            <a:pPr marL="457200" indent="-457200">
              <a:buAutoNum type="arabicPeriod"/>
            </a:pPr>
            <a:r>
              <a:rPr lang="zh-CN" altLang="en-US" sz="2300" dirty="0" smtClean="0"/>
              <a:t>使用</a:t>
            </a:r>
            <a:r>
              <a:rPr lang="en-US" altLang="zh-CN" sz="2300" dirty="0" smtClean="0"/>
              <a:t>vector</a:t>
            </a:r>
            <a:r>
              <a:rPr lang="zh-CN" altLang="en-US" sz="2300" dirty="0"/>
              <a:t>式</a:t>
            </a:r>
            <a:r>
              <a:rPr lang="zh-CN" altLang="en-US" sz="2300" dirty="0" smtClean="0"/>
              <a:t>的连续存储，但是数据区浮动在内存里，保证快速</a:t>
            </a:r>
            <a:r>
              <a:rPr lang="en-US" altLang="zh-CN" sz="2300" dirty="0" err="1" smtClean="0"/>
              <a:t>idexing</a:t>
            </a:r>
            <a:r>
              <a:rPr lang="zh-CN" altLang="en-US" sz="2300" dirty="0" smtClean="0"/>
              <a:t>，可以在双端操作，并且可以快速插入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删除（只需移动较小的一端）</a:t>
            </a:r>
            <a:endParaRPr lang="en-US" altLang="zh-CN" sz="2300" dirty="0" smtClean="0"/>
          </a:p>
          <a:p>
            <a:pPr marL="457200" indent="-457200">
              <a:buAutoNum type="arabicPeriod"/>
            </a:pPr>
            <a:r>
              <a:rPr lang="en-US" altLang="zh-CN" sz="2300" dirty="0"/>
              <a:t> </a:t>
            </a:r>
            <a:r>
              <a:rPr lang="zh-CN" altLang="en-US" sz="2300" dirty="0" smtClean="0"/>
              <a:t>对不同的数据类型采用不同的移动策略</a:t>
            </a:r>
            <a:endParaRPr lang="en-US" altLang="zh-CN" sz="2300" dirty="0" smtClean="0"/>
          </a:p>
          <a:p>
            <a:pPr marL="457200" indent="-457200">
              <a:buAutoNum type="arabicPeriod"/>
            </a:pPr>
            <a:r>
              <a:rPr lang="en-US" altLang="zh-CN" sz="2300" dirty="0"/>
              <a:t> </a:t>
            </a:r>
            <a:r>
              <a:rPr lang="zh-CN" altLang="en-US" sz="2300" dirty="0" smtClean="0"/>
              <a:t>用户可以自己设定增长方法（可以使用函数指针，函数对象或是</a:t>
            </a:r>
            <a:r>
              <a:rPr lang="en-US" altLang="zh-CN" sz="2300" dirty="0" smtClean="0"/>
              <a:t>Lambda</a:t>
            </a:r>
            <a:r>
              <a:rPr lang="zh-CN" altLang="en-US" sz="2300" dirty="0" smtClean="0"/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36850" y="4470401"/>
            <a:ext cx="74485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////        |-&gt; left capacity &lt;-||-&gt;      right capacity            &lt;-|</a:t>
            </a:r>
          </a:p>
          <a:p>
            <a:r>
              <a:rPr lang="en-US" altLang="zh-CN" sz="1400" dirty="0"/>
              <a:t>////        |-&gt; left space    &lt;-||-&gt;      right space               &lt;-|</a:t>
            </a:r>
          </a:p>
          <a:p>
            <a:r>
              <a:rPr lang="en-US" altLang="zh-CN" sz="1400" dirty="0"/>
              <a:t>////        ____________________ ______________________________________</a:t>
            </a:r>
          </a:p>
          <a:p>
            <a:r>
              <a:rPr lang="en-US" altLang="zh-CN" sz="1400" dirty="0"/>
              <a:t>////        </a:t>
            </a:r>
            <a:r>
              <a:rPr lang="en-US" altLang="zh-CN" sz="1400" dirty="0" smtClean="0"/>
              <a:t>--------------------</a:t>
            </a:r>
            <a:r>
              <a:rPr lang="en-US" altLang="zh-CN" sz="1400" dirty="0"/>
              <a:t>OOOOOOOOOOOOOOOOO----------------------</a:t>
            </a:r>
          </a:p>
          <a:p>
            <a:r>
              <a:rPr lang="en-US" altLang="zh-CN" sz="1400" dirty="0"/>
              <a:t>////        ^                   </a:t>
            </a:r>
            <a:r>
              <a:rPr lang="en-US" altLang="zh-CN" sz="1400" dirty="0" smtClean="0"/>
              <a:t>      ^                                            ^                              ^</a:t>
            </a:r>
            <a:endParaRPr lang="en-US" altLang="zh-CN" sz="1400" dirty="0"/>
          </a:p>
          <a:p>
            <a:r>
              <a:rPr lang="en-US" altLang="zh-CN" sz="1400" dirty="0"/>
              <a:t>////        _</a:t>
            </a:r>
            <a:r>
              <a:rPr lang="en-US" altLang="zh-CN" sz="1400" dirty="0" err="1"/>
              <a:t>leftStorage</a:t>
            </a:r>
            <a:r>
              <a:rPr lang="en-US" altLang="zh-CN" sz="1400" dirty="0"/>
              <a:t>       _left (data)  </a:t>
            </a:r>
            <a:r>
              <a:rPr lang="en-US" altLang="zh-CN" sz="1400" dirty="0" smtClean="0"/>
              <a:t>                    </a:t>
            </a:r>
            <a:r>
              <a:rPr lang="en-US" altLang="zh-CN" sz="1400" dirty="0"/>
              <a:t>_right           </a:t>
            </a:r>
            <a:r>
              <a:rPr lang="en-US" altLang="zh-CN" sz="1400" dirty="0" smtClean="0"/>
              <a:t>_</a:t>
            </a:r>
            <a:r>
              <a:rPr lang="en-US" altLang="zh-CN" sz="1400" dirty="0" err="1" smtClean="0"/>
              <a:t>rightStorage</a:t>
            </a:r>
            <a:r>
              <a:rPr lang="en-US" altLang="zh-CN" sz="1400" dirty="0" smtClean="0"/>
              <a:t>  </a:t>
            </a:r>
            <a:endParaRPr lang="en-US" altLang="zh-CN" sz="1400" dirty="0"/>
          </a:p>
          <a:p>
            <a:r>
              <a:rPr lang="en-US" altLang="zh-CN" sz="1400" dirty="0"/>
              <a:t>////                           </a:t>
            </a:r>
            <a:r>
              <a:rPr lang="en-US" altLang="zh-CN" sz="1400" dirty="0" smtClean="0"/>
              <a:t>        </a:t>
            </a:r>
            <a:r>
              <a:rPr lang="en-US" altLang="zh-CN" sz="1400" dirty="0"/>
              <a:t>|-&gt;  </a:t>
            </a:r>
            <a:r>
              <a:rPr lang="en-US" altLang="zh-CN" sz="1400" dirty="0" smtClean="0"/>
              <a:t>         size                     &lt;-|</a:t>
            </a:r>
            <a:endParaRPr lang="en-US" altLang="zh-CN" sz="1400" dirty="0"/>
          </a:p>
          <a:p>
            <a:r>
              <a:rPr lang="en-US" altLang="zh-CN" sz="1400" dirty="0"/>
              <a:t>////         &lt;---- </a:t>
            </a:r>
            <a:r>
              <a:rPr lang="en-US" altLang="zh-CN" sz="1400" dirty="0" err="1"/>
              <a:t>push_front</a:t>
            </a:r>
            <a:r>
              <a:rPr lang="en-US" altLang="zh-CN" sz="1400" dirty="0"/>
              <a:t>              </a:t>
            </a:r>
            <a:r>
              <a:rPr lang="en-US" altLang="zh-CN" sz="1400" dirty="0" err="1"/>
              <a:t>push_back</a:t>
            </a:r>
            <a:r>
              <a:rPr lang="en-US" altLang="zh-CN" sz="1400" dirty="0"/>
              <a:t> -----&gt;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394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100" y="13081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  <a:r>
              <a:rPr lang="zh-CN" altLang="en-US" dirty="0" smtClean="0"/>
              <a:t>模型：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01750" y="2438400"/>
            <a:ext cx="8515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////        |-&gt; left capacity &lt;-||-&gt;      right capacity            &lt;-|</a:t>
            </a:r>
          </a:p>
          <a:p>
            <a:r>
              <a:rPr lang="en-US" altLang="zh-CN" sz="2000" dirty="0"/>
              <a:t>////        |-&gt; left space    &lt;-||-&gt;      right space               &lt;-|</a:t>
            </a:r>
          </a:p>
          <a:p>
            <a:r>
              <a:rPr lang="en-US" altLang="zh-CN" sz="2000" dirty="0"/>
              <a:t>////        ____________________ ______________________________________</a:t>
            </a:r>
          </a:p>
          <a:p>
            <a:r>
              <a:rPr lang="en-US" altLang="zh-CN" sz="2000" dirty="0"/>
              <a:t>////        </a:t>
            </a:r>
            <a:r>
              <a:rPr lang="en-US" altLang="zh-CN" sz="2000" dirty="0" smtClean="0"/>
              <a:t>--------------------</a:t>
            </a:r>
            <a:r>
              <a:rPr lang="en-US" altLang="zh-CN" sz="2000" dirty="0"/>
              <a:t>OOOOOOOOOOOOOOOOO----------------------</a:t>
            </a:r>
          </a:p>
          <a:p>
            <a:r>
              <a:rPr lang="en-US" altLang="zh-CN" sz="2000" dirty="0"/>
              <a:t>////        ^                   </a:t>
            </a:r>
            <a:r>
              <a:rPr lang="en-US" altLang="zh-CN" sz="2000" dirty="0" smtClean="0"/>
              <a:t>      ^                                            ^                              ^</a:t>
            </a:r>
            <a:endParaRPr lang="en-US" altLang="zh-CN" sz="2000" dirty="0"/>
          </a:p>
          <a:p>
            <a:r>
              <a:rPr lang="en-US" altLang="zh-CN" sz="2000" dirty="0"/>
              <a:t>////        _</a:t>
            </a:r>
            <a:r>
              <a:rPr lang="en-US" altLang="zh-CN" sz="2000" dirty="0" err="1"/>
              <a:t>leftStorage</a:t>
            </a:r>
            <a:r>
              <a:rPr lang="en-US" altLang="zh-CN" sz="2000" dirty="0"/>
              <a:t>       _left (data)  </a:t>
            </a:r>
            <a:r>
              <a:rPr lang="en-US" altLang="zh-CN" sz="2000" dirty="0" smtClean="0"/>
              <a:t>                    </a:t>
            </a:r>
            <a:r>
              <a:rPr lang="en-US" altLang="zh-CN" sz="2000" dirty="0"/>
              <a:t>_right           </a:t>
            </a:r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rightStorage</a:t>
            </a:r>
            <a:r>
              <a:rPr lang="en-US" altLang="zh-CN" sz="2000" dirty="0" smtClean="0"/>
              <a:t>  </a:t>
            </a:r>
            <a:endParaRPr lang="en-US" altLang="zh-CN" sz="2000" dirty="0"/>
          </a:p>
          <a:p>
            <a:r>
              <a:rPr lang="en-US" altLang="zh-CN" sz="2000" dirty="0"/>
              <a:t>////                           </a:t>
            </a:r>
            <a:r>
              <a:rPr lang="en-US" altLang="zh-CN" sz="2000" dirty="0" smtClean="0"/>
              <a:t>        </a:t>
            </a:r>
            <a:r>
              <a:rPr lang="en-US" altLang="zh-CN" sz="2000" dirty="0"/>
              <a:t>|-&gt;  </a:t>
            </a:r>
            <a:r>
              <a:rPr lang="en-US" altLang="zh-CN" sz="2000" dirty="0" smtClean="0"/>
              <a:t>         size                     &lt;-|</a:t>
            </a:r>
            <a:endParaRPr lang="en-US" altLang="zh-CN" sz="2000" dirty="0"/>
          </a:p>
          <a:p>
            <a:r>
              <a:rPr lang="en-US" altLang="zh-CN" sz="2000" dirty="0"/>
              <a:t>////         &lt;---- </a:t>
            </a:r>
            <a:r>
              <a:rPr lang="en-US" altLang="zh-CN" sz="2000" dirty="0" err="1"/>
              <a:t>push_front</a:t>
            </a:r>
            <a:r>
              <a:rPr lang="en-US" altLang="zh-CN" sz="2000" dirty="0"/>
              <a:t>              </a:t>
            </a:r>
            <a:r>
              <a:rPr lang="en-US" altLang="zh-CN" sz="2000" dirty="0" err="1"/>
              <a:t>push_back</a:t>
            </a:r>
            <a:r>
              <a:rPr lang="en-US" altLang="zh-CN" sz="2000" dirty="0"/>
              <a:t> -----&gt;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30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08000" y="673100"/>
            <a:ext cx="5473700" cy="5346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28945" y="662344"/>
            <a:ext cx="3290555" cy="37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数据复制策略：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8945" y="1052156"/>
            <a:ext cx="4819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////        there are two different memory allocation inside </a:t>
            </a:r>
            <a:r>
              <a:rPr lang="en-US" altLang="zh-CN" sz="1400" dirty="0" smtClean="0"/>
              <a:t>this array</a:t>
            </a:r>
            <a:endParaRPr lang="en-US" altLang="zh-CN" sz="1400" dirty="0"/>
          </a:p>
          <a:p>
            <a:r>
              <a:rPr lang="en-US" altLang="zh-CN" sz="1400" dirty="0"/>
              <a:t>////                ::operator new / ::operator delete</a:t>
            </a:r>
          </a:p>
          <a:p>
            <a:r>
              <a:rPr lang="en-US" altLang="zh-CN" sz="1400" dirty="0"/>
              <a:t>////            for objects, especially objects big and has remote pointer</a:t>
            </a:r>
          </a:p>
          <a:p>
            <a:r>
              <a:rPr lang="en-US" altLang="zh-CN" sz="1400" dirty="0"/>
              <a:t>////        and</a:t>
            </a:r>
          </a:p>
          <a:p>
            <a:r>
              <a:rPr lang="en-US" altLang="zh-CN" sz="1400" dirty="0"/>
              <a:t>////                </a:t>
            </a:r>
            <a:r>
              <a:rPr lang="en-US" altLang="zh-CN" sz="1400" dirty="0" err="1"/>
              <a:t>malloc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memcpy</a:t>
            </a:r>
            <a:r>
              <a:rPr lang="en-US" altLang="zh-CN" sz="1400" dirty="0"/>
              <a:t>/free</a:t>
            </a:r>
          </a:p>
          <a:p>
            <a:r>
              <a:rPr lang="en-US" altLang="zh-CN" sz="1400" dirty="0"/>
              <a:t>////            for trivial data</a:t>
            </a:r>
          </a:p>
          <a:p>
            <a:r>
              <a:rPr lang="en-US" altLang="zh-CN" sz="1400" dirty="0"/>
              <a:t>////</a:t>
            </a:r>
          </a:p>
          <a:p>
            <a:r>
              <a:rPr lang="en-US" altLang="zh-CN" sz="1400" dirty="0"/>
              <a:t>////        they are identified by </a:t>
            </a:r>
            <a:r>
              <a:rPr lang="en-US" altLang="zh-CN" sz="1400" dirty="0" err="1"/>
              <a:t>manip_bit</a:t>
            </a:r>
            <a:endParaRPr lang="en-US" altLang="zh-CN" sz="1400" dirty="0"/>
          </a:p>
          <a:p>
            <a:r>
              <a:rPr lang="en-US" altLang="zh-CN" sz="1400" dirty="0"/>
              <a:t>////                </a:t>
            </a:r>
            <a:r>
              <a:rPr lang="en-US" altLang="zh-CN" sz="1400" dirty="0" err="1"/>
              <a:t>true_type</a:t>
            </a:r>
            <a:r>
              <a:rPr lang="en-US" altLang="zh-CN" sz="1400" dirty="0"/>
              <a:t> for manipulating bits</a:t>
            </a:r>
          </a:p>
          <a:p>
            <a:r>
              <a:rPr lang="en-US" altLang="zh-CN" sz="1400" dirty="0"/>
              <a:t>////                </a:t>
            </a:r>
            <a:r>
              <a:rPr lang="en-US" altLang="zh-CN" sz="1400" dirty="0" err="1"/>
              <a:t>false_type</a:t>
            </a:r>
            <a:r>
              <a:rPr lang="en-US" altLang="zh-CN" sz="1400" dirty="0"/>
              <a:t> for </a:t>
            </a:r>
            <a:r>
              <a:rPr lang="en-US" altLang="zh-CN" sz="1400" dirty="0" err="1"/>
              <a:t>manipulatiing</a:t>
            </a:r>
            <a:r>
              <a:rPr lang="en-US" altLang="zh-CN" sz="1400" dirty="0"/>
              <a:t> objects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463510" y="736600"/>
            <a:ext cx="59563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////    if data is trivial (or </a:t>
            </a:r>
            <a:r>
              <a:rPr lang="en-US" altLang="zh-CN" sz="1600" dirty="0" err="1"/>
              <a:t>is_trivially_copyable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////                if </a:t>
            </a:r>
            <a:r>
              <a:rPr lang="en-US" altLang="zh-CN" sz="1600" dirty="0" err="1"/>
              <a:t>requried</a:t>
            </a:r>
            <a:r>
              <a:rPr lang="en-US" altLang="zh-CN" sz="1600" dirty="0"/>
              <a:t> left space == current left space</a:t>
            </a:r>
          </a:p>
          <a:p>
            <a:r>
              <a:rPr lang="en-US" altLang="zh-CN" sz="1600" dirty="0"/>
              <a:t>////                                        ===&gt;    </a:t>
            </a:r>
            <a:r>
              <a:rPr lang="en-US" altLang="zh-CN" sz="1600" dirty="0" err="1"/>
              <a:t>realloc</a:t>
            </a:r>
            <a:endParaRPr lang="en-US" altLang="zh-CN" sz="1600" dirty="0"/>
          </a:p>
          <a:p>
            <a:r>
              <a:rPr lang="en-US" altLang="zh-CN" sz="1600" dirty="0"/>
              <a:t>////                else</a:t>
            </a:r>
          </a:p>
          <a:p>
            <a:r>
              <a:rPr lang="en-US" altLang="zh-CN" sz="1600" dirty="0"/>
              <a:t>////                                        ===&gt; </a:t>
            </a:r>
            <a:r>
              <a:rPr lang="en-US" altLang="zh-CN" sz="1600" dirty="0" err="1"/>
              <a:t>malloc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memcpy</a:t>
            </a:r>
            <a:r>
              <a:rPr lang="en-US" altLang="zh-CN" sz="1600" dirty="0"/>
              <a:t>-&gt;free</a:t>
            </a:r>
          </a:p>
          <a:p>
            <a:r>
              <a:rPr lang="en-US" altLang="zh-CN" sz="1600" dirty="0"/>
              <a:t>////</a:t>
            </a:r>
          </a:p>
          <a:p>
            <a:r>
              <a:rPr lang="en-US" altLang="zh-CN" sz="1600" dirty="0"/>
              <a:t>////    else</a:t>
            </a:r>
          </a:p>
          <a:p>
            <a:r>
              <a:rPr lang="en-US" altLang="zh-CN" sz="1600" dirty="0"/>
              <a:t>////                if  </a:t>
            </a:r>
            <a:r>
              <a:rPr lang="en-US" altLang="zh-CN" sz="1600" dirty="0" err="1"/>
              <a:t>is_nothrow_move_constructible</a:t>
            </a:r>
            <a:r>
              <a:rPr lang="en-US" altLang="zh-CN" sz="1600" dirty="0"/>
              <a:t> (or </a:t>
            </a:r>
            <a:r>
              <a:rPr lang="en-US" altLang="zh-CN" sz="1600" dirty="0" err="1"/>
              <a:t>is_move_constructible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////                    or is not copy constructible</a:t>
            </a:r>
          </a:p>
          <a:p>
            <a:r>
              <a:rPr lang="en-US" altLang="zh-CN" sz="1600" dirty="0"/>
              <a:t>////                                        ===&gt;  </a:t>
            </a:r>
            <a:r>
              <a:rPr lang="en-US" altLang="zh-CN" sz="1600" dirty="0" smtClean="0"/>
              <a:t>move</a:t>
            </a:r>
            <a:endParaRPr lang="en-US" altLang="zh-CN" sz="1600" dirty="0"/>
          </a:p>
          <a:p>
            <a:r>
              <a:rPr lang="en-US" altLang="zh-CN" sz="1600" dirty="0"/>
              <a:t>////                else</a:t>
            </a:r>
          </a:p>
          <a:p>
            <a:r>
              <a:rPr lang="en-US" altLang="zh-CN" sz="1600" dirty="0"/>
              <a:t>////                                        ===&gt;  copy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4108868"/>
            <a:ext cx="321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简介：根据数据类型，在保证安全的前提下，依次使用</a:t>
            </a:r>
            <a:r>
              <a:rPr lang="en-US" altLang="zh-CN" dirty="0" err="1" smtClean="0"/>
              <a:t>memcopy</a:t>
            </a:r>
            <a:endParaRPr lang="en-US" altLang="zh-CN" dirty="0" smtClean="0"/>
          </a:p>
          <a:p>
            <a:r>
              <a:rPr lang="en-US" altLang="zh-CN" dirty="0" smtClean="0"/>
              <a:t>Move constructor</a:t>
            </a:r>
          </a:p>
          <a:p>
            <a:r>
              <a:rPr lang="en-US" altLang="zh-CN" dirty="0" smtClean="0"/>
              <a:t>copy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21250" y="4424640"/>
            <a:ext cx="487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简介：开辟新内存时，尝试使用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，因为内存块大于一定的数时，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可以在原内存块的基础上开新内存（</a:t>
            </a:r>
            <a:r>
              <a:rPr lang="en-US" altLang="zh-CN" dirty="0" smtClean="0"/>
              <a:t>in-place allocation</a:t>
            </a:r>
            <a:r>
              <a:rPr lang="zh-CN" altLang="en-US" dirty="0" smtClean="0"/>
              <a:t>）而不是另辟新块，如果</a:t>
            </a:r>
            <a:r>
              <a:rPr lang="en-US" altLang="zh-CN" dirty="0" smtClean="0"/>
              <a:t>in-</a:t>
            </a:r>
            <a:r>
              <a:rPr lang="en-US" altLang="zh-CN" dirty="0" err="1" smtClean="0"/>
              <a:t>lpace</a:t>
            </a:r>
            <a:r>
              <a:rPr lang="en-US" altLang="zh-CN" dirty="0" smtClean="0"/>
              <a:t> allocation </a:t>
            </a:r>
            <a:r>
              <a:rPr lang="zh-CN" altLang="en-US" dirty="0" smtClean="0"/>
              <a:t>成功则不用复制旧数据。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2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08000" y="673100"/>
            <a:ext cx="6096000" cy="463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28945" y="662344"/>
            <a:ext cx="366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Benchmark</a:t>
            </a:r>
            <a:endParaRPr lang="zh-CN" altLang="en-US" sz="28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245845" y="2200642"/>
            <a:ext cx="10402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在插入 </a:t>
            </a:r>
            <a:r>
              <a:rPr lang="en-US" altLang="zh-CN" sz="2000" dirty="0" smtClean="0"/>
              <a:t>2&lt;&lt;20 </a:t>
            </a:r>
            <a:r>
              <a:rPr lang="zh-CN" altLang="en-US" sz="2000" dirty="0" smtClean="0"/>
              <a:t>个</a:t>
            </a:r>
            <a:r>
              <a:rPr lang="en-US" altLang="zh-CN" sz="2000" dirty="0" err="1" smtClean="0"/>
              <a:t>struct</a:t>
            </a:r>
            <a:r>
              <a:rPr lang="zh-CN" altLang="en-US" sz="2000" dirty="0" smtClean="0"/>
              <a:t>类型的数据时， </a:t>
            </a:r>
            <a:r>
              <a:rPr lang="en-US" altLang="zh-CN" sz="2000" dirty="0" err="1" smtClean="0"/>
              <a:t>Sarray</a:t>
            </a:r>
            <a:r>
              <a:rPr lang="zh-CN" altLang="en-US" sz="2000" dirty="0" smtClean="0"/>
              <a:t>速度比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::vector</a:t>
            </a:r>
            <a:r>
              <a:rPr lang="zh-CN" altLang="en-US" sz="2000" dirty="0" smtClean="0"/>
              <a:t>快将近一倍，当</a:t>
            </a:r>
            <a:r>
              <a:rPr lang="en-US" altLang="zh-CN" sz="2000" dirty="0" err="1" smtClean="0"/>
              <a:t>Sarray</a:t>
            </a:r>
            <a:r>
              <a:rPr lang="zh-CN" altLang="en-US" sz="2000" dirty="0" smtClean="0"/>
              <a:t>使用优化过的增长策略时，速度比</a:t>
            </a:r>
            <a:r>
              <a:rPr lang="en-US" altLang="zh-CN" sz="2000" dirty="0" smtClean="0"/>
              <a:t>vector</a:t>
            </a:r>
            <a:r>
              <a:rPr lang="zh-CN" altLang="en-US" sz="2000" dirty="0" smtClean="0"/>
              <a:t>快超过一倍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（具体代码在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盘上，暂时无法访问）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493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962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CycList</a:t>
            </a:r>
            <a:r>
              <a:rPr lang="zh-CN" altLang="en-US" dirty="0"/>
              <a:t>：这个基本上是</a:t>
            </a:r>
            <a:r>
              <a:rPr lang="en-US" altLang="zh-CN" dirty="0" err="1"/>
              <a:t>libc</a:t>
            </a:r>
            <a:r>
              <a:rPr lang="en-US" altLang="zh-CN" dirty="0"/>
              <a:t>++</a:t>
            </a:r>
            <a:r>
              <a:rPr lang="zh-CN" altLang="en-US" dirty="0"/>
              <a:t>中的</a:t>
            </a:r>
            <a:r>
              <a:rPr lang="en-US" altLang="zh-CN" dirty="0"/>
              <a:t>list</a:t>
            </a:r>
            <a:r>
              <a:rPr lang="zh-CN" altLang="en-US" dirty="0"/>
              <a:t>的翻版，当然内部操作结构不同。</a:t>
            </a:r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增强了查找功能。</a:t>
            </a:r>
          </a:p>
          <a:p>
            <a:pPr marL="0" indent="0">
              <a:buNone/>
            </a:pPr>
            <a:r>
              <a:rPr lang="en-US" altLang="zh-CN" dirty="0" smtClean="0"/>
              <a:t>list</a:t>
            </a:r>
            <a:r>
              <a:rPr lang="zh-CN" altLang="en-US" dirty="0"/>
              <a:t>的</a:t>
            </a:r>
            <a:r>
              <a:rPr lang="en-US" altLang="zh-CN" dirty="0"/>
              <a:t>iterator</a:t>
            </a:r>
            <a:r>
              <a:rPr lang="zh-CN" altLang="en-US" dirty="0"/>
              <a:t>是</a:t>
            </a:r>
            <a:r>
              <a:rPr lang="en-US" altLang="zh-CN" dirty="0" err="1"/>
              <a:t>bidirational</a:t>
            </a:r>
            <a:r>
              <a:rPr lang="en-US" altLang="zh-CN" dirty="0"/>
              <a:t> iterator</a:t>
            </a:r>
            <a:r>
              <a:rPr lang="zh-CN" altLang="en-US" dirty="0"/>
              <a:t>，而</a:t>
            </a:r>
            <a:r>
              <a:rPr lang="en-US" altLang="zh-CN" dirty="0" err="1"/>
              <a:t>CycList</a:t>
            </a:r>
            <a:r>
              <a:rPr lang="zh-CN" altLang="en-US" dirty="0"/>
              <a:t>的</a:t>
            </a:r>
            <a:r>
              <a:rPr lang="en-US" altLang="zh-CN" dirty="0"/>
              <a:t>iterator</a:t>
            </a:r>
            <a:r>
              <a:rPr lang="zh-CN" altLang="en-US" dirty="0"/>
              <a:t>是</a:t>
            </a:r>
            <a:r>
              <a:rPr lang="en-US" altLang="zh-CN" dirty="0"/>
              <a:t>random-access iterator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smtClean="0"/>
              <a:t>另外</a:t>
            </a:r>
            <a:r>
              <a:rPr lang="en-US" altLang="zh-CN" dirty="0" err="1"/>
              <a:t>CycList</a:t>
            </a:r>
            <a:r>
              <a:rPr lang="zh-CN" altLang="en-US" dirty="0"/>
              <a:t>可以像</a:t>
            </a:r>
            <a:r>
              <a:rPr lang="en-US" altLang="zh-CN" dirty="0"/>
              <a:t>vector</a:t>
            </a:r>
            <a:r>
              <a:rPr lang="zh-CN" altLang="en-US" dirty="0"/>
              <a:t>一样通过下标进行查找，通过内置一个</a:t>
            </a:r>
            <a:r>
              <a:rPr lang="en-US" altLang="zh-CN" dirty="0"/>
              <a:t>size</a:t>
            </a:r>
            <a:r>
              <a:rPr lang="zh-CN" altLang="en-US" dirty="0"/>
              <a:t>计数器，使查找快了一倍。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2. </a:t>
            </a:r>
            <a:r>
              <a:rPr lang="zh-CN" altLang="en-US" dirty="0"/>
              <a:t>替换了</a:t>
            </a:r>
            <a:r>
              <a:rPr lang="en-US" altLang="zh-CN" dirty="0"/>
              <a:t>sort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91237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529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FirstName Lastname</dc:creator>
  <cp:lastModifiedBy>FirstName Lastname</cp:lastModifiedBy>
  <cp:revision>13</cp:revision>
  <dcterms:created xsi:type="dcterms:W3CDTF">2013-06-18T08:56:34Z</dcterms:created>
  <dcterms:modified xsi:type="dcterms:W3CDTF">2013-06-20T14:34:14Z</dcterms:modified>
</cp:coreProperties>
</file>