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0" d="100"/>
          <a:sy n="60" d="100"/>
        </p:scale>
        <p:origin x="42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34CDBA3-937D-4D46-A357-1BE54CB31181}" type="datetimeFigureOut">
              <a:rPr lang="zh-CN" altLang="en-US" smtClean="0"/>
              <a:t>2013/6/18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A048EEF-81A4-48C2-A7BE-A5928E050275}" type="slidenum">
              <a:rPr lang="zh-CN" altLang="en-US" smtClean="0"/>
              <a:t>‹#›</a:t>
            </a:fld>
            <a:endParaRPr lang="zh-CN" altLang="en-US"/>
          </a:p>
        </p:txBody>
      </p:sp>
      <p:sp>
        <p:nvSpPr>
          <p:cNvPr id="7" name="标题 1"/>
          <p:cNvSpPr txBox="1">
            <a:spLocks/>
          </p:cNvSpPr>
          <p:nvPr userDrawn="1"/>
        </p:nvSpPr>
        <p:spPr>
          <a:xfrm>
            <a:off x="296450" y="212943"/>
            <a:ext cx="4400811" cy="375781"/>
          </a:xfrm>
          <a:prstGeom prst="rect">
            <a:avLst/>
          </a:prstGeom>
        </p:spPr>
        <p:txBody>
          <a:bodyPr vert="horz" lIns="91440" tIns="45720" rIns="91440" bIns="45720" rtlCol="0" anchor="ctr">
            <a:normAutofit fontScale="6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smtClean="0"/>
              <a:t>Map Set </a:t>
            </a:r>
            <a:r>
              <a:rPr lang="zh-CN" altLang="en-US" dirty="0" smtClean="0"/>
              <a:t>系列容器</a:t>
            </a:r>
            <a:endParaRPr lang="zh-CN" altLang="en-US" dirty="0"/>
          </a:p>
        </p:txBody>
      </p:sp>
    </p:spTree>
    <p:extLst>
      <p:ext uri="{BB962C8B-B14F-4D97-AF65-F5344CB8AC3E}">
        <p14:creationId xmlns:p14="http://schemas.microsoft.com/office/powerpoint/2010/main" val="2743127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34CDBA3-937D-4D46-A357-1BE54CB31181}" type="datetimeFigureOut">
              <a:rPr lang="zh-CN" altLang="en-US" smtClean="0"/>
              <a:t>2013/6/18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A048EEF-81A4-48C2-A7BE-A5928E050275}" type="slidenum">
              <a:rPr lang="zh-CN" altLang="en-US" smtClean="0"/>
              <a:t>‹#›</a:t>
            </a:fld>
            <a:endParaRPr lang="zh-CN" altLang="en-US"/>
          </a:p>
        </p:txBody>
      </p:sp>
    </p:spTree>
    <p:extLst>
      <p:ext uri="{BB962C8B-B14F-4D97-AF65-F5344CB8AC3E}">
        <p14:creationId xmlns:p14="http://schemas.microsoft.com/office/powerpoint/2010/main" val="3258564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34CDBA3-937D-4D46-A357-1BE54CB31181}" type="datetimeFigureOut">
              <a:rPr lang="zh-CN" altLang="en-US" smtClean="0"/>
              <a:t>2013/6/18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A048EEF-81A4-48C2-A7BE-A5928E050275}" type="slidenum">
              <a:rPr lang="zh-CN" altLang="en-US" smtClean="0"/>
              <a:t>‹#›</a:t>
            </a:fld>
            <a:endParaRPr lang="zh-CN" altLang="en-US"/>
          </a:p>
        </p:txBody>
      </p:sp>
    </p:spTree>
    <p:extLst>
      <p:ext uri="{BB962C8B-B14F-4D97-AF65-F5344CB8AC3E}">
        <p14:creationId xmlns:p14="http://schemas.microsoft.com/office/powerpoint/2010/main" val="4009958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34CDBA3-937D-4D46-A357-1BE54CB31181}" type="datetimeFigureOut">
              <a:rPr lang="zh-CN" altLang="en-US" smtClean="0"/>
              <a:t>2013/6/18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A048EEF-81A4-48C2-A7BE-A5928E050275}" type="slidenum">
              <a:rPr lang="zh-CN" altLang="en-US" smtClean="0"/>
              <a:t>‹#›</a:t>
            </a:fld>
            <a:endParaRPr lang="zh-CN" altLang="en-US"/>
          </a:p>
        </p:txBody>
      </p:sp>
    </p:spTree>
    <p:extLst>
      <p:ext uri="{BB962C8B-B14F-4D97-AF65-F5344CB8AC3E}">
        <p14:creationId xmlns:p14="http://schemas.microsoft.com/office/powerpoint/2010/main" val="1867937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34CDBA3-937D-4D46-A357-1BE54CB31181}" type="datetimeFigureOut">
              <a:rPr lang="zh-CN" altLang="en-US" smtClean="0"/>
              <a:t>2013/6/18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A048EEF-81A4-48C2-A7BE-A5928E050275}" type="slidenum">
              <a:rPr lang="zh-CN" altLang="en-US" smtClean="0"/>
              <a:t>‹#›</a:t>
            </a:fld>
            <a:endParaRPr lang="zh-CN" altLang="en-US"/>
          </a:p>
        </p:txBody>
      </p:sp>
    </p:spTree>
    <p:extLst>
      <p:ext uri="{BB962C8B-B14F-4D97-AF65-F5344CB8AC3E}">
        <p14:creationId xmlns:p14="http://schemas.microsoft.com/office/powerpoint/2010/main" val="1653599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34CDBA3-937D-4D46-A357-1BE54CB31181}" type="datetimeFigureOut">
              <a:rPr lang="zh-CN" altLang="en-US" smtClean="0"/>
              <a:t>2013/6/18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048EEF-81A4-48C2-A7BE-A5928E050275}" type="slidenum">
              <a:rPr lang="zh-CN" altLang="en-US" smtClean="0"/>
              <a:t>‹#›</a:t>
            </a:fld>
            <a:endParaRPr lang="zh-CN" altLang="en-US"/>
          </a:p>
        </p:txBody>
      </p:sp>
    </p:spTree>
    <p:extLst>
      <p:ext uri="{BB962C8B-B14F-4D97-AF65-F5344CB8AC3E}">
        <p14:creationId xmlns:p14="http://schemas.microsoft.com/office/powerpoint/2010/main" val="1423963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34CDBA3-937D-4D46-A357-1BE54CB31181}" type="datetimeFigureOut">
              <a:rPr lang="zh-CN" altLang="en-US" smtClean="0"/>
              <a:t>2013/6/18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A048EEF-81A4-48C2-A7BE-A5928E050275}" type="slidenum">
              <a:rPr lang="zh-CN" altLang="en-US" smtClean="0"/>
              <a:t>‹#›</a:t>
            </a:fld>
            <a:endParaRPr lang="zh-CN" altLang="en-US"/>
          </a:p>
        </p:txBody>
      </p:sp>
    </p:spTree>
    <p:extLst>
      <p:ext uri="{BB962C8B-B14F-4D97-AF65-F5344CB8AC3E}">
        <p14:creationId xmlns:p14="http://schemas.microsoft.com/office/powerpoint/2010/main" val="2620323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34CDBA3-937D-4D46-A357-1BE54CB31181}" type="datetimeFigureOut">
              <a:rPr lang="zh-CN" altLang="en-US" smtClean="0"/>
              <a:t>2013/6/18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A048EEF-81A4-48C2-A7BE-A5928E050275}" type="slidenum">
              <a:rPr lang="zh-CN" altLang="en-US" smtClean="0"/>
              <a:t>‹#›</a:t>
            </a:fld>
            <a:endParaRPr lang="zh-CN" altLang="en-US"/>
          </a:p>
        </p:txBody>
      </p:sp>
    </p:spTree>
    <p:extLst>
      <p:ext uri="{BB962C8B-B14F-4D97-AF65-F5344CB8AC3E}">
        <p14:creationId xmlns:p14="http://schemas.microsoft.com/office/powerpoint/2010/main" val="3057943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34CDBA3-937D-4D46-A357-1BE54CB31181}" type="datetimeFigureOut">
              <a:rPr lang="zh-CN" altLang="en-US" smtClean="0"/>
              <a:t>2013/6/18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A048EEF-81A4-48C2-A7BE-A5928E050275}" type="slidenum">
              <a:rPr lang="zh-CN" altLang="en-US" smtClean="0"/>
              <a:t>‹#›</a:t>
            </a:fld>
            <a:endParaRPr lang="zh-CN" altLang="en-US"/>
          </a:p>
        </p:txBody>
      </p:sp>
    </p:spTree>
    <p:extLst>
      <p:ext uri="{BB962C8B-B14F-4D97-AF65-F5344CB8AC3E}">
        <p14:creationId xmlns:p14="http://schemas.microsoft.com/office/powerpoint/2010/main" val="589247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34CDBA3-937D-4D46-A357-1BE54CB31181}" type="datetimeFigureOut">
              <a:rPr lang="zh-CN" altLang="en-US" smtClean="0"/>
              <a:t>2013/6/18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048EEF-81A4-48C2-A7BE-A5928E050275}" type="slidenum">
              <a:rPr lang="zh-CN" altLang="en-US" smtClean="0"/>
              <a:t>‹#›</a:t>
            </a:fld>
            <a:endParaRPr lang="zh-CN" altLang="en-US"/>
          </a:p>
        </p:txBody>
      </p:sp>
    </p:spTree>
    <p:extLst>
      <p:ext uri="{BB962C8B-B14F-4D97-AF65-F5344CB8AC3E}">
        <p14:creationId xmlns:p14="http://schemas.microsoft.com/office/powerpoint/2010/main" val="3645441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34CDBA3-937D-4D46-A357-1BE54CB31181}" type="datetimeFigureOut">
              <a:rPr lang="zh-CN" altLang="en-US" smtClean="0"/>
              <a:t>2013/6/18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048EEF-81A4-48C2-A7BE-A5928E050275}" type="slidenum">
              <a:rPr lang="zh-CN" altLang="en-US" smtClean="0"/>
              <a:t>‹#›</a:t>
            </a:fld>
            <a:endParaRPr lang="zh-CN" altLang="en-US"/>
          </a:p>
        </p:txBody>
      </p:sp>
    </p:spTree>
    <p:extLst>
      <p:ext uri="{BB962C8B-B14F-4D97-AF65-F5344CB8AC3E}">
        <p14:creationId xmlns:p14="http://schemas.microsoft.com/office/powerpoint/2010/main" val="1929402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4CDBA3-937D-4D46-A357-1BE54CB31181}" type="datetimeFigureOut">
              <a:rPr lang="zh-CN" altLang="en-US" smtClean="0"/>
              <a:t>2013/6/18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048EEF-81A4-48C2-A7BE-A5928E050275}" type="slidenum">
              <a:rPr lang="zh-CN" altLang="en-US" smtClean="0"/>
              <a:t>‹#›</a:t>
            </a:fld>
            <a:endParaRPr lang="zh-CN" altLang="en-US"/>
          </a:p>
        </p:txBody>
      </p:sp>
    </p:spTree>
    <p:extLst>
      <p:ext uri="{BB962C8B-B14F-4D97-AF65-F5344CB8AC3E}">
        <p14:creationId xmlns:p14="http://schemas.microsoft.com/office/powerpoint/2010/main" val="13303607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927100" y="1046163"/>
            <a:ext cx="9055100" cy="3081337"/>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4000" dirty="0" smtClean="0"/>
              <a:t>应用范式编程，设计模式</a:t>
            </a:r>
            <a:endParaRPr lang="en-US" altLang="zh-CN" sz="4000" dirty="0" smtClean="0"/>
          </a:p>
          <a:p>
            <a:r>
              <a:rPr lang="zh-CN" altLang="en-US" sz="4000" dirty="0" smtClean="0"/>
              <a:t>和</a:t>
            </a:r>
            <a:endParaRPr lang="en-US" altLang="zh-CN" sz="4000" dirty="0" smtClean="0"/>
          </a:p>
          <a:p>
            <a:r>
              <a:rPr lang="zh-CN" altLang="en-US" sz="4000" dirty="0"/>
              <a:t>类型</a:t>
            </a:r>
            <a:r>
              <a:rPr lang="zh-CN" altLang="en-US" sz="4000" dirty="0" smtClean="0"/>
              <a:t>萃取，</a:t>
            </a:r>
            <a:r>
              <a:rPr lang="en-US" altLang="zh-CN" sz="4000" dirty="0" smtClean="0"/>
              <a:t>C++11</a:t>
            </a:r>
            <a:r>
              <a:rPr lang="zh-CN" altLang="en-US" sz="4000" dirty="0" smtClean="0"/>
              <a:t>新技术</a:t>
            </a:r>
            <a:endParaRPr lang="en-US" altLang="zh-CN" sz="4000" dirty="0" smtClean="0"/>
          </a:p>
          <a:p>
            <a:r>
              <a:rPr lang="zh-CN" altLang="en-US" sz="4000" dirty="0" smtClean="0"/>
              <a:t>实现</a:t>
            </a:r>
            <a:r>
              <a:rPr lang="zh-CN" altLang="en-US" sz="4000" dirty="0" smtClean="0"/>
              <a:t>构建结构化容器组</a:t>
            </a:r>
            <a:endParaRPr lang="zh-CN" altLang="en-US" sz="4000" dirty="0"/>
          </a:p>
        </p:txBody>
      </p:sp>
    </p:spTree>
    <p:extLst>
      <p:ext uri="{BB962C8B-B14F-4D97-AF65-F5344CB8AC3E}">
        <p14:creationId xmlns:p14="http://schemas.microsoft.com/office/powerpoint/2010/main" val="2051490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508000" y="673100"/>
            <a:ext cx="5473700" cy="5346700"/>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2400" dirty="0" smtClean="0"/>
              <a:t>问题的提出：</a:t>
            </a:r>
            <a:endParaRPr lang="en-US" altLang="zh-CN" sz="2400" dirty="0" smtClean="0"/>
          </a:p>
          <a:p>
            <a:pPr marL="457200" indent="-457200">
              <a:buAutoNum type="arabicPeriod"/>
            </a:pPr>
            <a:r>
              <a:rPr lang="zh-CN" altLang="en-US" sz="2400" dirty="0" smtClean="0"/>
              <a:t>实现</a:t>
            </a:r>
            <a:r>
              <a:rPr lang="en-US" altLang="zh-CN" sz="2400" dirty="0" smtClean="0"/>
              <a:t>Map Set</a:t>
            </a:r>
            <a:r>
              <a:rPr lang="zh-CN" altLang="en-US" sz="2400" dirty="0" smtClean="0"/>
              <a:t>的数据结构有多种， </a:t>
            </a:r>
            <a:r>
              <a:rPr lang="en-US" altLang="zh-CN" sz="2400" dirty="0" smtClean="0"/>
              <a:t>tree</a:t>
            </a:r>
            <a:r>
              <a:rPr lang="zh-CN" altLang="en-US" sz="2400" dirty="0"/>
              <a:t>容器</a:t>
            </a:r>
            <a:r>
              <a:rPr lang="zh-CN" altLang="en-US" sz="2400" dirty="0" smtClean="0"/>
              <a:t>， </a:t>
            </a:r>
            <a:r>
              <a:rPr lang="en-US" altLang="zh-CN" sz="2400" dirty="0" smtClean="0"/>
              <a:t>hash </a:t>
            </a:r>
            <a:r>
              <a:rPr lang="zh-CN" altLang="en-US" sz="2400" dirty="0" smtClean="0"/>
              <a:t>容器；</a:t>
            </a:r>
            <a:endParaRPr lang="en-US" altLang="zh-CN" sz="2400" dirty="0" smtClean="0"/>
          </a:p>
          <a:p>
            <a:pPr marL="457200" indent="-457200">
              <a:buAutoNum type="arabicPeriod"/>
            </a:pPr>
            <a:r>
              <a:rPr lang="en-US" altLang="zh-CN" sz="2400" dirty="0" smtClean="0"/>
              <a:t>  </a:t>
            </a:r>
            <a:r>
              <a:rPr lang="zh-CN" altLang="en-US" sz="2400" dirty="0" smtClean="0"/>
              <a:t>不同实现的接口其实类似；</a:t>
            </a:r>
            <a:endParaRPr lang="en-US" altLang="zh-CN" sz="2400" dirty="0" smtClean="0"/>
          </a:p>
          <a:p>
            <a:r>
              <a:rPr lang="en-US" altLang="zh-CN" sz="2400" dirty="0" smtClean="0"/>
              <a:t>3. </a:t>
            </a:r>
            <a:r>
              <a:rPr lang="zh-CN" altLang="en-US" sz="2400" dirty="0" smtClean="0"/>
              <a:t>同数据类型的不同容器差别较小</a:t>
            </a:r>
            <a:endParaRPr lang="en-US" altLang="zh-CN" sz="2400" dirty="0" smtClean="0"/>
          </a:p>
          <a:p>
            <a:r>
              <a:rPr lang="zh-CN" altLang="en-US" sz="2400" dirty="0" smtClean="0"/>
              <a:t>（</a:t>
            </a:r>
            <a:r>
              <a:rPr lang="en-US" altLang="zh-CN" sz="2400" dirty="0" smtClean="0"/>
              <a:t>Set</a:t>
            </a:r>
            <a:r>
              <a:rPr lang="zh-CN" altLang="en-US" sz="2400" dirty="0" smtClean="0"/>
              <a:t>和</a:t>
            </a:r>
            <a:r>
              <a:rPr lang="en-US" altLang="zh-CN" sz="2400" dirty="0" smtClean="0"/>
              <a:t>Map</a:t>
            </a:r>
            <a:r>
              <a:rPr lang="zh-CN" altLang="en-US" sz="2400" dirty="0" smtClean="0"/>
              <a:t>，只是节点的结构不同，</a:t>
            </a:r>
            <a:endParaRPr lang="en-US" altLang="zh-CN" sz="2400" dirty="0" smtClean="0"/>
          </a:p>
          <a:p>
            <a:r>
              <a:rPr lang="en-US" altLang="zh-CN" sz="2400" dirty="0" smtClean="0"/>
              <a:t>Map</a:t>
            </a:r>
            <a:r>
              <a:rPr lang="zh-CN" altLang="en-US" sz="2400" dirty="0" smtClean="0"/>
              <a:t>和</a:t>
            </a:r>
            <a:r>
              <a:rPr lang="en-US" altLang="zh-CN" sz="2400" dirty="0" err="1" smtClean="0"/>
              <a:t>MultiMap</a:t>
            </a:r>
            <a:r>
              <a:rPr lang="zh-CN" altLang="en-US" sz="2400" dirty="0" smtClean="0"/>
              <a:t>只是调用了不同的操作函数</a:t>
            </a:r>
            <a:r>
              <a:rPr lang="zh-CN" altLang="en-US" sz="2400" dirty="0"/>
              <a:t>）</a:t>
            </a:r>
            <a:endParaRPr lang="en-US" altLang="zh-CN" sz="2400" dirty="0" smtClean="0"/>
          </a:p>
          <a:p>
            <a:endParaRPr lang="en-US" altLang="zh-CN" sz="2400" dirty="0" smtClean="0"/>
          </a:p>
          <a:p>
            <a:r>
              <a:rPr lang="zh-CN" altLang="en-US" sz="2400" dirty="0" smtClean="0"/>
              <a:t>若像</a:t>
            </a:r>
            <a:r>
              <a:rPr lang="en-US" altLang="zh-CN" sz="2400" dirty="0" smtClean="0"/>
              <a:t>STL</a:t>
            </a:r>
            <a:r>
              <a:rPr lang="zh-CN" altLang="en-US" sz="2400" dirty="0" smtClean="0"/>
              <a:t>那样为每一种分别编程，将产生大量代码：</a:t>
            </a:r>
            <a:endParaRPr lang="en-US" altLang="zh-CN" sz="2400" dirty="0"/>
          </a:p>
          <a:p>
            <a:r>
              <a:rPr lang="en-US" altLang="zh-CN" sz="2400" dirty="0" smtClean="0"/>
              <a:t>map set </a:t>
            </a:r>
            <a:r>
              <a:rPr lang="en-US" altLang="zh-CN" sz="2400" dirty="0" err="1" smtClean="0"/>
              <a:t>multimap</a:t>
            </a:r>
            <a:r>
              <a:rPr lang="en-US" altLang="zh-CN" sz="2400" dirty="0" smtClean="0"/>
              <a:t> </a:t>
            </a:r>
            <a:r>
              <a:rPr lang="en-US" altLang="zh-CN" sz="2400" dirty="0" err="1" smtClean="0"/>
              <a:t>multiset</a:t>
            </a:r>
            <a:r>
              <a:rPr lang="en-US" altLang="zh-CN" sz="2400" dirty="0" smtClean="0"/>
              <a:t> </a:t>
            </a:r>
          </a:p>
          <a:p>
            <a:r>
              <a:rPr lang="en-US" altLang="zh-CN" sz="2400" dirty="0" err="1" smtClean="0"/>
              <a:t>Unorderd_map</a:t>
            </a:r>
            <a:r>
              <a:rPr lang="en-US" altLang="zh-CN" sz="2400" dirty="0" smtClean="0"/>
              <a:t> </a:t>
            </a:r>
            <a:r>
              <a:rPr lang="en-US" altLang="zh-CN" sz="2400" dirty="0" err="1" smtClean="0"/>
              <a:t>Unorderd_set</a:t>
            </a:r>
            <a:r>
              <a:rPr lang="en-US" altLang="zh-CN" sz="2400" dirty="0" smtClean="0"/>
              <a:t> </a:t>
            </a:r>
          </a:p>
          <a:p>
            <a:r>
              <a:rPr lang="en-US" altLang="zh-CN" sz="2400" dirty="0" err="1" smtClean="0"/>
              <a:t>Unorderd_multimap</a:t>
            </a:r>
            <a:r>
              <a:rPr lang="en-US" altLang="zh-CN" sz="2400" dirty="0" smtClean="0"/>
              <a:t> </a:t>
            </a:r>
            <a:r>
              <a:rPr lang="en-US" altLang="zh-CN" sz="2400" dirty="0" err="1" smtClean="0"/>
              <a:t>Unorderd_multiset</a:t>
            </a:r>
            <a:r>
              <a:rPr lang="en-US" altLang="zh-CN" sz="2400" dirty="0" smtClean="0"/>
              <a:t> </a:t>
            </a:r>
          </a:p>
          <a:p>
            <a:r>
              <a:rPr lang="en-US" altLang="zh-CN" sz="2400" dirty="0" smtClean="0"/>
              <a:t>8</a:t>
            </a:r>
            <a:r>
              <a:rPr lang="zh-CN" altLang="en-US" sz="2400" dirty="0" smtClean="0"/>
              <a:t>种</a:t>
            </a:r>
            <a:endParaRPr lang="en-US" altLang="zh-CN" sz="2400" dirty="0" smtClean="0"/>
          </a:p>
          <a:p>
            <a:endParaRPr lang="en-US" altLang="zh-CN" sz="2400" dirty="0" smtClean="0"/>
          </a:p>
        </p:txBody>
      </p:sp>
      <p:sp>
        <p:nvSpPr>
          <p:cNvPr id="3" name="标题 1"/>
          <p:cNvSpPr txBox="1">
            <a:spLocks/>
          </p:cNvSpPr>
          <p:nvPr/>
        </p:nvSpPr>
        <p:spPr>
          <a:xfrm>
            <a:off x="6172200" y="673100"/>
            <a:ext cx="5054600" cy="3886200"/>
          </a:xfrm>
          <a:prstGeom prst="rect">
            <a:avLst/>
          </a:prstGeom>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2300" dirty="0"/>
              <a:t>我的解决方法：</a:t>
            </a:r>
            <a:endParaRPr lang="en-US" altLang="zh-CN" sz="2300" dirty="0"/>
          </a:p>
          <a:p>
            <a:r>
              <a:rPr lang="zh-CN" altLang="en-US" sz="2300" dirty="0"/>
              <a:t>为了统一接口并且保证高效，采用范式编程方法，结合代理、策略、迭代等设计模式</a:t>
            </a:r>
            <a:endParaRPr lang="en-US" altLang="zh-CN" sz="2300" dirty="0"/>
          </a:p>
          <a:p>
            <a:r>
              <a:rPr lang="zh-CN" altLang="en-US" sz="2300" dirty="0"/>
              <a:t>制作了</a:t>
            </a:r>
            <a:r>
              <a:rPr lang="en-US" altLang="zh-CN" sz="2300" dirty="0"/>
              <a:t>Map Set</a:t>
            </a:r>
            <a:r>
              <a:rPr lang="zh-CN" altLang="en-US" sz="2300" dirty="0"/>
              <a:t>系列容器组。</a:t>
            </a:r>
            <a:endParaRPr lang="en-US" altLang="zh-CN" sz="2300" dirty="0"/>
          </a:p>
          <a:p>
            <a:r>
              <a:rPr lang="zh-CN" altLang="en-US" sz="2300" dirty="0"/>
              <a:t>不仅泛化容器所装的数据类型，同时泛化数据结构，使一套代码能适用于多种结构，</a:t>
            </a:r>
            <a:endParaRPr lang="en-US" altLang="zh-CN" sz="2300" dirty="0"/>
          </a:p>
          <a:p>
            <a:r>
              <a:rPr lang="zh-CN" altLang="en-US" sz="2300" dirty="0"/>
              <a:t>功能的具体实现在使用时确定。</a:t>
            </a:r>
            <a:endParaRPr lang="en-US" altLang="zh-CN" sz="2300" dirty="0"/>
          </a:p>
          <a:p>
            <a:r>
              <a:rPr lang="zh-CN" altLang="en-US" sz="2300" dirty="0"/>
              <a:t>使容器之间关系清晰，同时免除了</a:t>
            </a:r>
            <a:r>
              <a:rPr lang="en-US" altLang="zh-CN" sz="2300" dirty="0"/>
              <a:t>overhead</a:t>
            </a:r>
            <a:r>
              <a:rPr lang="zh-CN" altLang="en-US" sz="2300" dirty="0"/>
              <a:t>。</a:t>
            </a:r>
            <a:endParaRPr lang="en-US" altLang="zh-CN" sz="2300" dirty="0"/>
          </a:p>
          <a:p>
            <a:r>
              <a:rPr lang="en-US" altLang="zh-CN" sz="2300" dirty="0" err="1"/>
              <a:t>SetBase</a:t>
            </a:r>
            <a:r>
              <a:rPr lang="zh-CN" altLang="en-US" sz="2300" dirty="0"/>
              <a:t>，</a:t>
            </a:r>
            <a:r>
              <a:rPr lang="en-US" altLang="zh-CN" sz="2300" dirty="0" err="1" smtClean="0"/>
              <a:t>GenMap</a:t>
            </a:r>
            <a:r>
              <a:rPr lang="en-US" altLang="zh-CN" sz="2300" dirty="0" smtClean="0"/>
              <a:t> </a:t>
            </a:r>
            <a:r>
              <a:rPr lang="en-US" altLang="zh-CN" sz="2300" dirty="0" err="1" smtClean="0"/>
              <a:t>GenMultiMap</a:t>
            </a:r>
            <a:endParaRPr lang="en-US" altLang="zh-CN" sz="2300" dirty="0" smtClean="0"/>
          </a:p>
          <a:p>
            <a:r>
              <a:rPr lang="en-US" altLang="zh-CN" sz="2300" dirty="0" smtClean="0"/>
              <a:t> </a:t>
            </a:r>
            <a:r>
              <a:rPr lang="en-US" altLang="zh-CN" sz="2300" dirty="0" err="1" smtClean="0"/>
              <a:t>GenSet</a:t>
            </a:r>
            <a:r>
              <a:rPr lang="en-US" altLang="zh-CN" sz="2300" dirty="0" smtClean="0"/>
              <a:t> </a:t>
            </a:r>
            <a:r>
              <a:rPr lang="en-US" altLang="zh-CN" sz="2300" dirty="0" err="1" smtClean="0"/>
              <a:t>GenMultiSet</a:t>
            </a:r>
            <a:r>
              <a:rPr lang="en-US" altLang="zh-CN" sz="2300" dirty="0" smtClean="0"/>
              <a:t> 5</a:t>
            </a:r>
            <a:r>
              <a:rPr lang="zh-CN" altLang="en-US" sz="2300" dirty="0" smtClean="0"/>
              <a:t>种</a:t>
            </a:r>
            <a:endParaRPr lang="en-US" altLang="zh-CN" sz="2300" dirty="0"/>
          </a:p>
        </p:txBody>
      </p:sp>
    </p:spTree>
    <p:extLst>
      <p:ext uri="{BB962C8B-B14F-4D97-AF65-F5344CB8AC3E}">
        <p14:creationId xmlns:p14="http://schemas.microsoft.com/office/powerpoint/2010/main" val="4053944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err="1" smtClean="0"/>
              <a:t>SetBase</a:t>
            </a:r>
            <a:r>
              <a:rPr lang="en-US" altLang="zh-CN" dirty="0" smtClean="0"/>
              <a:t> </a:t>
            </a:r>
            <a:r>
              <a:rPr lang="zh-CN" altLang="en-US" dirty="0" smtClean="0"/>
              <a:t>第一层， 规定了基本操作， </a:t>
            </a:r>
            <a:r>
              <a:rPr lang="en-US" altLang="zh-CN" dirty="0" smtClean="0"/>
              <a:t>empty</a:t>
            </a:r>
            <a:r>
              <a:rPr lang="en-US" altLang="zh-CN" dirty="0" smtClean="0"/>
              <a:t>(), size(), erase()…</a:t>
            </a:r>
            <a:endParaRPr lang="en-US" altLang="zh-CN" dirty="0" smtClean="0"/>
          </a:p>
          <a:p>
            <a:r>
              <a:rPr lang="en-US" altLang="zh-CN" dirty="0" err="1" smtClean="0"/>
              <a:t>GenMap</a:t>
            </a:r>
            <a:r>
              <a:rPr lang="en-US" altLang="zh-CN" dirty="0" smtClean="0"/>
              <a:t>, </a:t>
            </a:r>
            <a:r>
              <a:rPr lang="en-US" altLang="zh-CN" dirty="0" err="1" smtClean="0"/>
              <a:t>GenMultiMap</a:t>
            </a:r>
            <a:r>
              <a:rPr lang="en-US" altLang="zh-CN" dirty="0" smtClean="0"/>
              <a:t> </a:t>
            </a:r>
            <a:r>
              <a:rPr lang="en-US" altLang="zh-CN" dirty="0" err="1" smtClean="0"/>
              <a:t>GenSet</a:t>
            </a:r>
            <a:r>
              <a:rPr lang="en-US" altLang="zh-CN" dirty="0" smtClean="0"/>
              <a:t>, </a:t>
            </a:r>
            <a:r>
              <a:rPr lang="en-US" altLang="zh-CN" dirty="0" err="1" smtClean="0"/>
              <a:t>GenMultiMap</a:t>
            </a:r>
            <a:endParaRPr lang="en-US" altLang="zh-CN" dirty="0"/>
          </a:p>
          <a:p>
            <a:pPr marL="0" indent="0">
              <a:buNone/>
            </a:pPr>
            <a:r>
              <a:rPr lang="zh-CN" altLang="en-US" dirty="0" smtClean="0"/>
              <a:t>分别是泛化了数据结构的</a:t>
            </a:r>
            <a:r>
              <a:rPr lang="en-US" altLang="zh-CN" dirty="0" smtClean="0"/>
              <a:t>Map</a:t>
            </a:r>
            <a:r>
              <a:rPr lang="zh-CN" altLang="en-US" dirty="0" smtClean="0"/>
              <a:t>和</a:t>
            </a:r>
            <a:r>
              <a:rPr lang="en-US" altLang="zh-CN" dirty="0" smtClean="0"/>
              <a:t>Set</a:t>
            </a:r>
            <a:r>
              <a:rPr lang="zh-CN" altLang="en-US" dirty="0" smtClean="0"/>
              <a:t>， 规定了 </a:t>
            </a:r>
            <a:r>
              <a:rPr lang="en-US" altLang="zh-CN" dirty="0" smtClean="0"/>
              <a:t>insert()</a:t>
            </a:r>
            <a:r>
              <a:rPr lang="zh-CN" altLang="en-US" dirty="0" smtClean="0"/>
              <a:t>等操作</a:t>
            </a:r>
            <a:endParaRPr lang="en-US" altLang="zh-CN" dirty="0" smtClean="0"/>
          </a:p>
          <a:p>
            <a:pPr marL="0" indent="0">
              <a:buNone/>
            </a:pPr>
            <a:endParaRPr lang="en-US" altLang="zh-CN" dirty="0"/>
          </a:p>
          <a:p>
            <a:pPr marL="0" indent="0">
              <a:buNone/>
            </a:pPr>
            <a:r>
              <a:rPr lang="zh-CN" altLang="en-US" dirty="0" smtClean="0"/>
              <a:t>具体使用时，在模版参数</a:t>
            </a:r>
            <a:r>
              <a:rPr lang="en-US" altLang="zh-CN" dirty="0" smtClean="0"/>
              <a:t>&lt;&gt;</a:t>
            </a:r>
            <a:r>
              <a:rPr lang="zh-CN" altLang="en-US" dirty="0" smtClean="0"/>
              <a:t>里指定所使用的数据结构，任何数据结构只要满足了一定的接口就可以作为该系列容器的底层实现，不必修改客户端代码。</a:t>
            </a:r>
          </a:p>
          <a:p>
            <a:endParaRPr lang="zh-CN" altLang="en-US" dirty="0"/>
          </a:p>
        </p:txBody>
      </p:sp>
    </p:spTree>
    <p:extLst>
      <p:ext uri="{BB962C8B-B14F-4D97-AF65-F5344CB8AC3E}">
        <p14:creationId xmlns:p14="http://schemas.microsoft.com/office/powerpoint/2010/main" val="2983331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7760" y="1155700"/>
            <a:ext cx="8459724" cy="5422900"/>
          </a:xfrm>
          <a:prstGeom prst="rect">
            <a:avLst/>
          </a:prstGeom>
        </p:spPr>
      </p:pic>
      <p:sp>
        <p:nvSpPr>
          <p:cNvPr id="5" name="文本框 4"/>
          <p:cNvSpPr txBox="1"/>
          <p:nvPr/>
        </p:nvSpPr>
        <p:spPr>
          <a:xfrm>
            <a:off x="4229100" y="368300"/>
            <a:ext cx="1079500" cy="369332"/>
          </a:xfrm>
          <a:prstGeom prst="rect">
            <a:avLst/>
          </a:prstGeom>
          <a:noFill/>
        </p:spPr>
        <p:txBody>
          <a:bodyPr wrap="square" rtlCol="0">
            <a:spAutoFit/>
          </a:bodyPr>
          <a:lstStyle/>
          <a:p>
            <a:r>
              <a:rPr lang="zh-CN" altLang="en-US" dirty="0" smtClean="0"/>
              <a:t>总结构</a:t>
            </a:r>
            <a:endParaRPr lang="en-US" altLang="zh-CN" dirty="0" smtClean="0"/>
          </a:p>
        </p:txBody>
      </p:sp>
    </p:spTree>
    <p:extLst>
      <p:ext uri="{BB962C8B-B14F-4D97-AF65-F5344CB8AC3E}">
        <p14:creationId xmlns:p14="http://schemas.microsoft.com/office/powerpoint/2010/main" val="3133039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508000" y="673100"/>
            <a:ext cx="5473700" cy="5346700"/>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altLang="zh-CN" sz="2400" dirty="0" smtClean="0"/>
          </a:p>
        </p:txBody>
      </p:sp>
      <p:sp>
        <p:nvSpPr>
          <p:cNvPr id="2" name="文本框 1"/>
          <p:cNvSpPr txBox="1"/>
          <p:nvPr/>
        </p:nvSpPr>
        <p:spPr>
          <a:xfrm>
            <a:off x="328945" y="662344"/>
            <a:ext cx="3290555" cy="379056"/>
          </a:xfrm>
          <a:prstGeom prst="rect">
            <a:avLst/>
          </a:prstGeom>
          <a:noFill/>
        </p:spPr>
        <p:txBody>
          <a:bodyPr wrap="square" rtlCol="0">
            <a:spAutoFit/>
          </a:bodyPr>
          <a:lstStyle/>
          <a:p>
            <a:r>
              <a:rPr lang="zh-CN" altLang="en-US" dirty="0" smtClean="0"/>
              <a:t>详解：使用</a:t>
            </a:r>
            <a:r>
              <a:rPr lang="zh-CN" altLang="en-US" dirty="0"/>
              <a:t>红黑树</a:t>
            </a:r>
          </a:p>
        </p:txBody>
      </p:sp>
      <p:sp>
        <p:nvSpPr>
          <p:cNvPr id="5" name="文本框 4"/>
          <p:cNvSpPr txBox="1"/>
          <p:nvPr/>
        </p:nvSpPr>
        <p:spPr>
          <a:xfrm>
            <a:off x="190500" y="1052156"/>
            <a:ext cx="6108700" cy="4331955"/>
          </a:xfrm>
          <a:prstGeom prst="rect">
            <a:avLst/>
          </a:prstGeom>
          <a:noFill/>
        </p:spPr>
        <p:txBody>
          <a:bodyPr wrap="square" rtlCol="0">
            <a:spAutoFit/>
          </a:bodyPr>
          <a:lstStyle/>
          <a:p>
            <a:r>
              <a:rPr lang="en-US" altLang="zh-CN" sz="1600" dirty="0" smtClean="0"/>
              <a:t>template &lt;</a:t>
            </a:r>
            <a:r>
              <a:rPr lang="en-US" altLang="zh-CN" sz="1600" dirty="0" err="1" smtClean="0"/>
              <a:t>typename</a:t>
            </a:r>
            <a:r>
              <a:rPr lang="en-US" altLang="zh-CN" sz="1600" dirty="0" smtClean="0"/>
              <a:t> Node_, </a:t>
            </a:r>
            <a:r>
              <a:rPr lang="en-US" altLang="zh-CN" sz="1600" dirty="0" err="1" smtClean="0"/>
              <a:t>typename</a:t>
            </a:r>
            <a:r>
              <a:rPr lang="en-US" altLang="zh-CN" sz="1600" dirty="0" smtClean="0"/>
              <a:t> Comparator&gt;</a:t>
            </a:r>
          </a:p>
          <a:p>
            <a:r>
              <a:rPr lang="en-US" altLang="zh-CN" sz="1600" dirty="0" smtClean="0"/>
              <a:t>class </a:t>
            </a:r>
            <a:r>
              <a:rPr lang="en-US" altLang="zh-CN" sz="1600" dirty="0" err="1" smtClean="0"/>
              <a:t>RBTree</a:t>
            </a:r>
            <a:r>
              <a:rPr lang="en-US" altLang="zh-CN" sz="1600" dirty="0" smtClean="0"/>
              <a:t> : public Starter::</a:t>
            </a:r>
            <a:r>
              <a:rPr lang="en-US" altLang="zh-CN" sz="1600" dirty="0" err="1" smtClean="0"/>
              <a:t>RelOps</a:t>
            </a:r>
            <a:r>
              <a:rPr lang="en-US" altLang="zh-CN" sz="1600" dirty="0" smtClean="0"/>
              <a:t>&lt;</a:t>
            </a:r>
            <a:r>
              <a:rPr lang="en-US" altLang="zh-CN" sz="1600" dirty="0" err="1" smtClean="0"/>
              <a:t>RBTree</a:t>
            </a:r>
            <a:r>
              <a:rPr lang="en-US" altLang="zh-CN" sz="1600" dirty="0" smtClean="0"/>
              <a:t>&lt;Node_, Comparator&gt;&gt;</a:t>
            </a:r>
          </a:p>
          <a:p>
            <a:r>
              <a:rPr lang="zh-CN" altLang="en-US" sz="1600" dirty="0" smtClean="0"/>
              <a:t>红黑树</a:t>
            </a:r>
            <a:r>
              <a:rPr lang="zh-CN" altLang="en-US" sz="1600" dirty="0"/>
              <a:t>的</a:t>
            </a:r>
            <a:r>
              <a:rPr lang="zh-CN" altLang="en-US" sz="1600" dirty="0" smtClean="0"/>
              <a:t>模版参数有两个</a:t>
            </a:r>
            <a:r>
              <a:rPr lang="en-US" altLang="zh-CN" sz="1600" dirty="0"/>
              <a:t> </a:t>
            </a:r>
            <a:r>
              <a:rPr lang="en-US" altLang="zh-CN" sz="1600" dirty="0" smtClean="0"/>
              <a:t>: &lt;</a:t>
            </a:r>
            <a:r>
              <a:rPr lang="en-US" altLang="zh-CN" sz="1600" dirty="0" err="1" smtClean="0"/>
              <a:t>typenam</a:t>
            </a:r>
            <a:r>
              <a:rPr lang="en-US" altLang="zh-CN" sz="1600" dirty="0" smtClean="0"/>
              <a:t> Node, </a:t>
            </a:r>
            <a:r>
              <a:rPr lang="en-US" altLang="zh-CN" sz="1600" dirty="0" err="1" smtClean="0"/>
              <a:t>typename</a:t>
            </a:r>
            <a:r>
              <a:rPr lang="en-US" altLang="zh-CN" sz="1600" dirty="0" smtClean="0"/>
              <a:t> Comparator&gt;</a:t>
            </a:r>
          </a:p>
          <a:p>
            <a:r>
              <a:rPr lang="zh-CN" altLang="en-US" sz="1600" dirty="0"/>
              <a:t>同时</a:t>
            </a:r>
            <a:r>
              <a:rPr lang="zh-CN" altLang="en-US" sz="1600" dirty="0" smtClean="0"/>
              <a:t>定义：</a:t>
            </a:r>
            <a:endParaRPr lang="en-US" altLang="zh-CN" sz="1600" dirty="0" smtClean="0"/>
          </a:p>
          <a:p>
            <a:r>
              <a:rPr lang="en-US" altLang="zh-CN" sz="1600" dirty="0" smtClean="0"/>
              <a:t>   </a:t>
            </a:r>
            <a:r>
              <a:rPr lang="en-US" altLang="zh-CN" sz="1600" dirty="0" err="1" smtClean="0"/>
              <a:t>typedef</a:t>
            </a:r>
            <a:r>
              <a:rPr lang="en-US" altLang="zh-CN" sz="1600" dirty="0" smtClean="0"/>
              <a:t> Starter::</a:t>
            </a:r>
            <a:r>
              <a:rPr lang="en-US" altLang="zh-CN" sz="1600" dirty="0" err="1" smtClean="0"/>
              <a:t>BaseNode</a:t>
            </a:r>
            <a:r>
              <a:rPr lang="en-US" altLang="zh-CN" sz="1600" dirty="0" smtClean="0"/>
              <a:t>                               	</a:t>
            </a:r>
            <a:r>
              <a:rPr lang="en-US" altLang="zh-CN" sz="1600" dirty="0" err="1" smtClean="0"/>
              <a:t>BaseNode</a:t>
            </a:r>
            <a:r>
              <a:rPr lang="en-US" altLang="zh-CN" sz="1600" dirty="0" smtClean="0"/>
              <a:t>;</a:t>
            </a:r>
          </a:p>
          <a:p>
            <a:r>
              <a:rPr lang="en-US" altLang="zh-CN" sz="1600" dirty="0" smtClean="0"/>
              <a:t>    </a:t>
            </a:r>
            <a:r>
              <a:rPr lang="en-US" altLang="zh-CN" sz="1600" dirty="0" err="1" smtClean="0"/>
              <a:t>typedef</a:t>
            </a:r>
            <a:r>
              <a:rPr lang="en-US" altLang="zh-CN" sz="1600" dirty="0" smtClean="0"/>
              <a:t> </a:t>
            </a:r>
            <a:r>
              <a:rPr lang="en-US" altLang="zh-CN" sz="1600" dirty="0" err="1" smtClean="0"/>
              <a:t>typename</a:t>
            </a:r>
            <a:r>
              <a:rPr lang="en-US" altLang="zh-CN" sz="1600" dirty="0" smtClean="0"/>
              <a:t> detail_::</a:t>
            </a:r>
            <a:r>
              <a:rPr lang="en-US" altLang="zh-CN" sz="1600" dirty="0" err="1" smtClean="0"/>
              <a:t>RBTreeColor</a:t>
            </a:r>
            <a:r>
              <a:rPr lang="en-US" altLang="zh-CN" sz="1600" dirty="0" smtClean="0"/>
              <a:t>                  	 Color;</a:t>
            </a:r>
          </a:p>
          <a:p>
            <a:endParaRPr lang="en-US" altLang="zh-CN" sz="1100" dirty="0" smtClean="0"/>
          </a:p>
          <a:p>
            <a:r>
              <a:rPr lang="en-US" altLang="zh-CN" sz="1600" dirty="0" smtClean="0"/>
              <a:t>    </a:t>
            </a:r>
            <a:r>
              <a:rPr lang="en-US" altLang="zh-CN" sz="1600" dirty="0" err="1" smtClean="0"/>
              <a:t>typedef</a:t>
            </a:r>
            <a:r>
              <a:rPr lang="en-US" altLang="zh-CN" sz="1600" dirty="0" smtClean="0"/>
              <a:t> Node_                                          	Node;</a:t>
            </a:r>
          </a:p>
          <a:p>
            <a:r>
              <a:rPr lang="en-US" altLang="zh-CN" sz="1600" dirty="0" smtClean="0"/>
              <a:t>    </a:t>
            </a:r>
            <a:r>
              <a:rPr lang="en-US" altLang="zh-CN" sz="1600" dirty="0" err="1" smtClean="0"/>
              <a:t>typedef</a:t>
            </a:r>
            <a:r>
              <a:rPr lang="en-US" altLang="zh-CN" sz="1600" dirty="0" smtClean="0"/>
              <a:t> </a:t>
            </a:r>
            <a:r>
              <a:rPr lang="en-US" altLang="zh-CN" sz="1600" dirty="0" err="1" smtClean="0"/>
              <a:t>typename</a:t>
            </a:r>
            <a:r>
              <a:rPr lang="en-US" altLang="zh-CN" sz="1600" dirty="0" smtClean="0"/>
              <a:t> Node::</a:t>
            </a:r>
            <a:r>
              <a:rPr lang="en-US" altLang="zh-CN" sz="1600" dirty="0" err="1" smtClean="0"/>
              <a:t>KeyType</a:t>
            </a:r>
            <a:r>
              <a:rPr lang="en-US" altLang="zh-CN" sz="1600" dirty="0" smtClean="0"/>
              <a:t>                </a:t>
            </a:r>
            <a:r>
              <a:rPr lang="en-US" altLang="zh-CN" sz="1600" dirty="0" err="1" smtClean="0"/>
              <a:t>KeyType</a:t>
            </a:r>
            <a:r>
              <a:rPr lang="en-US" altLang="zh-CN" sz="1600" dirty="0" smtClean="0"/>
              <a:t>;</a:t>
            </a:r>
          </a:p>
          <a:p>
            <a:r>
              <a:rPr lang="en-US" altLang="zh-CN" sz="1600" dirty="0" smtClean="0"/>
              <a:t>    </a:t>
            </a:r>
            <a:r>
              <a:rPr lang="en-US" altLang="zh-CN" sz="1600" dirty="0" err="1" smtClean="0"/>
              <a:t>typedef</a:t>
            </a:r>
            <a:r>
              <a:rPr lang="en-US" altLang="zh-CN" sz="1600" dirty="0" smtClean="0"/>
              <a:t> </a:t>
            </a:r>
            <a:r>
              <a:rPr lang="en-US" altLang="zh-CN" sz="1600" dirty="0" err="1" smtClean="0"/>
              <a:t>typename</a:t>
            </a:r>
            <a:r>
              <a:rPr lang="en-US" altLang="zh-CN" sz="1600" dirty="0" smtClean="0"/>
              <a:t> Node::</a:t>
            </a:r>
            <a:r>
              <a:rPr lang="en-US" altLang="zh-CN" sz="1600" dirty="0" err="1" smtClean="0"/>
              <a:t>ValueType</a:t>
            </a:r>
            <a:r>
              <a:rPr lang="en-US" altLang="zh-CN" sz="1600" dirty="0" smtClean="0"/>
              <a:t>            </a:t>
            </a:r>
            <a:r>
              <a:rPr lang="en-US" altLang="zh-CN" sz="1600" dirty="0" err="1" smtClean="0"/>
              <a:t>ValueType</a:t>
            </a:r>
            <a:r>
              <a:rPr lang="en-US" altLang="zh-CN" sz="1600" dirty="0" smtClean="0"/>
              <a:t>;</a:t>
            </a:r>
          </a:p>
          <a:p>
            <a:endParaRPr lang="en-US" altLang="zh-CN" sz="1050" dirty="0" smtClean="0"/>
          </a:p>
          <a:p>
            <a:r>
              <a:rPr lang="en-US" altLang="zh-CN" sz="1600" dirty="0" smtClean="0"/>
              <a:t>    </a:t>
            </a:r>
            <a:r>
              <a:rPr lang="en-US" altLang="zh-CN" sz="1600" dirty="0" err="1" smtClean="0"/>
              <a:t>typedef</a:t>
            </a:r>
            <a:r>
              <a:rPr lang="en-US" altLang="zh-CN" sz="1600" dirty="0" smtClean="0"/>
              <a:t> Node&amp;                                           	reference;</a:t>
            </a:r>
          </a:p>
          <a:p>
            <a:r>
              <a:rPr lang="en-US" altLang="zh-CN" sz="1600" dirty="0" smtClean="0"/>
              <a:t>    </a:t>
            </a:r>
            <a:r>
              <a:rPr lang="en-US" altLang="zh-CN" sz="1600" dirty="0" err="1" smtClean="0"/>
              <a:t>typedef</a:t>
            </a:r>
            <a:r>
              <a:rPr lang="en-US" altLang="zh-CN" sz="1600" dirty="0" smtClean="0"/>
              <a:t> </a:t>
            </a:r>
            <a:r>
              <a:rPr lang="en-US" altLang="zh-CN" sz="1600" dirty="0" err="1" smtClean="0"/>
              <a:t>const</a:t>
            </a:r>
            <a:r>
              <a:rPr lang="en-US" altLang="zh-CN" sz="1600" dirty="0" smtClean="0"/>
              <a:t> Node&amp;                                    	 </a:t>
            </a:r>
            <a:r>
              <a:rPr lang="en-US" altLang="zh-CN" sz="1600" dirty="0" err="1" smtClean="0"/>
              <a:t>const_reference</a:t>
            </a:r>
            <a:r>
              <a:rPr lang="en-US" altLang="zh-CN" sz="1600" dirty="0" smtClean="0"/>
              <a:t>;</a:t>
            </a:r>
          </a:p>
          <a:p>
            <a:r>
              <a:rPr lang="en-US" altLang="zh-CN" sz="1600" dirty="0" smtClean="0"/>
              <a:t>    </a:t>
            </a:r>
            <a:r>
              <a:rPr lang="en-US" altLang="zh-CN" sz="1600" dirty="0" err="1" smtClean="0"/>
              <a:t>typedef</a:t>
            </a:r>
            <a:r>
              <a:rPr lang="en-US" altLang="zh-CN" sz="1600" dirty="0" smtClean="0"/>
              <a:t> Node*                                          	 pointer;</a:t>
            </a:r>
          </a:p>
          <a:p>
            <a:r>
              <a:rPr lang="en-US" altLang="zh-CN" sz="1600" dirty="0" smtClean="0"/>
              <a:t>    </a:t>
            </a:r>
            <a:r>
              <a:rPr lang="en-US" altLang="zh-CN" sz="1600" dirty="0" err="1" smtClean="0"/>
              <a:t>typedef</a:t>
            </a:r>
            <a:r>
              <a:rPr lang="en-US" altLang="zh-CN" sz="1600" dirty="0" smtClean="0"/>
              <a:t> </a:t>
            </a:r>
            <a:r>
              <a:rPr lang="en-US" altLang="zh-CN" sz="1600" dirty="0" err="1" smtClean="0"/>
              <a:t>const</a:t>
            </a:r>
            <a:r>
              <a:rPr lang="en-US" altLang="zh-CN" sz="1600" dirty="0" smtClean="0"/>
              <a:t> Node*                                      </a:t>
            </a:r>
            <a:r>
              <a:rPr lang="en-US" altLang="zh-CN" sz="1600" dirty="0" err="1" smtClean="0"/>
              <a:t>const_pointer</a:t>
            </a:r>
            <a:r>
              <a:rPr lang="en-US" altLang="zh-CN" sz="1600" dirty="0" smtClean="0"/>
              <a:t>;</a:t>
            </a:r>
          </a:p>
          <a:p>
            <a:endParaRPr lang="en-US" altLang="zh-CN" sz="1050" dirty="0" smtClean="0"/>
          </a:p>
          <a:p>
            <a:r>
              <a:rPr lang="en-US" altLang="zh-CN" sz="1600" dirty="0" smtClean="0"/>
              <a:t>    </a:t>
            </a:r>
            <a:r>
              <a:rPr lang="en-US" altLang="zh-CN" sz="1600" dirty="0" err="1" smtClean="0"/>
              <a:t>typedef</a:t>
            </a:r>
            <a:r>
              <a:rPr lang="en-US" altLang="zh-CN" sz="1600" dirty="0" smtClean="0"/>
              <a:t> detail_::</a:t>
            </a:r>
            <a:r>
              <a:rPr lang="en-US" altLang="zh-CN" sz="1600" dirty="0" err="1" smtClean="0"/>
              <a:t>RBTreeIterator</a:t>
            </a:r>
            <a:r>
              <a:rPr lang="en-US" altLang="zh-CN" sz="1600" dirty="0" smtClean="0"/>
              <a:t>&lt;Node&gt;                   iterator;</a:t>
            </a:r>
          </a:p>
          <a:p>
            <a:r>
              <a:rPr lang="en-US" altLang="zh-CN" sz="1600" dirty="0" smtClean="0"/>
              <a:t>    </a:t>
            </a:r>
            <a:r>
              <a:rPr lang="en-US" altLang="zh-CN" sz="1600" dirty="0" err="1" smtClean="0"/>
              <a:t>typedef</a:t>
            </a:r>
            <a:r>
              <a:rPr lang="en-US" altLang="zh-CN" sz="1600" dirty="0" smtClean="0"/>
              <a:t> detail_::</a:t>
            </a:r>
            <a:r>
              <a:rPr lang="en-US" altLang="zh-CN" sz="1600" dirty="0" err="1" smtClean="0"/>
              <a:t>RBTreeConstIterator</a:t>
            </a:r>
            <a:r>
              <a:rPr lang="en-US" altLang="zh-CN" sz="1600" dirty="0" smtClean="0"/>
              <a:t>&lt;Node&gt;         </a:t>
            </a:r>
            <a:r>
              <a:rPr lang="en-US" altLang="zh-CN" sz="1600" dirty="0" err="1" smtClean="0"/>
              <a:t>const_iterator</a:t>
            </a:r>
            <a:r>
              <a:rPr lang="en-US" altLang="zh-CN" sz="1600" dirty="0" smtClean="0"/>
              <a:t>;</a:t>
            </a:r>
          </a:p>
        </p:txBody>
      </p:sp>
      <p:sp>
        <p:nvSpPr>
          <p:cNvPr id="6" name="文本框 5"/>
          <p:cNvSpPr txBox="1"/>
          <p:nvPr/>
        </p:nvSpPr>
        <p:spPr>
          <a:xfrm>
            <a:off x="6807200" y="890944"/>
            <a:ext cx="4658391" cy="5386090"/>
          </a:xfrm>
          <a:prstGeom prst="rect">
            <a:avLst/>
          </a:prstGeom>
          <a:noFill/>
        </p:spPr>
        <p:txBody>
          <a:bodyPr wrap="none" rtlCol="0">
            <a:spAutoFit/>
          </a:bodyPr>
          <a:lstStyle/>
          <a:p>
            <a:r>
              <a:rPr lang="en-US" altLang="zh-CN" dirty="0" err="1" smtClean="0"/>
              <a:t>RBTree</a:t>
            </a:r>
            <a:r>
              <a:rPr lang="zh-CN" altLang="en-US" dirty="0" smtClean="0"/>
              <a:t>的实现里所有</a:t>
            </a:r>
            <a:r>
              <a:rPr lang="en-US" altLang="zh-CN" dirty="0" smtClean="0"/>
              <a:t>Node</a:t>
            </a:r>
            <a:r>
              <a:rPr lang="zh-CN" altLang="en-US" dirty="0" smtClean="0"/>
              <a:t>作为</a:t>
            </a:r>
            <a:r>
              <a:rPr lang="en-US" altLang="zh-CN" dirty="0" err="1" smtClean="0"/>
              <a:t>BaseNode</a:t>
            </a:r>
            <a:r>
              <a:rPr lang="zh-CN" altLang="en-US" dirty="0" smtClean="0"/>
              <a:t>使用</a:t>
            </a:r>
            <a:r>
              <a:rPr lang="en-US" altLang="zh-CN" dirty="0" smtClean="0"/>
              <a:t>.</a:t>
            </a:r>
          </a:p>
          <a:p>
            <a:endParaRPr lang="en-US" altLang="zh-CN" dirty="0" smtClean="0"/>
          </a:p>
          <a:p>
            <a:r>
              <a:rPr lang="zh-CN" altLang="en-US" dirty="0" smtClean="0"/>
              <a:t>当</a:t>
            </a:r>
            <a:r>
              <a:rPr lang="en-US" altLang="zh-CN" dirty="0" err="1" smtClean="0"/>
              <a:t>RBTree</a:t>
            </a:r>
            <a:r>
              <a:rPr lang="zh-CN" altLang="en-US" dirty="0" smtClean="0"/>
              <a:t>作为</a:t>
            </a:r>
            <a:r>
              <a:rPr lang="en-US" altLang="zh-CN" dirty="0" smtClean="0"/>
              <a:t>Set</a:t>
            </a:r>
            <a:r>
              <a:rPr lang="zh-CN" altLang="en-US" dirty="0" smtClean="0"/>
              <a:t>的底层实现时</a:t>
            </a:r>
            <a:endParaRPr lang="en-US" altLang="zh-CN" dirty="0" smtClean="0"/>
          </a:p>
          <a:p>
            <a:r>
              <a:rPr lang="zh-CN" altLang="en-US" dirty="0" smtClean="0"/>
              <a:t>为</a:t>
            </a:r>
            <a:r>
              <a:rPr lang="en-US" altLang="zh-CN" dirty="0" err="1" smtClean="0"/>
              <a:t>RBTree</a:t>
            </a:r>
            <a:r>
              <a:rPr lang="zh-CN" altLang="en-US" dirty="0" smtClean="0"/>
              <a:t>定制一个</a:t>
            </a:r>
            <a:r>
              <a:rPr lang="en-US" altLang="zh-CN" dirty="0" smtClean="0"/>
              <a:t>Node</a:t>
            </a:r>
          </a:p>
          <a:p>
            <a:r>
              <a:rPr lang="en-US" altLang="zh-CN" sz="1600" dirty="0" smtClean="0"/>
              <a:t>template&lt;</a:t>
            </a:r>
            <a:r>
              <a:rPr lang="en-US" altLang="zh-CN" sz="1600" dirty="0" err="1" smtClean="0"/>
              <a:t>typename</a:t>
            </a:r>
            <a:r>
              <a:rPr lang="en-US" altLang="zh-CN" sz="1600" dirty="0" smtClean="0"/>
              <a:t> K, </a:t>
            </a:r>
            <a:r>
              <a:rPr lang="en-US" altLang="zh-CN" sz="1600" dirty="0" err="1" smtClean="0"/>
              <a:t>typename</a:t>
            </a:r>
            <a:r>
              <a:rPr lang="en-US" altLang="zh-CN" sz="1600" dirty="0" smtClean="0"/>
              <a:t> V&gt;</a:t>
            </a:r>
          </a:p>
          <a:p>
            <a:r>
              <a:rPr lang="en-US" altLang="zh-CN" sz="1600" dirty="0" err="1" smtClean="0"/>
              <a:t>struct</a:t>
            </a:r>
            <a:r>
              <a:rPr lang="en-US" altLang="zh-CN" sz="1600" dirty="0" smtClean="0"/>
              <a:t> </a:t>
            </a:r>
            <a:r>
              <a:rPr lang="en-US" altLang="zh-CN" sz="1600" dirty="0" err="1" smtClean="0"/>
              <a:t>MapNode</a:t>
            </a:r>
            <a:r>
              <a:rPr lang="en-US" altLang="zh-CN" sz="1600" dirty="0" smtClean="0"/>
              <a:t> : public </a:t>
            </a:r>
            <a:r>
              <a:rPr lang="en-US" altLang="zh-CN" sz="1600" dirty="0" err="1" smtClean="0"/>
              <a:t>BaseNode</a:t>
            </a:r>
            <a:endParaRPr lang="en-US" altLang="zh-CN" sz="1600" dirty="0" smtClean="0"/>
          </a:p>
          <a:p>
            <a:r>
              <a:rPr lang="en-US" altLang="zh-CN" sz="1600" dirty="0" smtClean="0"/>
              <a:t>{</a:t>
            </a:r>
          </a:p>
          <a:p>
            <a:r>
              <a:rPr lang="en-US" altLang="zh-CN" sz="1600" dirty="0" smtClean="0"/>
              <a:t>	</a:t>
            </a:r>
            <a:r>
              <a:rPr lang="en-US" altLang="zh-CN" sz="1600" dirty="0" err="1" smtClean="0"/>
              <a:t>typedef</a:t>
            </a:r>
            <a:r>
              <a:rPr lang="en-US" altLang="zh-CN" sz="1600" dirty="0" smtClean="0"/>
              <a:t> K   </a:t>
            </a:r>
            <a:r>
              <a:rPr lang="en-US" altLang="zh-CN" sz="1600" dirty="0" err="1" smtClean="0"/>
              <a:t>KeyType</a:t>
            </a:r>
            <a:r>
              <a:rPr lang="en-US" altLang="zh-CN" sz="1600" dirty="0" smtClean="0"/>
              <a:t>;</a:t>
            </a:r>
          </a:p>
          <a:p>
            <a:r>
              <a:rPr lang="en-US" altLang="zh-CN" sz="1600" dirty="0" smtClean="0"/>
              <a:t>	</a:t>
            </a:r>
            <a:r>
              <a:rPr lang="en-US" altLang="zh-CN" sz="1600" dirty="0" err="1" smtClean="0"/>
              <a:t>typedef</a:t>
            </a:r>
            <a:r>
              <a:rPr lang="en-US" altLang="zh-CN" sz="1600" dirty="0" smtClean="0"/>
              <a:t> V   </a:t>
            </a:r>
            <a:r>
              <a:rPr lang="en-US" altLang="zh-CN" sz="1600" dirty="0" err="1" smtClean="0"/>
              <a:t>ValueType</a:t>
            </a:r>
            <a:r>
              <a:rPr lang="en-US" altLang="zh-CN" sz="1600" dirty="0" smtClean="0"/>
              <a:t>;</a:t>
            </a:r>
          </a:p>
          <a:p>
            <a:r>
              <a:rPr lang="en-US" altLang="zh-CN" sz="1600" dirty="0" smtClean="0"/>
              <a:t>	…</a:t>
            </a:r>
          </a:p>
          <a:p>
            <a:r>
              <a:rPr lang="en-US" altLang="zh-CN" sz="1600" dirty="0" smtClean="0"/>
              <a:t>}</a:t>
            </a:r>
          </a:p>
          <a:p>
            <a:r>
              <a:rPr lang="zh-CN" altLang="en-US" dirty="0" smtClean="0"/>
              <a:t>当</a:t>
            </a:r>
            <a:r>
              <a:rPr lang="en-US" altLang="zh-CN" dirty="0" err="1" smtClean="0"/>
              <a:t>RBTree</a:t>
            </a:r>
            <a:r>
              <a:rPr lang="zh-CN" altLang="en-US" dirty="0" smtClean="0"/>
              <a:t>作为</a:t>
            </a:r>
            <a:r>
              <a:rPr lang="en-US" altLang="zh-CN" dirty="0" smtClean="0"/>
              <a:t>Set</a:t>
            </a:r>
            <a:r>
              <a:rPr lang="zh-CN" altLang="en-US" dirty="0" smtClean="0"/>
              <a:t>的底层实现时</a:t>
            </a:r>
            <a:endParaRPr lang="en-US" altLang="zh-CN" dirty="0" smtClean="0"/>
          </a:p>
          <a:p>
            <a:r>
              <a:rPr lang="zh-CN" altLang="en-US" dirty="0" smtClean="0"/>
              <a:t>为</a:t>
            </a:r>
            <a:r>
              <a:rPr lang="en-US" altLang="zh-CN" dirty="0" err="1" smtClean="0"/>
              <a:t>RBTree</a:t>
            </a:r>
            <a:r>
              <a:rPr lang="zh-CN" altLang="en-US" dirty="0" smtClean="0"/>
              <a:t>定制一个</a:t>
            </a:r>
            <a:r>
              <a:rPr lang="en-US" altLang="zh-CN" dirty="0" smtClean="0"/>
              <a:t>Node</a:t>
            </a:r>
          </a:p>
          <a:p>
            <a:r>
              <a:rPr lang="en-US" altLang="zh-CN" sz="1600" dirty="0" smtClean="0"/>
              <a:t> template&lt;</a:t>
            </a:r>
            <a:r>
              <a:rPr lang="en-US" altLang="zh-CN" sz="1600" dirty="0" err="1" smtClean="0"/>
              <a:t>typename</a:t>
            </a:r>
            <a:r>
              <a:rPr lang="en-US" altLang="zh-CN" sz="1600" dirty="0" smtClean="0"/>
              <a:t> K&gt;</a:t>
            </a:r>
          </a:p>
          <a:p>
            <a:r>
              <a:rPr lang="en-US" altLang="zh-CN" sz="1600" dirty="0" smtClean="0"/>
              <a:t>    </a:t>
            </a:r>
            <a:r>
              <a:rPr lang="en-US" altLang="zh-CN" sz="1600" dirty="0" err="1" smtClean="0"/>
              <a:t>struct</a:t>
            </a:r>
            <a:r>
              <a:rPr lang="en-US" altLang="zh-CN" sz="1600" dirty="0" smtClean="0"/>
              <a:t> </a:t>
            </a:r>
            <a:r>
              <a:rPr lang="en-US" altLang="zh-CN" sz="1600" dirty="0" err="1" smtClean="0"/>
              <a:t>SetNode</a:t>
            </a:r>
            <a:r>
              <a:rPr lang="en-US" altLang="zh-CN" sz="1600" dirty="0" smtClean="0"/>
              <a:t> : public </a:t>
            </a:r>
            <a:r>
              <a:rPr lang="en-US" altLang="zh-CN" sz="1600" dirty="0" err="1" smtClean="0"/>
              <a:t>BaseNode</a:t>
            </a:r>
            <a:endParaRPr lang="en-US" altLang="zh-CN" sz="1600" dirty="0" smtClean="0"/>
          </a:p>
          <a:p>
            <a:r>
              <a:rPr lang="en-US" altLang="zh-CN" sz="1600" dirty="0" smtClean="0"/>
              <a:t>    {</a:t>
            </a:r>
          </a:p>
          <a:p>
            <a:r>
              <a:rPr lang="en-US" altLang="zh-CN" sz="1600" dirty="0" smtClean="0"/>
              <a:t>        </a:t>
            </a:r>
            <a:r>
              <a:rPr lang="en-US" altLang="zh-CN" sz="1600" dirty="0" err="1" smtClean="0"/>
              <a:t>typedef</a:t>
            </a:r>
            <a:r>
              <a:rPr lang="en-US" altLang="zh-CN" sz="1600" dirty="0" smtClean="0"/>
              <a:t> K   </a:t>
            </a:r>
            <a:r>
              <a:rPr lang="en-US" altLang="zh-CN" sz="1600" dirty="0" err="1" smtClean="0"/>
              <a:t>KeyType</a:t>
            </a:r>
            <a:r>
              <a:rPr lang="en-US" altLang="zh-CN" sz="1600" dirty="0" smtClean="0"/>
              <a:t>;</a:t>
            </a:r>
          </a:p>
          <a:p>
            <a:r>
              <a:rPr lang="en-US" altLang="zh-CN" sz="1600" dirty="0" smtClean="0"/>
              <a:t>        </a:t>
            </a:r>
            <a:r>
              <a:rPr lang="en-US" altLang="zh-CN" sz="1600" dirty="0" err="1" smtClean="0"/>
              <a:t>typedef</a:t>
            </a:r>
            <a:r>
              <a:rPr lang="en-US" altLang="zh-CN" sz="1600" dirty="0" smtClean="0"/>
              <a:t> K   </a:t>
            </a:r>
            <a:r>
              <a:rPr lang="en-US" altLang="zh-CN" sz="1600" dirty="0" err="1" smtClean="0"/>
              <a:t>ValueType</a:t>
            </a:r>
            <a:r>
              <a:rPr lang="en-US" altLang="zh-CN" sz="1600" dirty="0" smtClean="0"/>
              <a:t>;</a:t>
            </a:r>
          </a:p>
          <a:p>
            <a:r>
              <a:rPr lang="en-US" altLang="zh-CN" sz="1600" dirty="0" smtClean="0"/>
              <a:t>	…</a:t>
            </a:r>
          </a:p>
          <a:p>
            <a:r>
              <a:rPr lang="en-US" altLang="zh-CN" sz="1600" dirty="0" smtClean="0"/>
              <a:t>    };</a:t>
            </a:r>
            <a:endParaRPr lang="zh-CN" altLang="en-US" sz="1600" dirty="0"/>
          </a:p>
        </p:txBody>
      </p:sp>
    </p:spTree>
    <p:extLst>
      <p:ext uri="{BB962C8B-B14F-4D97-AF65-F5344CB8AC3E}">
        <p14:creationId xmlns:p14="http://schemas.microsoft.com/office/powerpoint/2010/main" val="557629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508000" y="673100"/>
            <a:ext cx="5473700" cy="5346700"/>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altLang="zh-CN" sz="2400" dirty="0" smtClean="0"/>
          </a:p>
        </p:txBody>
      </p:sp>
      <p:sp>
        <p:nvSpPr>
          <p:cNvPr id="2" name="文本框 1"/>
          <p:cNvSpPr txBox="1"/>
          <p:nvPr/>
        </p:nvSpPr>
        <p:spPr>
          <a:xfrm>
            <a:off x="328945" y="662344"/>
            <a:ext cx="3290555" cy="379056"/>
          </a:xfrm>
          <a:prstGeom prst="rect">
            <a:avLst/>
          </a:prstGeom>
          <a:noFill/>
        </p:spPr>
        <p:txBody>
          <a:bodyPr wrap="square" rtlCol="0">
            <a:spAutoFit/>
          </a:bodyPr>
          <a:lstStyle/>
          <a:p>
            <a:r>
              <a:rPr lang="zh-CN" altLang="en-US" dirty="0" smtClean="0"/>
              <a:t>详解：使用</a:t>
            </a:r>
            <a:r>
              <a:rPr lang="zh-CN" altLang="en-US" dirty="0"/>
              <a:t>红黑树</a:t>
            </a:r>
          </a:p>
        </p:txBody>
      </p:sp>
      <p:sp>
        <p:nvSpPr>
          <p:cNvPr id="5" name="文本框 4"/>
          <p:cNvSpPr txBox="1"/>
          <p:nvPr/>
        </p:nvSpPr>
        <p:spPr>
          <a:xfrm>
            <a:off x="254000" y="1224430"/>
            <a:ext cx="11480800" cy="1796932"/>
          </a:xfrm>
          <a:prstGeom prst="rect">
            <a:avLst/>
          </a:prstGeom>
          <a:noFill/>
        </p:spPr>
        <p:txBody>
          <a:bodyPr wrap="square" rtlCol="0">
            <a:spAutoFit/>
          </a:bodyPr>
          <a:lstStyle/>
          <a:p>
            <a:r>
              <a:rPr lang="zh-CN" altLang="en-US" sz="2000" dirty="0" smtClean="0"/>
              <a:t>红黑树作为</a:t>
            </a:r>
            <a:r>
              <a:rPr lang="en-US" altLang="zh-CN" sz="2000" dirty="0" smtClean="0"/>
              <a:t>Map</a:t>
            </a:r>
            <a:r>
              <a:rPr lang="zh-CN" altLang="en-US" sz="2000" dirty="0" smtClean="0"/>
              <a:t>的实现：</a:t>
            </a:r>
            <a:endParaRPr lang="en-US" altLang="zh-CN" sz="2000" dirty="0" smtClean="0"/>
          </a:p>
          <a:p>
            <a:r>
              <a:rPr lang="en-US" altLang="zh-CN" sz="2000" dirty="0" smtClean="0"/>
              <a:t> template&lt;</a:t>
            </a:r>
            <a:r>
              <a:rPr lang="en-US" altLang="zh-CN" sz="2000" dirty="0" err="1" smtClean="0"/>
              <a:t>typename</a:t>
            </a:r>
            <a:r>
              <a:rPr lang="en-US" altLang="zh-CN" sz="2000" dirty="0" smtClean="0"/>
              <a:t> K, </a:t>
            </a:r>
            <a:r>
              <a:rPr lang="en-US" altLang="zh-CN" sz="2000" dirty="0" err="1" smtClean="0"/>
              <a:t>typename</a:t>
            </a:r>
            <a:r>
              <a:rPr lang="en-US" altLang="zh-CN" sz="2000" dirty="0" smtClean="0"/>
              <a:t> V, </a:t>
            </a:r>
            <a:r>
              <a:rPr lang="en-US" altLang="zh-CN" sz="2000" dirty="0" err="1" smtClean="0"/>
              <a:t>typename</a:t>
            </a:r>
            <a:r>
              <a:rPr lang="en-US" altLang="zh-CN" sz="2000" dirty="0" smtClean="0"/>
              <a:t> C = </a:t>
            </a:r>
            <a:r>
              <a:rPr lang="en-US" altLang="zh-CN" sz="2000" dirty="0" err="1" smtClean="0"/>
              <a:t>std</a:t>
            </a:r>
            <a:r>
              <a:rPr lang="en-US" altLang="zh-CN" sz="2000" dirty="0" smtClean="0"/>
              <a:t>::less&lt;K&gt;&gt;</a:t>
            </a:r>
          </a:p>
          <a:p>
            <a:r>
              <a:rPr lang="en-US" altLang="zh-CN" sz="2000" dirty="0" smtClean="0"/>
              <a:t>    using </a:t>
            </a:r>
            <a:r>
              <a:rPr lang="en-US" altLang="zh-CN" sz="2000" dirty="0" err="1" smtClean="0"/>
              <a:t>TreeMap</a:t>
            </a:r>
            <a:r>
              <a:rPr lang="en-US" altLang="zh-CN" sz="2000" dirty="0" smtClean="0"/>
              <a:t> = detail_::</a:t>
            </a:r>
            <a:r>
              <a:rPr lang="en-US" altLang="zh-CN" sz="2000" dirty="0" err="1" smtClean="0"/>
              <a:t>GenMap</a:t>
            </a:r>
            <a:r>
              <a:rPr lang="en-US" altLang="zh-CN" sz="2000" dirty="0" smtClean="0"/>
              <a:t>&lt;K, V, C,  </a:t>
            </a:r>
            <a:r>
              <a:rPr lang="en-US" altLang="zh-CN" sz="2000" dirty="0" err="1" smtClean="0"/>
              <a:t>RBTree</a:t>
            </a:r>
            <a:r>
              <a:rPr lang="en-US" altLang="zh-CN" sz="2000" dirty="0" smtClean="0"/>
              <a:t>&lt;detail_::</a:t>
            </a:r>
            <a:r>
              <a:rPr lang="en-US" altLang="zh-CN" sz="2000" dirty="0" err="1" smtClean="0"/>
              <a:t>MapNode</a:t>
            </a:r>
            <a:r>
              <a:rPr lang="en-US" altLang="zh-CN" sz="2000" dirty="0" smtClean="0"/>
              <a:t>&lt;</a:t>
            </a:r>
            <a:r>
              <a:rPr lang="en-US" altLang="zh-CN" sz="2000" dirty="0" err="1" smtClean="0"/>
              <a:t>const</a:t>
            </a:r>
            <a:r>
              <a:rPr lang="en-US" altLang="zh-CN" sz="2000" dirty="0" smtClean="0"/>
              <a:t> K, V&gt;, C&gt; &gt;;</a:t>
            </a:r>
          </a:p>
          <a:p>
            <a:endParaRPr lang="en-US" altLang="zh-CN" sz="1050" dirty="0" smtClean="0"/>
          </a:p>
          <a:p>
            <a:r>
              <a:rPr lang="en-US" altLang="zh-CN" sz="2000" dirty="0" smtClean="0"/>
              <a:t>    template&lt;</a:t>
            </a:r>
            <a:r>
              <a:rPr lang="en-US" altLang="zh-CN" sz="2000" dirty="0" err="1" smtClean="0"/>
              <a:t>typename</a:t>
            </a:r>
            <a:r>
              <a:rPr lang="en-US" altLang="zh-CN" sz="2000" dirty="0" smtClean="0"/>
              <a:t> K, </a:t>
            </a:r>
            <a:r>
              <a:rPr lang="en-US" altLang="zh-CN" sz="2000" dirty="0" err="1" smtClean="0"/>
              <a:t>typename</a:t>
            </a:r>
            <a:r>
              <a:rPr lang="en-US" altLang="zh-CN" sz="2000" dirty="0" smtClean="0"/>
              <a:t> V, </a:t>
            </a:r>
            <a:r>
              <a:rPr lang="en-US" altLang="zh-CN" sz="2000" dirty="0" err="1" smtClean="0"/>
              <a:t>typename</a:t>
            </a:r>
            <a:r>
              <a:rPr lang="en-US" altLang="zh-CN" sz="2000" dirty="0" smtClean="0"/>
              <a:t> C = </a:t>
            </a:r>
            <a:r>
              <a:rPr lang="en-US" altLang="zh-CN" sz="2000" dirty="0" err="1" smtClean="0"/>
              <a:t>std</a:t>
            </a:r>
            <a:r>
              <a:rPr lang="en-US" altLang="zh-CN" sz="2000" dirty="0" smtClean="0"/>
              <a:t>::less&lt;K&gt;&gt;</a:t>
            </a:r>
          </a:p>
          <a:p>
            <a:r>
              <a:rPr lang="en-US" altLang="zh-CN" sz="2000" dirty="0" smtClean="0"/>
              <a:t>    using </a:t>
            </a:r>
            <a:r>
              <a:rPr lang="en-US" altLang="zh-CN" sz="2000" dirty="0" err="1" smtClean="0"/>
              <a:t>MultiTreeMap</a:t>
            </a:r>
            <a:r>
              <a:rPr lang="en-US" altLang="zh-CN" sz="2000" dirty="0" smtClean="0"/>
              <a:t> = detail_::</a:t>
            </a:r>
            <a:r>
              <a:rPr lang="en-US" altLang="zh-CN" sz="2000" dirty="0" err="1" smtClean="0"/>
              <a:t>GenMultiMap</a:t>
            </a:r>
            <a:r>
              <a:rPr lang="en-US" altLang="zh-CN" sz="2000" dirty="0" smtClean="0"/>
              <a:t>&lt;K, V, C, </a:t>
            </a:r>
            <a:r>
              <a:rPr lang="en-US" altLang="zh-CN" sz="2000" dirty="0" err="1" smtClean="0"/>
              <a:t>RBTree</a:t>
            </a:r>
            <a:r>
              <a:rPr lang="en-US" altLang="zh-CN" sz="2000" dirty="0" smtClean="0"/>
              <a:t>&lt;detail_::</a:t>
            </a:r>
            <a:r>
              <a:rPr lang="en-US" altLang="zh-CN" sz="2000" dirty="0" err="1" smtClean="0"/>
              <a:t>MapNode</a:t>
            </a:r>
            <a:r>
              <a:rPr lang="en-US" altLang="zh-CN" sz="2000" dirty="0" smtClean="0"/>
              <a:t>&lt;</a:t>
            </a:r>
            <a:r>
              <a:rPr lang="en-US" altLang="zh-CN" sz="2000" dirty="0" err="1" smtClean="0"/>
              <a:t>const</a:t>
            </a:r>
            <a:r>
              <a:rPr lang="en-US" altLang="zh-CN" sz="2000" dirty="0" smtClean="0"/>
              <a:t> K, V&gt;, C&gt; &gt;;</a:t>
            </a:r>
          </a:p>
        </p:txBody>
      </p:sp>
      <p:sp>
        <p:nvSpPr>
          <p:cNvPr id="3" name="矩形 2"/>
          <p:cNvSpPr/>
          <p:nvPr/>
        </p:nvSpPr>
        <p:spPr>
          <a:xfrm>
            <a:off x="539042" y="4967451"/>
            <a:ext cx="6490955" cy="1384995"/>
          </a:xfrm>
          <a:prstGeom prst="rect">
            <a:avLst/>
          </a:prstGeom>
        </p:spPr>
        <p:txBody>
          <a:bodyPr wrap="square">
            <a:spAutoFit/>
          </a:bodyPr>
          <a:lstStyle/>
          <a:p>
            <a:r>
              <a:rPr lang="zh-CN" altLang="en-US" sz="1400" dirty="0" smtClean="0"/>
              <a:t>红黑树作为</a:t>
            </a:r>
            <a:r>
              <a:rPr lang="en-US" altLang="zh-CN" sz="1400" dirty="0"/>
              <a:t>Set</a:t>
            </a:r>
            <a:r>
              <a:rPr lang="zh-CN" altLang="en-US" sz="1400" dirty="0" smtClean="0"/>
              <a:t>的实现：</a:t>
            </a:r>
            <a:endParaRPr lang="en-US" altLang="zh-CN" sz="1400" dirty="0" smtClean="0"/>
          </a:p>
          <a:p>
            <a:r>
              <a:rPr lang="en-US" altLang="zh-CN" sz="1400" dirty="0" smtClean="0"/>
              <a:t>template&lt;</a:t>
            </a:r>
            <a:r>
              <a:rPr lang="en-US" altLang="zh-CN" sz="1400" dirty="0" err="1" smtClean="0"/>
              <a:t>typename</a:t>
            </a:r>
            <a:r>
              <a:rPr lang="en-US" altLang="zh-CN" sz="1400" dirty="0" smtClean="0"/>
              <a:t> K, </a:t>
            </a:r>
            <a:r>
              <a:rPr lang="en-US" altLang="zh-CN" sz="1400" dirty="0" err="1" smtClean="0"/>
              <a:t>typename</a:t>
            </a:r>
            <a:r>
              <a:rPr lang="en-US" altLang="zh-CN" sz="1400" dirty="0" smtClean="0"/>
              <a:t> C = </a:t>
            </a:r>
            <a:r>
              <a:rPr lang="en-US" altLang="zh-CN" sz="1400" dirty="0" err="1" smtClean="0"/>
              <a:t>std</a:t>
            </a:r>
            <a:r>
              <a:rPr lang="en-US" altLang="zh-CN" sz="1400" dirty="0" smtClean="0"/>
              <a:t>::less&lt;K&gt;&gt;</a:t>
            </a:r>
          </a:p>
          <a:p>
            <a:r>
              <a:rPr lang="en-US" altLang="zh-CN" sz="1400" dirty="0" smtClean="0"/>
              <a:t>using </a:t>
            </a:r>
            <a:r>
              <a:rPr lang="en-US" altLang="zh-CN" sz="1400" dirty="0" err="1" smtClean="0"/>
              <a:t>TreeSet</a:t>
            </a:r>
            <a:r>
              <a:rPr lang="en-US" altLang="zh-CN" sz="1400" dirty="0" smtClean="0"/>
              <a:t> = detail_::</a:t>
            </a:r>
            <a:r>
              <a:rPr lang="en-US" altLang="zh-CN" sz="1400" dirty="0" err="1" smtClean="0"/>
              <a:t>GenSet</a:t>
            </a:r>
            <a:r>
              <a:rPr lang="en-US" altLang="zh-CN" sz="1400" dirty="0" smtClean="0"/>
              <a:t>&lt;K, C, </a:t>
            </a:r>
            <a:r>
              <a:rPr lang="en-US" altLang="zh-CN" sz="1400" dirty="0" err="1" smtClean="0"/>
              <a:t>RBTree</a:t>
            </a:r>
            <a:r>
              <a:rPr lang="en-US" altLang="zh-CN" sz="1400" dirty="0" smtClean="0"/>
              <a:t>&lt;detail_::</a:t>
            </a:r>
            <a:r>
              <a:rPr lang="en-US" altLang="zh-CN" sz="1400" dirty="0" err="1" smtClean="0"/>
              <a:t>SetNode</a:t>
            </a:r>
            <a:r>
              <a:rPr lang="en-US" altLang="zh-CN" sz="1400" dirty="0" smtClean="0"/>
              <a:t>&lt;</a:t>
            </a:r>
            <a:r>
              <a:rPr lang="en-US" altLang="zh-CN" sz="1400" dirty="0" err="1" smtClean="0"/>
              <a:t>const</a:t>
            </a:r>
            <a:r>
              <a:rPr lang="en-US" altLang="zh-CN" sz="1400" dirty="0" smtClean="0"/>
              <a:t> K&gt;, C&gt;   &gt;;</a:t>
            </a:r>
          </a:p>
          <a:p>
            <a:r>
              <a:rPr lang="en-US" altLang="zh-CN" sz="1400" dirty="0" smtClean="0"/>
              <a:t>template&lt;</a:t>
            </a:r>
            <a:r>
              <a:rPr lang="en-US" altLang="zh-CN" sz="1400" dirty="0" err="1" smtClean="0"/>
              <a:t>typename</a:t>
            </a:r>
            <a:r>
              <a:rPr lang="en-US" altLang="zh-CN" sz="1400" dirty="0" smtClean="0"/>
              <a:t> K, </a:t>
            </a:r>
            <a:r>
              <a:rPr lang="en-US" altLang="zh-CN" sz="1400" dirty="0" err="1" smtClean="0"/>
              <a:t>typename</a:t>
            </a:r>
            <a:r>
              <a:rPr lang="en-US" altLang="zh-CN" sz="1400" dirty="0" smtClean="0"/>
              <a:t> C = </a:t>
            </a:r>
            <a:r>
              <a:rPr lang="en-US" altLang="zh-CN" sz="1400" dirty="0" err="1" smtClean="0"/>
              <a:t>std</a:t>
            </a:r>
            <a:r>
              <a:rPr lang="en-US" altLang="zh-CN" sz="1400" dirty="0" smtClean="0"/>
              <a:t>::less&lt;K&gt;&gt;</a:t>
            </a:r>
          </a:p>
          <a:p>
            <a:r>
              <a:rPr lang="en-US" altLang="zh-CN" sz="1400" dirty="0" smtClean="0"/>
              <a:t>using </a:t>
            </a:r>
            <a:r>
              <a:rPr lang="en-US" altLang="zh-CN" sz="1400" dirty="0" err="1" smtClean="0"/>
              <a:t>MultiTreeSet</a:t>
            </a:r>
            <a:r>
              <a:rPr lang="en-US" altLang="zh-CN" sz="1400" dirty="0" smtClean="0"/>
              <a:t> = detail_::</a:t>
            </a:r>
            <a:r>
              <a:rPr lang="en-US" altLang="zh-CN" sz="1400" dirty="0" err="1" smtClean="0"/>
              <a:t>GenMultiSet</a:t>
            </a:r>
            <a:r>
              <a:rPr lang="en-US" altLang="zh-CN" sz="1400" dirty="0" smtClean="0"/>
              <a:t>&lt;K, C, </a:t>
            </a:r>
            <a:r>
              <a:rPr lang="en-US" altLang="zh-CN" sz="1400" dirty="0" err="1" smtClean="0"/>
              <a:t>RBTree</a:t>
            </a:r>
            <a:r>
              <a:rPr lang="en-US" altLang="zh-CN" sz="1400" dirty="0" smtClean="0"/>
              <a:t>&lt;detail_::</a:t>
            </a:r>
            <a:r>
              <a:rPr lang="en-US" altLang="zh-CN" sz="1400" dirty="0" err="1" smtClean="0"/>
              <a:t>SetNode</a:t>
            </a:r>
            <a:r>
              <a:rPr lang="en-US" altLang="zh-CN" sz="1400" dirty="0" smtClean="0"/>
              <a:t>&lt;</a:t>
            </a:r>
            <a:r>
              <a:rPr lang="en-US" altLang="zh-CN" sz="1400" dirty="0" err="1" smtClean="0"/>
              <a:t>const</a:t>
            </a:r>
            <a:r>
              <a:rPr lang="en-US" altLang="zh-CN" sz="1400" dirty="0" smtClean="0"/>
              <a:t> K&gt;, C&gt; &gt;;</a:t>
            </a:r>
          </a:p>
        </p:txBody>
      </p:sp>
      <p:cxnSp>
        <p:nvCxnSpPr>
          <p:cNvPr id="13" name="直接箭头连接符 12"/>
          <p:cNvCxnSpPr/>
          <p:nvPr/>
        </p:nvCxnSpPr>
        <p:spPr>
          <a:xfrm>
            <a:off x="3293795" y="1041400"/>
            <a:ext cx="981450" cy="847458"/>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4" name="直接箭头连接符 13"/>
          <p:cNvCxnSpPr/>
          <p:nvPr/>
        </p:nvCxnSpPr>
        <p:spPr>
          <a:xfrm>
            <a:off x="4275245" y="1328867"/>
            <a:ext cx="254322" cy="621681"/>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5" name="直接箭头连接符 14"/>
          <p:cNvCxnSpPr/>
          <p:nvPr/>
        </p:nvCxnSpPr>
        <p:spPr>
          <a:xfrm flipH="1">
            <a:off x="4861606" y="986785"/>
            <a:ext cx="1186737" cy="1018237"/>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6" name="直接箭头连接符 15"/>
          <p:cNvCxnSpPr/>
          <p:nvPr/>
        </p:nvCxnSpPr>
        <p:spPr>
          <a:xfrm flipH="1">
            <a:off x="5635455" y="950401"/>
            <a:ext cx="2523576" cy="1028624"/>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21" name="文本框 20"/>
          <p:cNvSpPr txBox="1"/>
          <p:nvPr/>
        </p:nvSpPr>
        <p:spPr>
          <a:xfrm>
            <a:off x="2822689" y="654139"/>
            <a:ext cx="1569097" cy="369332"/>
          </a:xfrm>
          <a:prstGeom prst="rect">
            <a:avLst/>
          </a:prstGeom>
          <a:noFill/>
        </p:spPr>
        <p:txBody>
          <a:bodyPr wrap="square" rtlCol="0">
            <a:spAutoFit/>
          </a:bodyPr>
          <a:lstStyle/>
          <a:p>
            <a:r>
              <a:rPr lang="zh-CN" altLang="en-US" dirty="0" smtClean="0"/>
              <a:t>指定</a:t>
            </a:r>
            <a:r>
              <a:rPr lang="en-US" altLang="zh-CN" dirty="0"/>
              <a:t>k</a:t>
            </a:r>
            <a:r>
              <a:rPr lang="en-US" altLang="zh-CN" dirty="0" smtClean="0"/>
              <a:t>ey type</a:t>
            </a:r>
            <a:endParaRPr lang="zh-CN" altLang="en-US" dirty="0"/>
          </a:p>
        </p:txBody>
      </p:sp>
      <p:sp>
        <p:nvSpPr>
          <p:cNvPr id="22" name="文本框 21"/>
          <p:cNvSpPr txBox="1"/>
          <p:nvPr/>
        </p:nvSpPr>
        <p:spPr>
          <a:xfrm>
            <a:off x="3862357" y="975819"/>
            <a:ext cx="1841197" cy="369332"/>
          </a:xfrm>
          <a:prstGeom prst="rect">
            <a:avLst/>
          </a:prstGeom>
          <a:noFill/>
        </p:spPr>
        <p:txBody>
          <a:bodyPr wrap="square" rtlCol="0">
            <a:spAutoFit/>
          </a:bodyPr>
          <a:lstStyle/>
          <a:p>
            <a:r>
              <a:rPr lang="zh-CN" altLang="en-US" dirty="0" smtClean="0"/>
              <a:t>指定</a:t>
            </a:r>
            <a:r>
              <a:rPr lang="en-US" altLang="zh-CN" dirty="0" smtClean="0"/>
              <a:t>value type</a:t>
            </a:r>
            <a:endParaRPr lang="zh-CN" altLang="en-US" dirty="0"/>
          </a:p>
        </p:txBody>
      </p:sp>
      <p:sp>
        <p:nvSpPr>
          <p:cNvPr id="29" name="文本框 28"/>
          <p:cNvSpPr txBox="1"/>
          <p:nvPr/>
        </p:nvSpPr>
        <p:spPr>
          <a:xfrm>
            <a:off x="9013617" y="1157148"/>
            <a:ext cx="1841197" cy="646331"/>
          </a:xfrm>
          <a:prstGeom prst="rect">
            <a:avLst/>
          </a:prstGeom>
          <a:noFill/>
        </p:spPr>
        <p:txBody>
          <a:bodyPr wrap="square" rtlCol="0">
            <a:spAutoFit/>
          </a:bodyPr>
          <a:lstStyle/>
          <a:p>
            <a:r>
              <a:rPr lang="zh-CN" altLang="en-US" dirty="0" smtClean="0"/>
              <a:t>为</a:t>
            </a:r>
            <a:r>
              <a:rPr lang="en-US" altLang="zh-CN" dirty="0" err="1" smtClean="0"/>
              <a:t>RBTree</a:t>
            </a:r>
            <a:r>
              <a:rPr lang="zh-CN" altLang="en-US" dirty="0" smtClean="0"/>
              <a:t>定制用作</a:t>
            </a:r>
            <a:r>
              <a:rPr lang="en-US" altLang="zh-CN" dirty="0" smtClean="0"/>
              <a:t>Map</a:t>
            </a:r>
            <a:r>
              <a:rPr lang="zh-CN" altLang="en-US" dirty="0" smtClean="0"/>
              <a:t>的</a:t>
            </a:r>
            <a:r>
              <a:rPr lang="en-US" altLang="zh-CN" dirty="0" smtClean="0"/>
              <a:t>Node</a:t>
            </a:r>
            <a:endParaRPr lang="zh-CN" altLang="en-US" dirty="0"/>
          </a:p>
        </p:txBody>
      </p:sp>
      <p:sp>
        <p:nvSpPr>
          <p:cNvPr id="32" name="文本框 31"/>
          <p:cNvSpPr txBox="1"/>
          <p:nvPr/>
        </p:nvSpPr>
        <p:spPr>
          <a:xfrm>
            <a:off x="8056259" y="337676"/>
            <a:ext cx="2460411" cy="646331"/>
          </a:xfrm>
          <a:prstGeom prst="rect">
            <a:avLst/>
          </a:prstGeom>
          <a:noFill/>
        </p:spPr>
        <p:txBody>
          <a:bodyPr wrap="square" rtlCol="0">
            <a:spAutoFit/>
          </a:bodyPr>
          <a:lstStyle/>
          <a:p>
            <a:r>
              <a:rPr lang="zh-CN" altLang="en-US" b="1" dirty="0" smtClean="0">
                <a:solidFill>
                  <a:srgbClr val="FF0000"/>
                </a:solidFill>
              </a:rPr>
              <a:t>指定</a:t>
            </a:r>
            <a:endParaRPr lang="en-US" altLang="zh-CN" b="1" dirty="0" smtClean="0">
              <a:solidFill>
                <a:srgbClr val="FF0000"/>
              </a:solidFill>
            </a:endParaRPr>
          </a:p>
          <a:p>
            <a:r>
              <a:rPr lang="zh-CN" altLang="en-US" b="1" dirty="0" smtClean="0">
                <a:solidFill>
                  <a:srgbClr val="FF0000"/>
                </a:solidFill>
              </a:rPr>
              <a:t>实现</a:t>
            </a:r>
            <a:r>
              <a:rPr lang="en-US" altLang="zh-CN" b="1" dirty="0" smtClean="0">
                <a:solidFill>
                  <a:srgbClr val="FF0000"/>
                </a:solidFill>
              </a:rPr>
              <a:t>Map</a:t>
            </a:r>
            <a:r>
              <a:rPr lang="zh-CN" altLang="en-US" b="1" dirty="0" smtClean="0">
                <a:solidFill>
                  <a:srgbClr val="FF0000"/>
                </a:solidFill>
              </a:rPr>
              <a:t>的数据结构</a:t>
            </a:r>
            <a:endParaRPr lang="zh-CN" altLang="en-US" b="1" dirty="0">
              <a:solidFill>
                <a:srgbClr val="FF0000"/>
              </a:solidFill>
            </a:endParaRPr>
          </a:p>
        </p:txBody>
      </p:sp>
      <p:sp>
        <p:nvSpPr>
          <p:cNvPr id="33" name="文本框 32"/>
          <p:cNvSpPr txBox="1"/>
          <p:nvPr/>
        </p:nvSpPr>
        <p:spPr>
          <a:xfrm>
            <a:off x="5738821" y="340454"/>
            <a:ext cx="1841197" cy="646331"/>
          </a:xfrm>
          <a:prstGeom prst="rect">
            <a:avLst/>
          </a:prstGeom>
          <a:noFill/>
        </p:spPr>
        <p:txBody>
          <a:bodyPr wrap="square" rtlCol="0">
            <a:spAutoFit/>
          </a:bodyPr>
          <a:lstStyle/>
          <a:p>
            <a:r>
              <a:rPr lang="zh-CN" altLang="en-US" dirty="0" smtClean="0"/>
              <a:t>指定用于比较的函数对象类型</a:t>
            </a:r>
            <a:endParaRPr lang="zh-CN" altLang="en-US" dirty="0"/>
          </a:p>
        </p:txBody>
      </p:sp>
      <p:cxnSp>
        <p:nvCxnSpPr>
          <p:cNvPr id="34" name="直接箭头连接符 33"/>
          <p:cNvCxnSpPr/>
          <p:nvPr/>
        </p:nvCxnSpPr>
        <p:spPr>
          <a:xfrm flipH="1">
            <a:off x="7460961" y="1593954"/>
            <a:ext cx="1552656" cy="356594"/>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42" name="文本框 41"/>
          <p:cNvSpPr txBox="1"/>
          <p:nvPr/>
        </p:nvSpPr>
        <p:spPr>
          <a:xfrm>
            <a:off x="254000" y="3222904"/>
            <a:ext cx="11303000" cy="1200329"/>
          </a:xfrm>
          <a:prstGeom prst="rect">
            <a:avLst/>
          </a:prstGeom>
          <a:noFill/>
        </p:spPr>
        <p:txBody>
          <a:bodyPr wrap="square" rtlCol="0">
            <a:spAutoFit/>
          </a:bodyPr>
          <a:lstStyle/>
          <a:p>
            <a:r>
              <a:rPr lang="zh-CN" altLang="en-US" dirty="0" smtClean="0"/>
              <a:t>客户端代码：实现了任意插值，无需</a:t>
            </a:r>
            <a:r>
              <a:rPr lang="en-US" altLang="zh-CN" dirty="0" err="1" smtClean="0"/>
              <a:t>make_pair</a:t>
            </a:r>
            <a:r>
              <a:rPr lang="en-US" altLang="zh-CN" dirty="0" smtClean="0"/>
              <a:t>, erase()</a:t>
            </a:r>
            <a:r>
              <a:rPr lang="zh-CN" altLang="en-US" dirty="0" smtClean="0"/>
              <a:t>函数可以传入任意多参数。</a:t>
            </a:r>
            <a:endParaRPr lang="en-US" altLang="zh-CN" dirty="0" smtClean="0"/>
          </a:p>
          <a:p>
            <a:r>
              <a:rPr lang="en-US" altLang="zh-CN" dirty="0" smtClean="0"/>
              <a:t>Starter::</a:t>
            </a:r>
            <a:r>
              <a:rPr lang="en-US" altLang="zh-CN" dirty="0" err="1" smtClean="0"/>
              <a:t>TreeMap</a:t>
            </a:r>
            <a:r>
              <a:rPr lang="en-US" altLang="zh-CN" dirty="0" smtClean="0"/>
              <a:t>&lt;</a:t>
            </a:r>
            <a:r>
              <a:rPr lang="en-US" altLang="zh-CN" dirty="0" err="1" smtClean="0"/>
              <a:t>int</a:t>
            </a:r>
            <a:r>
              <a:rPr lang="en-US" altLang="zh-CN" dirty="0" smtClean="0"/>
              <a:t>, </a:t>
            </a:r>
            <a:r>
              <a:rPr lang="en-US" altLang="zh-CN" dirty="0" err="1" smtClean="0"/>
              <a:t>std</a:t>
            </a:r>
            <a:r>
              <a:rPr lang="en-US" altLang="zh-CN" dirty="0" smtClean="0"/>
              <a:t>::string&gt;  </a:t>
            </a:r>
            <a:r>
              <a:rPr lang="en-US" altLang="zh-CN" dirty="0" err="1" smtClean="0"/>
              <a:t>numberToName</a:t>
            </a:r>
            <a:r>
              <a:rPr lang="en-US" altLang="zh-CN" dirty="0" smtClean="0"/>
              <a:t>;</a:t>
            </a:r>
          </a:p>
          <a:p>
            <a:r>
              <a:rPr lang="en-US" altLang="zh-CN" dirty="0" err="1" smtClean="0"/>
              <a:t>numberToName.insert</a:t>
            </a:r>
            <a:r>
              <a:rPr lang="en-US" altLang="zh-CN" dirty="0" smtClean="0"/>
              <a:t>(2011303365, “Bowen </a:t>
            </a:r>
            <a:r>
              <a:rPr lang="en-US" altLang="zh-CN" dirty="0" err="1" smtClean="0"/>
              <a:t>Cai</a:t>
            </a:r>
            <a:r>
              <a:rPr lang="en-US" altLang="zh-CN" dirty="0" smtClean="0"/>
              <a:t>”)(</a:t>
            </a:r>
            <a:r>
              <a:rPr lang="en-US" altLang="zh-CN" dirty="0" smtClean="0"/>
              <a:t>22, “</a:t>
            </a:r>
            <a:r>
              <a:rPr lang="en-US" altLang="zh-CN" dirty="0" err="1" smtClean="0"/>
              <a:t>Bejarne</a:t>
            </a:r>
            <a:r>
              <a:rPr lang="en-US" altLang="zh-CN" dirty="0" smtClean="0"/>
              <a:t>, </a:t>
            </a:r>
            <a:r>
              <a:rPr lang="en-US" altLang="zh-CN" dirty="0" err="1" smtClean="0"/>
              <a:t>Stroustrup</a:t>
            </a:r>
            <a:r>
              <a:rPr lang="en-US" altLang="zh-CN" dirty="0" smtClean="0"/>
              <a:t>”);</a:t>
            </a:r>
            <a:r>
              <a:rPr lang="en-US" altLang="zh-CN" dirty="0" smtClean="0"/>
              <a:t>(11111</a:t>
            </a:r>
            <a:r>
              <a:rPr lang="zh-CN" altLang="en-US" dirty="0" smtClean="0"/>
              <a:t>， </a:t>
            </a:r>
            <a:r>
              <a:rPr lang="en-US" altLang="zh-CN" dirty="0" smtClean="0"/>
              <a:t>“Scott Mayer”)</a:t>
            </a:r>
            <a:r>
              <a:rPr lang="zh-CN" altLang="en-US" dirty="0" smtClean="0"/>
              <a:t>；</a:t>
            </a:r>
            <a:endParaRPr lang="en-US" altLang="zh-CN" dirty="0" smtClean="0"/>
          </a:p>
          <a:p>
            <a:r>
              <a:rPr lang="en-US" altLang="zh-CN" dirty="0" err="1" smtClean="0"/>
              <a:t>numberToName.erase</a:t>
            </a:r>
            <a:r>
              <a:rPr lang="en-US" altLang="zh-CN" dirty="0" smtClean="0"/>
              <a:t>(22, 11111, 2011303364);</a:t>
            </a:r>
            <a:endParaRPr lang="zh-CN" altLang="en-US" dirty="0"/>
          </a:p>
        </p:txBody>
      </p:sp>
      <p:cxnSp>
        <p:nvCxnSpPr>
          <p:cNvPr id="44" name="直接箭头连接符 43"/>
          <p:cNvCxnSpPr/>
          <p:nvPr/>
        </p:nvCxnSpPr>
        <p:spPr>
          <a:xfrm flipH="1">
            <a:off x="5016500" y="5149850"/>
            <a:ext cx="3039759" cy="33655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45" name="直接箭头连接符 44"/>
          <p:cNvCxnSpPr/>
          <p:nvPr/>
        </p:nvCxnSpPr>
        <p:spPr>
          <a:xfrm flipH="1">
            <a:off x="5703554" y="5149850"/>
            <a:ext cx="2352705" cy="745667"/>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48" name="文本框 47"/>
          <p:cNvSpPr txBox="1"/>
          <p:nvPr/>
        </p:nvSpPr>
        <p:spPr>
          <a:xfrm>
            <a:off x="8237289" y="4826684"/>
            <a:ext cx="3089953" cy="646331"/>
          </a:xfrm>
          <a:prstGeom prst="rect">
            <a:avLst/>
          </a:prstGeom>
          <a:noFill/>
        </p:spPr>
        <p:txBody>
          <a:bodyPr wrap="square" rtlCol="0">
            <a:spAutoFit/>
          </a:bodyPr>
          <a:lstStyle/>
          <a:p>
            <a:r>
              <a:rPr lang="zh-CN" altLang="en-US" dirty="0" smtClean="0"/>
              <a:t>为</a:t>
            </a:r>
            <a:r>
              <a:rPr lang="en-US" altLang="zh-CN" dirty="0" smtClean="0"/>
              <a:t>Set</a:t>
            </a:r>
            <a:r>
              <a:rPr lang="zh-CN" altLang="en-US" dirty="0" smtClean="0"/>
              <a:t>定制的</a:t>
            </a:r>
            <a:endParaRPr lang="en-US" altLang="zh-CN" dirty="0" smtClean="0"/>
          </a:p>
          <a:p>
            <a:r>
              <a:rPr lang="zh-CN" altLang="en-US" dirty="0" smtClean="0"/>
              <a:t>用于</a:t>
            </a:r>
            <a:r>
              <a:rPr lang="en-US" altLang="zh-CN" dirty="0" smtClean="0"/>
              <a:t>Set</a:t>
            </a:r>
            <a:r>
              <a:rPr lang="zh-CN" altLang="en-US" dirty="0" smtClean="0"/>
              <a:t>的</a:t>
            </a:r>
            <a:r>
              <a:rPr lang="en-US" altLang="zh-CN" dirty="0" smtClean="0"/>
              <a:t>Node</a:t>
            </a:r>
            <a:endParaRPr lang="zh-CN" altLang="en-US" dirty="0"/>
          </a:p>
        </p:txBody>
      </p:sp>
    </p:spTree>
    <p:extLst>
      <p:ext uri="{BB962C8B-B14F-4D97-AF65-F5344CB8AC3E}">
        <p14:creationId xmlns:p14="http://schemas.microsoft.com/office/powerpoint/2010/main" val="2792332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508000" y="673100"/>
            <a:ext cx="6096000" cy="4635500"/>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altLang="zh-CN" sz="2400" dirty="0" smtClean="0"/>
          </a:p>
        </p:txBody>
      </p:sp>
      <p:sp>
        <p:nvSpPr>
          <p:cNvPr id="2" name="文本框 1"/>
          <p:cNvSpPr txBox="1"/>
          <p:nvPr/>
        </p:nvSpPr>
        <p:spPr>
          <a:xfrm>
            <a:off x="328945" y="662344"/>
            <a:ext cx="3664655" cy="369332"/>
          </a:xfrm>
          <a:prstGeom prst="rect">
            <a:avLst/>
          </a:prstGeom>
          <a:noFill/>
        </p:spPr>
        <p:txBody>
          <a:bodyPr wrap="square" rtlCol="0">
            <a:spAutoFit/>
          </a:bodyPr>
          <a:lstStyle/>
          <a:p>
            <a:r>
              <a:rPr lang="zh-CN" altLang="en-US" dirty="0" smtClean="0"/>
              <a:t>详解：使用</a:t>
            </a:r>
            <a:r>
              <a:rPr lang="zh-CN" altLang="en-US" dirty="0"/>
              <a:t>红黑树</a:t>
            </a:r>
          </a:p>
        </p:txBody>
      </p:sp>
      <p:sp>
        <p:nvSpPr>
          <p:cNvPr id="5" name="文本框 4"/>
          <p:cNvSpPr txBox="1"/>
          <p:nvPr/>
        </p:nvSpPr>
        <p:spPr>
          <a:xfrm>
            <a:off x="254000" y="1224429"/>
            <a:ext cx="10810138" cy="2554545"/>
          </a:xfrm>
          <a:prstGeom prst="rect">
            <a:avLst/>
          </a:prstGeom>
          <a:noFill/>
        </p:spPr>
        <p:txBody>
          <a:bodyPr wrap="square" rtlCol="0">
            <a:spAutoFit/>
          </a:bodyPr>
          <a:lstStyle/>
          <a:p>
            <a:r>
              <a:rPr lang="en-US" altLang="zh-CN" sz="2000" dirty="0" err="1"/>
              <a:t>HashTable</a:t>
            </a:r>
            <a:r>
              <a:rPr lang="zh-CN" altLang="en-US" sz="2000" dirty="0" smtClean="0"/>
              <a:t>作为</a:t>
            </a:r>
            <a:r>
              <a:rPr lang="en-US" altLang="zh-CN" sz="2000" dirty="0" smtClean="0"/>
              <a:t>Map</a:t>
            </a:r>
            <a:r>
              <a:rPr lang="zh-CN" altLang="en-US" sz="2000" dirty="0" smtClean="0"/>
              <a:t>的实现：</a:t>
            </a:r>
            <a:endParaRPr lang="en-US" altLang="zh-CN" sz="2000" dirty="0" smtClean="0"/>
          </a:p>
          <a:p>
            <a:r>
              <a:rPr lang="en-US" altLang="zh-CN" sz="2000" dirty="0" smtClean="0"/>
              <a:t>  template&lt;</a:t>
            </a:r>
            <a:r>
              <a:rPr lang="en-US" altLang="zh-CN" sz="2000" dirty="0" err="1" smtClean="0"/>
              <a:t>typename</a:t>
            </a:r>
            <a:r>
              <a:rPr lang="en-US" altLang="zh-CN" sz="2000" dirty="0" smtClean="0"/>
              <a:t> K, </a:t>
            </a:r>
            <a:r>
              <a:rPr lang="en-US" altLang="zh-CN" sz="2000" dirty="0" err="1" smtClean="0"/>
              <a:t>typename</a:t>
            </a:r>
            <a:r>
              <a:rPr lang="en-US" altLang="zh-CN" sz="2000" dirty="0" smtClean="0"/>
              <a:t> V, </a:t>
            </a:r>
            <a:r>
              <a:rPr lang="en-US" altLang="zh-CN" sz="2000" dirty="0" err="1" smtClean="0"/>
              <a:t>typename</a:t>
            </a:r>
            <a:r>
              <a:rPr lang="en-US" altLang="zh-CN" sz="2000" dirty="0" smtClean="0"/>
              <a:t> H = Starter::Hasher&lt;K&gt;&gt;</a:t>
            </a:r>
          </a:p>
          <a:p>
            <a:r>
              <a:rPr lang="en-US" altLang="zh-CN" sz="2000" dirty="0" smtClean="0"/>
              <a:t>   using </a:t>
            </a:r>
            <a:r>
              <a:rPr lang="en-US" altLang="zh-CN" sz="2000" dirty="0" err="1" smtClean="0"/>
              <a:t>HashMap</a:t>
            </a:r>
            <a:r>
              <a:rPr lang="en-US" altLang="zh-CN" sz="2000" dirty="0" smtClean="0"/>
              <a:t> = detail_::</a:t>
            </a:r>
            <a:r>
              <a:rPr lang="en-US" altLang="zh-CN" sz="2000" dirty="0" err="1" smtClean="0"/>
              <a:t>GenMap</a:t>
            </a:r>
            <a:r>
              <a:rPr lang="en-US" altLang="zh-CN" sz="2000" dirty="0" smtClean="0"/>
              <a:t>&lt;K, V, C, </a:t>
            </a:r>
          </a:p>
          <a:p>
            <a:r>
              <a:rPr lang="en-US" altLang="zh-CN" sz="2000" dirty="0"/>
              <a:t>	</a:t>
            </a:r>
            <a:r>
              <a:rPr lang="en-US" altLang="zh-CN" sz="2000" dirty="0" smtClean="0"/>
              <a:t>	</a:t>
            </a:r>
            <a:r>
              <a:rPr lang="en-US" altLang="zh-CN" sz="2000" dirty="0" err="1" smtClean="0"/>
              <a:t>HashContainer</a:t>
            </a:r>
            <a:r>
              <a:rPr lang="en-US" altLang="zh-CN" sz="2000" dirty="0" smtClean="0"/>
              <a:t>&lt;detail_::</a:t>
            </a:r>
            <a:r>
              <a:rPr lang="en-US" altLang="zh-CN" sz="2000" dirty="0" err="1" smtClean="0"/>
              <a:t>MapNode</a:t>
            </a:r>
            <a:r>
              <a:rPr lang="en-US" altLang="zh-CN" sz="2000" dirty="0" smtClean="0"/>
              <a:t>&lt;</a:t>
            </a:r>
            <a:r>
              <a:rPr lang="en-US" altLang="zh-CN" sz="2000" dirty="0" err="1" smtClean="0"/>
              <a:t>const</a:t>
            </a:r>
            <a:r>
              <a:rPr lang="en-US" altLang="zh-CN" sz="2000" dirty="0" smtClean="0"/>
              <a:t> K, V&gt;, H&gt;&gt;;</a:t>
            </a:r>
          </a:p>
          <a:p>
            <a:endParaRPr lang="en-US" altLang="zh-CN" sz="2000" dirty="0" smtClean="0"/>
          </a:p>
          <a:p>
            <a:r>
              <a:rPr lang="en-US" altLang="zh-CN" sz="2000" dirty="0" smtClean="0"/>
              <a:t>   template&lt;</a:t>
            </a:r>
            <a:r>
              <a:rPr lang="en-US" altLang="zh-CN" sz="2000" dirty="0" err="1" smtClean="0"/>
              <a:t>typename</a:t>
            </a:r>
            <a:r>
              <a:rPr lang="en-US" altLang="zh-CN" sz="2000" dirty="0" smtClean="0"/>
              <a:t> K, </a:t>
            </a:r>
            <a:r>
              <a:rPr lang="en-US" altLang="zh-CN" sz="2000" dirty="0" err="1" smtClean="0"/>
              <a:t>typename</a:t>
            </a:r>
            <a:r>
              <a:rPr lang="en-US" altLang="zh-CN" sz="2000" dirty="0" smtClean="0"/>
              <a:t> V, </a:t>
            </a:r>
            <a:r>
              <a:rPr lang="en-US" altLang="zh-CN" sz="2000" dirty="0" err="1" smtClean="0"/>
              <a:t>typename</a:t>
            </a:r>
            <a:r>
              <a:rPr lang="en-US" altLang="zh-CN" sz="2000" dirty="0" smtClean="0"/>
              <a:t> H = Starter::Hasher&lt;K&gt;&gt;</a:t>
            </a:r>
          </a:p>
          <a:p>
            <a:r>
              <a:rPr lang="en-US" altLang="zh-CN" sz="2000" dirty="0" smtClean="0"/>
              <a:t>   using </a:t>
            </a:r>
            <a:r>
              <a:rPr lang="en-US" altLang="zh-CN" sz="2000" dirty="0" err="1" smtClean="0"/>
              <a:t>MultiHashMap</a:t>
            </a:r>
            <a:r>
              <a:rPr lang="en-US" altLang="zh-CN" sz="2000" dirty="0" smtClean="0"/>
              <a:t> = detail_::</a:t>
            </a:r>
            <a:r>
              <a:rPr lang="en-US" altLang="zh-CN" sz="2000" dirty="0" err="1" smtClean="0"/>
              <a:t>GenMultiMap</a:t>
            </a:r>
            <a:r>
              <a:rPr lang="en-US" altLang="zh-CN" sz="2000" dirty="0" smtClean="0"/>
              <a:t>&lt;K, V, C, 			</a:t>
            </a:r>
            <a:r>
              <a:rPr lang="en-US" altLang="zh-CN" sz="2000" dirty="0" err="1" smtClean="0"/>
              <a:t>HashContainer</a:t>
            </a:r>
            <a:r>
              <a:rPr lang="en-US" altLang="zh-CN" sz="2000" dirty="0" smtClean="0"/>
              <a:t>&lt;detail_::</a:t>
            </a:r>
            <a:r>
              <a:rPr lang="en-US" altLang="zh-CN" sz="2000" dirty="0" err="1" smtClean="0"/>
              <a:t>MapNode</a:t>
            </a:r>
            <a:r>
              <a:rPr lang="en-US" altLang="zh-CN" sz="2000" dirty="0" smtClean="0"/>
              <a:t>&lt;</a:t>
            </a:r>
            <a:r>
              <a:rPr lang="en-US" altLang="zh-CN" sz="2000" dirty="0" err="1" smtClean="0"/>
              <a:t>const</a:t>
            </a:r>
            <a:r>
              <a:rPr lang="en-US" altLang="zh-CN" sz="2000" dirty="0" smtClean="0"/>
              <a:t> K, V&gt;, H&gt;</a:t>
            </a:r>
          </a:p>
        </p:txBody>
      </p:sp>
      <p:cxnSp>
        <p:nvCxnSpPr>
          <p:cNvPr id="13" name="直接箭头连接符 12"/>
          <p:cNvCxnSpPr/>
          <p:nvPr/>
        </p:nvCxnSpPr>
        <p:spPr>
          <a:xfrm>
            <a:off x="3433730" y="922668"/>
            <a:ext cx="813870" cy="109557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4" name="直接箭头连接符 13"/>
          <p:cNvCxnSpPr/>
          <p:nvPr/>
        </p:nvCxnSpPr>
        <p:spPr>
          <a:xfrm>
            <a:off x="4094375" y="1141353"/>
            <a:ext cx="503688" cy="857674"/>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5" name="直接箭头连接符 14"/>
          <p:cNvCxnSpPr/>
          <p:nvPr/>
        </p:nvCxnSpPr>
        <p:spPr>
          <a:xfrm flipH="1">
            <a:off x="4896988" y="932640"/>
            <a:ext cx="1059996" cy="1069244"/>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6" name="直接箭头连接符 15"/>
          <p:cNvCxnSpPr/>
          <p:nvPr/>
        </p:nvCxnSpPr>
        <p:spPr>
          <a:xfrm flipH="1">
            <a:off x="3556000" y="1076259"/>
            <a:ext cx="5232638" cy="113309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21" name="文本框 20"/>
          <p:cNvSpPr txBox="1"/>
          <p:nvPr/>
        </p:nvSpPr>
        <p:spPr>
          <a:xfrm>
            <a:off x="2785231" y="542580"/>
            <a:ext cx="1747486" cy="369332"/>
          </a:xfrm>
          <a:prstGeom prst="rect">
            <a:avLst/>
          </a:prstGeom>
          <a:noFill/>
        </p:spPr>
        <p:txBody>
          <a:bodyPr wrap="square" rtlCol="0">
            <a:spAutoFit/>
          </a:bodyPr>
          <a:lstStyle/>
          <a:p>
            <a:r>
              <a:rPr lang="zh-CN" altLang="en-US" dirty="0" smtClean="0"/>
              <a:t>指定</a:t>
            </a:r>
            <a:r>
              <a:rPr lang="en-US" altLang="zh-CN" dirty="0"/>
              <a:t>k</a:t>
            </a:r>
            <a:r>
              <a:rPr lang="en-US" altLang="zh-CN" dirty="0" smtClean="0"/>
              <a:t>ey type</a:t>
            </a:r>
            <a:endParaRPr lang="zh-CN" altLang="en-US" dirty="0"/>
          </a:p>
        </p:txBody>
      </p:sp>
      <p:sp>
        <p:nvSpPr>
          <p:cNvPr id="22" name="文本框 21"/>
          <p:cNvSpPr txBox="1"/>
          <p:nvPr/>
        </p:nvSpPr>
        <p:spPr>
          <a:xfrm>
            <a:off x="3906463" y="932640"/>
            <a:ext cx="2050521" cy="369332"/>
          </a:xfrm>
          <a:prstGeom prst="rect">
            <a:avLst/>
          </a:prstGeom>
          <a:noFill/>
        </p:spPr>
        <p:txBody>
          <a:bodyPr wrap="square" rtlCol="0">
            <a:spAutoFit/>
          </a:bodyPr>
          <a:lstStyle/>
          <a:p>
            <a:r>
              <a:rPr lang="zh-CN" altLang="en-US" dirty="0" smtClean="0"/>
              <a:t>指定</a:t>
            </a:r>
            <a:r>
              <a:rPr lang="en-US" altLang="zh-CN" dirty="0" smtClean="0"/>
              <a:t>value type</a:t>
            </a:r>
            <a:endParaRPr lang="zh-CN" altLang="en-US" dirty="0"/>
          </a:p>
        </p:txBody>
      </p:sp>
      <p:sp>
        <p:nvSpPr>
          <p:cNvPr id="29" name="文本框 28"/>
          <p:cNvSpPr txBox="1"/>
          <p:nvPr/>
        </p:nvSpPr>
        <p:spPr>
          <a:xfrm>
            <a:off x="8823349" y="1757329"/>
            <a:ext cx="2050521" cy="646331"/>
          </a:xfrm>
          <a:prstGeom prst="rect">
            <a:avLst/>
          </a:prstGeom>
          <a:noFill/>
        </p:spPr>
        <p:txBody>
          <a:bodyPr wrap="square" rtlCol="0">
            <a:spAutoFit/>
          </a:bodyPr>
          <a:lstStyle/>
          <a:p>
            <a:r>
              <a:rPr lang="zh-CN" altLang="en-US" dirty="0" smtClean="0"/>
              <a:t>为</a:t>
            </a:r>
            <a:r>
              <a:rPr lang="en-US" altLang="zh-CN" dirty="0" err="1" smtClean="0"/>
              <a:t>HashContainer</a:t>
            </a:r>
            <a:r>
              <a:rPr lang="zh-CN" altLang="en-US" dirty="0" smtClean="0"/>
              <a:t>定制的</a:t>
            </a:r>
            <a:r>
              <a:rPr lang="en-US" altLang="zh-CN" dirty="0" smtClean="0"/>
              <a:t>Hasher</a:t>
            </a:r>
            <a:endParaRPr lang="zh-CN" altLang="en-US" dirty="0"/>
          </a:p>
        </p:txBody>
      </p:sp>
      <p:sp>
        <p:nvSpPr>
          <p:cNvPr id="32" name="文本框 31"/>
          <p:cNvSpPr txBox="1"/>
          <p:nvPr/>
        </p:nvSpPr>
        <p:spPr>
          <a:xfrm>
            <a:off x="8788638" y="588746"/>
            <a:ext cx="2740133" cy="646331"/>
          </a:xfrm>
          <a:prstGeom prst="rect">
            <a:avLst/>
          </a:prstGeom>
          <a:noFill/>
        </p:spPr>
        <p:txBody>
          <a:bodyPr wrap="square" rtlCol="0">
            <a:spAutoFit/>
          </a:bodyPr>
          <a:lstStyle/>
          <a:p>
            <a:r>
              <a:rPr lang="zh-CN" altLang="en-US" b="1" dirty="0" smtClean="0">
                <a:solidFill>
                  <a:srgbClr val="FF0000"/>
                </a:solidFill>
              </a:rPr>
              <a:t>指定</a:t>
            </a:r>
            <a:endParaRPr lang="en-US" altLang="zh-CN" b="1" dirty="0" smtClean="0">
              <a:solidFill>
                <a:srgbClr val="FF0000"/>
              </a:solidFill>
            </a:endParaRPr>
          </a:p>
          <a:p>
            <a:r>
              <a:rPr lang="zh-CN" altLang="en-US" b="1" dirty="0" smtClean="0">
                <a:solidFill>
                  <a:srgbClr val="FF0000"/>
                </a:solidFill>
              </a:rPr>
              <a:t>实现</a:t>
            </a:r>
            <a:r>
              <a:rPr lang="en-US" altLang="zh-CN" b="1" dirty="0" smtClean="0">
                <a:solidFill>
                  <a:srgbClr val="FF0000"/>
                </a:solidFill>
              </a:rPr>
              <a:t>Map</a:t>
            </a:r>
            <a:r>
              <a:rPr lang="zh-CN" altLang="en-US" b="1" dirty="0" smtClean="0">
                <a:solidFill>
                  <a:srgbClr val="FF0000"/>
                </a:solidFill>
              </a:rPr>
              <a:t>的数据结构</a:t>
            </a:r>
            <a:endParaRPr lang="zh-CN" altLang="en-US" b="1" dirty="0">
              <a:solidFill>
                <a:srgbClr val="FF0000"/>
              </a:solidFill>
            </a:endParaRPr>
          </a:p>
        </p:txBody>
      </p:sp>
      <p:sp>
        <p:nvSpPr>
          <p:cNvPr id="33" name="文本框 32"/>
          <p:cNvSpPr txBox="1"/>
          <p:nvPr/>
        </p:nvSpPr>
        <p:spPr>
          <a:xfrm>
            <a:off x="5738821" y="340455"/>
            <a:ext cx="2050521" cy="646331"/>
          </a:xfrm>
          <a:prstGeom prst="rect">
            <a:avLst/>
          </a:prstGeom>
          <a:noFill/>
        </p:spPr>
        <p:txBody>
          <a:bodyPr wrap="square" rtlCol="0">
            <a:spAutoFit/>
          </a:bodyPr>
          <a:lstStyle/>
          <a:p>
            <a:r>
              <a:rPr lang="zh-CN" altLang="en-US" dirty="0" smtClean="0"/>
              <a:t>用于比较的函数对象此处无意义</a:t>
            </a:r>
            <a:endParaRPr lang="zh-CN" altLang="en-US" dirty="0"/>
          </a:p>
        </p:txBody>
      </p:sp>
      <p:cxnSp>
        <p:nvCxnSpPr>
          <p:cNvPr id="34" name="直接箭头连接符 33"/>
          <p:cNvCxnSpPr/>
          <p:nvPr/>
        </p:nvCxnSpPr>
        <p:spPr>
          <a:xfrm flipH="1">
            <a:off x="7213601" y="2018238"/>
            <a:ext cx="1575037" cy="305862"/>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37" name="文本框 36"/>
          <p:cNvSpPr txBox="1"/>
          <p:nvPr/>
        </p:nvSpPr>
        <p:spPr>
          <a:xfrm>
            <a:off x="661259" y="4152769"/>
            <a:ext cx="10402879" cy="1938992"/>
          </a:xfrm>
          <a:prstGeom prst="rect">
            <a:avLst/>
          </a:prstGeom>
          <a:noFill/>
        </p:spPr>
        <p:txBody>
          <a:bodyPr wrap="square" rtlCol="0">
            <a:spAutoFit/>
          </a:bodyPr>
          <a:lstStyle/>
          <a:p>
            <a:r>
              <a:rPr lang="zh-CN" altLang="en-US" sz="2000" dirty="0" smtClean="0"/>
              <a:t>客户端代码：不用做任何修改</a:t>
            </a:r>
            <a:endParaRPr lang="en-US" altLang="zh-CN" sz="2000" dirty="0" smtClean="0"/>
          </a:p>
          <a:p>
            <a:r>
              <a:rPr lang="en-US" altLang="zh-CN" sz="2000" dirty="0" smtClean="0"/>
              <a:t>Starter::</a:t>
            </a:r>
            <a:r>
              <a:rPr lang="en-US" altLang="zh-CN" sz="2000" dirty="0" err="1"/>
              <a:t>Hash</a:t>
            </a:r>
            <a:r>
              <a:rPr lang="en-US" altLang="zh-CN" sz="2000" dirty="0" err="1" smtClean="0"/>
              <a:t>Map</a:t>
            </a:r>
            <a:r>
              <a:rPr lang="en-US" altLang="zh-CN" sz="2000" dirty="0" smtClean="0"/>
              <a:t>&lt;</a:t>
            </a:r>
            <a:r>
              <a:rPr lang="en-US" altLang="zh-CN" sz="2000" dirty="0" err="1" smtClean="0"/>
              <a:t>int</a:t>
            </a:r>
            <a:r>
              <a:rPr lang="en-US" altLang="zh-CN" sz="2000" dirty="0" smtClean="0"/>
              <a:t>, </a:t>
            </a:r>
            <a:r>
              <a:rPr lang="en-US" altLang="zh-CN" sz="2000" dirty="0" err="1" smtClean="0"/>
              <a:t>std</a:t>
            </a:r>
            <a:r>
              <a:rPr lang="en-US" altLang="zh-CN" sz="2000" dirty="0" smtClean="0"/>
              <a:t>::string&gt;  </a:t>
            </a:r>
            <a:r>
              <a:rPr lang="en-US" altLang="zh-CN" sz="2000" dirty="0" err="1" smtClean="0"/>
              <a:t>numberToName</a:t>
            </a:r>
            <a:r>
              <a:rPr lang="en-US" altLang="zh-CN" sz="2000" dirty="0" smtClean="0"/>
              <a:t>;</a:t>
            </a:r>
          </a:p>
          <a:p>
            <a:r>
              <a:rPr lang="en-US" altLang="zh-CN" sz="2000" dirty="0" err="1" smtClean="0"/>
              <a:t>numberToName.insert</a:t>
            </a:r>
            <a:r>
              <a:rPr lang="en-US" altLang="zh-CN" sz="2000" dirty="0" smtClean="0"/>
              <a:t>(2011303365, “Bowen </a:t>
            </a:r>
            <a:r>
              <a:rPr lang="en-US" altLang="zh-CN" sz="2000" dirty="0" err="1" smtClean="0"/>
              <a:t>Cai</a:t>
            </a:r>
            <a:r>
              <a:rPr lang="en-US" altLang="zh-CN" sz="2000" dirty="0" smtClean="0"/>
              <a:t>”)(22, “</a:t>
            </a:r>
            <a:r>
              <a:rPr lang="en-US" altLang="zh-CN" sz="2000" dirty="0" err="1" smtClean="0"/>
              <a:t>Bejarne</a:t>
            </a:r>
            <a:r>
              <a:rPr lang="en-US" altLang="zh-CN" sz="2000" dirty="0" smtClean="0"/>
              <a:t>, </a:t>
            </a:r>
            <a:r>
              <a:rPr lang="en-US" altLang="zh-CN" sz="2000" dirty="0" err="1" smtClean="0"/>
              <a:t>Stroustrup</a:t>
            </a:r>
            <a:r>
              <a:rPr lang="en-US" altLang="zh-CN" sz="2000" dirty="0" smtClean="0"/>
              <a:t>”);(11111</a:t>
            </a:r>
            <a:r>
              <a:rPr lang="zh-CN" altLang="en-US" sz="2000" dirty="0" smtClean="0"/>
              <a:t>， </a:t>
            </a:r>
            <a:r>
              <a:rPr lang="en-US" altLang="zh-CN" sz="2000" dirty="0" smtClean="0"/>
              <a:t>“Scott Mayer”)</a:t>
            </a:r>
            <a:r>
              <a:rPr lang="zh-CN" altLang="en-US" sz="2000" dirty="0" smtClean="0"/>
              <a:t>；</a:t>
            </a:r>
            <a:endParaRPr lang="en-US" altLang="zh-CN" sz="2000" dirty="0" smtClean="0"/>
          </a:p>
          <a:p>
            <a:r>
              <a:rPr lang="en-US" altLang="zh-CN" sz="2000" dirty="0" err="1" smtClean="0"/>
              <a:t>numberToName.erase</a:t>
            </a:r>
            <a:r>
              <a:rPr lang="en-US" altLang="zh-CN" sz="2000" dirty="0" smtClean="0"/>
              <a:t>(22, 11111, 2011303364);</a:t>
            </a:r>
            <a:endParaRPr lang="zh-CN" altLang="en-US" sz="2000" dirty="0" smtClean="0"/>
          </a:p>
          <a:p>
            <a:endParaRPr lang="zh-CN" altLang="en-US" sz="2000" dirty="0"/>
          </a:p>
        </p:txBody>
      </p:sp>
    </p:spTree>
    <p:extLst>
      <p:ext uri="{BB962C8B-B14F-4D97-AF65-F5344CB8AC3E}">
        <p14:creationId xmlns:p14="http://schemas.microsoft.com/office/powerpoint/2010/main" val="349493281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TotalTime>
  <Words>692</Words>
  <Application>Microsoft Office PowerPoint</Application>
  <PresentationFormat>宽屏</PresentationFormat>
  <Paragraphs>111</Paragraphs>
  <Slides>7</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7</vt:i4>
      </vt:variant>
    </vt:vector>
  </HeadingPairs>
  <TitlesOfParts>
    <vt:vector size="12" baseType="lpstr">
      <vt:lpstr>宋体</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FirstName Lastname</dc:creator>
  <cp:lastModifiedBy>FirstName Lastname</cp:lastModifiedBy>
  <cp:revision>7</cp:revision>
  <dcterms:created xsi:type="dcterms:W3CDTF">2013-06-18T08:56:34Z</dcterms:created>
  <dcterms:modified xsi:type="dcterms:W3CDTF">2013-06-18T09:58:14Z</dcterms:modified>
</cp:coreProperties>
</file>