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85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>
      <p:cViewPr varScale="1">
        <p:scale>
          <a:sx n="112" d="100"/>
          <a:sy n="112" d="100"/>
        </p:scale>
        <p:origin x="-1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380C-8239-484F-A886-1C3BC26B209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8D1DA-37B7-4845-9165-EBAE16D6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34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8D1DA-37B7-4845-9165-EBAE16D6EB1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59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8D1DA-37B7-4845-9165-EBAE16D6EB1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59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37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6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72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04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8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50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94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30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39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5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E84D-FF1F-40C4-8F6A-B6B00D35BE8D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62DA3-141D-47F2-B833-4E77BD53A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2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84500" y="188640"/>
            <a:ext cx="8741188" cy="30963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84500" y="3573016"/>
            <a:ext cx="8741188" cy="30963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31880" y="620688"/>
            <a:ext cx="8446428" cy="2520280"/>
          </a:xfrm>
          <a:prstGeom prst="roundRect">
            <a:avLst>
              <a:gd name="adj" fmla="val 673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31880" y="3713332"/>
            <a:ext cx="8446428" cy="2526179"/>
          </a:xfrm>
          <a:prstGeom prst="roundRect">
            <a:avLst>
              <a:gd name="adj" fmla="val 8141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1880" y="252670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bg1">
                    <a:lumMod val="50000"/>
                  </a:schemeClr>
                </a:solidFill>
              </a:rPr>
              <a:t>クライアント側</a:t>
            </a:r>
            <a:r>
              <a:rPr kumimoji="1" lang="en-US" altLang="ja-JP" sz="1400" smtClean="0">
                <a:solidFill>
                  <a:schemeClr val="bg1">
                    <a:lumMod val="50000"/>
                  </a:schemeClr>
                </a:solidFill>
              </a:rPr>
              <a:t>(CEF)</a:t>
            </a:r>
            <a:endParaRPr kumimoji="1" lang="ja-JP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1880" y="6318198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bg1">
                    <a:lumMod val="50000"/>
                  </a:schemeClr>
                </a:solidFill>
              </a:rPr>
              <a:t>サーバー側</a:t>
            </a:r>
            <a:r>
              <a:rPr kumimoji="1" lang="en-US" altLang="ja-JP" sz="1400" smtClean="0">
                <a:solidFill>
                  <a:schemeClr val="bg1">
                    <a:lumMod val="50000"/>
                  </a:schemeClr>
                </a:solidFill>
              </a:rPr>
              <a:t>(SL)</a:t>
            </a:r>
            <a:endParaRPr kumimoji="1" lang="ja-JP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2106" y="772685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4">
                    <a:lumMod val="50000"/>
                  </a:schemeClr>
                </a:solidFill>
              </a:rPr>
              <a:t>ブラウザ </a:t>
            </a:r>
            <a:r>
              <a:rPr kumimoji="1" lang="en-US" altLang="ja-JP" sz="1400" smtClean="0">
                <a:solidFill>
                  <a:schemeClr val="accent4">
                    <a:lumMod val="50000"/>
                  </a:schemeClr>
                </a:solidFill>
              </a:rPr>
              <a:t>(javascript)</a:t>
            </a:r>
            <a:endParaRPr kumimoji="1" lang="ja-JP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2106" y="580526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accent2">
                    <a:lumMod val="50000"/>
                  </a:schemeClr>
                </a:solidFill>
              </a:rPr>
              <a:t>http-in</a:t>
            </a:r>
            <a:r>
              <a:rPr lang="ja-JP" altLang="en-US" sz="1400" smtClean="0">
                <a:solidFill>
                  <a:schemeClr val="accent2">
                    <a:lumMod val="50000"/>
                  </a:schemeClr>
                </a:solidFill>
              </a:rPr>
              <a:t>サーバー </a:t>
            </a:r>
            <a:r>
              <a:rPr lang="en-US" altLang="ja-JP" sz="1400" smtClean="0">
                <a:solidFill>
                  <a:schemeClr val="accent2">
                    <a:lumMod val="50000"/>
                  </a:schemeClr>
                </a:solidFill>
              </a:rPr>
              <a:t>(LSL)</a:t>
            </a:r>
            <a:endParaRPr kumimoji="1" lang="ja-JP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925877" y="1880828"/>
            <a:ext cx="767857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925877" y="5162360"/>
            <a:ext cx="7678571" cy="0"/>
          </a:xfrm>
          <a:prstGeom prst="straightConnector1">
            <a:avLst/>
          </a:prstGeom>
          <a:ln w="190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グループ化 34"/>
          <p:cNvGrpSpPr/>
          <p:nvPr/>
        </p:nvGrpSpPr>
        <p:grpSpPr>
          <a:xfrm>
            <a:off x="1818947" y="1942307"/>
            <a:ext cx="1024861" cy="3150522"/>
            <a:chOff x="1818947" y="1860792"/>
            <a:chExt cx="1024861" cy="3119329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1818947" y="1871150"/>
              <a:ext cx="432048" cy="310897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V="1">
              <a:off x="2411760" y="1860792"/>
              <a:ext cx="432048" cy="31089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/>
        </p:nvGrpSpPr>
        <p:grpSpPr>
          <a:xfrm>
            <a:off x="3528719" y="1942307"/>
            <a:ext cx="1024861" cy="3150522"/>
            <a:chOff x="1818947" y="1860792"/>
            <a:chExt cx="1024861" cy="3119329"/>
          </a:xfrm>
        </p:grpSpPr>
        <p:cxnSp>
          <p:nvCxnSpPr>
            <p:cNvPr id="37" name="直線矢印コネクタ 36"/>
            <p:cNvCxnSpPr/>
            <p:nvPr/>
          </p:nvCxnSpPr>
          <p:spPr>
            <a:xfrm>
              <a:off x="1818947" y="1871150"/>
              <a:ext cx="432048" cy="310897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 flipV="1">
              <a:off x="2411760" y="1860792"/>
              <a:ext cx="432048" cy="31089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グループ化 38"/>
          <p:cNvGrpSpPr/>
          <p:nvPr/>
        </p:nvGrpSpPr>
        <p:grpSpPr>
          <a:xfrm>
            <a:off x="5238491" y="1942307"/>
            <a:ext cx="1024861" cy="3150522"/>
            <a:chOff x="1818947" y="1860792"/>
            <a:chExt cx="1024861" cy="3119329"/>
          </a:xfrm>
        </p:grpSpPr>
        <p:cxnSp>
          <p:nvCxnSpPr>
            <p:cNvPr id="40" name="直線矢印コネクタ 39"/>
            <p:cNvCxnSpPr/>
            <p:nvPr/>
          </p:nvCxnSpPr>
          <p:spPr>
            <a:xfrm>
              <a:off x="1818947" y="1871150"/>
              <a:ext cx="432048" cy="310897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V="1">
              <a:off x="2411760" y="1860792"/>
              <a:ext cx="432048" cy="31089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グループ化 41"/>
          <p:cNvGrpSpPr/>
          <p:nvPr/>
        </p:nvGrpSpPr>
        <p:grpSpPr>
          <a:xfrm>
            <a:off x="6948264" y="1942307"/>
            <a:ext cx="1024861" cy="3150522"/>
            <a:chOff x="1818947" y="1860792"/>
            <a:chExt cx="1024861" cy="3119329"/>
          </a:xfrm>
        </p:grpSpPr>
        <p:cxnSp>
          <p:nvCxnSpPr>
            <p:cNvPr id="43" name="直線矢印コネクタ 42"/>
            <p:cNvCxnSpPr/>
            <p:nvPr/>
          </p:nvCxnSpPr>
          <p:spPr>
            <a:xfrm>
              <a:off x="1818947" y="1871150"/>
              <a:ext cx="432048" cy="310897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V="1">
              <a:off x="2411760" y="1860792"/>
              <a:ext cx="432048" cy="31089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6" name="左大かっこ 45"/>
          <p:cNvSpPr/>
          <p:nvPr/>
        </p:nvSpPr>
        <p:spPr>
          <a:xfrm rot="5400000">
            <a:off x="3130260" y="1458113"/>
            <a:ext cx="112003" cy="646506"/>
          </a:xfrm>
          <a:prstGeom prst="leftBracket">
            <a:avLst>
              <a:gd name="adj" fmla="val 7967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左大かっこ 47"/>
          <p:cNvSpPr/>
          <p:nvPr/>
        </p:nvSpPr>
        <p:spPr>
          <a:xfrm rot="5400000">
            <a:off x="4833470" y="1458113"/>
            <a:ext cx="112003" cy="646506"/>
          </a:xfrm>
          <a:prstGeom prst="leftBracket">
            <a:avLst>
              <a:gd name="adj" fmla="val 7967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大かっこ 48"/>
          <p:cNvSpPr/>
          <p:nvPr/>
        </p:nvSpPr>
        <p:spPr>
          <a:xfrm rot="5400000">
            <a:off x="6536684" y="1458113"/>
            <a:ext cx="112003" cy="646506"/>
          </a:xfrm>
          <a:prstGeom prst="leftBracket">
            <a:avLst>
              <a:gd name="adj" fmla="val 7967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左大かっこ 49"/>
          <p:cNvSpPr/>
          <p:nvPr/>
        </p:nvSpPr>
        <p:spPr>
          <a:xfrm rot="5400000">
            <a:off x="8547136" y="1136259"/>
            <a:ext cx="124435" cy="1272458"/>
          </a:xfrm>
          <a:custGeom>
            <a:avLst/>
            <a:gdLst>
              <a:gd name="connsiteX0" fmla="*/ 112003 w 112003"/>
              <a:gd name="connsiteY0" fmla="*/ 1676873 h 1676873"/>
              <a:gd name="connsiteX1" fmla="*/ 0 w 112003"/>
              <a:gd name="connsiteY1" fmla="*/ 1587640 h 1676873"/>
              <a:gd name="connsiteX2" fmla="*/ 0 w 112003"/>
              <a:gd name="connsiteY2" fmla="*/ 89233 h 1676873"/>
              <a:gd name="connsiteX3" fmla="*/ 112003 w 112003"/>
              <a:gd name="connsiteY3" fmla="*/ 0 h 1676873"/>
              <a:gd name="connsiteX4" fmla="*/ 112003 w 112003"/>
              <a:gd name="connsiteY4" fmla="*/ 1676873 h 1676873"/>
              <a:gd name="connsiteX0" fmla="*/ 112003 w 112003"/>
              <a:gd name="connsiteY0" fmla="*/ 1676873 h 1676873"/>
              <a:gd name="connsiteX1" fmla="*/ 0 w 112003"/>
              <a:gd name="connsiteY1" fmla="*/ 1587640 h 1676873"/>
              <a:gd name="connsiteX2" fmla="*/ 0 w 112003"/>
              <a:gd name="connsiteY2" fmla="*/ 89233 h 1676873"/>
              <a:gd name="connsiteX3" fmla="*/ 112003 w 112003"/>
              <a:gd name="connsiteY3" fmla="*/ 0 h 1676873"/>
              <a:gd name="connsiteX0" fmla="*/ 112003 w 112003"/>
              <a:gd name="connsiteY0" fmla="*/ 1676873 h 1676873"/>
              <a:gd name="connsiteX1" fmla="*/ 0 w 112003"/>
              <a:gd name="connsiteY1" fmla="*/ 1587640 h 1676873"/>
              <a:gd name="connsiteX2" fmla="*/ 0 w 112003"/>
              <a:gd name="connsiteY2" fmla="*/ 89233 h 1676873"/>
              <a:gd name="connsiteX3" fmla="*/ 112003 w 112003"/>
              <a:gd name="connsiteY3" fmla="*/ 0 h 1676873"/>
              <a:gd name="connsiteX4" fmla="*/ 112003 w 112003"/>
              <a:gd name="connsiteY4" fmla="*/ 1676873 h 1676873"/>
              <a:gd name="connsiteX0" fmla="*/ 112003 w 112003"/>
              <a:gd name="connsiteY0" fmla="*/ 1676873 h 1676873"/>
              <a:gd name="connsiteX1" fmla="*/ 0 w 112003"/>
              <a:gd name="connsiteY1" fmla="*/ 1587640 h 1676873"/>
              <a:gd name="connsiteX2" fmla="*/ 0 w 112003"/>
              <a:gd name="connsiteY2" fmla="*/ 89233 h 1676873"/>
              <a:gd name="connsiteX0" fmla="*/ 112003 w 112003"/>
              <a:gd name="connsiteY0" fmla="*/ 1676873 h 1676873"/>
              <a:gd name="connsiteX1" fmla="*/ 0 w 112003"/>
              <a:gd name="connsiteY1" fmla="*/ 1587640 h 1676873"/>
              <a:gd name="connsiteX2" fmla="*/ 0 w 112003"/>
              <a:gd name="connsiteY2" fmla="*/ 89233 h 1676873"/>
              <a:gd name="connsiteX3" fmla="*/ 112003 w 112003"/>
              <a:gd name="connsiteY3" fmla="*/ 0 h 1676873"/>
              <a:gd name="connsiteX4" fmla="*/ 112003 w 112003"/>
              <a:gd name="connsiteY4" fmla="*/ 1676873 h 1676873"/>
              <a:gd name="connsiteX0" fmla="*/ 112003 w 112003"/>
              <a:gd name="connsiteY0" fmla="*/ 1676873 h 1676873"/>
              <a:gd name="connsiteX1" fmla="*/ 0 w 112003"/>
              <a:gd name="connsiteY1" fmla="*/ 1587640 h 1676873"/>
              <a:gd name="connsiteX2" fmla="*/ 2 w 112003"/>
              <a:gd name="connsiteY2" fmla="*/ 1083663 h 167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03" h="1676873" stroke="0" extrusionOk="0">
                <a:moveTo>
                  <a:pt x="112003" y="1676873"/>
                </a:moveTo>
                <a:cubicBezTo>
                  <a:pt x="50145" y="1676873"/>
                  <a:pt x="0" y="1636922"/>
                  <a:pt x="0" y="1587640"/>
                </a:cubicBezTo>
                <a:lnTo>
                  <a:pt x="0" y="89233"/>
                </a:lnTo>
                <a:cubicBezTo>
                  <a:pt x="0" y="39951"/>
                  <a:pt x="50145" y="0"/>
                  <a:pt x="112003" y="0"/>
                </a:cubicBezTo>
                <a:lnTo>
                  <a:pt x="112003" y="1676873"/>
                </a:lnTo>
                <a:close/>
              </a:path>
              <a:path w="112003" h="1676873" fill="none">
                <a:moveTo>
                  <a:pt x="112003" y="1676873"/>
                </a:moveTo>
                <a:cubicBezTo>
                  <a:pt x="50145" y="1676873"/>
                  <a:pt x="0" y="1636922"/>
                  <a:pt x="0" y="1587640"/>
                </a:cubicBezTo>
                <a:cubicBezTo>
                  <a:pt x="1" y="1419648"/>
                  <a:pt x="1" y="1251655"/>
                  <a:pt x="2" y="1083663"/>
                </a:cubicBezTo>
              </a:path>
            </a:pathLst>
          </a:cu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466119" y="772685"/>
            <a:ext cx="5970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accent4">
                    <a:lumMod val="75000"/>
                  </a:schemeClr>
                </a:solidFill>
              </a:rPr>
              <a:t>古典的なポーリング方法 </a:t>
            </a:r>
            <a:r>
              <a:rPr lang="en-US" altLang="ja-JP" sz="1600" smtClean="0">
                <a:solidFill>
                  <a:schemeClr val="accent4">
                    <a:lumMod val="75000"/>
                  </a:schemeClr>
                </a:solidFill>
              </a:rPr>
              <a:t>setTimeout(“location.reload()”,1000);</a:t>
            </a:r>
            <a:endParaRPr kumimoji="1" lang="ja-JP" altLang="en-US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932024" y="147800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solidFill>
                  <a:schemeClr val="accent4">
                    <a:lumMod val="75000"/>
                  </a:schemeClr>
                </a:solidFill>
              </a:rPr>
              <a:t>1sec</a:t>
            </a:r>
            <a:endParaRPr kumimoji="1" lang="ja-JP" altLang="en-US" sz="12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187785" y="5181022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http_request()</a:t>
            </a:r>
            <a:endParaRPr kumimoji="1" lang="ja-JP" alt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645419" y="147769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solidFill>
                  <a:schemeClr val="accent4">
                    <a:lumMod val="75000"/>
                  </a:schemeClr>
                </a:solidFill>
              </a:rPr>
              <a:t>1sec</a:t>
            </a:r>
            <a:endParaRPr lang="ja-JP" altLang="en-US" sz="12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328571" y="147621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solidFill>
                  <a:schemeClr val="accent4">
                    <a:lumMod val="75000"/>
                  </a:schemeClr>
                </a:solidFill>
              </a:rPr>
              <a:t>1sec</a:t>
            </a:r>
            <a:endParaRPr lang="ja-JP" altLang="en-US" sz="12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984599" y="147590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solidFill>
                  <a:schemeClr val="accent4">
                    <a:lumMod val="75000"/>
                  </a:schemeClr>
                </a:solidFill>
              </a:rPr>
              <a:t>1sec</a:t>
            </a:r>
            <a:endParaRPr lang="ja-JP" altLang="en-US" sz="12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938762" y="5181022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http_request()</a:t>
            </a:r>
            <a:endParaRPr kumimoji="1" lang="ja-JP" alt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655688" y="5197857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http_request()</a:t>
            </a:r>
            <a:endParaRPr kumimoji="1" lang="ja-JP" alt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339887" y="5197857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http_request()</a:t>
            </a:r>
            <a:endParaRPr kumimoji="1" lang="ja-JP" alt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 rot="4920000">
            <a:off x="1248229" y="2271585"/>
            <a:ext cx="944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4">
                    <a:lumMod val="75000"/>
                  </a:schemeClr>
                </a:solidFill>
              </a:rPr>
              <a:t>HTTP GET</a:t>
            </a:r>
            <a:endParaRPr kumimoji="1" lang="ja-JP" altLang="en-US" sz="12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 rot="4920000">
            <a:off x="2963065" y="2254736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b="1" smtClean="0">
                <a:solidFill>
                  <a:schemeClr val="accent4">
                    <a:lumMod val="75000"/>
                  </a:schemeClr>
                </a:solidFill>
              </a:rPr>
              <a:t>location.reload </a:t>
            </a:r>
          </a:p>
          <a:p>
            <a:pPr>
              <a:lnSpc>
                <a:spcPct val="150000"/>
              </a:lnSpc>
            </a:pPr>
            <a:r>
              <a:rPr lang="en-US" altLang="ja-JP" sz="1200" b="1" smtClean="0">
                <a:solidFill>
                  <a:schemeClr val="accent4">
                    <a:lumMod val="75000"/>
                  </a:schemeClr>
                </a:solidFill>
              </a:rPr>
              <a:t>HTTP </a:t>
            </a:r>
            <a:r>
              <a:rPr lang="en-US" altLang="ja-JP" sz="1200" b="1">
                <a:solidFill>
                  <a:schemeClr val="accent4">
                    <a:lumMod val="75000"/>
                  </a:schemeClr>
                </a:solidFill>
              </a:rPr>
              <a:t>GET</a:t>
            </a:r>
            <a:endParaRPr kumimoji="1" lang="ja-JP" altLang="en-US" sz="12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890781" y="1616502"/>
            <a:ext cx="1082348" cy="256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4">
                    <a:lumMod val="75000"/>
                  </a:schemeClr>
                </a:solidFill>
              </a:rPr>
              <a:t>アプリ起動</a:t>
            </a:r>
            <a:endParaRPr kumimoji="1" lang="ja-JP" altLang="en-US" sz="14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 rot="16680000">
            <a:off x="1938532" y="4310374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smtClean="0">
                <a:solidFill>
                  <a:schemeClr val="accent2">
                    <a:lumMod val="75000"/>
                  </a:schemeClr>
                </a:solidFill>
              </a:rPr>
              <a:t>llHTTPResponse</a:t>
            </a:r>
            <a:endParaRPr kumimoji="1" lang="ja-JP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 rot="16680000">
            <a:off x="3665386" y="4318574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smtClean="0">
                <a:solidFill>
                  <a:schemeClr val="accent2">
                    <a:lumMod val="75000"/>
                  </a:schemeClr>
                </a:solidFill>
              </a:rPr>
              <a:t>llHTTPResponse</a:t>
            </a:r>
            <a:endParaRPr kumimoji="1" lang="ja-JP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 rot="16680000">
            <a:off x="5362538" y="4307557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smtClean="0">
                <a:solidFill>
                  <a:schemeClr val="accent2">
                    <a:lumMod val="75000"/>
                  </a:schemeClr>
                </a:solidFill>
              </a:rPr>
              <a:t>llHTTPResponse</a:t>
            </a:r>
            <a:endParaRPr kumimoji="1" lang="ja-JP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 rot="16680000">
            <a:off x="7089392" y="4315757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smtClean="0">
                <a:solidFill>
                  <a:schemeClr val="accent2">
                    <a:lumMod val="75000"/>
                  </a:schemeClr>
                </a:solidFill>
              </a:rPr>
              <a:t>llHTTPResponse</a:t>
            </a:r>
            <a:endParaRPr kumimoji="1" lang="ja-JP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602845" y="6178337"/>
            <a:ext cx="6267011" cy="415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6000" tIns="108000" rIns="126000" bIns="108000" rtlCol="0" anchor="ctr" anchorCtr="1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>
                <a:solidFill>
                  <a:schemeClr val="accent1">
                    <a:lumMod val="50000"/>
                  </a:schemeClr>
                </a:solidFill>
              </a:rPr>
              <a:t>約１秒おき</a:t>
            </a:r>
            <a:r>
              <a:rPr lang="ja-JP" altLang="en-US" smtClean="0">
                <a:solidFill>
                  <a:schemeClr val="accent1">
                    <a:lumMod val="50000"/>
                  </a:schemeClr>
                </a:solidFill>
              </a:rPr>
              <a:t>に</a:t>
            </a:r>
            <a:r>
              <a:rPr lang="en-US" altLang="ja-JP" smtClean="0">
                <a:solidFill>
                  <a:schemeClr val="accent1">
                    <a:lumMod val="50000"/>
                  </a:schemeClr>
                </a:solidFill>
              </a:rPr>
              <a:t>LSL</a:t>
            </a:r>
            <a:r>
              <a:rPr lang="ja-JP" altLang="en-US" smtClean="0">
                <a:solidFill>
                  <a:schemeClr val="accent1">
                    <a:lumMod val="50000"/>
                  </a:schemeClr>
                </a:solidFill>
              </a:rPr>
              <a:t>の</a:t>
            </a:r>
            <a:r>
              <a:rPr lang="en-US" altLang="ja-JP" smtClean="0">
                <a:solidFill>
                  <a:schemeClr val="accent1">
                    <a:lumMod val="50000"/>
                  </a:schemeClr>
                </a:solidFill>
              </a:rPr>
              <a:t>event</a:t>
            </a:r>
            <a:r>
              <a:rPr lang="ja-JP" altLang="en-US" smtClean="0">
                <a:solidFill>
                  <a:schemeClr val="accent1">
                    <a:lumMod val="50000"/>
                  </a:schemeClr>
                </a:solidFill>
              </a:rPr>
              <a:t>とブラウザ</a:t>
            </a:r>
            <a:r>
              <a:rPr lang="ja-JP" altLang="en-US">
                <a:solidFill>
                  <a:schemeClr val="accent1">
                    <a:lumMod val="50000"/>
                  </a:schemeClr>
                </a:solidFill>
              </a:rPr>
              <a:t>の</a:t>
            </a:r>
            <a:r>
              <a:rPr lang="ja-JP" altLang="en-US" smtClean="0">
                <a:solidFill>
                  <a:schemeClr val="accent1">
                    <a:lumMod val="50000"/>
                  </a:schemeClr>
                </a:solidFill>
              </a:rPr>
              <a:t>リロードが</a:t>
            </a:r>
            <a:r>
              <a:rPr lang="ja-JP" altLang="en-US">
                <a:solidFill>
                  <a:schemeClr val="accent1">
                    <a:lumMod val="50000"/>
                  </a:schemeClr>
                </a:solidFill>
              </a:rPr>
              <a:t>発生する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 rot="4920000">
            <a:off x="4674665" y="2254736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b="1" smtClean="0">
                <a:solidFill>
                  <a:schemeClr val="accent4">
                    <a:lumMod val="75000"/>
                  </a:schemeClr>
                </a:solidFill>
              </a:rPr>
              <a:t>location.reload </a:t>
            </a:r>
          </a:p>
          <a:p>
            <a:pPr>
              <a:lnSpc>
                <a:spcPct val="150000"/>
              </a:lnSpc>
            </a:pPr>
            <a:r>
              <a:rPr lang="en-US" altLang="ja-JP" sz="1200" b="1" smtClean="0">
                <a:solidFill>
                  <a:schemeClr val="accent4">
                    <a:lumMod val="75000"/>
                  </a:schemeClr>
                </a:solidFill>
              </a:rPr>
              <a:t>HTTP </a:t>
            </a:r>
            <a:r>
              <a:rPr lang="en-US" altLang="ja-JP" sz="1200" b="1">
                <a:solidFill>
                  <a:schemeClr val="accent4">
                    <a:lumMod val="75000"/>
                  </a:schemeClr>
                </a:solidFill>
              </a:rPr>
              <a:t>GET</a:t>
            </a:r>
            <a:endParaRPr kumimoji="1" lang="ja-JP" altLang="en-US" sz="12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 rot="4920000">
            <a:off x="6379609" y="2254736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b="1" smtClean="0">
                <a:solidFill>
                  <a:schemeClr val="accent4">
                    <a:lumMod val="75000"/>
                  </a:schemeClr>
                </a:solidFill>
              </a:rPr>
              <a:t>location.reload </a:t>
            </a:r>
          </a:p>
          <a:p>
            <a:pPr>
              <a:lnSpc>
                <a:spcPct val="150000"/>
              </a:lnSpc>
            </a:pPr>
            <a:r>
              <a:rPr lang="en-US" altLang="ja-JP" sz="1200" b="1" smtClean="0">
                <a:solidFill>
                  <a:schemeClr val="accent4">
                    <a:lumMod val="75000"/>
                  </a:schemeClr>
                </a:solidFill>
              </a:rPr>
              <a:t>HTTP </a:t>
            </a:r>
            <a:r>
              <a:rPr lang="en-US" altLang="ja-JP" sz="1200" b="1">
                <a:solidFill>
                  <a:schemeClr val="accent4">
                    <a:lumMod val="75000"/>
                  </a:schemeClr>
                </a:solidFill>
              </a:rPr>
              <a:t>GET</a:t>
            </a:r>
            <a:endParaRPr kumimoji="1" lang="ja-JP" altLang="en-US" sz="12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491759" y="5424485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solidFill>
                  <a:schemeClr val="accent2"/>
                </a:solidFill>
              </a:rPr>
              <a:t>listen()</a:t>
            </a:r>
          </a:p>
          <a:p>
            <a:r>
              <a:rPr lang="ja-JP" altLang="en-US" sz="1200" smtClean="0">
                <a:solidFill>
                  <a:schemeClr val="accent2"/>
                </a:solidFill>
              </a:rPr>
              <a:t>チャット書き込み</a:t>
            </a:r>
            <a:endParaRPr kumimoji="1" lang="ja-JP" altLang="en-US" sz="1200">
              <a:solidFill>
                <a:schemeClr val="accent2"/>
              </a:solidFill>
            </a:endParaRPr>
          </a:p>
        </p:txBody>
      </p:sp>
      <p:cxnSp>
        <p:nvCxnSpPr>
          <p:cNvPr id="94" name="直線矢印コネクタ 93"/>
          <p:cNvCxnSpPr/>
          <p:nvPr/>
        </p:nvCxnSpPr>
        <p:spPr>
          <a:xfrm flipV="1">
            <a:off x="3327841" y="5174948"/>
            <a:ext cx="0" cy="642904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3509515" y="5174948"/>
            <a:ext cx="0" cy="642904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7025487" y="5174948"/>
            <a:ext cx="0" cy="642904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フリーフォーム 102"/>
          <p:cNvSpPr/>
          <p:nvPr/>
        </p:nvSpPr>
        <p:spPr>
          <a:xfrm flipH="1" flipV="1">
            <a:off x="5236370" y="5157192"/>
            <a:ext cx="127718" cy="416080"/>
          </a:xfrm>
          <a:custGeom>
            <a:avLst/>
            <a:gdLst>
              <a:gd name="connsiteX0" fmla="*/ 0 w 523783"/>
              <a:gd name="connsiteY0" fmla="*/ 0 h 828772"/>
              <a:gd name="connsiteX1" fmla="*/ 408373 w 523783"/>
              <a:gd name="connsiteY1" fmla="*/ 798991 h 828772"/>
              <a:gd name="connsiteX2" fmla="*/ 523783 w 523783"/>
              <a:gd name="connsiteY2" fmla="*/ 674703 h 828772"/>
              <a:gd name="connsiteX0" fmla="*/ 0 w 532661"/>
              <a:gd name="connsiteY0" fmla="*/ 0 h 1109709"/>
              <a:gd name="connsiteX1" fmla="*/ 408373 w 532661"/>
              <a:gd name="connsiteY1" fmla="*/ 798991 h 1109709"/>
              <a:gd name="connsiteX2" fmla="*/ 532661 w 532661"/>
              <a:gd name="connsiteY2" fmla="*/ 1109709 h 1109709"/>
              <a:gd name="connsiteX0" fmla="*/ 0 w 534642"/>
              <a:gd name="connsiteY0" fmla="*/ 0 h 1109709"/>
              <a:gd name="connsiteX1" fmla="*/ 497149 w 534642"/>
              <a:gd name="connsiteY1" fmla="*/ 550416 h 1109709"/>
              <a:gd name="connsiteX2" fmla="*/ 532661 w 534642"/>
              <a:gd name="connsiteY2" fmla="*/ 1109709 h 1109709"/>
              <a:gd name="connsiteX0" fmla="*/ 0 w 538587"/>
              <a:gd name="connsiteY0" fmla="*/ 0 h 1109709"/>
              <a:gd name="connsiteX1" fmla="*/ 497149 w 538587"/>
              <a:gd name="connsiteY1" fmla="*/ 550416 h 1109709"/>
              <a:gd name="connsiteX2" fmla="*/ 532661 w 538587"/>
              <a:gd name="connsiteY2" fmla="*/ 1109709 h 1109709"/>
              <a:gd name="connsiteX0" fmla="*/ 0 w 532661"/>
              <a:gd name="connsiteY0" fmla="*/ 0 h 1109709"/>
              <a:gd name="connsiteX1" fmla="*/ 532661 w 532661"/>
              <a:gd name="connsiteY1" fmla="*/ 1109709 h 1109709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788072"/>
              <a:gd name="connsiteY0" fmla="*/ 0 h 736847"/>
              <a:gd name="connsiteX1" fmla="*/ 683582 w 788072"/>
              <a:gd name="connsiteY1" fmla="*/ 736847 h 736847"/>
              <a:gd name="connsiteX0" fmla="*/ 0 w 1036666"/>
              <a:gd name="connsiteY0" fmla="*/ 0 h 609109"/>
              <a:gd name="connsiteX1" fmla="*/ 961814 w 1036666"/>
              <a:gd name="connsiteY1" fmla="*/ 609109 h 609109"/>
              <a:gd name="connsiteX0" fmla="*/ 0 w 1044017"/>
              <a:gd name="connsiteY0" fmla="*/ 0 h 609109"/>
              <a:gd name="connsiteX1" fmla="*/ 961814 w 1044017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1815" h="609109">
                <a:moveTo>
                  <a:pt x="0" y="0"/>
                </a:moveTo>
                <a:cubicBezTo>
                  <a:pt x="272417" y="249024"/>
                  <a:pt x="321849" y="291756"/>
                  <a:pt x="961814" y="609109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5004048" y="5589240"/>
            <a:ext cx="1396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書き込みがなくても</a:t>
            </a:r>
            <a:r>
              <a:rPr kumimoji="1" lang="en-US" altLang="ja-JP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kumimoji="1" lang="en-US" altLang="ja-JP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アクセス・応答する</a:t>
            </a:r>
            <a:endParaRPr kumimoji="1" lang="ja-JP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フリーフォーム 104"/>
          <p:cNvSpPr/>
          <p:nvPr/>
        </p:nvSpPr>
        <p:spPr>
          <a:xfrm flipV="1">
            <a:off x="7197853" y="1486578"/>
            <a:ext cx="235802" cy="347058"/>
          </a:xfrm>
          <a:custGeom>
            <a:avLst/>
            <a:gdLst>
              <a:gd name="connsiteX0" fmla="*/ 0 w 523783"/>
              <a:gd name="connsiteY0" fmla="*/ 0 h 828772"/>
              <a:gd name="connsiteX1" fmla="*/ 408373 w 523783"/>
              <a:gd name="connsiteY1" fmla="*/ 798991 h 828772"/>
              <a:gd name="connsiteX2" fmla="*/ 523783 w 523783"/>
              <a:gd name="connsiteY2" fmla="*/ 674703 h 828772"/>
              <a:gd name="connsiteX0" fmla="*/ 0 w 532661"/>
              <a:gd name="connsiteY0" fmla="*/ 0 h 1109709"/>
              <a:gd name="connsiteX1" fmla="*/ 408373 w 532661"/>
              <a:gd name="connsiteY1" fmla="*/ 798991 h 1109709"/>
              <a:gd name="connsiteX2" fmla="*/ 532661 w 532661"/>
              <a:gd name="connsiteY2" fmla="*/ 1109709 h 1109709"/>
              <a:gd name="connsiteX0" fmla="*/ 0 w 534642"/>
              <a:gd name="connsiteY0" fmla="*/ 0 h 1109709"/>
              <a:gd name="connsiteX1" fmla="*/ 497149 w 534642"/>
              <a:gd name="connsiteY1" fmla="*/ 550416 h 1109709"/>
              <a:gd name="connsiteX2" fmla="*/ 532661 w 534642"/>
              <a:gd name="connsiteY2" fmla="*/ 1109709 h 1109709"/>
              <a:gd name="connsiteX0" fmla="*/ 0 w 538587"/>
              <a:gd name="connsiteY0" fmla="*/ 0 h 1109709"/>
              <a:gd name="connsiteX1" fmla="*/ 497149 w 538587"/>
              <a:gd name="connsiteY1" fmla="*/ 550416 h 1109709"/>
              <a:gd name="connsiteX2" fmla="*/ 532661 w 538587"/>
              <a:gd name="connsiteY2" fmla="*/ 1109709 h 1109709"/>
              <a:gd name="connsiteX0" fmla="*/ 0 w 532661"/>
              <a:gd name="connsiteY0" fmla="*/ 0 h 1109709"/>
              <a:gd name="connsiteX1" fmla="*/ 532661 w 532661"/>
              <a:gd name="connsiteY1" fmla="*/ 1109709 h 1109709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788072"/>
              <a:gd name="connsiteY0" fmla="*/ 0 h 736847"/>
              <a:gd name="connsiteX1" fmla="*/ 683582 w 788072"/>
              <a:gd name="connsiteY1" fmla="*/ 736847 h 736847"/>
              <a:gd name="connsiteX0" fmla="*/ 0 w 1036666"/>
              <a:gd name="connsiteY0" fmla="*/ 0 h 609109"/>
              <a:gd name="connsiteX1" fmla="*/ 961814 w 1036666"/>
              <a:gd name="connsiteY1" fmla="*/ 609109 h 609109"/>
              <a:gd name="connsiteX0" fmla="*/ 0 w 1044017"/>
              <a:gd name="connsiteY0" fmla="*/ 0 h 609109"/>
              <a:gd name="connsiteX1" fmla="*/ 961814 w 1044017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1815" h="609109">
                <a:moveTo>
                  <a:pt x="0" y="0"/>
                </a:moveTo>
                <a:cubicBezTo>
                  <a:pt x="272417" y="249024"/>
                  <a:pt x="321849" y="291756"/>
                  <a:pt x="961814" y="609109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6660232" y="1226553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待ってる間ブラウザは白い画面</a:t>
            </a:r>
            <a:endParaRPr kumimoji="1" lang="ja-JP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84500" y="188640"/>
            <a:ext cx="8741188" cy="3600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84500" y="3933056"/>
            <a:ext cx="8741188" cy="27363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31880" y="620688"/>
            <a:ext cx="8446428" cy="1296144"/>
          </a:xfrm>
          <a:prstGeom prst="roundRect">
            <a:avLst>
              <a:gd name="adj" fmla="val 1386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1880" y="2021312"/>
            <a:ext cx="8446428" cy="1620000"/>
          </a:xfrm>
          <a:prstGeom prst="roundRect">
            <a:avLst>
              <a:gd name="adj" fmla="val 16381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31880" y="4122752"/>
            <a:ext cx="8446428" cy="2138215"/>
          </a:xfrm>
          <a:prstGeom prst="roundRect">
            <a:avLst>
              <a:gd name="adj" fmla="val 1044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2106" y="772685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accent4">
                    <a:lumMod val="50000"/>
                  </a:schemeClr>
                </a:solidFill>
              </a:rPr>
              <a:t>ブラウザ </a:t>
            </a:r>
            <a:r>
              <a:rPr lang="en-US" altLang="ja-JP" sz="1400">
                <a:solidFill>
                  <a:schemeClr val="accent4">
                    <a:lumMod val="50000"/>
                  </a:schemeClr>
                </a:solidFill>
              </a:rPr>
              <a:t>(javascript)</a:t>
            </a:r>
            <a:endParaRPr lang="ja-JP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106" y="2149166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accent3">
                    <a:lumMod val="75000"/>
                  </a:schemeClr>
                </a:solidFill>
              </a:rPr>
              <a:t>Ajax</a:t>
            </a:r>
            <a:r>
              <a:rPr kumimoji="1" lang="ja-JP" altLang="en-US" sz="1400" smtClean="0">
                <a:solidFill>
                  <a:schemeClr val="accent3">
                    <a:lumMod val="75000"/>
                  </a:schemeClr>
                </a:solidFill>
              </a:rPr>
              <a:t>レイヤ</a:t>
            </a:r>
            <a:endParaRPr kumimoji="1" lang="ja-JP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2106" y="580526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accent2">
                    <a:lumMod val="50000"/>
                  </a:schemeClr>
                </a:solidFill>
              </a:rPr>
              <a:t>http-in</a:t>
            </a:r>
            <a:r>
              <a:rPr lang="ja-JP" altLang="en-US" sz="1400" smtClean="0">
                <a:solidFill>
                  <a:schemeClr val="accent2">
                    <a:lumMod val="50000"/>
                  </a:schemeClr>
                </a:solidFill>
              </a:rPr>
              <a:t>サーバー </a:t>
            </a:r>
            <a:r>
              <a:rPr lang="en-US" altLang="ja-JP" sz="1400" smtClean="0">
                <a:solidFill>
                  <a:schemeClr val="accent2">
                    <a:lumMod val="50000"/>
                  </a:schemeClr>
                </a:solidFill>
              </a:rPr>
              <a:t>(LSL)</a:t>
            </a:r>
            <a:endParaRPr lang="ja-JP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925877" y="1628800"/>
            <a:ext cx="767857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925877" y="2640339"/>
            <a:ext cx="7678571" cy="0"/>
          </a:xfrm>
          <a:prstGeom prst="straightConnector1">
            <a:avLst/>
          </a:prstGeom>
          <a:ln w="190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925877" y="5526110"/>
            <a:ext cx="7678571" cy="0"/>
          </a:xfrm>
          <a:prstGeom prst="straightConnector1">
            <a:avLst/>
          </a:prstGeom>
          <a:ln w="190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31880" y="252670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bg1">
                    <a:lumMod val="50000"/>
                  </a:schemeClr>
                </a:solidFill>
              </a:rPr>
              <a:t>クライアント側</a:t>
            </a:r>
            <a:r>
              <a:rPr kumimoji="1" lang="en-US" altLang="ja-JP" sz="1400" smtClean="0">
                <a:solidFill>
                  <a:schemeClr val="bg1">
                    <a:lumMod val="50000"/>
                  </a:schemeClr>
                </a:solidFill>
              </a:rPr>
              <a:t>(CEF)</a:t>
            </a:r>
            <a:endParaRPr kumimoji="1" lang="ja-JP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1880" y="6318198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bg1">
                    <a:lumMod val="50000"/>
                  </a:schemeClr>
                </a:solidFill>
              </a:rPr>
              <a:t>サーバー側</a:t>
            </a:r>
            <a:r>
              <a:rPr kumimoji="1" lang="en-US" altLang="ja-JP" sz="1400" smtClean="0">
                <a:solidFill>
                  <a:schemeClr val="bg1">
                    <a:lumMod val="50000"/>
                  </a:schemeClr>
                </a:solidFill>
              </a:rPr>
              <a:t>(SL)</a:t>
            </a:r>
            <a:endParaRPr kumimoji="1" lang="ja-JP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07757" y="715603"/>
            <a:ext cx="505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accent4">
                    <a:lumMod val="75000"/>
                  </a:schemeClr>
                </a:solidFill>
              </a:rPr>
              <a:t>Ajax</a:t>
            </a:r>
            <a:r>
              <a:rPr lang="ja-JP" altLang="en-US" sz="1600" smtClean="0">
                <a:solidFill>
                  <a:schemeClr val="accent4">
                    <a:lumMod val="75000"/>
                  </a:schemeClr>
                </a:solidFill>
              </a:rPr>
              <a:t>でポーリングする方法 </a:t>
            </a:r>
            <a:r>
              <a:rPr lang="en-US" altLang="ja-JP" sz="1600" smtClean="0">
                <a:solidFill>
                  <a:schemeClr val="accent4">
                    <a:lumMod val="75000"/>
                  </a:schemeClr>
                </a:solidFill>
              </a:rPr>
              <a:t>setTimeout(“ajax()”,1000);</a:t>
            </a:r>
            <a:endParaRPr lang="ja-JP" altLang="en-US" sz="160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7" name="グループ化 66"/>
          <p:cNvGrpSpPr/>
          <p:nvPr/>
        </p:nvGrpSpPr>
        <p:grpSpPr>
          <a:xfrm>
            <a:off x="2020696" y="1097126"/>
            <a:ext cx="1845400" cy="359365"/>
            <a:chOff x="2011818" y="1230653"/>
            <a:chExt cx="1845400" cy="359365"/>
          </a:xfrm>
        </p:grpSpPr>
        <p:sp>
          <p:nvSpPr>
            <p:cNvPr id="32" name="左大かっこ 31"/>
            <p:cNvSpPr/>
            <p:nvPr/>
          </p:nvSpPr>
          <p:spPr>
            <a:xfrm rot="5400000">
              <a:off x="2883303" y="616103"/>
              <a:ext cx="102430" cy="1845400"/>
            </a:xfrm>
            <a:prstGeom prst="leftBracket">
              <a:avLst>
                <a:gd name="adj" fmla="val 79670"/>
              </a:avLst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049412" y="123065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solidFill>
                    <a:schemeClr val="accent4">
                      <a:lumMod val="75000"/>
                    </a:schemeClr>
                  </a:solidFill>
                </a:rPr>
                <a:t>1sec</a:t>
              </a:r>
              <a:endParaRPr kumimoji="1" lang="ja-JP" alt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7626400" y="1090403"/>
            <a:ext cx="1299287" cy="385503"/>
            <a:chOff x="7740352" y="1090403"/>
            <a:chExt cx="1299287" cy="385503"/>
          </a:xfrm>
        </p:grpSpPr>
        <p:sp>
          <p:nvSpPr>
            <p:cNvPr id="35" name="左大かっこ 49"/>
            <p:cNvSpPr/>
            <p:nvPr/>
          </p:nvSpPr>
          <p:spPr>
            <a:xfrm rot="5400000">
              <a:off x="8350957" y="787224"/>
              <a:ext cx="104906" cy="1272458"/>
            </a:xfrm>
            <a:custGeom>
              <a:avLst/>
              <a:gdLst>
                <a:gd name="connsiteX0" fmla="*/ 112003 w 112003"/>
                <a:gd name="connsiteY0" fmla="*/ 1676873 h 1676873"/>
                <a:gd name="connsiteX1" fmla="*/ 0 w 112003"/>
                <a:gd name="connsiteY1" fmla="*/ 1587640 h 1676873"/>
                <a:gd name="connsiteX2" fmla="*/ 0 w 112003"/>
                <a:gd name="connsiteY2" fmla="*/ 89233 h 1676873"/>
                <a:gd name="connsiteX3" fmla="*/ 112003 w 112003"/>
                <a:gd name="connsiteY3" fmla="*/ 0 h 1676873"/>
                <a:gd name="connsiteX4" fmla="*/ 112003 w 112003"/>
                <a:gd name="connsiteY4" fmla="*/ 1676873 h 1676873"/>
                <a:gd name="connsiteX0" fmla="*/ 112003 w 112003"/>
                <a:gd name="connsiteY0" fmla="*/ 1676873 h 1676873"/>
                <a:gd name="connsiteX1" fmla="*/ 0 w 112003"/>
                <a:gd name="connsiteY1" fmla="*/ 1587640 h 1676873"/>
                <a:gd name="connsiteX2" fmla="*/ 0 w 112003"/>
                <a:gd name="connsiteY2" fmla="*/ 89233 h 1676873"/>
                <a:gd name="connsiteX3" fmla="*/ 112003 w 112003"/>
                <a:gd name="connsiteY3" fmla="*/ 0 h 1676873"/>
                <a:gd name="connsiteX0" fmla="*/ 112003 w 112003"/>
                <a:gd name="connsiteY0" fmla="*/ 1676873 h 1676873"/>
                <a:gd name="connsiteX1" fmla="*/ 0 w 112003"/>
                <a:gd name="connsiteY1" fmla="*/ 1587640 h 1676873"/>
                <a:gd name="connsiteX2" fmla="*/ 0 w 112003"/>
                <a:gd name="connsiteY2" fmla="*/ 89233 h 1676873"/>
                <a:gd name="connsiteX3" fmla="*/ 112003 w 112003"/>
                <a:gd name="connsiteY3" fmla="*/ 0 h 1676873"/>
                <a:gd name="connsiteX4" fmla="*/ 112003 w 112003"/>
                <a:gd name="connsiteY4" fmla="*/ 1676873 h 1676873"/>
                <a:gd name="connsiteX0" fmla="*/ 112003 w 112003"/>
                <a:gd name="connsiteY0" fmla="*/ 1676873 h 1676873"/>
                <a:gd name="connsiteX1" fmla="*/ 0 w 112003"/>
                <a:gd name="connsiteY1" fmla="*/ 1587640 h 1676873"/>
                <a:gd name="connsiteX2" fmla="*/ 0 w 112003"/>
                <a:gd name="connsiteY2" fmla="*/ 89233 h 1676873"/>
                <a:gd name="connsiteX0" fmla="*/ 112003 w 112003"/>
                <a:gd name="connsiteY0" fmla="*/ 1676873 h 1676873"/>
                <a:gd name="connsiteX1" fmla="*/ 0 w 112003"/>
                <a:gd name="connsiteY1" fmla="*/ 1587640 h 1676873"/>
                <a:gd name="connsiteX2" fmla="*/ 0 w 112003"/>
                <a:gd name="connsiteY2" fmla="*/ 89233 h 1676873"/>
                <a:gd name="connsiteX3" fmla="*/ 112003 w 112003"/>
                <a:gd name="connsiteY3" fmla="*/ 0 h 1676873"/>
                <a:gd name="connsiteX4" fmla="*/ 112003 w 112003"/>
                <a:gd name="connsiteY4" fmla="*/ 1676873 h 1676873"/>
                <a:gd name="connsiteX0" fmla="*/ 112003 w 112003"/>
                <a:gd name="connsiteY0" fmla="*/ 1676873 h 1676873"/>
                <a:gd name="connsiteX1" fmla="*/ 0 w 112003"/>
                <a:gd name="connsiteY1" fmla="*/ 1587640 h 1676873"/>
                <a:gd name="connsiteX2" fmla="*/ 2 w 112003"/>
                <a:gd name="connsiteY2" fmla="*/ 1083663 h 167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03" h="1676873" stroke="0" extrusionOk="0">
                  <a:moveTo>
                    <a:pt x="112003" y="1676873"/>
                  </a:moveTo>
                  <a:cubicBezTo>
                    <a:pt x="50145" y="1676873"/>
                    <a:pt x="0" y="1636922"/>
                    <a:pt x="0" y="1587640"/>
                  </a:cubicBezTo>
                  <a:lnTo>
                    <a:pt x="0" y="89233"/>
                  </a:lnTo>
                  <a:cubicBezTo>
                    <a:pt x="0" y="39951"/>
                    <a:pt x="50145" y="0"/>
                    <a:pt x="112003" y="0"/>
                  </a:cubicBezTo>
                  <a:lnTo>
                    <a:pt x="112003" y="1676873"/>
                  </a:lnTo>
                  <a:close/>
                </a:path>
                <a:path w="112003" h="1676873" fill="none">
                  <a:moveTo>
                    <a:pt x="112003" y="1676873"/>
                  </a:moveTo>
                  <a:cubicBezTo>
                    <a:pt x="50145" y="1676873"/>
                    <a:pt x="0" y="1636922"/>
                    <a:pt x="0" y="1587640"/>
                  </a:cubicBezTo>
                  <a:cubicBezTo>
                    <a:pt x="1" y="1419648"/>
                    <a:pt x="1" y="1251655"/>
                    <a:pt x="2" y="1083663"/>
                  </a:cubicBezTo>
                </a:path>
              </a:pathLst>
            </a:cu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7740352" y="109040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>
                  <a:solidFill>
                    <a:schemeClr val="accent4">
                      <a:lumMod val="75000"/>
                    </a:schemeClr>
                  </a:solidFill>
                </a:rPr>
                <a:t>1sec</a:t>
              </a:r>
              <a:endParaRPr lang="ja-JP" alt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94302" y="132201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4">
                    <a:lumMod val="75000"/>
                  </a:schemeClr>
                </a:solidFill>
              </a:rPr>
              <a:t>アプリ起動</a:t>
            </a:r>
            <a:endParaRPr kumimoji="1" lang="ja-JP" altLang="en-US" sz="140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8" name="グループ化 67"/>
          <p:cNvGrpSpPr/>
          <p:nvPr/>
        </p:nvGrpSpPr>
        <p:grpSpPr>
          <a:xfrm>
            <a:off x="3888572" y="1097126"/>
            <a:ext cx="1845400" cy="359365"/>
            <a:chOff x="2011818" y="1230653"/>
            <a:chExt cx="1845400" cy="359365"/>
          </a:xfrm>
        </p:grpSpPr>
        <p:sp>
          <p:nvSpPr>
            <p:cNvPr id="69" name="左大かっこ 68"/>
            <p:cNvSpPr/>
            <p:nvPr/>
          </p:nvSpPr>
          <p:spPr>
            <a:xfrm rot="5400000">
              <a:off x="2883303" y="616103"/>
              <a:ext cx="102430" cy="1845400"/>
            </a:xfrm>
            <a:prstGeom prst="leftBracket">
              <a:avLst>
                <a:gd name="adj" fmla="val 79670"/>
              </a:avLst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049412" y="123065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solidFill>
                    <a:schemeClr val="accent4">
                      <a:lumMod val="75000"/>
                    </a:schemeClr>
                  </a:solidFill>
                </a:rPr>
                <a:t>1sec</a:t>
              </a:r>
              <a:endParaRPr kumimoji="1" lang="ja-JP" alt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760606" y="1097126"/>
            <a:ext cx="1845400" cy="359365"/>
            <a:chOff x="2011818" y="1230653"/>
            <a:chExt cx="1845400" cy="359365"/>
          </a:xfrm>
        </p:grpSpPr>
        <p:sp>
          <p:nvSpPr>
            <p:cNvPr id="72" name="左大かっこ 71"/>
            <p:cNvSpPr/>
            <p:nvPr/>
          </p:nvSpPr>
          <p:spPr>
            <a:xfrm rot="5400000">
              <a:off x="2883303" y="616103"/>
              <a:ext cx="102430" cy="1845400"/>
            </a:xfrm>
            <a:prstGeom prst="leftBracket">
              <a:avLst>
                <a:gd name="adj" fmla="val 79670"/>
              </a:avLst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2049412" y="123065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solidFill>
                    <a:schemeClr val="accent4">
                      <a:lumMod val="75000"/>
                    </a:schemeClr>
                  </a:solidFill>
                </a:rPr>
                <a:t>1sec</a:t>
              </a:r>
              <a:endParaRPr kumimoji="1" lang="ja-JP" alt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3849134" y="5709576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solidFill>
                  <a:schemeClr val="accent2"/>
                </a:solidFill>
              </a:rPr>
              <a:t>listen()</a:t>
            </a:r>
          </a:p>
          <a:p>
            <a:r>
              <a:rPr lang="ja-JP" altLang="en-US" sz="1200" smtClean="0">
                <a:solidFill>
                  <a:schemeClr val="accent2"/>
                </a:solidFill>
              </a:rPr>
              <a:t>チャット書き込み</a:t>
            </a:r>
            <a:endParaRPr kumimoji="1" lang="ja-JP" altLang="en-US" sz="1200">
              <a:solidFill>
                <a:schemeClr val="accent2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685216" y="5550374"/>
            <a:ext cx="0" cy="531325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V="1">
            <a:off x="3866890" y="5550374"/>
            <a:ext cx="0" cy="531325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7382862" y="5550374"/>
            <a:ext cx="0" cy="531325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2" name="グループ化 111"/>
          <p:cNvGrpSpPr/>
          <p:nvPr/>
        </p:nvGrpSpPr>
        <p:grpSpPr>
          <a:xfrm>
            <a:off x="1910174" y="1367038"/>
            <a:ext cx="1718651" cy="4429261"/>
            <a:chOff x="1910174" y="1380558"/>
            <a:chExt cx="1718651" cy="4429261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2532837" y="1380558"/>
              <a:ext cx="1031051" cy="235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smtClean="0">
                  <a:solidFill>
                    <a:schemeClr val="accent4">
                      <a:lumMod val="75000"/>
                    </a:schemeClr>
                  </a:solidFill>
                </a:rPr>
                <a:t>チャット更新</a:t>
              </a:r>
              <a:endParaRPr kumimoji="1" lang="ja-JP" altLang="en-US" sz="11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42" name="直線矢印コネクタ 41"/>
            <p:cNvCxnSpPr/>
            <p:nvPr/>
          </p:nvCxnSpPr>
          <p:spPr>
            <a:xfrm>
              <a:off x="2023458" y="1644350"/>
              <a:ext cx="118800" cy="10080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 flipV="1">
              <a:off x="2900349" y="1626420"/>
              <a:ext cx="118800" cy="100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>
              <a:off x="2153102" y="2700493"/>
              <a:ext cx="278734" cy="2804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rot="60000" flipV="1">
              <a:off x="2591225" y="2674772"/>
              <a:ext cx="286335" cy="28056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テキスト ボックス 91"/>
            <p:cNvSpPr txBox="1"/>
            <p:nvPr/>
          </p:nvSpPr>
          <p:spPr>
            <a:xfrm rot="5040000">
              <a:off x="1524908" y="3013926"/>
              <a:ext cx="10475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b="1">
                  <a:solidFill>
                    <a:schemeClr val="accent3">
                      <a:lumMod val="75000"/>
                    </a:schemeClr>
                  </a:solidFill>
                </a:rPr>
                <a:t>HTTP </a:t>
              </a:r>
              <a:r>
                <a:rPr lang="en-US" altLang="ja-JP" sz="1200" b="1" smtClean="0">
                  <a:solidFill>
                    <a:schemeClr val="accent3">
                      <a:lumMod val="75000"/>
                    </a:schemeClr>
                  </a:solidFill>
                </a:rPr>
                <a:t>POST</a:t>
              </a:r>
              <a:endParaRPr kumimoji="1" lang="ja-JP" altLang="en-US" sz="12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2488769" y="5532820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>
                  <a:solidFill>
                    <a:schemeClr val="accent2">
                      <a:lumMod val="75000"/>
                    </a:schemeClr>
                  </a:solidFill>
                </a:rPr>
                <a:t>http_request()</a:t>
              </a:r>
              <a:endParaRPr kumimoji="1" lang="ja-JP" altLang="en-US" sz="12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 rot="16620000">
              <a:off x="2123143" y="4662172"/>
              <a:ext cx="1407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b="1" smtClean="0">
                  <a:solidFill>
                    <a:schemeClr val="accent2">
                      <a:lumMod val="75000"/>
                    </a:schemeClr>
                  </a:solidFill>
                </a:rPr>
                <a:t>llHTTPResponse</a:t>
              </a:r>
              <a:endParaRPr kumimoji="1" lang="ja-JP" altLang="en-US" sz="12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3793052" y="1367038"/>
            <a:ext cx="1718651" cy="4429261"/>
            <a:chOff x="1910174" y="1380558"/>
            <a:chExt cx="1718651" cy="4429261"/>
          </a:xfrm>
        </p:grpSpPr>
        <p:sp>
          <p:nvSpPr>
            <p:cNvPr id="114" name="テキスト ボックス 113"/>
            <p:cNvSpPr txBox="1"/>
            <p:nvPr/>
          </p:nvSpPr>
          <p:spPr>
            <a:xfrm>
              <a:off x="2532837" y="1380558"/>
              <a:ext cx="1031051" cy="235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smtClean="0">
                  <a:solidFill>
                    <a:schemeClr val="accent4">
                      <a:lumMod val="75000"/>
                    </a:schemeClr>
                  </a:solidFill>
                </a:rPr>
                <a:t>チャット更新</a:t>
              </a:r>
              <a:endParaRPr kumimoji="1" lang="ja-JP" altLang="en-US" sz="11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15" name="直線矢印コネクタ 114"/>
            <p:cNvCxnSpPr/>
            <p:nvPr/>
          </p:nvCxnSpPr>
          <p:spPr>
            <a:xfrm>
              <a:off x="2023458" y="1644350"/>
              <a:ext cx="118800" cy="10080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直線矢印コネクタ 115"/>
            <p:cNvCxnSpPr/>
            <p:nvPr/>
          </p:nvCxnSpPr>
          <p:spPr>
            <a:xfrm flipV="1">
              <a:off x="2900349" y="1626420"/>
              <a:ext cx="118800" cy="100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直線矢印コネクタ 116"/>
            <p:cNvCxnSpPr/>
            <p:nvPr/>
          </p:nvCxnSpPr>
          <p:spPr>
            <a:xfrm>
              <a:off x="2153102" y="2700493"/>
              <a:ext cx="278734" cy="2804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直線矢印コネクタ 117"/>
            <p:cNvCxnSpPr/>
            <p:nvPr/>
          </p:nvCxnSpPr>
          <p:spPr>
            <a:xfrm rot="60000" flipV="1">
              <a:off x="2591225" y="2674772"/>
              <a:ext cx="286335" cy="28056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9" name="テキスト ボックス 118"/>
            <p:cNvSpPr txBox="1"/>
            <p:nvPr/>
          </p:nvSpPr>
          <p:spPr>
            <a:xfrm rot="5040000">
              <a:off x="1524908" y="3013926"/>
              <a:ext cx="10475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b="1">
                  <a:solidFill>
                    <a:schemeClr val="accent3">
                      <a:lumMod val="75000"/>
                    </a:schemeClr>
                  </a:solidFill>
                </a:rPr>
                <a:t>HTTP POST</a:t>
              </a:r>
              <a:endParaRPr lang="ja-JP" altLang="en-US" sz="12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2488769" y="5532820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>
                  <a:solidFill>
                    <a:schemeClr val="accent2">
                      <a:lumMod val="75000"/>
                    </a:schemeClr>
                  </a:solidFill>
                </a:rPr>
                <a:t>http_request()</a:t>
              </a:r>
              <a:endParaRPr kumimoji="1" lang="ja-JP" altLang="en-US" sz="12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 rot="16620000">
              <a:off x="2123143" y="4662172"/>
              <a:ext cx="1407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b="1" smtClean="0">
                  <a:solidFill>
                    <a:schemeClr val="accent2">
                      <a:lumMod val="75000"/>
                    </a:schemeClr>
                  </a:solidFill>
                </a:rPr>
                <a:t>llHTTPResponse</a:t>
              </a:r>
              <a:endParaRPr kumimoji="1" lang="ja-JP" altLang="en-US" sz="12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5675930" y="1367038"/>
            <a:ext cx="1718651" cy="4429261"/>
            <a:chOff x="1910174" y="1380558"/>
            <a:chExt cx="1718651" cy="4429261"/>
          </a:xfrm>
        </p:grpSpPr>
        <p:sp>
          <p:nvSpPr>
            <p:cNvPr id="123" name="テキスト ボックス 122"/>
            <p:cNvSpPr txBox="1"/>
            <p:nvPr/>
          </p:nvSpPr>
          <p:spPr>
            <a:xfrm>
              <a:off x="2532837" y="1380558"/>
              <a:ext cx="1031051" cy="235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smtClean="0">
                  <a:solidFill>
                    <a:schemeClr val="accent4">
                      <a:lumMod val="75000"/>
                    </a:schemeClr>
                  </a:solidFill>
                </a:rPr>
                <a:t>チャット更新</a:t>
              </a:r>
              <a:endParaRPr kumimoji="1" lang="ja-JP" altLang="en-US" sz="11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24" name="直線矢印コネクタ 123"/>
            <p:cNvCxnSpPr/>
            <p:nvPr/>
          </p:nvCxnSpPr>
          <p:spPr>
            <a:xfrm>
              <a:off x="2023458" y="1644350"/>
              <a:ext cx="118800" cy="10080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/>
            <p:nvPr/>
          </p:nvCxnSpPr>
          <p:spPr>
            <a:xfrm flipV="1">
              <a:off x="2900349" y="1626420"/>
              <a:ext cx="118800" cy="100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直線矢印コネクタ 125"/>
            <p:cNvCxnSpPr/>
            <p:nvPr/>
          </p:nvCxnSpPr>
          <p:spPr>
            <a:xfrm>
              <a:off x="2153102" y="2700493"/>
              <a:ext cx="278734" cy="2804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直線矢印コネクタ 126"/>
            <p:cNvCxnSpPr/>
            <p:nvPr/>
          </p:nvCxnSpPr>
          <p:spPr>
            <a:xfrm rot="60000" flipV="1">
              <a:off x="2591225" y="2674772"/>
              <a:ext cx="286335" cy="28056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 rot="5040000">
              <a:off x="1524908" y="3013926"/>
              <a:ext cx="10475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b="1">
                  <a:solidFill>
                    <a:schemeClr val="accent3">
                      <a:lumMod val="75000"/>
                    </a:schemeClr>
                  </a:solidFill>
                </a:rPr>
                <a:t>HTTP POST</a:t>
              </a:r>
              <a:endParaRPr lang="ja-JP" altLang="en-US" sz="12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2488769" y="5532820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>
                  <a:solidFill>
                    <a:schemeClr val="accent2">
                      <a:lumMod val="75000"/>
                    </a:schemeClr>
                  </a:solidFill>
                </a:rPr>
                <a:t>http_request()</a:t>
              </a:r>
              <a:endParaRPr kumimoji="1" lang="ja-JP" altLang="en-US" sz="12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 rot="16620000">
              <a:off x="2123143" y="4662172"/>
              <a:ext cx="1407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b="1" smtClean="0">
                  <a:solidFill>
                    <a:schemeClr val="accent2">
                      <a:lumMod val="75000"/>
                    </a:schemeClr>
                  </a:solidFill>
                </a:rPr>
                <a:t>llHTTPResponse</a:t>
              </a:r>
              <a:endParaRPr kumimoji="1" lang="ja-JP" altLang="en-US" sz="12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34" name="フリーフォーム 133"/>
          <p:cNvSpPr/>
          <p:nvPr/>
        </p:nvSpPr>
        <p:spPr>
          <a:xfrm>
            <a:off x="6877240" y="1660009"/>
            <a:ext cx="235802" cy="477576"/>
          </a:xfrm>
          <a:custGeom>
            <a:avLst/>
            <a:gdLst>
              <a:gd name="connsiteX0" fmla="*/ 0 w 523783"/>
              <a:gd name="connsiteY0" fmla="*/ 0 h 828772"/>
              <a:gd name="connsiteX1" fmla="*/ 408373 w 523783"/>
              <a:gd name="connsiteY1" fmla="*/ 798991 h 828772"/>
              <a:gd name="connsiteX2" fmla="*/ 523783 w 523783"/>
              <a:gd name="connsiteY2" fmla="*/ 674703 h 828772"/>
              <a:gd name="connsiteX0" fmla="*/ 0 w 532661"/>
              <a:gd name="connsiteY0" fmla="*/ 0 h 1109709"/>
              <a:gd name="connsiteX1" fmla="*/ 408373 w 532661"/>
              <a:gd name="connsiteY1" fmla="*/ 798991 h 1109709"/>
              <a:gd name="connsiteX2" fmla="*/ 532661 w 532661"/>
              <a:gd name="connsiteY2" fmla="*/ 1109709 h 1109709"/>
              <a:gd name="connsiteX0" fmla="*/ 0 w 534642"/>
              <a:gd name="connsiteY0" fmla="*/ 0 h 1109709"/>
              <a:gd name="connsiteX1" fmla="*/ 497149 w 534642"/>
              <a:gd name="connsiteY1" fmla="*/ 550416 h 1109709"/>
              <a:gd name="connsiteX2" fmla="*/ 532661 w 534642"/>
              <a:gd name="connsiteY2" fmla="*/ 1109709 h 1109709"/>
              <a:gd name="connsiteX0" fmla="*/ 0 w 538587"/>
              <a:gd name="connsiteY0" fmla="*/ 0 h 1109709"/>
              <a:gd name="connsiteX1" fmla="*/ 497149 w 538587"/>
              <a:gd name="connsiteY1" fmla="*/ 550416 h 1109709"/>
              <a:gd name="connsiteX2" fmla="*/ 532661 w 538587"/>
              <a:gd name="connsiteY2" fmla="*/ 1109709 h 1109709"/>
              <a:gd name="connsiteX0" fmla="*/ 0 w 532661"/>
              <a:gd name="connsiteY0" fmla="*/ 0 h 1109709"/>
              <a:gd name="connsiteX1" fmla="*/ 532661 w 532661"/>
              <a:gd name="connsiteY1" fmla="*/ 1109709 h 1109709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788072"/>
              <a:gd name="connsiteY0" fmla="*/ 0 h 736847"/>
              <a:gd name="connsiteX1" fmla="*/ 683582 w 788072"/>
              <a:gd name="connsiteY1" fmla="*/ 736847 h 736847"/>
              <a:gd name="connsiteX0" fmla="*/ 0 w 1036666"/>
              <a:gd name="connsiteY0" fmla="*/ 0 h 609109"/>
              <a:gd name="connsiteX1" fmla="*/ 961814 w 1036666"/>
              <a:gd name="connsiteY1" fmla="*/ 609109 h 609109"/>
              <a:gd name="connsiteX0" fmla="*/ 0 w 1044017"/>
              <a:gd name="connsiteY0" fmla="*/ 0 h 609109"/>
              <a:gd name="connsiteX1" fmla="*/ 961814 w 1044017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1815" h="609109">
                <a:moveTo>
                  <a:pt x="0" y="0"/>
                </a:moveTo>
                <a:cubicBezTo>
                  <a:pt x="272417" y="249024"/>
                  <a:pt x="321849" y="291756"/>
                  <a:pt x="961814" y="609109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850319" y="2138347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ブラウザをリロードせずに</a:t>
            </a:r>
            <a:endParaRPr kumimoji="1" lang="en-US" altLang="ja-JP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非同期で書き込まれる</a:t>
            </a:r>
            <a:endParaRPr kumimoji="1" lang="ja-JP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6" name="フリーフォーム 135"/>
          <p:cNvSpPr/>
          <p:nvPr/>
        </p:nvSpPr>
        <p:spPr>
          <a:xfrm>
            <a:off x="5627302" y="5299107"/>
            <a:ext cx="45719" cy="179258"/>
          </a:xfrm>
          <a:custGeom>
            <a:avLst/>
            <a:gdLst>
              <a:gd name="connsiteX0" fmla="*/ 0 w 523783"/>
              <a:gd name="connsiteY0" fmla="*/ 0 h 828772"/>
              <a:gd name="connsiteX1" fmla="*/ 408373 w 523783"/>
              <a:gd name="connsiteY1" fmla="*/ 798991 h 828772"/>
              <a:gd name="connsiteX2" fmla="*/ 523783 w 523783"/>
              <a:gd name="connsiteY2" fmla="*/ 674703 h 828772"/>
              <a:gd name="connsiteX0" fmla="*/ 0 w 532661"/>
              <a:gd name="connsiteY0" fmla="*/ 0 h 1109709"/>
              <a:gd name="connsiteX1" fmla="*/ 408373 w 532661"/>
              <a:gd name="connsiteY1" fmla="*/ 798991 h 1109709"/>
              <a:gd name="connsiteX2" fmla="*/ 532661 w 532661"/>
              <a:gd name="connsiteY2" fmla="*/ 1109709 h 1109709"/>
              <a:gd name="connsiteX0" fmla="*/ 0 w 534642"/>
              <a:gd name="connsiteY0" fmla="*/ 0 h 1109709"/>
              <a:gd name="connsiteX1" fmla="*/ 497149 w 534642"/>
              <a:gd name="connsiteY1" fmla="*/ 550416 h 1109709"/>
              <a:gd name="connsiteX2" fmla="*/ 532661 w 534642"/>
              <a:gd name="connsiteY2" fmla="*/ 1109709 h 1109709"/>
              <a:gd name="connsiteX0" fmla="*/ 0 w 538587"/>
              <a:gd name="connsiteY0" fmla="*/ 0 h 1109709"/>
              <a:gd name="connsiteX1" fmla="*/ 497149 w 538587"/>
              <a:gd name="connsiteY1" fmla="*/ 550416 h 1109709"/>
              <a:gd name="connsiteX2" fmla="*/ 532661 w 538587"/>
              <a:gd name="connsiteY2" fmla="*/ 1109709 h 1109709"/>
              <a:gd name="connsiteX0" fmla="*/ 0 w 532661"/>
              <a:gd name="connsiteY0" fmla="*/ 0 h 1109709"/>
              <a:gd name="connsiteX1" fmla="*/ 532661 w 532661"/>
              <a:gd name="connsiteY1" fmla="*/ 1109709 h 1109709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788072"/>
              <a:gd name="connsiteY0" fmla="*/ 0 h 736847"/>
              <a:gd name="connsiteX1" fmla="*/ 683582 w 788072"/>
              <a:gd name="connsiteY1" fmla="*/ 736847 h 736847"/>
              <a:gd name="connsiteX0" fmla="*/ 0 w 1036666"/>
              <a:gd name="connsiteY0" fmla="*/ 0 h 609109"/>
              <a:gd name="connsiteX1" fmla="*/ 961814 w 1036666"/>
              <a:gd name="connsiteY1" fmla="*/ 609109 h 609109"/>
              <a:gd name="connsiteX0" fmla="*/ 0 w 1044017"/>
              <a:gd name="connsiteY0" fmla="*/ 0 h 609109"/>
              <a:gd name="connsiteX1" fmla="*/ 961814 w 1044017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1815" h="609109">
                <a:moveTo>
                  <a:pt x="0" y="0"/>
                </a:moveTo>
                <a:cubicBezTo>
                  <a:pt x="272417" y="249024"/>
                  <a:pt x="321849" y="291756"/>
                  <a:pt x="961814" y="609109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806534" y="4895147"/>
            <a:ext cx="1396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書き込みがなくても</a:t>
            </a:r>
            <a:r>
              <a:rPr kumimoji="1" lang="en-US" altLang="ja-JP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kumimoji="1" lang="en-US" altLang="ja-JP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アクセス・応答する</a:t>
            </a:r>
            <a:endParaRPr kumimoji="1" lang="ja-JP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890238" y="6173617"/>
            <a:ext cx="3982330" cy="415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6000" tIns="108000" rIns="126000" bIns="108000" rtlCol="0" anchor="ctr" anchorCtr="1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>
                <a:solidFill>
                  <a:schemeClr val="accent1">
                    <a:lumMod val="50000"/>
                  </a:schemeClr>
                </a:solidFill>
              </a:rPr>
              <a:t>約１秒おき</a:t>
            </a:r>
            <a:r>
              <a:rPr lang="ja-JP" altLang="en-US" smtClean="0">
                <a:solidFill>
                  <a:schemeClr val="accent1">
                    <a:lumMod val="50000"/>
                  </a:schemeClr>
                </a:solidFill>
              </a:rPr>
              <a:t>に</a:t>
            </a:r>
            <a:r>
              <a:rPr lang="en-US" altLang="ja-JP" smtClean="0">
                <a:solidFill>
                  <a:schemeClr val="accent1">
                    <a:lumMod val="50000"/>
                  </a:schemeClr>
                </a:solidFill>
              </a:rPr>
              <a:t>LSL</a:t>
            </a:r>
            <a:r>
              <a:rPr lang="ja-JP" altLang="en-US" smtClean="0">
                <a:solidFill>
                  <a:schemeClr val="accent1">
                    <a:lumMod val="50000"/>
                  </a:schemeClr>
                </a:solidFill>
              </a:rPr>
              <a:t>の</a:t>
            </a:r>
            <a:r>
              <a:rPr lang="en-US" altLang="ja-JP" smtClean="0">
                <a:solidFill>
                  <a:schemeClr val="accent1">
                    <a:lumMod val="50000"/>
                  </a:schemeClr>
                </a:solidFill>
              </a:rPr>
              <a:t>event</a:t>
            </a:r>
            <a:r>
              <a:rPr lang="ja-JP" altLang="en-US" smtClean="0">
                <a:solidFill>
                  <a:schemeClr val="accent1">
                    <a:lumMod val="50000"/>
                  </a:schemeClr>
                </a:solidFill>
              </a:rPr>
              <a:t>が</a:t>
            </a:r>
            <a:r>
              <a:rPr lang="ja-JP" altLang="en-US">
                <a:solidFill>
                  <a:schemeClr val="accent1">
                    <a:lumMod val="50000"/>
                  </a:schemeClr>
                </a:solidFill>
              </a:rPr>
              <a:t>発生する</a:t>
            </a:r>
          </a:p>
        </p:txBody>
      </p:sp>
    </p:spTree>
    <p:extLst>
      <p:ext uri="{BB962C8B-B14F-4D97-AF65-F5344CB8AC3E}">
        <p14:creationId xmlns:p14="http://schemas.microsoft.com/office/powerpoint/2010/main" val="1234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84500" y="188640"/>
            <a:ext cx="8741188" cy="3600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84500" y="3933056"/>
            <a:ext cx="8741188" cy="27363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31880" y="620688"/>
            <a:ext cx="8446428" cy="1296144"/>
          </a:xfrm>
          <a:prstGeom prst="roundRect">
            <a:avLst>
              <a:gd name="adj" fmla="val 1386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1880" y="2021312"/>
            <a:ext cx="8446428" cy="1620000"/>
          </a:xfrm>
          <a:prstGeom prst="roundRect">
            <a:avLst>
              <a:gd name="adj" fmla="val 16381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31880" y="4122752"/>
            <a:ext cx="8446428" cy="2138215"/>
          </a:xfrm>
          <a:prstGeom prst="roundRect">
            <a:avLst>
              <a:gd name="adj" fmla="val 1044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2106" y="772685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accent4">
                    <a:lumMod val="50000"/>
                  </a:schemeClr>
                </a:solidFill>
              </a:rPr>
              <a:t>ブラウザ </a:t>
            </a:r>
            <a:r>
              <a:rPr lang="en-US" altLang="ja-JP" sz="1400">
                <a:solidFill>
                  <a:schemeClr val="accent4">
                    <a:lumMod val="50000"/>
                  </a:schemeClr>
                </a:solidFill>
              </a:rPr>
              <a:t>(javascript)</a:t>
            </a:r>
            <a:endParaRPr lang="ja-JP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106" y="2149166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accent3">
                    <a:lumMod val="75000"/>
                  </a:schemeClr>
                </a:solidFill>
              </a:rPr>
              <a:t>Ajax</a:t>
            </a:r>
            <a:r>
              <a:rPr kumimoji="1" lang="ja-JP" altLang="en-US" sz="1400" smtClean="0">
                <a:solidFill>
                  <a:schemeClr val="accent3">
                    <a:lumMod val="75000"/>
                  </a:schemeClr>
                </a:solidFill>
              </a:rPr>
              <a:t>レイヤ</a:t>
            </a:r>
            <a:endParaRPr kumimoji="1" lang="ja-JP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2106" y="580526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accent2">
                    <a:lumMod val="50000"/>
                  </a:schemeClr>
                </a:solidFill>
              </a:rPr>
              <a:t>http-in</a:t>
            </a:r>
            <a:r>
              <a:rPr lang="ja-JP" altLang="en-US" sz="1400" smtClean="0">
                <a:solidFill>
                  <a:schemeClr val="accent2">
                    <a:lumMod val="50000"/>
                  </a:schemeClr>
                </a:solidFill>
              </a:rPr>
              <a:t>サーバー </a:t>
            </a:r>
            <a:r>
              <a:rPr lang="en-US" altLang="ja-JP" sz="1400" smtClean="0">
                <a:solidFill>
                  <a:schemeClr val="accent2">
                    <a:lumMod val="50000"/>
                  </a:schemeClr>
                </a:solidFill>
              </a:rPr>
              <a:t>(LSL)</a:t>
            </a:r>
            <a:endParaRPr lang="ja-JP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925877" y="1628800"/>
            <a:ext cx="767857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925877" y="2640339"/>
            <a:ext cx="7678571" cy="0"/>
          </a:xfrm>
          <a:prstGeom prst="straightConnector1">
            <a:avLst/>
          </a:prstGeom>
          <a:ln w="190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925877" y="5526110"/>
            <a:ext cx="7678571" cy="0"/>
          </a:xfrm>
          <a:prstGeom prst="straightConnector1">
            <a:avLst/>
          </a:prstGeom>
          <a:ln w="190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31880" y="252670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bg1">
                    <a:lumMod val="50000"/>
                  </a:schemeClr>
                </a:solidFill>
              </a:rPr>
              <a:t>クライアント側</a:t>
            </a:r>
            <a:r>
              <a:rPr kumimoji="1" lang="en-US" altLang="ja-JP" sz="1400" smtClean="0">
                <a:solidFill>
                  <a:schemeClr val="bg1">
                    <a:lumMod val="50000"/>
                  </a:schemeClr>
                </a:solidFill>
              </a:rPr>
              <a:t>(CEF)</a:t>
            </a:r>
            <a:endParaRPr kumimoji="1" lang="ja-JP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1880" y="6318198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bg1">
                    <a:lumMod val="50000"/>
                  </a:schemeClr>
                </a:solidFill>
              </a:rPr>
              <a:t>サーバー側</a:t>
            </a:r>
            <a:r>
              <a:rPr kumimoji="1" lang="en-US" altLang="ja-JP" sz="1400" smtClean="0">
                <a:solidFill>
                  <a:schemeClr val="bg1">
                    <a:lumMod val="50000"/>
                  </a:schemeClr>
                </a:solidFill>
              </a:rPr>
              <a:t>(SL)</a:t>
            </a:r>
            <a:endParaRPr kumimoji="1" lang="ja-JP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47759" y="751849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accent4">
                    <a:lumMod val="75000"/>
                  </a:schemeClr>
                </a:solidFill>
              </a:rPr>
              <a:t>Comet</a:t>
            </a:r>
            <a:r>
              <a:rPr lang="ja-JP" altLang="en-US" sz="160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600" smtClean="0">
                <a:solidFill>
                  <a:schemeClr val="accent4">
                    <a:lumMod val="75000"/>
                  </a:schemeClr>
                </a:solidFill>
              </a:rPr>
              <a:t>(Ajax + </a:t>
            </a:r>
            <a:r>
              <a:rPr lang="ja-JP" altLang="en-US" sz="1600" smtClean="0">
                <a:solidFill>
                  <a:schemeClr val="accent4">
                    <a:lumMod val="75000"/>
                  </a:schemeClr>
                </a:solidFill>
              </a:rPr>
              <a:t>ロングポーリング</a:t>
            </a:r>
            <a:r>
              <a:rPr lang="en-US" altLang="ja-JP" sz="160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ja-JP" altLang="en-US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94302" y="132201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4">
                    <a:lumMod val="75000"/>
                  </a:schemeClr>
                </a:solidFill>
              </a:rPr>
              <a:t>アプリ起動</a:t>
            </a:r>
            <a:endParaRPr kumimoji="1" lang="ja-JP" altLang="en-US" sz="140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4343431" y="5013176"/>
            <a:ext cx="1827129" cy="359365"/>
            <a:chOff x="2011818" y="1230653"/>
            <a:chExt cx="1845400" cy="359365"/>
          </a:xfrm>
        </p:grpSpPr>
        <p:sp>
          <p:nvSpPr>
            <p:cNvPr id="72" name="左大かっこ 71"/>
            <p:cNvSpPr/>
            <p:nvPr/>
          </p:nvSpPr>
          <p:spPr>
            <a:xfrm rot="5400000">
              <a:off x="2883303" y="616103"/>
              <a:ext cx="102430" cy="1845400"/>
            </a:xfrm>
            <a:prstGeom prst="leftBracket">
              <a:avLst>
                <a:gd name="adj" fmla="val 7967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2049412" y="1230653"/>
              <a:ext cx="1670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25sec</a:t>
              </a:r>
              <a:r>
                <a:rPr kumimoji="1" lang="ja-JP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でタイムアウト</a:t>
              </a:r>
              <a:endParaRPr kumimoji="1" lang="ja-JP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3386306" y="5574431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solidFill>
                  <a:schemeClr val="accent2"/>
                </a:solidFill>
              </a:rPr>
              <a:t>listen()</a:t>
            </a:r>
          </a:p>
          <a:p>
            <a:r>
              <a:rPr lang="ja-JP" altLang="en-US" sz="1200" smtClean="0">
                <a:solidFill>
                  <a:schemeClr val="accent2"/>
                </a:solidFill>
              </a:rPr>
              <a:t>チャット書き込みがあったときに</a:t>
            </a:r>
            <a:r>
              <a:rPr lang="en-US" altLang="ja-JP" sz="1200" smtClean="0">
                <a:solidFill>
                  <a:schemeClr val="accent2"/>
                </a:solidFill>
              </a:rPr>
              <a:t>response</a:t>
            </a:r>
            <a:r>
              <a:rPr lang="ja-JP" altLang="en-US" sz="1200" smtClean="0">
                <a:solidFill>
                  <a:schemeClr val="accent2"/>
                </a:solidFill>
              </a:rPr>
              <a:t>する</a:t>
            </a:r>
            <a:endParaRPr kumimoji="1" lang="ja-JP" altLang="en-US" sz="1200">
              <a:solidFill>
                <a:schemeClr val="accent2"/>
              </a:solidFill>
            </a:endParaRPr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3337937" y="5517232"/>
            <a:ext cx="0" cy="44192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275856" y="1367038"/>
            <a:ext cx="1031051" cy="235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smtClean="0">
                <a:solidFill>
                  <a:schemeClr val="accent4">
                    <a:lumMod val="75000"/>
                  </a:schemeClr>
                </a:solidFill>
              </a:rPr>
              <a:t>チャット更新</a:t>
            </a:r>
            <a:endParaRPr kumimoji="1" lang="ja-JP" altLang="en-US" sz="110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2023458" y="1630830"/>
            <a:ext cx="118800" cy="1008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153102" y="2686973"/>
            <a:ext cx="278734" cy="280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 rot="5040000">
            <a:off x="1821944" y="3043745"/>
            <a:ext cx="1047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3">
                    <a:lumMod val="75000"/>
                  </a:schemeClr>
                </a:solidFill>
              </a:rPr>
              <a:t>HTTP POST</a:t>
            </a:r>
            <a:endParaRPr lang="ja-JP" altLang="en-US" sz="12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962809" y="5519300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http_request()</a:t>
            </a:r>
            <a:endParaRPr kumimoji="1" lang="ja-JP" alt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368493" y="1612900"/>
            <a:ext cx="427924" cy="3878131"/>
            <a:chOff x="2591225" y="1612900"/>
            <a:chExt cx="427924" cy="3878131"/>
          </a:xfrm>
        </p:grpSpPr>
        <p:cxnSp>
          <p:nvCxnSpPr>
            <p:cNvPr id="46" name="直線矢印コネクタ 45"/>
            <p:cNvCxnSpPr/>
            <p:nvPr/>
          </p:nvCxnSpPr>
          <p:spPr>
            <a:xfrm flipV="1">
              <a:off x="2900349" y="1612900"/>
              <a:ext cx="118800" cy="100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rot="60000" flipV="1">
              <a:off x="2591225" y="2661252"/>
              <a:ext cx="286335" cy="28056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テキスト ボックス 99"/>
            <p:cNvSpPr txBox="1"/>
            <p:nvPr/>
          </p:nvSpPr>
          <p:spPr>
            <a:xfrm rot="16620000">
              <a:off x="2123143" y="4648652"/>
              <a:ext cx="1407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b="1" smtClean="0">
                  <a:solidFill>
                    <a:schemeClr val="accent2">
                      <a:lumMod val="75000"/>
                    </a:schemeClr>
                  </a:solidFill>
                </a:rPr>
                <a:t>llHTTPResponse</a:t>
              </a:r>
              <a:endParaRPr kumimoji="1" lang="ja-JP" altLang="en-US" sz="12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35" name="テキスト ボックス 134"/>
          <p:cNvSpPr txBox="1"/>
          <p:nvPr/>
        </p:nvSpPr>
        <p:spPr>
          <a:xfrm>
            <a:off x="5904761" y="2149406"/>
            <a:ext cx="16658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タイムアウトしたら</a:t>
            </a:r>
            <a:endParaRPr kumimoji="1" lang="en-US" altLang="ja-JP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書込せずに再リクエスト</a:t>
            </a:r>
            <a:endParaRPr kumimoji="1" lang="ja-JP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2504272" y="5469133"/>
            <a:ext cx="80424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0" name="フリーフォーム 79"/>
          <p:cNvSpPr/>
          <p:nvPr/>
        </p:nvSpPr>
        <p:spPr>
          <a:xfrm flipH="1" flipV="1">
            <a:off x="2130039" y="4959034"/>
            <a:ext cx="785234" cy="455156"/>
          </a:xfrm>
          <a:custGeom>
            <a:avLst/>
            <a:gdLst>
              <a:gd name="connsiteX0" fmla="*/ 0 w 523783"/>
              <a:gd name="connsiteY0" fmla="*/ 0 h 828772"/>
              <a:gd name="connsiteX1" fmla="*/ 408373 w 523783"/>
              <a:gd name="connsiteY1" fmla="*/ 798991 h 828772"/>
              <a:gd name="connsiteX2" fmla="*/ 523783 w 523783"/>
              <a:gd name="connsiteY2" fmla="*/ 674703 h 828772"/>
              <a:gd name="connsiteX0" fmla="*/ 0 w 532661"/>
              <a:gd name="connsiteY0" fmla="*/ 0 h 1109709"/>
              <a:gd name="connsiteX1" fmla="*/ 408373 w 532661"/>
              <a:gd name="connsiteY1" fmla="*/ 798991 h 1109709"/>
              <a:gd name="connsiteX2" fmla="*/ 532661 w 532661"/>
              <a:gd name="connsiteY2" fmla="*/ 1109709 h 1109709"/>
              <a:gd name="connsiteX0" fmla="*/ 0 w 534642"/>
              <a:gd name="connsiteY0" fmla="*/ 0 h 1109709"/>
              <a:gd name="connsiteX1" fmla="*/ 497149 w 534642"/>
              <a:gd name="connsiteY1" fmla="*/ 550416 h 1109709"/>
              <a:gd name="connsiteX2" fmla="*/ 532661 w 534642"/>
              <a:gd name="connsiteY2" fmla="*/ 1109709 h 1109709"/>
              <a:gd name="connsiteX0" fmla="*/ 0 w 538587"/>
              <a:gd name="connsiteY0" fmla="*/ 0 h 1109709"/>
              <a:gd name="connsiteX1" fmla="*/ 497149 w 538587"/>
              <a:gd name="connsiteY1" fmla="*/ 550416 h 1109709"/>
              <a:gd name="connsiteX2" fmla="*/ 532661 w 538587"/>
              <a:gd name="connsiteY2" fmla="*/ 1109709 h 1109709"/>
              <a:gd name="connsiteX0" fmla="*/ 0 w 532661"/>
              <a:gd name="connsiteY0" fmla="*/ 0 h 1109709"/>
              <a:gd name="connsiteX1" fmla="*/ 532661 w 532661"/>
              <a:gd name="connsiteY1" fmla="*/ 1109709 h 1109709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683582"/>
              <a:gd name="connsiteY0" fmla="*/ 0 h 736847"/>
              <a:gd name="connsiteX1" fmla="*/ 683582 w 683582"/>
              <a:gd name="connsiteY1" fmla="*/ 736847 h 736847"/>
              <a:gd name="connsiteX0" fmla="*/ 0 w 788072"/>
              <a:gd name="connsiteY0" fmla="*/ 0 h 736847"/>
              <a:gd name="connsiteX1" fmla="*/ 683582 w 788072"/>
              <a:gd name="connsiteY1" fmla="*/ 736847 h 736847"/>
              <a:gd name="connsiteX0" fmla="*/ 0 w 1036666"/>
              <a:gd name="connsiteY0" fmla="*/ 0 h 609109"/>
              <a:gd name="connsiteX1" fmla="*/ 961814 w 1036666"/>
              <a:gd name="connsiteY1" fmla="*/ 609109 h 609109"/>
              <a:gd name="connsiteX0" fmla="*/ 0 w 1044017"/>
              <a:gd name="connsiteY0" fmla="*/ 0 h 609109"/>
              <a:gd name="connsiteX1" fmla="*/ 961814 w 1044017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  <a:gd name="connsiteX0" fmla="*/ 0 w 961815"/>
              <a:gd name="connsiteY0" fmla="*/ 0 h 609109"/>
              <a:gd name="connsiteX1" fmla="*/ 961814 w 961815"/>
              <a:gd name="connsiteY1" fmla="*/ 609109 h 60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1815" h="609109">
                <a:moveTo>
                  <a:pt x="0" y="0"/>
                </a:moveTo>
                <a:cubicBezTo>
                  <a:pt x="272417" y="249024"/>
                  <a:pt x="321849" y="291756"/>
                  <a:pt x="961814" y="609109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5576" y="4787151"/>
            <a:ext cx="1396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データ更新まで</a:t>
            </a:r>
            <a:endParaRPr kumimoji="1" lang="en-US" altLang="ja-JP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リクエスト</a:t>
            </a:r>
            <a:r>
              <a:rPr kumimoji="1" lang="en-US" altLang="ja-JP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kumimoji="1" lang="ja-JP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を保持</a:t>
            </a:r>
            <a:endParaRPr kumimoji="1" lang="ja-JP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>
            <a:off x="3983229" y="2686973"/>
            <a:ext cx="278734" cy="280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 rot="5040000">
            <a:off x="3652071" y="3043745"/>
            <a:ext cx="1047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3">
                    <a:lumMod val="75000"/>
                  </a:schemeClr>
                </a:solidFill>
              </a:rPr>
              <a:t>HTTP POST</a:t>
            </a:r>
            <a:endParaRPr lang="ja-JP" altLang="en-US" sz="12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4342871" y="5472119"/>
            <a:ext cx="18675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rot="60000" flipV="1">
            <a:off x="6246388" y="2661252"/>
            <a:ext cx="286335" cy="28056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 rot="16620000">
            <a:off x="5675714" y="4648652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smtClean="0">
                <a:solidFill>
                  <a:schemeClr val="accent2">
                    <a:lumMod val="75000"/>
                  </a:schemeClr>
                </a:solidFill>
              </a:rPr>
              <a:t>タイムアウトエラー</a:t>
            </a:r>
            <a:endParaRPr kumimoji="1" lang="ja-JP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6910089" y="2697885"/>
            <a:ext cx="278734" cy="280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 rot="5040000">
            <a:off x="6578931" y="3054657"/>
            <a:ext cx="1047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3">
                    <a:lumMod val="75000"/>
                  </a:schemeClr>
                </a:solidFill>
              </a:rPr>
              <a:t>HTTP POST</a:t>
            </a:r>
            <a:endParaRPr lang="ja-JP" altLang="en-US" sz="12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>
            <a:off x="7221497" y="5483031"/>
            <a:ext cx="11273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372602" y="6170221"/>
            <a:ext cx="4494412" cy="418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6000" tIns="108000" rIns="126000" bIns="108000" rtlCol="0" anchor="ctr" anchorCtr="1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 smtClean="0">
                <a:solidFill>
                  <a:schemeClr val="accent1">
                    <a:lumMod val="50000"/>
                  </a:schemeClr>
                </a:solidFill>
              </a:rPr>
              <a:t>書き込みがあったときに</a:t>
            </a:r>
            <a:r>
              <a:rPr lang="en-US" altLang="ja-JP" smtClean="0">
                <a:solidFill>
                  <a:schemeClr val="accent1">
                    <a:lumMod val="50000"/>
                  </a:schemeClr>
                </a:solidFill>
              </a:rPr>
              <a:t>Response</a:t>
            </a:r>
            <a:r>
              <a:rPr lang="ja-JP" altLang="en-US" smtClean="0">
                <a:solidFill>
                  <a:schemeClr val="accent1">
                    <a:lumMod val="50000"/>
                  </a:schemeClr>
                </a:solidFill>
              </a:rPr>
              <a:t>を返す</a:t>
            </a:r>
            <a:endParaRPr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3685930" y="2621266"/>
            <a:ext cx="2972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6589033" y="2636912"/>
            <a:ext cx="2972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oto Sans CJK Mid.">
      <a:majorFont>
        <a:latin typeface="Arial"/>
        <a:ea typeface="Noto Sans CJK JP Medium"/>
        <a:cs typeface=""/>
      </a:majorFont>
      <a:minorFont>
        <a:latin typeface="Arial"/>
        <a:ea typeface="Noto Sans CJK JP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242</Words>
  <Application>Microsoft Office PowerPoint</Application>
  <PresentationFormat>画面に合わせる (4:3)</PresentationFormat>
  <Paragraphs>83</Paragraphs>
  <Slides>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MasterPoppy</dc:creator>
  <cp:lastModifiedBy>MasterPoppy</cp:lastModifiedBy>
  <cp:revision>52</cp:revision>
  <dcterms:created xsi:type="dcterms:W3CDTF">2016-12-04T11:02:39Z</dcterms:created>
  <dcterms:modified xsi:type="dcterms:W3CDTF">2016-12-20T12:38:24Z</dcterms:modified>
</cp:coreProperties>
</file>