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4" r:id="rId6"/>
    <p:sldId id="258" r:id="rId7"/>
    <p:sldId id="259" r:id="rId8"/>
    <p:sldId id="260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9BF"/>
    <a:srgbClr val="FF6600"/>
    <a:srgbClr val="27609F"/>
    <a:srgbClr val="2217AF"/>
    <a:srgbClr val="CC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E66E-2459-50B7-EA70-342204C20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900A5-C56E-CC45-258D-E5E192B5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8C81-52A9-838A-A4B1-CE5C290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68AD-3EFF-9363-F496-37280E97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8ED0-AD2D-69CF-A5F9-915849CE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5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DDB4-2FF0-9BF2-5D20-62F52015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5B164-4D8D-1E1E-6A74-B8026A46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8C76-3E9A-D237-9ABB-EA93C095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9D5D-E109-311A-BE90-8AFDA916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8AA4-CE7B-2B0F-214E-F0F80134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CA001-C69F-ED80-7C98-D8FDCB75D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5DD6-EB5D-3F75-0902-A42BD523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F949-9B22-00EF-4D58-B42D9CA9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6344-2DAA-1E05-D5BD-82C837EB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8641-7565-25AE-A1CB-FF204730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3AAE-B8D8-513B-C05C-D433A940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465E-97D7-6458-A1CB-B4371BF2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8C84-282E-3082-0FA1-BDAF88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4CF1-A0E6-678C-D6DF-A5657C3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C5D0-C1F3-CC04-49EF-4E3C2CCC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74CF-E661-2AEF-D751-4094FAA2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C744-679A-7404-3B46-EC785FE6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36A6-092E-03B7-9779-B9E5E1E7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9150-F62B-1F59-18B2-20DFAD74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CE5C-F7F5-B4A2-38CC-61EBC4C3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60AF-31AF-91F3-ECDC-C0F37C84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C9E8-47C7-54B8-1C67-350B01550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FE16-0713-1029-DC40-98982FA3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0CCF-801A-B157-30EA-CDF5413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28675-D0FD-EF68-0648-68E1276B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08A6-ED22-1417-0C03-EE0BD45E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0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621C-3446-DC18-7D69-E96CFD8A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DEC1-1A88-3C91-04C4-678A6BFE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B0D7-3290-3535-146C-407A1999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7FE1-3768-D579-FBF6-B72FF9A09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90CB4-9589-4AF3-450C-C92AEF14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7BBF3-7182-1EDA-D9D7-3C0CCDC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630EB-A9D2-33EF-E9D1-8FF6E02F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22F52-9008-47EA-313F-00223A39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8EF5-48E0-D0BE-710C-BEFD1E53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E96C0-CABB-523A-C4FB-F7D672AC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3E301-2A4A-B6D2-20D7-B9B7D5B6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E2172-C848-B762-1CD7-4BFEC738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5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F11B7-3175-727F-F288-A8AB3FE3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FFE85-3E57-3D92-DFA6-DCA4B82F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A1C5-A667-FF69-B555-6DC5E452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5701-ECAA-A2E7-7957-AEB291B6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62FD-8828-88F0-F5F9-B4C97DEB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26433-CEC2-6C6B-8C93-63F5A627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C4B5-C145-77D8-A07C-CE580B93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34EB-E0E2-F005-D2DF-2734356D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9833-55F3-B55F-2663-A0290113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21F4-DE2A-22EA-1FB7-F10B32A7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13512-F728-364D-143E-946A44372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27079-1018-A6BF-C061-E626D3BD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16247-B765-F0F4-FFF7-E9DCBAD4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35746-9067-D2CB-C4BD-75246B8C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5C91-8A1F-6988-D9E7-038CD7B5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7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5752F-5F1D-0867-C533-57E38E04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30E62-C2C8-CEE4-B2C4-730347A0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3B4F-21CF-E079-C246-CD0A10DBC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F537-989F-43B2-B3A2-1450E0B18B82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7AA3-3357-98B1-7AF9-418F622DD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3F38-B391-2AC4-E00E-7D5D8F848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8673-2EDA-4702-A472-D5989F51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9546-3DE8-C511-69B6-AA3CDBC35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52" y="1462886"/>
            <a:ext cx="6456218" cy="116378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Happiness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A2CAB-AD28-BBE9-46A0-ACB29CD8E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4553" y="3661531"/>
            <a:ext cx="5233481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Rohan Kumar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Last Updated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October 15</a:t>
            </a:r>
            <a:r>
              <a:rPr lang="en-IN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9422B-0F1F-5A6C-56E8-C213B435C46B}"/>
              </a:ext>
            </a:extLst>
          </p:cNvPr>
          <p:cNvSpPr/>
          <p:nvPr/>
        </p:nvSpPr>
        <p:spPr>
          <a:xfrm flipH="1">
            <a:off x="0" y="974634"/>
            <a:ext cx="87549" cy="490873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66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83C0-DC67-A4A4-849D-47BD7A69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75" y="83024"/>
            <a:ext cx="2945860" cy="45199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Conclusions</a:t>
            </a:r>
            <a:endParaRPr lang="en-IN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4119-0989-04E8-3F2B-44614675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1176759"/>
            <a:ext cx="11799651" cy="54088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>
                <a:solidFill>
                  <a:srgbClr val="00B050"/>
                </a:solidFill>
              </a:rPr>
              <a:t> Wealthier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countries and ones</a:t>
            </a:r>
            <a:r>
              <a:rPr lang="en-IN" sz="1800" dirty="0"/>
              <a:t>                         </a:t>
            </a:r>
            <a:r>
              <a:rPr lang="en-IN" sz="1800" dirty="0">
                <a:solidFill>
                  <a:srgbClr val="FF6600"/>
                </a:solidFill>
              </a:rPr>
              <a:t>Healthier</a:t>
            </a:r>
            <a:r>
              <a:rPr lang="en-IN" sz="1800" dirty="0"/>
              <a:t>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countries also tend                         Evidence suggest that  </a:t>
            </a:r>
            <a:r>
              <a:rPr lang="en-IN" sz="1800" dirty="0">
                <a:solidFill>
                  <a:srgbClr val="00B050"/>
                </a:solidFill>
              </a:rPr>
              <a:t>wealth</a:t>
            </a:r>
            <a:r>
              <a:rPr lang="en-IN" sz="1800" dirty="0"/>
              <a:t>,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that have sustained economic                        to have a </a:t>
            </a:r>
            <a:r>
              <a:rPr lang="en-IN" sz="1800" dirty="0">
                <a:solidFill>
                  <a:srgbClr val="0779BF"/>
                </a:solidFill>
              </a:rPr>
              <a:t>happier</a:t>
            </a:r>
            <a:r>
              <a:rPr lang="en-IN" sz="1800" dirty="0"/>
              <a:t>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population.</a:t>
            </a:r>
            <a:r>
              <a:rPr lang="en-IN" sz="1800" dirty="0"/>
              <a:t>                          </a:t>
            </a:r>
            <a:r>
              <a:rPr lang="en-IN" sz="1800" dirty="0">
                <a:solidFill>
                  <a:srgbClr val="FF6600"/>
                </a:solidFill>
              </a:rPr>
              <a:t>Health</a:t>
            </a:r>
            <a:r>
              <a:rPr lang="en-IN" sz="1800" dirty="0"/>
              <a:t>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en-IN" sz="1800" dirty="0"/>
              <a:t> </a:t>
            </a:r>
            <a:r>
              <a:rPr lang="en-IN" sz="1800" dirty="0">
                <a:solidFill>
                  <a:srgbClr val="0779BF"/>
                </a:solidFill>
              </a:rPr>
              <a:t>happiness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     growth tend to have higher                                                                                                           go together. 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 average </a:t>
            </a:r>
            <a:r>
              <a:rPr lang="en-IN" sz="1800" dirty="0">
                <a:solidFill>
                  <a:srgbClr val="0779BF"/>
                </a:solidFill>
              </a:rPr>
              <a:t>happiness</a:t>
            </a:r>
            <a:r>
              <a:rPr lang="en-IN" sz="1800" dirty="0"/>
              <a:t>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levels.                               However,</a:t>
            </a:r>
            <a:r>
              <a:rPr lang="en-IN" sz="1800" dirty="0"/>
              <a:t> </a:t>
            </a:r>
            <a:r>
              <a:rPr lang="en-IN" sz="1800" dirty="0">
                <a:solidFill>
                  <a:srgbClr val="FF6600"/>
                </a:solidFill>
              </a:rPr>
              <a:t>healthier</a:t>
            </a:r>
            <a:r>
              <a:rPr lang="en-IN" sz="1800" dirty="0"/>
              <a:t>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countries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   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also tend to be </a:t>
            </a:r>
            <a:r>
              <a:rPr lang="en-IN" sz="1800" dirty="0">
                <a:solidFill>
                  <a:srgbClr val="00B050"/>
                </a:solidFill>
              </a:rPr>
              <a:t>wealthy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60117-F36E-48A7-CD0F-41E34387ED6C}"/>
              </a:ext>
            </a:extLst>
          </p:cNvPr>
          <p:cNvSpPr/>
          <p:nvPr/>
        </p:nvSpPr>
        <p:spPr>
          <a:xfrm flipH="1" flipV="1">
            <a:off x="3647871" y="1"/>
            <a:ext cx="4542817" cy="8302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2019A48-4CE1-37CA-9873-C7E6128ECF81}"/>
              </a:ext>
            </a:extLst>
          </p:cNvPr>
          <p:cNvSpPr/>
          <p:nvPr/>
        </p:nvSpPr>
        <p:spPr>
          <a:xfrm>
            <a:off x="1043290" y="1415035"/>
            <a:ext cx="1332691" cy="128891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779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79BF"/>
                </a:solidFill>
              </a:rPr>
              <a:t>1</a:t>
            </a:r>
            <a:endParaRPr lang="en-IN" dirty="0">
              <a:solidFill>
                <a:srgbClr val="0779BF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846AC0A-0EED-0CC6-BC33-214DCF983B65}"/>
              </a:ext>
            </a:extLst>
          </p:cNvPr>
          <p:cNvSpPr/>
          <p:nvPr/>
        </p:nvSpPr>
        <p:spPr>
          <a:xfrm>
            <a:off x="5141068" y="1415036"/>
            <a:ext cx="1332691" cy="128891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779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79BF"/>
                </a:solidFill>
              </a:rPr>
              <a:t>2</a:t>
            </a:r>
            <a:endParaRPr lang="en-IN" dirty="0">
              <a:solidFill>
                <a:srgbClr val="0779BF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89BFAC5-2B24-C579-25C7-2CAFEEE69946}"/>
              </a:ext>
            </a:extLst>
          </p:cNvPr>
          <p:cNvSpPr/>
          <p:nvPr/>
        </p:nvSpPr>
        <p:spPr>
          <a:xfrm>
            <a:off x="8989981" y="1490424"/>
            <a:ext cx="1332691" cy="128891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779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779BF"/>
                </a:solidFill>
              </a:rPr>
              <a:t>3</a:t>
            </a:r>
            <a:endParaRPr lang="en-IN" dirty="0">
              <a:solidFill>
                <a:srgbClr val="0779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DEA-0632-81AA-1B0D-02C483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779BF"/>
          </a:solidFill>
        </p:spPr>
        <p:txBody>
          <a:bodyPr wrap="square" anchor="t" anchorCtr="0"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 </a:t>
            </a:r>
            <a:br>
              <a:rPr lang="en-US" sz="4800" dirty="0">
                <a:solidFill>
                  <a:srgbClr val="0070C0"/>
                </a:solidFill>
              </a:rPr>
            </a:b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  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           Thank You </a:t>
            </a:r>
            <a:endParaRPr lang="en-IN" sz="96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5879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E4CD-9E25-3C5A-A026-F28433F7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89" y="0"/>
            <a:ext cx="2897221" cy="7924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+mn-lt"/>
              </a:rPr>
              <a:t>Table of Content</a:t>
            </a:r>
            <a:endParaRPr lang="en-IN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DDAC-2EC9-034C-63A4-385E8AE99A4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effectLst>
            <a:glow rad="127000">
              <a:srgbClr val="FFC000"/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World Happiness</a:t>
            </a:r>
          </a:p>
          <a:p>
            <a:pPr marL="0" indent="0">
              <a:buNone/>
            </a:pPr>
            <a:endParaRPr lang="en-US" sz="2400" dirty="0"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>
                <a:solidFill>
                  <a:srgbClr val="0070C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Purpose Statement (What are we talking about?)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>
                <a:solidFill>
                  <a:srgbClr val="0070C0"/>
                </a:solidFill>
              </a:rPr>
              <a:t> Tell Your story (with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>
                <a:solidFill>
                  <a:srgbClr val="0070C0"/>
                </a:solidFill>
              </a:rPr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>
                <a:solidFill>
                  <a:srgbClr val="0070C0"/>
                </a:solidFill>
              </a:rPr>
              <a:t> Appendix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4EBA8-4DE5-40C4-E4CE-77EC66BB860D}"/>
              </a:ext>
            </a:extLst>
          </p:cNvPr>
          <p:cNvSpPr/>
          <p:nvPr/>
        </p:nvSpPr>
        <p:spPr>
          <a:xfrm flipH="1" flipV="1">
            <a:off x="2714016" y="-9728"/>
            <a:ext cx="6935822" cy="9727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3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DEA-0632-81AA-1B0D-02C483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6791"/>
          </a:xfrm>
          <a:solidFill>
            <a:srgbClr val="0779BF"/>
          </a:solidFill>
        </p:spPr>
        <p:txBody>
          <a:bodyPr wrap="square" anchor="t" anchorCtr="0"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 </a:t>
            </a:r>
            <a:br>
              <a:rPr lang="en-US" sz="4800" dirty="0">
                <a:solidFill>
                  <a:srgbClr val="0070C0"/>
                </a:solidFill>
              </a:rPr>
            </a:b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  </a:t>
            </a:r>
            <a:r>
              <a:rPr lang="en-US" sz="9600" dirty="0">
                <a:solidFill>
                  <a:schemeClr val="bg1"/>
                </a:solidFill>
              </a:rPr>
              <a:t>What are we talking   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  about?</a:t>
            </a:r>
            <a:endParaRPr lang="en-IN" sz="9600" dirty="0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D1CDF-9BCF-8E14-3EE2-DB284C301AB5}"/>
              </a:ext>
            </a:extLst>
          </p:cNvPr>
          <p:cNvSpPr/>
          <p:nvPr/>
        </p:nvSpPr>
        <p:spPr>
          <a:xfrm flipH="1">
            <a:off x="149086" y="974634"/>
            <a:ext cx="87549" cy="49087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0BF-10F2-39F1-43C6-B0BA50B6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63" y="1542172"/>
            <a:ext cx="34632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Objective</a:t>
            </a:r>
            <a:endParaRPr lang="en-IN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305A-8A63-6C89-59C1-52A3EFE3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2923211"/>
            <a:ext cx="10515600" cy="10893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Identify if there are </a:t>
            </a:r>
            <a:r>
              <a:rPr lang="en-US" dirty="0">
                <a:solidFill>
                  <a:srgbClr val="FFC000"/>
                </a:solidFill>
              </a:rPr>
              <a:t>geographic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993300"/>
                </a:solidFill>
              </a:rPr>
              <a:t>demographic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and/or </a:t>
            </a:r>
            <a:r>
              <a:rPr lang="en-US" dirty="0">
                <a:solidFill>
                  <a:srgbClr val="00B050"/>
                </a:solidFill>
              </a:rPr>
              <a:t>economic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factors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that contribute to </a:t>
            </a:r>
            <a:r>
              <a:rPr lang="en-US" dirty="0">
                <a:solidFill>
                  <a:srgbClr val="0070C0"/>
                </a:solidFill>
              </a:rPr>
              <a:t>happier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life.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44E10-B697-6DC9-4834-2949AFD45956}"/>
              </a:ext>
            </a:extLst>
          </p:cNvPr>
          <p:cNvSpPr/>
          <p:nvPr/>
        </p:nvSpPr>
        <p:spPr>
          <a:xfrm>
            <a:off x="41563" y="1001949"/>
            <a:ext cx="65442" cy="4844374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54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DEA-0632-81AA-1B0D-02C483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6791"/>
          </a:xfrm>
          <a:solidFill>
            <a:srgbClr val="0779BF"/>
          </a:solidFill>
        </p:spPr>
        <p:txBody>
          <a:bodyPr wrap="square" anchor="t" anchorCtr="0"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 </a:t>
            </a:r>
            <a:br>
              <a:rPr lang="en-US" sz="4800" dirty="0">
                <a:solidFill>
                  <a:srgbClr val="0070C0"/>
                </a:solidFill>
              </a:rPr>
            </a:b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  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   Present data</a:t>
            </a:r>
            <a:endParaRPr lang="en-IN" sz="9600" dirty="0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D1CDF-9BCF-8E14-3EE2-DB284C301AB5}"/>
              </a:ext>
            </a:extLst>
          </p:cNvPr>
          <p:cNvSpPr/>
          <p:nvPr/>
        </p:nvSpPr>
        <p:spPr>
          <a:xfrm flipH="1">
            <a:off x="119269" y="1431835"/>
            <a:ext cx="77608" cy="286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7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79B-79AF-47B7-7571-975D9106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30" y="989012"/>
            <a:ext cx="3497702" cy="66148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n-lt"/>
              </a:rPr>
              <a:t>Geographic</a:t>
            </a:r>
            <a:endParaRPr lang="en-IN" sz="4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FCD8AA-DC02-2C7B-2999-33B893D40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9940" y="826850"/>
            <a:ext cx="6410528" cy="50421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10181-4432-E81D-9364-F985B6BCB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Happiness levels vary widely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Little correlation  between geographic location and happiness.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Geographic location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is not a strong indicator of happiness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E7219-3EE2-79F1-BCE1-63D3A977384D}"/>
              </a:ext>
            </a:extLst>
          </p:cNvPr>
          <p:cNvSpPr/>
          <p:nvPr/>
        </p:nvSpPr>
        <p:spPr>
          <a:xfrm>
            <a:off x="0" y="826850"/>
            <a:ext cx="107004" cy="4630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1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3C35-95D8-1795-FB52-22409411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876705"/>
            <a:ext cx="3932237" cy="76118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n-lt"/>
              </a:rPr>
              <a:t>Health </a:t>
            </a:r>
            <a:endParaRPr lang="en-IN" sz="4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703054-311F-4C9B-9ACC-6EAA1472C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4222" y="1257300"/>
            <a:ext cx="6089514" cy="5411787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96E58-4A94-84D1-83E7-2D85906EF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205739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Positive correlation between happiness and health( life expectancy)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Are happy people healthy , or are healthy people happy?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What contributes to a longer life expectancy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BB896-241E-92E5-E5FB-B07A7BF521BB}"/>
              </a:ext>
            </a:extLst>
          </p:cNvPr>
          <p:cNvSpPr/>
          <p:nvPr/>
        </p:nvSpPr>
        <p:spPr>
          <a:xfrm>
            <a:off x="-12105" y="876705"/>
            <a:ext cx="119383" cy="4824918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E14BDD-F6C8-6881-8E96-A846122F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31" y="959830"/>
            <a:ext cx="3932237" cy="70525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n-lt"/>
              </a:rPr>
              <a:t>Wealth </a:t>
            </a:r>
            <a:endParaRPr lang="en-IN" sz="4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F61EC4-8760-A5EF-AE54-61F3C3CF6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03" y="3424136"/>
            <a:ext cx="4581727" cy="343386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1161F4-7A55-761D-27D3-FADEF03C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7395" y="2086582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Strong correlation between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Gross Domestic Product (GDP) and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Even stronger correlation between 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</a:rPr>
              <a:t>GDP and Happiness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</a:rPr>
              <a:t>Richer countries have higher average happiness levels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D98442-6B78-518B-7589-2448A796D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02" y="165372"/>
            <a:ext cx="4581727" cy="3073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EA5B29-8C3C-45A0-63AC-02E7DC94BB8C}"/>
              </a:ext>
            </a:extLst>
          </p:cNvPr>
          <p:cNvSpPr/>
          <p:nvPr/>
        </p:nvSpPr>
        <p:spPr>
          <a:xfrm>
            <a:off x="0" y="825196"/>
            <a:ext cx="119383" cy="406616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2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DEA-0632-81AA-1B0D-02C483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6791"/>
          </a:xfrm>
          <a:solidFill>
            <a:srgbClr val="0779BF"/>
          </a:solidFill>
        </p:spPr>
        <p:txBody>
          <a:bodyPr wrap="square" anchor="t" anchorCtr="0"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 </a:t>
            </a:r>
            <a:br>
              <a:rPr lang="en-US" sz="4800" dirty="0">
                <a:solidFill>
                  <a:srgbClr val="0070C0"/>
                </a:solidFill>
              </a:rPr>
            </a:b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  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   Conclusion</a:t>
            </a:r>
            <a:endParaRPr lang="en-IN" sz="9600" dirty="0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D1CDF-9BCF-8E14-3EE2-DB284C301AB5}"/>
              </a:ext>
            </a:extLst>
          </p:cNvPr>
          <p:cNvSpPr/>
          <p:nvPr/>
        </p:nvSpPr>
        <p:spPr>
          <a:xfrm flipH="1">
            <a:off x="119269" y="1431835"/>
            <a:ext cx="77608" cy="286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3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237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World Happiness</vt:lpstr>
      <vt:lpstr>Table of Content</vt:lpstr>
      <vt:lpstr>     What are we talking      about?</vt:lpstr>
      <vt:lpstr>Objective</vt:lpstr>
      <vt:lpstr>         Present data</vt:lpstr>
      <vt:lpstr>Geographic</vt:lpstr>
      <vt:lpstr>Health </vt:lpstr>
      <vt:lpstr>Wealth </vt:lpstr>
      <vt:lpstr>         Conclusion</vt:lpstr>
      <vt:lpstr>Conclusions</vt:lpstr>
      <vt:lpstr>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Rohan Kumar</dc:creator>
  <cp:lastModifiedBy>Rohan Kumar</cp:lastModifiedBy>
  <cp:revision>12</cp:revision>
  <dcterms:created xsi:type="dcterms:W3CDTF">2023-10-08T07:15:23Z</dcterms:created>
  <dcterms:modified xsi:type="dcterms:W3CDTF">2023-10-08T13:03:09Z</dcterms:modified>
</cp:coreProperties>
</file>