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126"/>
          <a:sy d="100" n="126"/>
        </p:scale>
        <p:origin x="293" y="9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notesMaster" Target="notesMasters/notesMaster1.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2021-11-07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We</a:t>
            </a:r>
            <a:r>
              <a:rPr/>
              <a:t> </a:t>
            </a:r>
            <a:r>
              <a:rPr/>
              <a:t>will</a:t>
            </a:r>
            <a:r>
              <a:rPr/>
              <a:t> </a:t>
            </a:r>
            <a:r>
              <a:rPr/>
              <a:t>start</a:t>
            </a:r>
            <a:r>
              <a:rPr/>
              <a:t> </a:t>
            </a:r>
            <a:r>
              <a:rPr/>
              <a:t>with</a:t>
            </a:r>
            <a:r>
              <a:rPr/>
              <a:t> </a:t>
            </a:r>
            <a:r>
              <a:rPr/>
              <a:t>the</a:t>
            </a:r>
            <a:r>
              <a:rPr/>
              <a:t> </a:t>
            </a:r>
            <a:r>
              <a:rPr/>
              <a:t>individual</a:t>
            </a:r>
            <a:r>
              <a:rPr/>
              <a:t> </a:t>
            </a:r>
            <a:r>
              <a:rPr/>
              <a:t>person</a:t>
            </a:r>
            <a:r>
              <a:rPr/>
              <a:t> </a:t>
            </a:r>
            <a:r>
              <a:rPr/>
              <a:t>and</a:t>
            </a:r>
            <a:r>
              <a:rPr/>
              <a:t> </a:t>
            </a:r>
            <a:r>
              <a:rPr/>
              <a:t>a</a:t>
            </a:r>
            <a:r>
              <a:rPr/>
              <a:t> </a:t>
            </a:r>
            <a:r>
              <a:rPr/>
              <a:t>singular</a:t>
            </a:r>
            <a:r>
              <a:rPr/>
              <a:t> </a:t>
            </a:r>
            <a:r>
              <a:rPr/>
              <a:t>project</a:t>
            </a:r>
            <a:r>
              <a:rPr/>
              <a:t> </a:t>
            </a:r>
            <a:r>
              <a:rPr/>
              <a:t>(component).</a:t>
            </a:r>
          </a:p>
          <a:p>
            <a:pPr lvl="0" marL="0" indent="0">
              <a:buNone/>
            </a:pPr>
          </a:p>
          <a:p>
            <a:pPr lvl="1"/>
            <a:r>
              <a:rPr/>
              <a:t>We</a:t>
            </a:r>
            <a:r>
              <a:rPr/>
              <a:t> </a:t>
            </a:r>
            <a:r>
              <a:rPr/>
              <a:t>will</a:t>
            </a:r>
            <a:r>
              <a:rPr/>
              <a:t> </a:t>
            </a:r>
            <a:r>
              <a:rPr/>
              <a:t>explore</a:t>
            </a:r>
            <a:r>
              <a:rPr/>
              <a:t> </a:t>
            </a:r>
            <a:r>
              <a:rPr/>
              <a:t>current,</a:t>
            </a:r>
            <a:r>
              <a:rPr/>
              <a:t> </a:t>
            </a:r>
            <a:r>
              <a:rPr/>
              <a:t>short</a:t>
            </a:r>
            <a:r>
              <a:rPr/>
              <a:t> </a:t>
            </a:r>
            <a:r>
              <a:rPr/>
              <a:t>term</a:t>
            </a:r>
            <a:r>
              <a:rPr/>
              <a:t> </a:t>
            </a:r>
            <a:r>
              <a:rPr/>
              <a:t>future,</a:t>
            </a:r>
            <a:r>
              <a:rPr/>
              <a:t> </a:t>
            </a:r>
            <a:r>
              <a:rPr/>
              <a:t>medium</a:t>
            </a:r>
            <a:r>
              <a:rPr/>
              <a:t> </a:t>
            </a:r>
            <a:r>
              <a:rPr/>
              <a:t>term</a:t>
            </a:r>
            <a:r>
              <a:rPr/>
              <a:t> </a:t>
            </a:r>
            <a:r>
              <a:rPr/>
              <a:t>future</a:t>
            </a:r>
          </a:p>
          <a:p>
            <a:pPr lvl="0" marL="0" indent="0">
              <a:buNone/>
            </a:pPr>
          </a:p>
          <a:p>
            <a:pPr lvl="1"/>
            <a:r>
              <a:rPr/>
              <a:t>We</a:t>
            </a:r>
            <a:r>
              <a:rPr/>
              <a:t> </a:t>
            </a:r>
            <a:r>
              <a:rPr/>
              <a:t>will</a:t>
            </a:r>
            <a:r>
              <a:rPr/>
              <a:t> </a:t>
            </a:r>
            <a:r>
              <a:rPr/>
              <a:t>do</a:t>
            </a:r>
            <a:r>
              <a:rPr/>
              <a:t> </a:t>
            </a:r>
            <a:r>
              <a:rPr/>
              <a:t>a</a:t>
            </a:r>
            <a:r>
              <a:rPr/>
              <a:t> </a:t>
            </a:r>
            <a:r>
              <a:rPr/>
              <a:t>temporal</a:t>
            </a:r>
            <a:r>
              <a:rPr/>
              <a:t> </a:t>
            </a:r>
            <a:r>
              <a:rPr/>
              <a:t>shift</a:t>
            </a:r>
            <a:r>
              <a:rPr/>
              <a:t> </a:t>
            </a:r>
            <a:r>
              <a:rPr/>
              <a:t>to</a:t>
            </a:r>
            <a:r>
              <a:rPr/>
              <a:t> </a:t>
            </a:r>
            <a:r>
              <a:rPr/>
              <a:t>past</a:t>
            </a:r>
            <a:r>
              <a:rPr/>
              <a:t> </a:t>
            </a:r>
            <a:r>
              <a:rPr/>
              <a:t>(current),</a:t>
            </a:r>
            <a:r>
              <a:rPr/>
              <a:t> </a:t>
            </a:r>
            <a:r>
              <a:rPr/>
              <a:t>present</a:t>
            </a:r>
            <a:r>
              <a:rPr/>
              <a:t> </a:t>
            </a:r>
            <a:r>
              <a:rPr/>
              <a:t>(short</a:t>
            </a:r>
            <a:r>
              <a:rPr/>
              <a:t> </a:t>
            </a:r>
            <a:r>
              <a:rPr/>
              <a:t>term),</a:t>
            </a:r>
            <a:r>
              <a:rPr/>
              <a:t> </a:t>
            </a:r>
            <a:r>
              <a:rPr/>
              <a:t>future</a:t>
            </a:r>
            <a:r>
              <a:rPr/>
              <a:t> </a:t>
            </a:r>
            <a:r>
              <a:rPr/>
              <a:t>(medium</a:t>
            </a:r>
            <a:r>
              <a:rPr/>
              <a:t> </a:t>
            </a:r>
            <a:r>
              <a:rPr/>
              <a:t>term)</a:t>
            </a:r>
          </a:p>
          <a:p>
            <a:pPr lvl="0" marL="0" indent="0">
              <a:buNone/>
            </a:pPr>
          </a:p>
          <a:p>
            <a:pPr lvl="1"/>
            <a:r>
              <a:rPr/>
              <a:t>This</a:t>
            </a:r>
            <a:r>
              <a:rPr/>
              <a:t> </a:t>
            </a:r>
            <a:r>
              <a:rPr/>
              <a:t>part</a:t>
            </a:r>
            <a:r>
              <a:rPr/>
              <a:t> </a:t>
            </a:r>
            <a:r>
              <a:rPr/>
              <a:t>is</a:t>
            </a:r>
            <a:r>
              <a:rPr/>
              <a:t> </a:t>
            </a:r>
            <a:r>
              <a:rPr/>
              <a:t>well</a:t>
            </a:r>
            <a:r>
              <a:rPr/>
              <a:t> </a:t>
            </a:r>
            <a:r>
              <a:rPr/>
              <a:t>understood</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We</a:t>
            </a:r>
            <a:r>
              <a:rPr/>
              <a:t> </a:t>
            </a:r>
            <a:r>
              <a:rPr/>
              <a:t>will</a:t>
            </a:r>
            <a:r>
              <a:rPr/>
              <a:t> </a:t>
            </a:r>
            <a:r>
              <a:rPr/>
              <a:t>continue</a:t>
            </a:r>
            <a:r>
              <a:rPr/>
              <a:t> </a:t>
            </a:r>
            <a:r>
              <a:rPr/>
              <a:t>with</a:t>
            </a:r>
            <a:r>
              <a:rPr/>
              <a:t> </a:t>
            </a:r>
            <a:r>
              <a:rPr/>
              <a:t>the</a:t>
            </a:r>
            <a:r>
              <a:rPr/>
              <a:t> </a:t>
            </a:r>
            <a:r>
              <a:rPr/>
              <a:t>singular</a:t>
            </a:r>
            <a:r>
              <a:rPr/>
              <a:t> </a:t>
            </a:r>
            <a:r>
              <a:rPr/>
              <a:t>person</a:t>
            </a:r>
            <a:r>
              <a:rPr/>
              <a:t> </a:t>
            </a:r>
            <a:r>
              <a:rPr/>
              <a:t>but</a:t>
            </a:r>
            <a:r>
              <a:rPr/>
              <a:t> </a:t>
            </a:r>
            <a:r>
              <a:rPr/>
              <a:t>we</a:t>
            </a:r>
            <a:r>
              <a:rPr/>
              <a:t> </a:t>
            </a:r>
            <a:r>
              <a:rPr/>
              <a:t>will</a:t>
            </a:r>
            <a:r>
              <a:rPr/>
              <a:t> </a:t>
            </a:r>
            <a:r>
              <a:rPr/>
              <a:t>introduce</a:t>
            </a:r>
            <a:r>
              <a:rPr/>
              <a:t> </a:t>
            </a:r>
            <a:r>
              <a:rPr/>
              <a:t>multiple</a:t>
            </a:r>
            <a:r>
              <a:rPr/>
              <a:t> </a:t>
            </a:r>
            <a:r>
              <a:rPr/>
              <a:t>projects</a:t>
            </a:r>
            <a:r>
              <a:rPr/>
              <a:t> </a:t>
            </a:r>
            <a:r>
              <a:rPr/>
              <a:t>at</a:t>
            </a:r>
            <a:r>
              <a:rPr/>
              <a:t> </a:t>
            </a:r>
            <a:r>
              <a:rPr/>
              <a:t>different</a:t>
            </a:r>
            <a:r>
              <a:rPr/>
              <a:t> </a:t>
            </a:r>
            <a:r>
              <a:rPr/>
              <a:t>levels</a:t>
            </a:r>
            <a:r>
              <a:rPr/>
              <a:t> </a:t>
            </a:r>
            <a:r>
              <a:rPr/>
              <a:t>of</a:t>
            </a:r>
            <a:r>
              <a:rPr/>
              <a:t> </a:t>
            </a:r>
            <a:r>
              <a:rPr/>
              <a:t>progress.</a:t>
            </a:r>
          </a:p>
          <a:p>
            <a:pPr lvl="0" marL="0" indent="0">
              <a:buNone/>
            </a:pPr>
          </a:p>
          <a:p>
            <a:pPr lvl="1"/>
            <a:r>
              <a:rPr/>
              <a:t>Some</a:t>
            </a:r>
            <a:r>
              <a:rPr/>
              <a:t> </a:t>
            </a:r>
            <a:r>
              <a:rPr/>
              <a:t>projects</a:t>
            </a:r>
            <a:r>
              <a:rPr/>
              <a:t> </a:t>
            </a:r>
            <a:r>
              <a:rPr/>
              <a:t>are</a:t>
            </a:r>
            <a:r>
              <a:rPr/>
              <a:t> </a:t>
            </a:r>
            <a:r>
              <a:rPr/>
              <a:t>fun</a:t>
            </a:r>
            <a:r>
              <a:rPr/>
              <a:t> </a:t>
            </a:r>
            <a:r>
              <a:rPr/>
              <a:t>while</a:t>
            </a:r>
            <a:r>
              <a:rPr/>
              <a:t> </a:t>
            </a:r>
            <a:r>
              <a:rPr/>
              <a:t>others</a:t>
            </a:r>
            <a:r>
              <a:rPr/>
              <a:t> </a:t>
            </a:r>
            <a:r>
              <a:rPr/>
              <a:t>are</a:t>
            </a:r>
            <a:r>
              <a:rPr/>
              <a:t> </a:t>
            </a:r>
            <a:r>
              <a:rPr/>
              <a:t>not.</a:t>
            </a:r>
          </a:p>
          <a:p>
            <a:pPr lvl="0" marL="0" indent="0">
              <a:buNone/>
            </a:pPr>
          </a:p>
          <a:p>
            <a:pPr lvl="1"/>
            <a:r>
              <a:rPr/>
              <a:t>How</a:t>
            </a:r>
            <a:r>
              <a:rPr/>
              <a:t> </a:t>
            </a:r>
            <a:r>
              <a:rPr/>
              <a:t>does</a:t>
            </a:r>
            <a:r>
              <a:rPr/>
              <a:t> </a:t>
            </a:r>
            <a:r>
              <a:rPr/>
              <a:t>this</a:t>
            </a:r>
            <a:r>
              <a:rPr/>
              <a:t> </a:t>
            </a:r>
            <a:r>
              <a:rPr/>
              <a:t>individual</a:t>
            </a:r>
            <a:r>
              <a:rPr/>
              <a:t> </a:t>
            </a:r>
            <a:r>
              <a:rPr/>
              <a:t>feel</a:t>
            </a:r>
            <a:r>
              <a:rPr/>
              <a:t> </a:t>
            </a:r>
            <a:r>
              <a:rPr/>
              <a:t>motivated?</a:t>
            </a:r>
            <a:r>
              <a:rPr/>
              <a:t> </a:t>
            </a:r>
            <a:r>
              <a:rPr/>
              <a:t>(now</a:t>
            </a:r>
            <a:r>
              <a:rPr/>
              <a:t> </a:t>
            </a:r>
            <a:r>
              <a:rPr/>
              <a:t>add</a:t>
            </a:r>
            <a:r>
              <a:rPr/>
              <a:t> </a:t>
            </a:r>
            <a:r>
              <a:rPr/>
              <a:t>a</a:t>
            </a:r>
            <a:r>
              <a:rPr/>
              <a:t> </a:t>
            </a:r>
            <a:r>
              <a:rPr/>
              <a:t>pandemic</a:t>
            </a:r>
            <a:r>
              <a:rPr/>
              <a:t> </a:t>
            </a:r>
            <a:r>
              <a:rPr/>
              <a:t>on</a:t>
            </a:r>
            <a:r>
              <a:rPr/>
              <a:t> </a:t>
            </a:r>
            <a:r>
              <a:rPr/>
              <a:t>top</a:t>
            </a:r>
            <a:r>
              <a:rPr/>
              <a:t> </a:t>
            </a:r>
            <a:r>
              <a:rPr/>
              <a:t>of</a:t>
            </a:r>
            <a:r>
              <a:rPr/>
              <a:t> </a:t>
            </a:r>
            <a:r>
              <a:rPr/>
              <a:t>this)</a:t>
            </a:r>
          </a:p>
          <a:p>
            <a:pPr lvl="0" marL="0" indent="0">
              <a:buNone/>
            </a:pPr>
          </a:p>
          <a:p>
            <a:pPr lvl="1"/>
            <a:r>
              <a:rPr/>
              <a:t>This</a:t>
            </a:r>
            <a:r>
              <a:rPr/>
              <a:t> </a:t>
            </a:r>
            <a:r>
              <a:rPr/>
              <a:t>part</a:t>
            </a:r>
            <a:r>
              <a:rPr/>
              <a:t> </a:t>
            </a:r>
            <a:r>
              <a:rPr/>
              <a:t>is</a:t>
            </a:r>
            <a:r>
              <a:rPr/>
              <a:t> </a:t>
            </a:r>
            <a:r>
              <a:rPr/>
              <a:t>somewhat</a:t>
            </a:r>
            <a:r>
              <a:rPr/>
              <a:t> </a:t>
            </a:r>
            <a:r>
              <a:rPr/>
              <a:t>understood.</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Attribution:</a:t>
            </a:r>
            <a:br/>
            <a:r>
              <a:rPr/>
              <a:t>Mihaly</a:t>
            </a:r>
            <a:r>
              <a:rPr/>
              <a:t> </a:t>
            </a:r>
            <a:r>
              <a:rPr/>
              <a:t>Csikszentmihályi</a:t>
            </a:r>
            <a:r>
              <a:rPr/>
              <a:t> </a:t>
            </a:r>
            <a:r>
              <a:rPr/>
              <a:t>(1990).</a:t>
            </a:r>
            <a:r>
              <a:rPr/>
              <a:t> </a:t>
            </a:r>
            <a:r>
              <a:rPr/>
              <a:t>Flow:</a:t>
            </a:r>
            <a:r>
              <a:rPr/>
              <a:t> </a:t>
            </a:r>
            <a:r>
              <a:rPr/>
              <a:t>The</a:t>
            </a:r>
            <a:r>
              <a:rPr/>
              <a:t> </a:t>
            </a:r>
            <a:r>
              <a:rPr/>
              <a:t>Psychology</a:t>
            </a:r>
            <a:r>
              <a:rPr/>
              <a:t> </a:t>
            </a:r>
            <a:r>
              <a:rPr/>
              <a:t>of</a:t>
            </a:r>
            <a:r>
              <a:rPr/>
              <a:t> </a:t>
            </a:r>
            <a:r>
              <a:rPr/>
              <a:t>Optimal</a:t>
            </a:r>
            <a:r>
              <a:rPr/>
              <a:t> </a:t>
            </a:r>
            <a:r>
              <a:rPr/>
              <a:t>Experience.</a:t>
            </a:r>
            <a:r>
              <a:rPr/>
              <a:t> </a:t>
            </a:r>
            <a:r>
              <a:rPr/>
              <a:t>https://en.wikipedia.org/wiki/Flow_(psychology)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Attribution:</a:t>
            </a:r>
          </a:p>
          <a:p>
            <a:pPr lvl="0" marL="0" indent="0">
              <a:buNone/>
            </a:pPr>
          </a:p>
          <a:p>
            <a:pPr lvl="0" marL="0" indent="0">
              <a:buNone/>
            </a:pPr>
            <a:r>
              <a:rPr/>
              <a:t>Drive:</a:t>
            </a:r>
            <a:r>
              <a:rPr/>
              <a:t> </a:t>
            </a:r>
            <a:r>
              <a:rPr/>
              <a:t>The</a:t>
            </a:r>
            <a:r>
              <a:rPr/>
              <a:t> </a:t>
            </a:r>
            <a:r>
              <a:rPr/>
              <a:t>Surprising</a:t>
            </a:r>
            <a:r>
              <a:rPr/>
              <a:t> </a:t>
            </a:r>
            <a:r>
              <a:rPr/>
              <a:t>Truth</a:t>
            </a:r>
            <a:r>
              <a:rPr/>
              <a:t> </a:t>
            </a:r>
            <a:r>
              <a:rPr/>
              <a:t>About</a:t>
            </a:r>
            <a:r>
              <a:rPr/>
              <a:t> </a:t>
            </a:r>
            <a:r>
              <a:rPr/>
              <a:t>What</a:t>
            </a:r>
            <a:r>
              <a:rPr/>
              <a:t> </a:t>
            </a:r>
            <a:r>
              <a:rPr/>
              <a:t>Motivates</a:t>
            </a:r>
            <a:r>
              <a:rPr/>
              <a:t> </a:t>
            </a:r>
            <a:r>
              <a:rPr/>
              <a:t>Us</a:t>
            </a:r>
            <a:r>
              <a:rPr/>
              <a:t> </a:t>
            </a:r>
            <a:r>
              <a:rPr/>
              <a:t>by</a:t>
            </a:r>
            <a:r>
              <a:rPr/>
              <a:t> </a:t>
            </a:r>
            <a:r>
              <a:rPr/>
              <a:t>Daniel</a:t>
            </a:r>
            <a:r>
              <a:rPr/>
              <a:t> </a:t>
            </a:r>
            <a:r>
              <a:rPr/>
              <a:t>H.</a:t>
            </a:r>
            <a:r>
              <a:rPr/>
              <a:t> </a:t>
            </a:r>
            <a:r>
              <a:rPr/>
              <a:t>Pink</a:t>
            </a:r>
            <a:r>
              <a:rPr/>
              <a:t> </a:t>
            </a:r>
            <a:r>
              <a:rPr/>
              <a:t>2011</a:t>
            </a:r>
          </a:p>
          <a:p>
            <a:pPr lvl="0" marL="0" indent="0">
              <a:buNone/>
            </a:pPr>
          </a:p>
          <a:p>
            <a:pPr lvl="0" marL="0" indent="0">
              <a:buNone/>
            </a:pPr>
            <a:r>
              <a:rPr/>
              <a:t>Start</a:t>
            </a:r>
            <a:r>
              <a:rPr/>
              <a:t> </a:t>
            </a:r>
            <a:r>
              <a:rPr/>
              <a:t>with</a:t>
            </a:r>
            <a:r>
              <a:rPr/>
              <a:t> </a:t>
            </a:r>
            <a:r>
              <a:rPr/>
              <a:t>Why:</a:t>
            </a:r>
            <a:r>
              <a:rPr/>
              <a:t> </a:t>
            </a:r>
            <a:r>
              <a:rPr/>
              <a:t>How</a:t>
            </a:r>
            <a:r>
              <a:rPr/>
              <a:t> </a:t>
            </a:r>
            <a:r>
              <a:rPr/>
              <a:t>Great</a:t>
            </a:r>
            <a:r>
              <a:rPr/>
              <a:t> </a:t>
            </a:r>
            <a:r>
              <a:rPr/>
              <a:t>Leaders</a:t>
            </a:r>
            <a:r>
              <a:rPr/>
              <a:t> </a:t>
            </a:r>
            <a:r>
              <a:rPr/>
              <a:t>Inspire</a:t>
            </a:r>
            <a:r>
              <a:rPr/>
              <a:t> </a:t>
            </a:r>
            <a:r>
              <a:rPr/>
              <a:t>Everyone</a:t>
            </a:r>
            <a:r>
              <a:rPr/>
              <a:t> </a:t>
            </a:r>
            <a:r>
              <a:rPr/>
              <a:t>to</a:t>
            </a:r>
            <a:r>
              <a:rPr/>
              <a:t> </a:t>
            </a:r>
            <a:r>
              <a:rPr/>
              <a:t>Take</a:t>
            </a:r>
            <a:r>
              <a:rPr/>
              <a:t> </a:t>
            </a:r>
            <a:r>
              <a:rPr/>
              <a:t>Action</a:t>
            </a:r>
            <a:r>
              <a:rPr/>
              <a:t> </a:t>
            </a:r>
            <a:r>
              <a:rPr/>
              <a:t>by</a:t>
            </a:r>
            <a:r>
              <a:rPr/>
              <a:t> </a:t>
            </a:r>
            <a:r>
              <a:rPr/>
              <a:t>Simon</a:t>
            </a:r>
            <a:r>
              <a:rPr/>
              <a:t> </a:t>
            </a:r>
            <a:r>
              <a:rPr/>
              <a:t>Sinek</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Attribution:</a:t>
            </a:r>
          </a:p>
          <a:p>
            <a:pPr lvl="0" marL="0" indent="0">
              <a:buNone/>
            </a:pPr>
          </a:p>
          <a:p>
            <a:pPr lvl="0" marL="0" indent="0">
              <a:buNone/>
            </a:pPr>
            <a:r>
              <a:rPr/>
              <a:t>Now:</a:t>
            </a:r>
            <a:r>
              <a:rPr/>
              <a:t> </a:t>
            </a:r>
            <a:r>
              <a:rPr/>
              <a:t>The</a:t>
            </a:r>
            <a:r>
              <a:rPr/>
              <a:t> </a:t>
            </a:r>
            <a:r>
              <a:rPr/>
              <a:t>Physics</a:t>
            </a:r>
            <a:r>
              <a:rPr/>
              <a:t> </a:t>
            </a:r>
            <a:r>
              <a:rPr/>
              <a:t>of</a:t>
            </a:r>
            <a:r>
              <a:rPr/>
              <a:t> </a:t>
            </a:r>
            <a:r>
              <a:rPr/>
              <a:t>Time</a:t>
            </a:r>
            <a:r>
              <a:rPr/>
              <a:t> </a:t>
            </a:r>
            <a:r>
              <a:rPr/>
              <a:t>by</a:t>
            </a:r>
            <a:r>
              <a:rPr/>
              <a:t> </a:t>
            </a:r>
            <a:r>
              <a:rPr/>
              <a:t>Richard</a:t>
            </a:r>
            <a:r>
              <a:rPr/>
              <a:t> </a:t>
            </a:r>
            <a:r>
              <a:rPr/>
              <a:t>A.</a:t>
            </a:r>
            <a:r>
              <a:rPr/>
              <a:t> </a:t>
            </a:r>
            <a:r>
              <a:rPr/>
              <a:t>Muller</a:t>
            </a:r>
          </a:p>
          <a:p>
            <a:pPr lvl="0" marL="0" indent="0">
              <a:buNone/>
            </a:pPr>
          </a:p>
          <a:p>
            <a:pPr lvl="0" marL="0" indent="0">
              <a:buNone/>
            </a:pPr>
            <a:r>
              <a:rPr/>
              <a:t>Distributed</a:t>
            </a:r>
            <a:r>
              <a:rPr/>
              <a:t> </a:t>
            </a:r>
            <a:r>
              <a:rPr/>
              <a:t>Cognition</a:t>
            </a:r>
            <a:r>
              <a:rPr/>
              <a:t> </a:t>
            </a:r>
            <a:r>
              <a:rPr/>
              <a:t>https://en.wikipedia.org/wiki/Distributed_cognition</a:t>
            </a:r>
          </a:p>
          <a:p>
            <a:pPr lvl="0" marL="0" indent="0">
              <a:buNone/>
            </a:pPr>
          </a:p>
          <a:p>
            <a:pPr lvl="0" marL="0" indent="0">
              <a:buNone/>
            </a:pPr>
            <a:r>
              <a:rPr/>
              <a:t>Cognitive</a:t>
            </a:r>
            <a:r>
              <a:rPr/>
              <a:t> </a:t>
            </a:r>
            <a:r>
              <a:rPr/>
              <a:t>System</a:t>
            </a:r>
            <a:r>
              <a:rPr/>
              <a:t> </a:t>
            </a:r>
            <a:r>
              <a:rPr/>
              <a:t>https://ise.osu.edu/faculty-research/human-systems-integration/cognitive-systems-engineering</a:t>
            </a:r>
          </a:p>
          <a:p>
            <a:pPr lvl="0" marL="0" indent="0">
              <a:buNone/>
            </a:pPr>
          </a:p>
          <a:p>
            <a:pPr lvl="0" marL="0" indent="0">
              <a:buNone/>
            </a:pPr>
            <a:r>
              <a:rPr/>
              <a:t>https://www.researchgate.net/profile/David-Woods-19</a:t>
            </a:r>
            <a:r>
              <a:rPr/>
              <a:t> </a:t>
            </a:r>
            <a:r>
              <a:rPr/>
              <a:t>https://github.com/lorin/resilience-engineering#david-woods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Focus</a:t>
            </a:r>
            <a:r>
              <a:rPr/>
              <a:t> </a:t>
            </a:r>
            <a:r>
              <a:rPr/>
              <a:t>on</a:t>
            </a:r>
            <a:r>
              <a:rPr/>
              <a:t> </a:t>
            </a:r>
            <a:r>
              <a:rPr/>
              <a:t>concrete</a:t>
            </a:r>
            <a:r>
              <a:rPr/>
              <a:t> </a:t>
            </a:r>
            <a:r>
              <a:rPr/>
              <a:t>behaviors</a:t>
            </a:r>
            <a:r>
              <a:rPr/>
              <a:t> </a:t>
            </a:r>
            <a:r>
              <a:rPr/>
              <a:t>that</a:t>
            </a:r>
            <a:r>
              <a:rPr/>
              <a:t> </a:t>
            </a:r>
            <a:r>
              <a:rPr/>
              <a:t>somebody</a:t>
            </a:r>
            <a:r>
              <a:rPr/>
              <a:t> </a:t>
            </a:r>
            <a:r>
              <a:rPr/>
              <a:t>can</a:t>
            </a:r>
            <a:r>
              <a:rPr/>
              <a:t> </a:t>
            </a:r>
            <a:r>
              <a:rPr/>
              <a:t>adopt.</a:t>
            </a:r>
          </a:p>
          <a:p>
            <a:pPr lvl="0" marL="0" indent="0">
              <a:buNone/>
            </a:pPr>
          </a:p>
          <a:p>
            <a:pPr lvl="1"/>
            <a:r>
              <a:rPr/>
              <a:t>Understanding</a:t>
            </a:r>
            <a:r>
              <a:rPr/>
              <a:t> </a:t>
            </a:r>
            <a:r>
              <a:rPr/>
              <a:t>of</a:t>
            </a:r>
            <a:r>
              <a:rPr/>
              <a:t> </a:t>
            </a:r>
            <a:r>
              <a:rPr/>
              <a:t>the</a:t>
            </a:r>
            <a:r>
              <a:rPr/>
              <a:t> </a:t>
            </a:r>
            <a:r>
              <a:rPr/>
              <a:t>inner</a:t>
            </a:r>
            <a:r>
              <a:rPr/>
              <a:t> </a:t>
            </a:r>
            <a:r>
              <a:rPr/>
              <a:t>system.</a:t>
            </a:r>
            <a:r>
              <a:rPr/>
              <a:t> </a:t>
            </a:r>
            <a:r>
              <a:rPr/>
              <a:t>HOw</a:t>
            </a:r>
            <a:r>
              <a:rPr/>
              <a:t> </a:t>
            </a:r>
            <a:r>
              <a:rPr/>
              <a:t>to</a:t>
            </a:r>
            <a:r>
              <a:rPr/>
              <a:t> </a:t>
            </a:r>
            <a:r>
              <a:rPr/>
              <a:t>get</a:t>
            </a:r>
            <a:r>
              <a:rPr/>
              <a:t> </a:t>
            </a:r>
            <a:r>
              <a:rPr/>
              <a:t>understanding.</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a:t>
            </a:r>
            <a:r>
              <a:rPr/>
              <a:t> </a:t>
            </a:r>
            <a:r>
              <a:rPr/>
              <a:t>included</a:t>
            </a:r>
            <a:r>
              <a:rPr/>
              <a:t> </a:t>
            </a:r>
            <a:r>
              <a:rPr/>
              <a:t>here</a:t>
            </a:r>
            <a:r>
              <a:rPr/>
              <a:t> </a:t>
            </a:r>
            <a:r>
              <a:rPr/>
              <a:t>are</a:t>
            </a:r>
            <a:r>
              <a:rPr/>
              <a:t> </a:t>
            </a:r>
            <a:r>
              <a:rPr/>
              <a:t>college</a:t>
            </a:r>
            <a:r>
              <a:rPr/>
              <a:t> </a:t>
            </a:r>
            <a:r>
              <a:rPr/>
              <a:t>jobs</a:t>
            </a:r>
            <a:r>
              <a:rPr/>
              <a:t> </a:t>
            </a:r>
            <a:r>
              <a:rPr/>
              <a:t>that</a:t>
            </a:r>
            <a:r>
              <a:rPr/>
              <a:t> </a:t>
            </a:r>
            <a:r>
              <a:rPr/>
              <a:t>would</a:t>
            </a:r>
            <a:r>
              <a:rPr/>
              <a:t> </a:t>
            </a:r>
            <a:r>
              <a:rPr/>
              <a:t>not</a:t>
            </a:r>
            <a:r>
              <a:rPr/>
              <a:t> </a:t>
            </a:r>
            <a:r>
              <a:rPr/>
              <a:t>qualify.</a:t>
            </a:r>
            <a:r>
              <a:rPr/>
              <a:t> </a:t>
            </a:r>
            <a:r>
              <a:rPr/>
              <a:t>For</a:t>
            </a:r>
            <a:r>
              <a:rPr/>
              <a:t> </a:t>
            </a:r>
            <a:r>
              <a:rPr/>
              <a:t>example,</a:t>
            </a:r>
            <a:r>
              <a:rPr/>
              <a:t> </a:t>
            </a:r>
            <a:r>
              <a:rPr/>
              <a:t>working</a:t>
            </a:r>
            <a:r>
              <a:rPr/>
              <a:t> </a:t>
            </a:r>
            <a:r>
              <a:rPr/>
              <a:t>at</a:t>
            </a:r>
            <a:r>
              <a:rPr/>
              <a:t> </a:t>
            </a:r>
            <a:r>
              <a:rPr/>
              <a:t>as</a:t>
            </a:r>
            <a:r>
              <a:rPr/>
              <a:t> </a:t>
            </a:r>
            <a:r>
              <a:rPr/>
              <a:t>a</a:t>
            </a:r>
            <a:r>
              <a:rPr/>
              <a:t> </a:t>
            </a:r>
            <a:r>
              <a:rPr/>
              <a:t>package</a:t>
            </a:r>
            <a:r>
              <a:rPr/>
              <a:t> </a:t>
            </a:r>
            <a:r>
              <a:rPr/>
              <a:t>loader</a:t>
            </a:r>
            <a:r>
              <a:rPr/>
              <a:t> </a:t>
            </a:r>
            <a:r>
              <a:rPr/>
              <a:t>motivated</a:t>
            </a:r>
            <a:r>
              <a:rPr/>
              <a:t> </a:t>
            </a:r>
            <a:r>
              <a:rPr/>
              <a:t>me</a:t>
            </a:r>
            <a:r>
              <a:rPr/>
              <a:t> </a:t>
            </a:r>
            <a:r>
              <a:rPr/>
              <a:t>to</a:t>
            </a:r>
            <a:r>
              <a:rPr/>
              <a:t> </a:t>
            </a:r>
            <a:r>
              <a:rPr/>
              <a:t>not</a:t>
            </a:r>
            <a:r>
              <a:rPr/>
              <a:t> </a:t>
            </a:r>
            <a:r>
              <a:rPr/>
              <a:t>want</a:t>
            </a:r>
            <a:r>
              <a:rPr/>
              <a:t> </a:t>
            </a:r>
            <a:r>
              <a:rPr/>
              <a:t>to</a:t>
            </a:r>
            <a:r>
              <a:rPr/>
              <a:t> </a:t>
            </a:r>
            <a:r>
              <a:rPr/>
              <a:t>do</a:t>
            </a:r>
            <a:r>
              <a:rPr/>
              <a:t> </a:t>
            </a:r>
            <a:r>
              <a:rPr/>
              <a:t>that</a:t>
            </a:r>
            <a:r>
              <a:rPr/>
              <a:t> </a:t>
            </a:r>
            <a:r>
              <a:rPr/>
              <a:t>as</a:t>
            </a:r>
            <a:r>
              <a:rPr/>
              <a:t> </a:t>
            </a:r>
            <a:r>
              <a:rPr/>
              <a:t>a</a:t>
            </a:r>
            <a:r>
              <a:rPr/>
              <a:t> </a:t>
            </a:r>
            <a:r>
              <a:rPr/>
              <a:t>career.</a:t>
            </a:r>
            <a:r>
              <a:rPr/>
              <a:t> </a:t>
            </a:r>
            <a:r>
              <a:rPr/>
              <a:t>The</a:t>
            </a:r>
            <a:r>
              <a:rPr/>
              <a:t> </a:t>
            </a:r>
            <a:r>
              <a:rPr/>
              <a:t>same</a:t>
            </a:r>
            <a:r>
              <a:rPr/>
              <a:t> </a:t>
            </a:r>
            <a:r>
              <a:rPr/>
              <a:t>goes</a:t>
            </a:r>
            <a:r>
              <a:rPr/>
              <a:t> </a:t>
            </a:r>
            <a:r>
              <a:rPr/>
              <a:t>for</a:t>
            </a:r>
            <a:r>
              <a:rPr/>
              <a:t> </a:t>
            </a:r>
            <a:r>
              <a:rPr/>
              <a:t>summer</a:t>
            </a:r>
            <a:r>
              <a:rPr/>
              <a:t> </a:t>
            </a:r>
            <a:r>
              <a:rPr/>
              <a:t>helping</a:t>
            </a:r>
            <a:r>
              <a:rPr/>
              <a:t> </a:t>
            </a:r>
            <a:r>
              <a:rPr/>
              <a:t>family</a:t>
            </a:r>
            <a:r>
              <a:rPr/>
              <a:t> </a:t>
            </a:r>
            <a:r>
              <a:rPr/>
              <a:t>with</a:t>
            </a:r>
            <a:r>
              <a:rPr/>
              <a:t> </a:t>
            </a:r>
            <a:r>
              <a:rPr/>
              <a:t>home</a:t>
            </a:r>
            <a:r>
              <a:rPr/>
              <a:t> </a:t>
            </a:r>
            <a:r>
              <a:rPr/>
              <a:t>construction</a:t>
            </a:r>
            <a:r>
              <a:rPr/>
              <a:t> </a:t>
            </a:r>
            <a:r>
              <a:rPr/>
              <a:t>projects.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2021-11-07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2021-11-07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2021-11-07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2021-11-07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2021-11-07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2021-11-07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2021-11-07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2021-11-07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2021-11-07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2021-11-07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2021-11-07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2021-11-07</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rgbClr val="002060"/>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date: 2021-11 author: “Chéyo Jiménez, MSE” title: “Career Quest Engineering” output: powerpoint_presentation: reference_doc: reference_one.pptx marp: true</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Staging</a:t>
            </a:r>
            <a:r>
              <a:rPr/>
              <a:t> </a:t>
            </a:r>
            <a:r>
              <a:rPr/>
              <a:t>Projects</a:t>
            </a:r>
          </a:p>
        </p:txBody>
      </p:sp>
      <p:pic>
        <p:nvPicPr>
          <p:cNvPr descr="../media/projects_commits_drawing.png" id="0" name="Picture 1"/>
          <p:cNvPicPr>
            <a:picLocks noGrp="1" noChangeAspect="1"/>
          </p:cNvPicPr>
          <p:nvPr/>
        </p:nvPicPr>
        <p:blipFill>
          <a:blip r:embed="rId3"/>
          <a:stretch>
            <a:fillRect/>
          </a:stretch>
        </p:blipFill>
        <p:spPr bwMode="auto">
          <a:xfrm>
            <a:off x="4152900" y="1600200"/>
            <a:ext cx="3873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Staging</a:t>
            </a:r>
            <a:r>
              <a:rPr/>
              <a:t> </a:t>
            </a:r>
            <a:r>
              <a:rPr/>
              <a:t>Groups</a:t>
            </a:r>
          </a:p>
        </p:txBody>
      </p:sp>
      <p:pic>
        <p:nvPicPr>
          <p:cNvPr descr="../media/temporal_group_02.png" id="0" name="Picture 1"/>
          <p:cNvPicPr>
            <a:picLocks noGrp="1" noChangeAspect="1"/>
          </p:cNvPicPr>
          <p:nvPr/>
        </p:nvPicPr>
        <p:blipFill>
          <a:blip r:embed="rId2"/>
          <a:stretch>
            <a:fillRect/>
          </a:stretch>
        </p:blipFill>
        <p:spPr bwMode="auto">
          <a:xfrm>
            <a:off x="3911600" y="1600200"/>
            <a:ext cx="43561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 notes - We will imagine a team of individuals (each with different systems of components) that need to interact with each other. - New people being added, and people moving teams, projects changing ownership. - People agents and software agents over time. - This part is somewhat understood.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Staging</a:t>
            </a:r>
            <a:r>
              <a:rPr/>
              <a:t> </a:t>
            </a:r>
            <a:r>
              <a:rPr/>
              <a:t>Groups</a:t>
            </a:r>
          </a:p>
        </p:txBody>
      </p:sp>
      <p:pic>
        <p:nvPicPr>
          <p:cNvPr descr="../media/temporal_group_03.png" id="0" name="Picture 1"/>
          <p:cNvPicPr>
            <a:picLocks noGrp="1" noChangeAspect="1"/>
          </p:cNvPicPr>
          <p:nvPr/>
        </p:nvPicPr>
        <p:blipFill>
          <a:blip r:embed="rId2"/>
          <a:stretch>
            <a:fillRect/>
          </a:stretch>
        </p:blipFill>
        <p:spPr bwMode="auto">
          <a:xfrm>
            <a:off x="3911600" y="1600200"/>
            <a:ext cx="43561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Behavior</a:t>
            </a:r>
            <a:r>
              <a:rPr/>
              <a:t> </a:t>
            </a:r>
            <a:r>
              <a:rPr/>
              <a:t>#1:</a:t>
            </a:r>
            <a:r>
              <a:rPr/>
              <a:t> </a:t>
            </a:r>
            <a:r>
              <a:rPr/>
              <a:t>Clear</a:t>
            </a:r>
            <a:r>
              <a:rPr/>
              <a:t> </a:t>
            </a:r>
            <a:r>
              <a:rPr/>
              <a:t>Strategy</a:t>
            </a:r>
          </a:p>
        </p:txBody>
      </p:sp>
      <p:sp>
        <p:nvSpPr>
          <p:cNvPr id="3" name="Content Placeholder 2"/>
          <p:cNvSpPr>
            <a:spLocks noGrp="1"/>
          </p:cNvSpPr>
          <p:nvPr>
            <p:ph idx="1"/>
          </p:nvPr>
        </p:nvSpPr>
        <p:spPr/>
        <p:txBody>
          <a:bodyPr/>
          <a:lstStyle/>
          <a:p>
            <a:pPr lvl="1"/>
            <a:r>
              <a:rPr/>
              <a:t>Clear goals. (Know what to do next).</a:t>
            </a:r>
          </a:p>
          <a:p>
            <a:pPr lvl="1"/>
            <a:r>
              <a:rPr/>
              <a:t>Clear signal of progression towards goals (Tight feedback loop)</a:t>
            </a:r>
          </a:p>
          <a:p>
            <a:pPr lvl="1"/>
            <a:r>
              <a:rPr/>
              <a:t>Challenging within margin of skill (Not too hard or easy. Just right)</a:t>
            </a:r>
          </a:p>
          <a:p>
            <a:pPr lvl="1"/>
            <a:r>
              <a:rPr/>
              <a:t>Full control over the activity (Ownership / Authority)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Clear</a:t>
            </a:r>
            <a:r>
              <a:rPr/>
              <a:t> </a:t>
            </a:r>
            <a:r>
              <a:rPr/>
              <a:t>Strategy</a:t>
            </a:r>
          </a:p>
        </p:txBody>
      </p:sp>
      <p:sp>
        <p:nvSpPr>
          <p:cNvPr id="3" name="Content Placeholder 2"/>
          <p:cNvSpPr>
            <a:spLocks noGrp="1"/>
          </p:cNvSpPr>
          <p:nvPr>
            <p:ph idx="1"/>
          </p:nvPr>
        </p:nvSpPr>
        <p:spPr/>
        <p:txBody>
          <a:bodyPr/>
          <a:lstStyle/>
          <a:p>
            <a:pPr lvl="1"/>
            <a:r>
              <a:rPr/>
              <a:t>Agile methodology attempts to address this.</a:t>
            </a:r>
          </a:p>
          <a:p>
            <a:pPr lvl="1"/>
            <a:r>
              <a:rPr/>
              <a:t>Definition of done</a:t>
            </a:r>
          </a:p>
          <a:p>
            <a:pPr lvl="1"/>
            <a:r>
              <a:rPr/>
              <a:t>User Stories</a:t>
            </a:r>
          </a:p>
          <a:p>
            <a:pPr lvl="1"/>
            <a:r>
              <a:rPr/>
              <a:t>Iterative progress</a:t>
            </a:r>
          </a:p>
          <a:p>
            <a:pPr lvl="1"/>
            <a:r>
              <a:rPr/>
              <a:t>Well understood as Ability.</a:t>
            </a:r>
          </a:p>
          <a:p>
            <a:pPr lvl="2"/>
            <a:r>
              <a:rPr/>
              <a:t>Can I do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Behavior</a:t>
            </a:r>
            <a:r>
              <a:rPr/>
              <a:t> </a:t>
            </a:r>
            <a:r>
              <a:rPr/>
              <a:t>#2:</a:t>
            </a:r>
            <a:r>
              <a:rPr/>
              <a:t> </a:t>
            </a:r>
            <a:r>
              <a:rPr/>
              <a:t>Intrinsic</a:t>
            </a:r>
            <a:r>
              <a:rPr/>
              <a:t> </a:t>
            </a:r>
            <a:r>
              <a:rPr/>
              <a:t>Drive</a:t>
            </a:r>
          </a:p>
        </p:txBody>
      </p:sp>
      <p:sp>
        <p:nvSpPr>
          <p:cNvPr id="3" name="Content Placeholder 2"/>
          <p:cNvSpPr>
            <a:spLocks noGrp="1"/>
          </p:cNvSpPr>
          <p:nvPr>
            <p:ph idx="1"/>
          </p:nvPr>
        </p:nvSpPr>
        <p:spPr/>
        <p:txBody>
          <a:bodyPr/>
          <a:lstStyle/>
          <a:p>
            <a:pPr lvl="1"/>
            <a:r>
              <a:rPr/>
              <a:t>Sense of Ownership</a:t>
            </a:r>
          </a:p>
          <a:p>
            <a:pPr lvl="1"/>
            <a:r>
              <a:rPr/>
              <a:t>Feeling of Autonomy.</a:t>
            </a:r>
          </a:p>
          <a:p>
            <a:pPr lvl="1"/>
            <a:r>
              <a:rPr/>
              <a:t>Mastery (always improving)</a:t>
            </a:r>
          </a:p>
          <a:p>
            <a:pPr lvl="1"/>
            <a:r>
              <a:rPr/>
              <a:t>Somewhat understood as Motivation</a:t>
            </a:r>
          </a:p>
          <a:p>
            <a:pPr lvl="2"/>
            <a:r>
              <a:rPr/>
              <a:t>Is it worth it?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Intrinsic</a:t>
            </a:r>
            <a:r>
              <a:rPr/>
              <a:t> </a:t>
            </a:r>
            <a:r>
              <a:rPr/>
              <a:t>Drive</a:t>
            </a:r>
          </a:p>
        </p:txBody>
      </p:sp>
      <p:sp>
        <p:nvSpPr>
          <p:cNvPr id="3" name="Content Placeholder 2"/>
          <p:cNvSpPr>
            <a:spLocks noGrp="1"/>
          </p:cNvSpPr>
          <p:nvPr>
            <p:ph idx="1"/>
          </p:nvPr>
        </p:nvSpPr>
        <p:spPr/>
        <p:txBody>
          <a:bodyPr/>
          <a:lstStyle/>
          <a:p>
            <a:pPr lvl="1"/>
            <a:r>
              <a:rPr/>
              <a:t>Beyond Mission, Vision statement from company.</a:t>
            </a:r>
          </a:p>
          <a:p>
            <a:pPr lvl="1"/>
            <a:r>
              <a:rPr/>
              <a:t>Motivation that can only be intrinsic to the individual.</a:t>
            </a:r>
          </a:p>
          <a:p>
            <a:pPr lvl="1"/>
            <a:r>
              <a:rPr/>
              <a:t>Can not come directly from delegation.</a:t>
            </a:r>
          </a:p>
          <a:p>
            <a:pPr lvl="1"/>
            <a:r>
              <a:rPr/>
              <a:t>External motivations like money only temporarily boots motivation.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Behavior</a:t>
            </a:r>
            <a:r>
              <a:rPr/>
              <a:t> </a:t>
            </a:r>
            <a:r>
              <a:rPr/>
              <a:t>#3:</a:t>
            </a:r>
            <a:r>
              <a:rPr/>
              <a:t> </a:t>
            </a:r>
            <a:r>
              <a:rPr/>
              <a:t>Contextual</a:t>
            </a:r>
            <a:r>
              <a:rPr/>
              <a:t> </a:t>
            </a:r>
            <a:r>
              <a:rPr/>
              <a:t>Awareness</a:t>
            </a:r>
          </a:p>
        </p:txBody>
      </p:sp>
      <p:sp>
        <p:nvSpPr>
          <p:cNvPr id="3" name="Content Placeholder 2"/>
          <p:cNvSpPr>
            <a:spLocks noGrp="1"/>
          </p:cNvSpPr>
          <p:nvPr>
            <p:ph idx="1"/>
          </p:nvPr>
        </p:nvSpPr>
        <p:spPr/>
        <p:txBody>
          <a:bodyPr/>
          <a:lstStyle/>
          <a:p>
            <a:pPr lvl="1"/>
            <a:r>
              <a:rPr/>
              <a:t>The act of seeking awareness (as input) across the scalar dimensionality of people, software components, and time.</a:t>
            </a:r>
          </a:p>
          <a:p>
            <a:pPr lvl="1"/>
            <a:r>
              <a:rPr/>
              <a:t>The act of transporting awareness outside of their contextual environment into the future short term and medium term.</a:t>
            </a:r>
          </a:p>
          <a:p>
            <a:pPr lvl="1"/>
            <a:r>
              <a:rPr/>
              <a:t>Visibility of work over time.</a:t>
            </a:r>
          </a:p>
          <a:p>
            <a:pPr lvl="1"/>
            <a:r>
              <a:rPr/>
              <a:t>Somewhat understood as DCog (Distributed Cognition)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Contextual</a:t>
            </a:r>
            <a:r>
              <a:rPr/>
              <a:t> </a:t>
            </a:r>
            <a:r>
              <a:rPr/>
              <a:t>Awareness</a:t>
            </a:r>
          </a:p>
        </p:txBody>
      </p:sp>
      <p:sp>
        <p:nvSpPr>
          <p:cNvPr id="3" name="Content Placeholder 2"/>
          <p:cNvSpPr>
            <a:spLocks noGrp="1"/>
          </p:cNvSpPr>
          <p:nvPr>
            <p:ph idx="1"/>
          </p:nvPr>
        </p:nvSpPr>
        <p:spPr/>
        <p:txBody>
          <a:bodyPr/>
          <a:lstStyle/>
          <a:p>
            <a:pPr lvl="1"/>
            <a:r>
              <a:rPr/>
              <a:t>Shared awareness of the group</a:t>
            </a:r>
          </a:p>
          <a:p>
            <a:pPr lvl="1"/>
            <a:r>
              <a:rPr/>
              <a:t>Cognitive Artifacts</a:t>
            </a:r>
          </a:p>
          <a:p>
            <a:pPr lvl="1"/>
            <a:r>
              <a:rPr/>
              <a:t>Share understanding of the group</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p>
        </p:txBody>
      </p:sp>
      <p:sp>
        <p:nvSpPr>
          <p:cNvPr id="3" name="Content Placeholder 2"/>
          <p:cNvSpPr>
            <a:spLocks noGrp="1"/>
          </p:cNvSpPr>
          <p:nvPr>
            <p:ph idx="1"/>
          </p:nvPr>
        </p:nvSpPr>
        <p:spPr/>
        <p:txBody>
          <a:bodyPr/>
          <a:lstStyle/>
          <a:p>
            <a:pPr lvl="1"/>
            <a:r>
              <a:rPr/>
              <a:t>Since Pandemic I started to feel disconnected with work; I was worried about my career in these times.</a:t>
            </a:r>
          </a:p>
          <a:p>
            <a:pPr lvl="1"/>
            <a:r>
              <a:rPr/>
              <a:t>I started on quest for quest to make my job more enjoyable.</a:t>
            </a:r>
          </a:p>
          <a:p>
            <a:pPr lvl="1"/>
            <a:r>
              <a:rPr/>
              <a:t>The behaviors that make work/job more enjoyable are also the behaviors that have greatest positive impact in our careers.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Cognitive</a:t>
            </a:r>
            <a:r>
              <a:rPr/>
              <a:t> </a:t>
            </a:r>
            <a:r>
              <a:rPr/>
              <a:t>Systems</a:t>
            </a:r>
          </a:p>
        </p:txBody>
      </p:sp>
      <p:sp>
        <p:nvSpPr>
          <p:cNvPr id="3" name="Content Placeholder 2"/>
          <p:cNvSpPr>
            <a:spLocks noGrp="1"/>
          </p:cNvSpPr>
          <p:nvPr>
            <p:ph idx="1"/>
          </p:nvPr>
        </p:nvSpPr>
        <p:spPr/>
        <p:txBody>
          <a:bodyPr/>
          <a:lstStyle/>
          <a:p>
            <a:pPr lvl="1"/>
            <a:r>
              <a:rPr/>
              <a:t>The trade off of Cognitive Artifacts is that is easier for somebody else to do your job.</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does</a:t>
            </a:r>
            <a:r>
              <a:rPr/>
              <a:t> </a:t>
            </a:r>
            <a:r>
              <a:rPr/>
              <a:t>this</a:t>
            </a:r>
            <a:r>
              <a:rPr/>
              <a:t> </a:t>
            </a:r>
            <a:r>
              <a:rPr/>
              <a:t>related</a:t>
            </a:r>
            <a:r>
              <a:rPr/>
              <a:t> </a:t>
            </a:r>
            <a:r>
              <a:rPr/>
              <a:t>to</a:t>
            </a:r>
            <a:r>
              <a:rPr/>
              <a:t> </a:t>
            </a:r>
            <a:r>
              <a:rPr/>
              <a:t>career?</a:t>
            </a:r>
          </a:p>
        </p:txBody>
      </p:sp>
      <p:sp>
        <p:nvSpPr>
          <p:cNvPr id="3" name="Content Placeholder 2"/>
          <p:cNvSpPr>
            <a:spLocks noGrp="1"/>
          </p:cNvSpPr>
          <p:nvPr>
            <p:ph idx="1"/>
          </p:nvPr>
        </p:nvSpPr>
        <p:spPr/>
        <p:txBody>
          <a:bodyPr/>
          <a:lstStyle/>
          <a:p>
            <a:pPr lvl="1"/>
            <a:r>
              <a:rPr/>
              <a:t>What are your Career OKR.</a:t>
            </a:r>
          </a:p>
          <a:p>
            <a:pPr lvl="1"/>
            <a:r>
              <a:rPr/>
              <a:t>Well being of the agent.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Quest[ions]</a:t>
            </a:r>
          </a:p>
        </p:txBody>
      </p:sp>
      <p:pic>
        <p:nvPicPr>
          <p:cNvPr descr="../media/synergies_questions.png" id="0" name="Picture 1"/>
          <p:cNvPicPr>
            <a:picLocks noGrp="1" noChangeAspect="1"/>
          </p:cNvPicPr>
          <p:nvPr/>
        </p:nvPicPr>
        <p:blipFill>
          <a:blip r:embed="rId2"/>
          <a:stretch>
            <a:fillRect/>
          </a:stretch>
        </p:blipFill>
        <p:spPr bwMode="auto">
          <a:xfrm>
            <a:off x="1587500" y="1600200"/>
            <a:ext cx="90170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Path</a:t>
            </a:r>
          </a:p>
        </p:txBody>
      </p:sp>
      <p:pic>
        <p:nvPicPr>
          <p:cNvPr descr="../media/synergies_narrative_part1.png" id="0" name="Picture 1"/>
          <p:cNvPicPr>
            <a:picLocks noGrp="1" noChangeAspect="1"/>
          </p:cNvPicPr>
          <p:nvPr/>
        </p:nvPicPr>
        <p:blipFill>
          <a:blip r:embed="rId2"/>
          <a:stretch>
            <a:fillRect/>
          </a:stretch>
        </p:blipFill>
        <p:spPr bwMode="auto">
          <a:xfrm>
            <a:off x="609600" y="3175000"/>
            <a:ext cx="10972800" cy="13843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Back[Story]</a:t>
            </a:r>
          </a:p>
        </p:txBody>
      </p:sp>
      <p:pic>
        <p:nvPicPr>
          <p:cNvPr descr="../media/journey_cheyo.png" id="0" name="Picture 1"/>
          <p:cNvPicPr>
            <a:picLocks noGrp="1" noChangeAspect="1"/>
          </p:cNvPicPr>
          <p:nvPr/>
        </p:nvPicPr>
        <p:blipFill>
          <a:blip r:embed="rId3"/>
          <a:stretch>
            <a:fillRect/>
          </a:stretch>
        </p:blipFill>
        <p:spPr bwMode="auto">
          <a:xfrm>
            <a:off x="660400" y="1600200"/>
            <a:ext cx="10883900" cy="45212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Career: insights about levels</a:t>
            </a:r>
          </a:p>
          <a:p>
            <a:pPr lvl="1"/>
            <a:r>
              <a:rPr/>
              <a:t>Level in your career are more akin to different roles.</a:t>
            </a:r>
          </a:p>
          <a:p>
            <a:pPr lvl="1"/>
            <a:r>
              <a:rPr/>
              <a:t>It is not a ladder, is a different role.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p>
        </p:txBody>
      </p:sp>
      <p:sp>
        <p:nvSpPr>
          <p:cNvPr id="3" name="Content Placeholder 2"/>
          <p:cNvSpPr>
            <a:spLocks noGrp="1"/>
          </p:cNvSpPr>
          <p:nvPr>
            <p:ph idx="1"/>
          </p:nvPr>
        </p:nvSpPr>
        <p:spPr/>
        <p:txBody>
          <a:bodyPr/>
          <a:lstStyle/>
          <a:p>
            <a:pPr lvl="1"/>
            <a:r>
              <a:rPr/>
              <a:t>We will discuss (3) behaviors groups that helped me feel back in control of my projects and career.</a:t>
            </a:r>
          </a:p>
          <a:p>
            <a:pPr lvl="1"/>
            <a:r>
              <a:rPr/>
              <a:t>These are things that worked for me and I hope can get something out of these ideas to develop your own behaviors.</a:t>
            </a:r>
          </a:p>
          <a:p>
            <a:pPr lvl="1"/>
            <a:r>
              <a:rPr/>
              <a:t>Everybody’s context is different. I hope to transmit the general idea which can motivate you to come up with specific implementations.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System</a:t>
            </a:r>
            <a:r>
              <a:rPr/>
              <a:t> </a:t>
            </a:r>
            <a:r>
              <a:rPr/>
              <a:t>Dimensionality</a:t>
            </a:r>
            <a:r>
              <a:rPr/>
              <a:t> </a:t>
            </a:r>
            <a:r>
              <a:rPr/>
              <a:t>(Scalar</a:t>
            </a:r>
            <a:r>
              <a:rPr/>
              <a:t> </a:t>
            </a:r>
            <a:r>
              <a:rPr/>
              <a:t>Nodes)</a:t>
            </a:r>
          </a:p>
        </p:txBody>
      </p:sp>
      <p:sp>
        <p:nvSpPr>
          <p:cNvPr id="3" name="Content Placeholder 2"/>
          <p:cNvSpPr>
            <a:spLocks noGrp="1"/>
          </p:cNvSpPr>
          <p:nvPr>
            <p:ph idx="1"/>
          </p:nvPr>
        </p:nvSpPr>
        <p:spPr/>
        <p:txBody>
          <a:bodyPr/>
          <a:lstStyle/>
          <a:p>
            <a:pPr lvl="1"/>
            <a:r>
              <a:rPr/>
              <a:t>Human Agents (Person, Team, System)</a:t>
            </a:r>
          </a:p>
          <a:p>
            <a:pPr lvl="1"/>
            <a:r>
              <a:rPr/>
              <a:t>Software Agents (Component, Cluster, System)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Temporal</a:t>
            </a:r>
            <a:r>
              <a:rPr/>
              <a:t> </a:t>
            </a:r>
            <a:r>
              <a:rPr/>
              <a:t>System</a:t>
            </a:r>
          </a:p>
        </p:txBody>
      </p:sp>
      <p:sp>
        <p:nvSpPr>
          <p:cNvPr id="3" name="Content Placeholder 2"/>
          <p:cNvSpPr>
            <a:spLocks noGrp="1"/>
          </p:cNvSpPr>
          <p:nvPr>
            <p:ph idx="1"/>
          </p:nvPr>
        </p:nvSpPr>
        <p:spPr/>
        <p:txBody>
          <a:bodyPr/>
          <a:lstStyle/>
          <a:p>
            <a:pPr lvl="1"/>
            <a:r>
              <a:rPr/>
              <a:t>Time scalar (Short, Medium, Long)</a:t>
            </a:r>
          </a:p>
          <a:p>
            <a:pPr lvl="2"/>
            <a:r>
              <a:rPr/>
              <a:t>Change is the only constant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Complex</a:t>
            </a:r>
            <a:r>
              <a:rPr/>
              <a:t> </a:t>
            </a:r>
            <a:r>
              <a:rPr/>
              <a:t>system</a:t>
            </a:r>
          </a:p>
        </p:txBody>
      </p:sp>
      <p:sp>
        <p:nvSpPr>
          <p:cNvPr id="3" name="Content Placeholder 2"/>
          <p:cNvSpPr>
            <a:spLocks noGrp="1"/>
          </p:cNvSpPr>
          <p:nvPr>
            <p:ph idx="1"/>
          </p:nvPr>
        </p:nvSpPr>
        <p:spPr/>
        <p:txBody>
          <a:bodyPr/>
          <a:lstStyle/>
          <a:p>
            <a:pPr lvl="1"/>
            <a:r>
              <a:rPr/>
              <a:t>Engineering is very interesting in the aspect that while we humans are part of the system that we create, we are also able to create agents to remove toil and pain from our system. (There are trade offs)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Agent</a:t>
            </a:r>
            <a:r>
              <a:rPr/>
              <a:t> </a:t>
            </a:r>
            <a:r>
              <a:rPr/>
              <a:t>grouping</a:t>
            </a:r>
            <a:r>
              <a:rPr/>
              <a:t> </a:t>
            </a:r>
            <a:r>
              <a:rPr/>
              <a:t>distributions</a:t>
            </a:r>
          </a:p>
        </p:txBody>
      </p:sp>
      <p:sp>
        <p:nvSpPr>
          <p:cNvPr id="3" name="Content Placeholder 2"/>
          <p:cNvSpPr>
            <a:spLocks noGrp="1"/>
          </p:cNvSpPr>
          <p:nvPr>
            <p:ph idx="1"/>
          </p:nvPr>
        </p:nvSpPr>
        <p:spPr/>
        <p:txBody>
          <a:bodyPr/>
          <a:lstStyle/>
          <a:p>
            <a:pPr lvl="1"/>
            <a:r>
              <a:rPr/>
              <a:t>While we have different names for human vs software we will standardize Singular, Group, System</a:t>
            </a:r>
          </a:p>
          <a:p>
            <a:pPr lvl="1"/>
            <a:r>
              <a:rPr/>
              <a:t>A singular agent across time forms a Group. Temporal distributed group.</a:t>
            </a:r>
          </a:p>
          <a:p>
            <a:pPr lvl="1"/>
            <a:r>
              <a:rPr/>
              <a:t>Multiple agents that exist with the same temporal short term are a Group. They do not have to be active at the same time but must be available to become active. Temporal Concurrent group (distributed over space)</a:t>
            </a:r>
          </a:p>
          <a:p>
            <a:pPr lvl="1"/>
            <a:r>
              <a:rPr/>
              <a:t>An agent group (same identity) across time form a System. Temporal distributed system.</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Scope</a:t>
            </a:r>
          </a:p>
        </p:txBody>
      </p:sp>
      <p:sp>
        <p:nvSpPr>
          <p:cNvPr id="3" name="Content Placeholder 2"/>
          <p:cNvSpPr>
            <a:spLocks noGrp="1"/>
          </p:cNvSpPr>
          <p:nvPr>
            <p:ph idx="1"/>
          </p:nvPr>
        </p:nvSpPr>
        <p:spPr/>
        <p:txBody>
          <a:bodyPr/>
          <a:lstStyle/>
          <a:p>
            <a:pPr lvl="1"/>
            <a:r>
              <a:rPr/>
              <a:t>People and Software from same singular system.</a:t>
            </a:r>
          </a:p>
          <a:p>
            <a:pPr lvl="2"/>
            <a:r>
              <a:rPr/>
              <a:t>Out of scope: The system over time.</a:t>
            </a:r>
          </a:p>
          <a:p>
            <a:pPr lvl="1"/>
            <a:r>
              <a:rPr/>
              <a:t>Time scale of short to medium term.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Staging</a:t>
            </a:r>
          </a:p>
        </p:txBody>
      </p:sp>
      <p:pic>
        <p:nvPicPr>
          <p:cNvPr descr="../media/temporal_group_01.png" id="0" name="Picture 1"/>
          <p:cNvPicPr>
            <a:picLocks noGrp="1" noChangeAspect="1"/>
          </p:cNvPicPr>
          <p:nvPr/>
        </p:nvPicPr>
        <p:blipFill>
          <a:blip r:embed="rId3"/>
          <a:stretch>
            <a:fillRect/>
          </a:stretch>
        </p:blipFill>
        <p:spPr bwMode="auto">
          <a:xfrm>
            <a:off x="3835400" y="1600200"/>
            <a:ext cx="45339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49</Words>
  <Application>Microsoft Office PowerPoint</Application>
  <PresentationFormat>Widescreen</PresentationFormat>
  <Paragraphs>15</Paragraphs>
  <Slides>4</Slides>
  <Notes>2</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2021-11-14T20:55:12Z</dcterms:created>
  <dcterms:modified xsi:type="dcterms:W3CDTF">2021-11-14T20:55:12Z</dcterms:modified>
</cp:coreProperties>
</file>

<file path=docProps/custom.xml><?xml version="1.0" encoding="utf-8"?>
<Properties xmlns="http://schemas.openxmlformats.org/officeDocument/2006/custom-properties" xmlns:vt="http://schemas.openxmlformats.org/officeDocument/2006/docPropsVTypes"/>
</file>