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342900" latinLnBrk="0" marL="342900" rtl="0">
        <a:spcBef>
          <a:spcPct val="20000"/>
        </a:spcBef>
        <a:buFont typeface="Arial"/>
        <a:buChar char="•"/>
        <a:defRPr kern="1200" sz="3200">
          <a:solidFill>
            <a:schemeClr val="tx1"/>
          </a:solidFill>
          <a:latin typeface="+mn-lt"/>
          <a:ea typeface="+mn-ea"/>
          <a:cs typeface="+mn-cs"/>
        </a:defRPr>
      </a:lvl1pPr>
      <a:lvl2pPr algn="l" defTabSz="457200" eaLnBrk="1" hangingPunct="1" indent="-285750" latinLnBrk="0" marL="742950" rtl="0">
        <a:spcBef>
          <a:spcPct val="20000"/>
        </a:spcBef>
        <a:buFont typeface="Arial"/>
        <a:buChar char="–"/>
        <a:defRPr kern="1200" sz="2800">
          <a:solidFill>
            <a:schemeClr val="tx1"/>
          </a:solidFill>
          <a:latin typeface="+mn-lt"/>
          <a:ea typeface="+mn-ea"/>
          <a:cs typeface="+mn-cs"/>
        </a:defRPr>
      </a:lvl2pPr>
      <a:lvl3pPr algn="l" defTabSz="457200" eaLnBrk="1" hangingPunct="1" indent="-228600" latinLnBrk="0" marL="1143000" rtl="0">
        <a:spcBef>
          <a:spcPct val="20000"/>
        </a:spcBef>
        <a:buFont typeface="Arial"/>
        <a:buChar char="•"/>
        <a:defRPr kern="1200" sz="2400">
          <a:solidFill>
            <a:schemeClr val="tx1"/>
          </a:solidFill>
          <a:latin typeface="+mn-lt"/>
          <a:ea typeface="+mn-ea"/>
          <a:cs typeface="+mn-cs"/>
        </a:defRPr>
      </a:lvl3pPr>
      <a:lvl4pPr algn="l" defTabSz="457200" eaLnBrk="1" hangingPunct="1" indent="-228600" latinLnBrk="0" marL="1600200" rtl="0">
        <a:spcBef>
          <a:spcPct val="20000"/>
        </a:spcBef>
        <a:buFont typeface="Arial"/>
        <a:buChar char="–"/>
        <a:defRPr kern="1200" sz="2000">
          <a:solidFill>
            <a:schemeClr val="tx1"/>
          </a:solidFill>
          <a:latin typeface="+mn-lt"/>
          <a:ea typeface="+mn-ea"/>
          <a:cs typeface="+mn-cs"/>
        </a:defRPr>
      </a:lvl4pPr>
      <a:lvl5pPr algn="l" defTabSz="457200" eaLnBrk="1" hangingPunct="1" indent="-228600" latinLnBrk="0" marL="2057400" rtl="0">
        <a:spcBef>
          <a:spcPct val="20000"/>
        </a:spcBef>
        <a:buFont typeface="Arial"/>
        <a:buChar char="»"/>
        <a:defRPr kern="1200" sz="2000">
          <a:solidFill>
            <a:schemeClr val="tx1"/>
          </a:solidFill>
          <a:latin typeface="+mn-lt"/>
          <a:ea typeface="+mn-ea"/>
          <a:cs typeface="+mn-cs"/>
        </a:defRPr>
      </a:lvl5pPr>
      <a:lvl6pPr algn="l" defTabSz="457200" eaLnBrk="1" hangingPunct="1" indent="-228600" latinLnBrk="0" marL="2514600" rtl="0">
        <a:spcBef>
          <a:spcPct val="20000"/>
        </a:spcBef>
        <a:buFont typeface="Arial"/>
        <a:buChar char="•"/>
        <a:defRPr kern="1200" sz="20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kern="1200" sz="20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kern="1200" sz="20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Software</a:t>
            </a:r>
            <a:r>
              <a:rPr/>
              <a:t> </a:t>
            </a:r>
            <a:r>
              <a:rPr/>
              <a:t>Engineering</a:t>
            </a:r>
            <a:r>
              <a:rPr/>
              <a:t> </a:t>
            </a:r>
            <a:r>
              <a:rPr/>
              <a:t>Systems</a:t>
            </a:r>
            <a:r>
              <a:rPr/>
              <a:t> </a:t>
            </a:r>
            <a:r>
              <a:rPr/>
              <a:t>Career</a:t>
            </a:r>
            <a:r>
              <a:rPr/>
              <a:t> </a:t>
            </a:r>
            <a:r>
              <a:rPr/>
              <a:t>Progression</a:t>
            </a:r>
          </a:p>
        </p:txBody>
      </p:sp>
      <p:sp>
        <p:nvSpPr>
          <p:cNvPr id="3" name="Content Placeholder 2"/>
          <p:cNvSpPr>
            <a:spLocks noGrp="1"/>
          </p:cNvSpPr>
          <p:nvPr>
            <p:ph idx="1"/>
          </p:nvPr>
        </p:nvSpPr>
        <p:spPr/>
        <p:txBody>
          <a:bodyPr/>
          <a:lstStyle/>
          <a:p>
            <a:pPr lvl="0" marL="0" indent="0">
              <a:buNone/>
            </a:pPr>
            <a:r>
              <a:rPr/>
              <a:t>Chéyo Jiménez, MSE </a:t>
            </a:r>
            <a:r>
              <a:rPr i="1"/>
              <a:t>Oct, 2021</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in</a:t>
            </a:r>
            <a:r>
              <a:rPr/>
              <a:t> </a:t>
            </a:r>
            <a:r>
              <a:rPr/>
              <a:t>scope</a:t>
            </a:r>
            <a:r>
              <a:rPr/>
              <a:t> </a:t>
            </a:r>
            <a:r>
              <a:rPr/>
              <a:t>for</a:t>
            </a:r>
            <a:r>
              <a:rPr/>
              <a:t> </a:t>
            </a:r>
            <a:r>
              <a:rPr/>
              <a:t>this</a:t>
            </a:r>
            <a:r>
              <a:rPr/>
              <a:t> </a:t>
            </a:r>
            <a:r>
              <a:rPr/>
              <a:t>talk?</a:t>
            </a:r>
          </a:p>
        </p:txBody>
      </p:sp>
      <p:sp>
        <p:nvSpPr>
          <p:cNvPr id="3" name="Content Placeholder 2"/>
          <p:cNvSpPr>
            <a:spLocks noGrp="1"/>
          </p:cNvSpPr>
          <p:nvPr>
            <p:ph idx="1"/>
          </p:nvPr>
        </p:nvSpPr>
        <p:spPr/>
        <p:txBody>
          <a:bodyPr/>
          <a:lstStyle/>
          <a:p>
            <a:pPr lvl="1"/>
            <a:r>
              <a:rPr/>
              <a:t>Personal thoughts about SE career progression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out</a:t>
            </a:r>
            <a:r>
              <a:rPr/>
              <a:t> </a:t>
            </a:r>
            <a:r>
              <a:rPr/>
              <a:t>of</a:t>
            </a:r>
            <a:r>
              <a:rPr/>
              <a:t> </a:t>
            </a:r>
            <a:r>
              <a:rPr/>
              <a:t>scope</a:t>
            </a:r>
            <a:r>
              <a:rPr/>
              <a:t> </a:t>
            </a:r>
            <a:r>
              <a:rPr/>
              <a:t>for</a:t>
            </a:r>
            <a:r>
              <a:rPr/>
              <a:t> </a:t>
            </a:r>
            <a:r>
              <a:rPr/>
              <a:t>this</a:t>
            </a:r>
            <a:r>
              <a:rPr/>
              <a:t> </a:t>
            </a:r>
            <a:r>
              <a:rPr/>
              <a:t>talks?</a:t>
            </a:r>
          </a:p>
        </p:txBody>
      </p:sp>
      <p:sp>
        <p:nvSpPr>
          <p:cNvPr id="3" name="Content Placeholder 2"/>
          <p:cNvSpPr>
            <a:spLocks noGrp="1"/>
          </p:cNvSpPr>
          <p:nvPr>
            <p:ph idx="1"/>
          </p:nvPr>
        </p:nvSpPr>
        <p:spPr/>
        <p:txBody>
          <a:bodyPr/>
          <a:lstStyle/>
          <a:p>
            <a:pPr lvl="1"/>
            <a:r>
              <a:rPr/>
              <a:t>This wont cover all use cases</a:t>
            </a:r>
          </a:p>
          <a:p>
            <a:pPr lvl="1"/>
            <a:r>
              <a:rPr/>
              <a:t>Every company is different, not way to make guidance apply equally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People</a:t>
            </a:r>
            <a:r>
              <a:rPr/>
              <a:t> </a:t>
            </a:r>
            <a:r>
              <a:rPr/>
              <a:t>Systems</a:t>
            </a:r>
          </a:p>
        </p:txBody>
      </p:sp>
      <p:sp>
        <p:nvSpPr>
          <p:cNvPr id="3" name="Content Placeholder 2"/>
          <p:cNvSpPr>
            <a:spLocks noGrp="1"/>
          </p:cNvSpPr>
          <p:nvPr>
            <p:ph idx="1"/>
          </p:nvPr>
        </p:nvSpPr>
        <p:spPr/>
        <p:txBody>
          <a:bodyPr/>
          <a:lstStyle/>
          <a:p>
            <a:pPr lvl="0" marL="1270000" indent="0">
              <a:buNone/>
            </a:pPr>
            <a:r>
              <a:rPr sz="2000"/>
              <a:t>An important truth that’s often hard for software engineers to understand: technical systems are mostly made of people. The people who design the product. The people who write the code. The people who maintain the code. The people who use the product. Technical artifacts are transient edges. The nodes they connect are human beings. So take care of your people. Have empathy for your users, have empathy for your team. Create people-centric systems. This is always my #1 piece of advice to software engineers. And usually the most disregarded one</a:t>
            </a:r>
          </a:p>
          <a:p>
            <a:pPr lvl="0" marL="1270000" indent="0">
              <a:buNone/>
            </a:pPr>
            <a:r>
              <a:rPr sz="2000"/>
              <a:t>François Chollet @fchollet Jul 7, 2021</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People</a:t>
            </a:r>
            <a:r>
              <a:rPr/>
              <a:t> </a:t>
            </a:r>
            <a:r>
              <a:rPr/>
              <a:t>Systems</a:t>
            </a:r>
            <a:r>
              <a:rPr/>
              <a:t> </a:t>
            </a:r>
            <a:r>
              <a:rPr/>
              <a:t>from</a:t>
            </a:r>
            <a:r>
              <a:rPr/>
              <a:t> </a:t>
            </a:r>
            <a:r>
              <a:rPr/>
              <a:t>a</a:t>
            </a:r>
            <a:r>
              <a:rPr/>
              <a:t> </a:t>
            </a:r>
            <a:r>
              <a:rPr/>
              <a:t>company</a:t>
            </a:r>
            <a:r>
              <a:rPr/>
              <a:t> </a:t>
            </a:r>
            <a:r>
              <a:rPr/>
              <a:t>perspective</a:t>
            </a:r>
          </a:p>
        </p:txBody>
      </p:sp>
      <p:sp>
        <p:nvSpPr>
          <p:cNvPr id="3" name="Content Placeholder 2"/>
          <p:cNvSpPr>
            <a:spLocks noGrp="1"/>
          </p:cNvSpPr>
          <p:nvPr>
            <p:ph idx="1"/>
          </p:nvPr>
        </p:nvSpPr>
        <p:spPr/>
        <p:txBody>
          <a:bodyPr/>
          <a:lstStyle/>
          <a:p>
            <a:pPr lvl="1"/>
            <a:r>
              <a:rPr/>
              <a:t>People are either inside the company or outside.</a:t>
            </a:r>
          </a:p>
          <a:p>
            <a:pPr lvl="1"/>
            <a:r>
              <a:rPr/>
              <a:t>Inside people makes services and products for outside people.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People</a:t>
            </a:r>
            <a:r>
              <a:rPr/>
              <a:t> </a:t>
            </a:r>
            <a:r>
              <a:rPr/>
              <a:t>Systems:</a:t>
            </a:r>
            <a:r>
              <a:rPr/>
              <a:t> </a:t>
            </a:r>
            <a:r>
              <a:rPr/>
              <a:t>Who</a:t>
            </a:r>
            <a:r>
              <a:rPr/>
              <a:t> </a:t>
            </a:r>
            <a:r>
              <a:rPr/>
              <a:t>we</a:t>
            </a:r>
            <a:r>
              <a:rPr/>
              <a:t> </a:t>
            </a:r>
            <a:r>
              <a:rPr/>
              <a:t>do</a:t>
            </a:r>
            <a:r>
              <a:rPr/>
              <a:t> </a:t>
            </a:r>
            <a:r>
              <a:rPr/>
              <a:t>business</a:t>
            </a:r>
            <a:r>
              <a:rPr/>
              <a:t> </a:t>
            </a:r>
            <a:r>
              <a:rPr/>
              <a:t>with?</a:t>
            </a:r>
          </a:p>
        </p:txBody>
      </p:sp>
      <p:sp>
        <p:nvSpPr>
          <p:cNvPr id="3" name="Content Placeholder 2"/>
          <p:cNvSpPr>
            <a:spLocks noGrp="1"/>
          </p:cNvSpPr>
          <p:nvPr>
            <p:ph idx="1"/>
          </p:nvPr>
        </p:nvSpPr>
        <p:spPr/>
        <p:txBody>
          <a:bodyPr/>
          <a:lstStyle/>
          <a:p>
            <a:pPr lvl="1"/>
            <a:r>
              <a:rPr/>
              <a:t>People who gives us money</a:t>
            </a:r>
          </a:p>
          <a:p>
            <a:pPr lvl="2"/>
            <a:r>
              <a:rPr/>
              <a:t>Customers</a:t>
            </a:r>
          </a:p>
          <a:p>
            <a:pPr lvl="2"/>
            <a:r>
              <a:rPr/>
              <a:t>Stock holders</a:t>
            </a:r>
          </a:p>
          <a:p>
            <a:pPr lvl="1"/>
            <a:r>
              <a:rPr/>
              <a:t>People who take our money</a:t>
            </a:r>
          </a:p>
          <a:p>
            <a:pPr lvl="2"/>
            <a:r>
              <a:rPr/>
              <a:t>Vendors we buy services and things from</a:t>
            </a:r>
          </a:p>
          <a:p>
            <a:pPr lvl="3"/>
            <a:r>
              <a:rPr/>
              <a:t>Some vendor teams work inside of companies but they are not really considered inside people.</a:t>
            </a:r>
          </a:p>
          <a:p>
            <a:pPr lvl="2"/>
            <a:r>
              <a:rPr/>
              <a:t>Governments (Taxes)</a:t>
            </a:r>
          </a:p>
          <a:p>
            <a:pPr lvl="2"/>
            <a:r>
              <a:rPr/>
              <a:t>Our employees (We treat these people as inside people)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People</a:t>
            </a:r>
            <a:r>
              <a:rPr/>
              <a:t> </a:t>
            </a:r>
            <a:r>
              <a:rPr/>
              <a:t>Systems:</a:t>
            </a:r>
            <a:r>
              <a:rPr/>
              <a:t> </a:t>
            </a:r>
            <a:r>
              <a:rPr/>
              <a:t>Inside</a:t>
            </a:r>
            <a:r>
              <a:rPr/>
              <a:t> </a:t>
            </a:r>
            <a:r>
              <a:rPr/>
              <a:t>people</a:t>
            </a:r>
          </a:p>
        </p:txBody>
      </p:sp>
      <p:sp>
        <p:nvSpPr>
          <p:cNvPr id="3" name="Content Placeholder 2"/>
          <p:cNvSpPr>
            <a:spLocks noGrp="1"/>
          </p:cNvSpPr>
          <p:nvPr>
            <p:ph idx="1"/>
          </p:nvPr>
        </p:nvSpPr>
        <p:spPr/>
        <p:txBody>
          <a:bodyPr/>
          <a:lstStyle/>
          <a:p>
            <a:pPr lvl="1"/>
            <a:r>
              <a:rPr/>
              <a:t>Employees</a:t>
            </a:r>
          </a:p>
          <a:p>
            <a:pPr lvl="2"/>
            <a:r>
              <a:rPr/>
              <a:t>Engineering</a:t>
            </a:r>
          </a:p>
          <a:p>
            <a:pPr lvl="2"/>
            <a:r>
              <a:rPr/>
              <a:t>Non-Engineering</a:t>
            </a:r>
          </a:p>
          <a:p>
            <a:pPr lvl="1"/>
            <a:r>
              <a:rPr/>
              <a:t>Leadership</a:t>
            </a:r>
          </a:p>
          <a:p>
            <a:pPr lvl="2"/>
            <a:r>
              <a:rPr/>
              <a:t>The board or steering committee</a:t>
            </a:r>
          </a:p>
          <a:p>
            <a:pPr lvl="2"/>
            <a:r>
              <a:rPr/>
              <a:t>Company Leadership (CEOs, VPs, etc)</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2021-10-13T01:33:04Z</dcterms:created>
  <dcterms:modified xsi:type="dcterms:W3CDTF">2021-10-13T01:33:04Z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arp">
    <vt:lpwstr>True</vt:lpwstr>
  </property>
</Properties>
</file>