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7" r:id="rId2"/>
    <p:sldId id="257" r:id="rId3"/>
    <p:sldId id="258" r:id="rId4"/>
    <p:sldId id="259" r:id="rId5"/>
    <p:sldId id="260" r:id="rId6"/>
    <p:sldId id="273" r:id="rId7"/>
    <p:sldId id="261" r:id="rId8"/>
    <p:sldId id="274" r:id="rId9"/>
    <p:sldId id="275" r:id="rId10"/>
    <p:sldId id="264" r:id="rId11"/>
    <p:sldId id="265" r:id="rId12"/>
    <p:sldId id="266" r:id="rId13"/>
    <p:sldId id="267" r:id="rId14"/>
    <p:sldId id="268" r:id="rId15"/>
    <p:sldId id="276"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9180" autoAdjust="0"/>
  </p:normalViewPr>
  <p:slideViewPr>
    <p:cSldViewPr snapToGrid="0" snapToObjects="1">
      <p:cViewPr varScale="1">
        <p:scale>
          <a:sx n="113" d="100"/>
          <a:sy n="113" d="100"/>
        </p:scale>
        <p:origin x="2094"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ADE8FD-4575-4135-918E-67444F258B4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5EDE158-107F-4EF6-B182-BF0B416FCBA1}">
      <dgm:prSet phldrT="[Text]"/>
      <dgm:spPr/>
      <dgm:t>
        <a:bodyPr/>
        <a:lstStyle/>
        <a:p>
          <a:r>
            <a:rPr lang="en-US" dirty="0"/>
            <a:t>Clear Strategy</a:t>
          </a:r>
        </a:p>
      </dgm:t>
    </dgm:pt>
    <dgm:pt modelId="{E062B9E4-48AA-4428-8420-15212D097D50}" type="parTrans" cxnId="{0A9E0F21-0499-43AF-B742-B973CCB94D61}">
      <dgm:prSet/>
      <dgm:spPr/>
      <dgm:t>
        <a:bodyPr/>
        <a:lstStyle/>
        <a:p>
          <a:endParaRPr lang="en-US"/>
        </a:p>
      </dgm:t>
    </dgm:pt>
    <dgm:pt modelId="{ECE25AF6-D3BA-42C1-8B30-EEB4E59D35CB}" type="sibTrans" cxnId="{0A9E0F21-0499-43AF-B742-B973CCB94D61}">
      <dgm:prSet/>
      <dgm:spPr>
        <a:solidFill>
          <a:schemeClr val="accent4">
            <a:lumMod val="60000"/>
            <a:lumOff val="40000"/>
          </a:schemeClr>
        </a:solidFill>
      </dgm:spPr>
      <dgm:t>
        <a:bodyPr/>
        <a:lstStyle/>
        <a:p>
          <a:r>
            <a:rPr lang="en-US" dirty="0"/>
            <a:t>[Pre] Contextual Awareness</a:t>
          </a:r>
        </a:p>
      </dgm:t>
    </dgm:pt>
    <dgm:pt modelId="{BD62B606-4E81-4139-8DEA-AFFF522683FC}">
      <dgm:prSet phldrT="[Text]"/>
      <dgm:spPr>
        <a:solidFill>
          <a:schemeClr val="accent2">
            <a:lumMod val="60000"/>
            <a:lumOff val="40000"/>
          </a:schemeClr>
        </a:solidFill>
      </dgm:spPr>
      <dgm:t>
        <a:bodyPr/>
        <a:lstStyle/>
        <a:p>
          <a:r>
            <a:rPr lang="en-US" dirty="0"/>
            <a:t>Intrinsic Drive</a:t>
          </a:r>
        </a:p>
      </dgm:t>
    </dgm:pt>
    <dgm:pt modelId="{F42386F2-04AB-4641-8E19-DDEC4B6734A5}" type="sibTrans" cxnId="{EC3415D2-11CF-4CCC-8AC2-90C6309126B7}">
      <dgm:prSet/>
      <dgm:spPr>
        <a:solidFill>
          <a:schemeClr val="accent4">
            <a:lumMod val="60000"/>
            <a:lumOff val="40000"/>
          </a:schemeClr>
        </a:solidFill>
      </dgm:spPr>
      <dgm:t>
        <a:bodyPr/>
        <a:lstStyle/>
        <a:p>
          <a:r>
            <a:rPr lang="en-US" dirty="0"/>
            <a:t>[Post]</a:t>
          </a:r>
        </a:p>
        <a:p>
          <a:r>
            <a:rPr lang="en-US" dirty="0"/>
            <a:t>Contextual Awareness</a:t>
          </a:r>
        </a:p>
      </dgm:t>
    </dgm:pt>
    <dgm:pt modelId="{1377CAA2-90AB-4441-BADD-B8C23474B1FA}" type="parTrans" cxnId="{EC3415D2-11CF-4CCC-8AC2-90C6309126B7}">
      <dgm:prSet/>
      <dgm:spPr/>
      <dgm:t>
        <a:bodyPr/>
        <a:lstStyle/>
        <a:p>
          <a:endParaRPr lang="en-US"/>
        </a:p>
      </dgm:t>
    </dgm:pt>
    <dgm:pt modelId="{8B78B03F-230F-4DA3-9278-599191BB9BEA}" type="pres">
      <dgm:prSet presAssocID="{C5ADE8FD-4575-4135-918E-67444F258B47}" presName="Name0" presStyleCnt="0">
        <dgm:presLayoutVars>
          <dgm:chMax/>
          <dgm:chPref/>
          <dgm:dir/>
          <dgm:animLvl val="lvl"/>
        </dgm:presLayoutVars>
      </dgm:prSet>
      <dgm:spPr/>
    </dgm:pt>
    <dgm:pt modelId="{1874C112-9323-419D-B5DB-D69524E8CEFF}" type="pres">
      <dgm:prSet presAssocID="{35EDE158-107F-4EF6-B182-BF0B416FCBA1}" presName="composite" presStyleCnt="0"/>
      <dgm:spPr/>
    </dgm:pt>
    <dgm:pt modelId="{B3AA8585-40A4-4B6E-9187-94630CC8ABD3}" type="pres">
      <dgm:prSet presAssocID="{35EDE158-107F-4EF6-B182-BF0B416FCBA1}" presName="Parent1" presStyleLbl="node1" presStyleIdx="0" presStyleCnt="4">
        <dgm:presLayoutVars>
          <dgm:chMax val="1"/>
          <dgm:chPref val="1"/>
          <dgm:bulletEnabled val="1"/>
        </dgm:presLayoutVars>
      </dgm:prSet>
      <dgm:spPr/>
    </dgm:pt>
    <dgm:pt modelId="{19EE9D52-33E5-4971-88D0-2BEE868AA967}" type="pres">
      <dgm:prSet presAssocID="{35EDE158-107F-4EF6-B182-BF0B416FCBA1}" presName="Childtext1" presStyleLbl="revTx" presStyleIdx="0" presStyleCnt="2">
        <dgm:presLayoutVars>
          <dgm:chMax val="0"/>
          <dgm:chPref val="0"/>
          <dgm:bulletEnabled val="1"/>
        </dgm:presLayoutVars>
      </dgm:prSet>
      <dgm:spPr/>
    </dgm:pt>
    <dgm:pt modelId="{0A973DA7-0775-4E8F-A9C6-C0FF8348645C}" type="pres">
      <dgm:prSet presAssocID="{35EDE158-107F-4EF6-B182-BF0B416FCBA1}" presName="BalanceSpacing" presStyleCnt="0"/>
      <dgm:spPr/>
    </dgm:pt>
    <dgm:pt modelId="{886EF925-F8A3-45BA-894C-46956C47A642}" type="pres">
      <dgm:prSet presAssocID="{35EDE158-107F-4EF6-B182-BF0B416FCBA1}" presName="BalanceSpacing1" presStyleCnt="0"/>
      <dgm:spPr/>
    </dgm:pt>
    <dgm:pt modelId="{9B72CDDC-2D51-4ADD-84BC-4D1B22F3AD9F}" type="pres">
      <dgm:prSet presAssocID="{ECE25AF6-D3BA-42C1-8B30-EEB4E59D35CB}" presName="Accent1Text" presStyleLbl="node1" presStyleIdx="1" presStyleCnt="4"/>
      <dgm:spPr/>
    </dgm:pt>
    <dgm:pt modelId="{5B6FA6CD-9622-4872-938E-6EC15EDEED40}" type="pres">
      <dgm:prSet presAssocID="{ECE25AF6-D3BA-42C1-8B30-EEB4E59D35CB}" presName="spaceBetweenRectangles" presStyleCnt="0"/>
      <dgm:spPr/>
    </dgm:pt>
    <dgm:pt modelId="{11276AEE-7710-4C22-A9E2-CEEA67539BD2}" type="pres">
      <dgm:prSet presAssocID="{BD62B606-4E81-4139-8DEA-AFFF522683FC}" presName="composite" presStyleCnt="0"/>
      <dgm:spPr/>
    </dgm:pt>
    <dgm:pt modelId="{E847893B-1E5B-429D-A245-4AB886346474}" type="pres">
      <dgm:prSet presAssocID="{BD62B606-4E81-4139-8DEA-AFFF522683FC}" presName="Parent1" presStyleLbl="node1" presStyleIdx="2" presStyleCnt="4">
        <dgm:presLayoutVars>
          <dgm:chMax val="1"/>
          <dgm:chPref val="1"/>
          <dgm:bulletEnabled val="1"/>
        </dgm:presLayoutVars>
      </dgm:prSet>
      <dgm:spPr/>
    </dgm:pt>
    <dgm:pt modelId="{871355F3-440C-4E3F-B08C-163FF8A392E6}" type="pres">
      <dgm:prSet presAssocID="{BD62B606-4E81-4139-8DEA-AFFF522683FC}" presName="Childtext1" presStyleLbl="revTx" presStyleIdx="1" presStyleCnt="2">
        <dgm:presLayoutVars>
          <dgm:chMax val="0"/>
          <dgm:chPref val="0"/>
          <dgm:bulletEnabled val="1"/>
        </dgm:presLayoutVars>
      </dgm:prSet>
      <dgm:spPr/>
    </dgm:pt>
    <dgm:pt modelId="{19726B3B-3AB3-4AA7-ACBE-44E88C8ED9C9}" type="pres">
      <dgm:prSet presAssocID="{BD62B606-4E81-4139-8DEA-AFFF522683FC}" presName="BalanceSpacing" presStyleCnt="0"/>
      <dgm:spPr/>
    </dgm:pt>
    <dgm:pt modelId="{FC731778-D6C1-48D4-8E43-5DE395326890}" type="pres">
      <dgm:prSet presAssocID="{BD62B606-4E81-4139-8DEA-AFFF522683FC}" presName="BalanceSpacing1" presStyleCnt="0"/>
      <dgm:spPr/>
    </dgm:pt>
    <dgm:pt modelId="{5FAF997C-85FF-4B1E-82D7-9B494DF3DBDE}" type="pres">
      <dgm:prSet presAssocID="{F42386F2-04AB-4641-8E19-DDEC4B6734A5}" presName="Accent1Text" presStyleLbl="node1" presStyleIdx="3" presStyleCnt="4"/>
      <dgm:spPr/>
    </dgm:pt>
  </dgm:ptLst>
  <dgm:cxnLst>
    <dgm:cxn modelId="{0A9E0F21-0499-43AF-B742-B973CCB94D61}" srcId="{C5ADE8FD-4575-4135-918E-67444F258B47}" destId="{35EDE158-107F-4EF6-B182-BF0B416FCBA1}" srcOrd="0" destOrd="0" parTransId="{E062B9E4-48AA-4428-8420-15212D097D50}" sibTransId="{ECE25AF6-D3BA-42C1-8B30-EEB4E59D35CB}"/>
    <dgm:cxn modelId="{7956EA3A-EF74-4A49-9ABC-4451137FFCF8}" type="presOf" srcId="{F42386F2-04AB-4641-8E19-DDEC4B6734A5}" destId="{5FAF997C-85FF-4B1E-82D7-9B494DF3DBDE}" srcOrd="0" destOrd="0" presId="urn:microsoft.com/office/officeart/2008/layout/AlternatingHexagons"/>
    <dgm:cxn modelId="{DA3D3CA3-F5A5-4C6B-A06C-846B236453CA}" type="presOf" srcId="{BD62B606-4E81-4139-8DEA-AFFF522683FC}" destId="{E847893B-1E5B-429D-A245-4AB886346474}" srcOrd="0" destOrd="0" presId="urn:microsoft.com/office/officeart/2008/layout/AlternatingHexagons"/>
    <dgm:cxn modelId="{E74412BB-9CCC-4B4B-B753-6BDAFB01AC93}" type="presOf" srcId="{ECE25AF6-D3BA-42C1-8B30-EEB4E59D35CB}" destId="{9B72CDDC-2D51-4ADD-84BC-4D1B22F3AD9F}" srcOrd="0" destOrd="0" presId="urn:microsoft.com/office/officeart/2008/layout/AlternatingHexagons"/>
    <dgm:cxn modelId="{639DAABF-F2E1-4799-BDDD-09AC646C5D72}" type="presOf" srcId="{35EDE158-107F-4EF6-B182-BF0B416FCBA1}" destId="{B3AA8585-40A4-4B6E-9187-94630CC8ABD3}" srcOrd="0" destOrd="0" presId="urn:microsoft.com/office/officeart/2008/layout/AlternatingHexagons"/>
    <dgm:cxn modelId="{EC3415D2-11CF-4CCC-8AC2-90C6309126B7}" srcId="{C5ADE8FD-4575-4135-918E-67444F258B47}" destId="{BD62B606-4E81-4139-8DEA-AFFF522683FC}" srcOrd="1" destOrd="0" parTransId="{1377CAA2-90AB-4441-BADD-B8C23474B1FA}" sibTransId="{F42386F2-04AB-4641-8E19-DDEC4B6734A5}"/>
    <dgm:cxn modelId="{63054CDE-B42E-44F7-85DA-BB9782B109FD}" type="presOf" srcId="{C5ADE8FD-4575-4135-918E-67444F258B47}" destId="{8B78B03F-230F-4DA3-9278-599191BB9BEA}" srcOrd="0" destOrd="0" presId="urn:microsoft.com/office/officeart/2008/layout/AlternatingHexagons"/>
    <dgm:cxn modelId="{F4B13AF1-050E-46F5-9BE9-01A5B1988DB5}" type="presParOf" srcId="{8B78B03F-230F-4DA3-9278-599191BB9BEA}" destId="{1874C112-9323-419D-B5DB-D69524E8CEFF}" srcOrd="0" destOrd="0" presId="urn:microsoft.com/office/officeart/2008/layout/AlternatingHexagons"/>
    <dgm:cxn modelId="{70561110-E4F7-4801-B3AD-08DD78F167A2}" type="presParOf" srcId="{1874C112-9323-419D-B5DB-D69524E8CEFF}" destId="{B3AA8585-40A4-4B6E-9187-94630CC8ABD3}" srcOrd="0" destOrd="0" presId="urn:microsoft.com/office/officeart/2008/layout/AlternatingHexagons"/>
    <dgm:cxn modelId="{72AF53D0-ACC6-4AA2-A066-4EE391B0945B}" type="presParOf" srcId="{1874C112-9323-419D-B5DB-D69524E8CEFF}" destId="{19EE9D52-33E5-4971-88D0-2BEE868AA967}" srcOrd="1" destOrd="0" presId="urn:microsoft.com/office/officeart/2008/layout/AlternatingHexagons"/>
    <dgm:cxn modelId="{109F79A7-1DA4-4E3A-A8C6-0387865093FD}" type="presParOf" srcId="{1874C112-9323-419D-B5DB-D69524E8CEFF}" destId="{0A973DA7-0775-4E8F-A9C6-C0FF8348645C}" srcOrd="2" destOrd="0" presId="urn:microsoft.com/office/officeart/2008/layout/AlternatingHexagons"/>
    <dgm:cxn modelId="{C9F38F71-DC36-4B1E-B3BE-4A5A9E77A397}" type="presParOf" srcId="{1874C112-9323-419D-B5DB-D69524E8CEFF}" destId="{886EF925-F8A3-45BA-894C-46956C47A642}" srcOrd="3" destOrd="0" presId="urn:microsoft.com/office/officeart/2008/layout/AlternatingHexagons"/>
    <dgm:cxn modelId="{9B37E7A8-33D9-4F62-A393-82ADB536DB0B}" type="presParOf" srcId="{1874C112-9323-419D-B5DB-D69524E8CEFF}" destId="{9B72CDDC-2D51-4ADD-84BC-4D1B22F3AD9F}" srcOrd="4" destOrd="0" presId="urn:microsoft.com/office/officeart/2008/layout/AlternatingHexagons"/>
    <dgm:cxn modelId="{73249094-4936-4D36-AA97-ED0FCFCBA5BE}" type="presParOf" srcId="{8B78B03F-230F-4DA3-9278-599191BB9BEA}" destId="{5B6FA6CD-9622-4872-938E-6EC15EDEED40}" srcOrd="1" destOrd="0" presId="urn:microsoft.com/office/officeart/2008/layout/AlternatingHexagons"/>
    <dgm:cxn modelId="{9128553E-32DE-4D19-ACF9-AB88C8A86410}" type="presParOf" srcId="{8B78B03F-230F-4DA3-9278-599191BB9BEA}" destId="{11276AEE-7710-4C22-A9E2-CEEA67539BD2}" srcOrd="2" destOrd="0" presId="urn:microsoft.com/office/officeart/2008/layout/AlternatingHexagons"/>
    <dgm:cxn modelId="{AD54FF82-5CED-4194-95F3-AABD7692800A}" type="presParOf" srcId="{11276AEE-7710-4C22-A9E2-CEEA67539BD2}" destId="{E847893B-1E5B-429D-A245-4AB886346474}" srcOrd="0" destOrd="0" presId="urn:microsoft.com/office/officeart/2008/layout/AlternatingHexagons"/>
    <dgm:cxn modelId="{E4868328-332E-4E79-92A6-7FC5F4CF0665}" type="presParOf" srcId="{11276AEE-7710-4C22-A9E2-CEEA67539BD2}" destId="{871355F3-440C-4E3F-B08C-163FF8A392E6}" srcOrd="1" destOrd="0" presId="urn:microsoft.com/office/officeart/2008/layout/AlternatingHexagons"/>
    <dgm:cxn modelId="{480779DB-F5A7-4DAA-9408-ED71EA8CF0F8}" type="presParOf" srcId="{11276AEE-7710-4C22-A9E2-CEEA67539BD2}" destId="{19726B3B-3AB3-4AA7-ACBE-44E88C8ED9C9}" srcOrd="2" destOrd="0" presId="urn:microsoft.com/office/officeart/2008/layout/AlternatingHexagons"/>
    <dgm:cxn modelId="{41359A46-44B2-46CB-80BB-2D6237E80F95}" type="presParOf" srcId="{11276AEE-7710-4C22-A9E2-CEEA67539BD2}" destId="{FC731778-D6C1-48D4-8E43-5DE395326890}" srcOrd="3" destOrd="0" presId="urn:microsoft.com/office/officeart/2008/layout/AlternatingHexagons"/>
    <dgm:cxn modelId="{0AC900F8-9709-47DB-83F4-A97C0F451DB0}" type="presParOf" srcId="{11276AEE-7710-4C22-A9E2-CEEA67539BD2}" destId="{5FAF997C-85FF-4B1E-82D7-9B494DF3DBD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ADE8FD-4575-4135-918E-67444F258B4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5EDE158-107F-4EF6-B182-BF0B416FCBA1}">
      <dgm:prSet phldrT="[Text]"/>
      <dgm:spPr/>
      <dgm:t>
        <a:bodyPr/>
        <a:lstStyle/>
        <a:p>
          <a:r>
            <a:rPr lang="en-US" dirty="0"/>
            <a:t>Clear Strategy</a:t>
          </a:r>
        </a:p>
      </dgm:t>
    </dgm:pt>
    <dgm:pt modelId="{E062B9E4-48AA-4428-8420-15212D097D50}" type="parTrans" cxnId="{0A9E0F21-0499-43AF-B742-B973CCB94D61}">
      <dgm:prSet/>
      <dgm:spPr/>
      <dgm:t>
        <a:bodyPr/>
        <a:lstStyle/>
        <a:p>
          <a:endParaRPr lang="en-US"/>
        </a:p>
      </dgm:t>
    </dgm:pt>
    <dgm:pt modelId="{ECE25AF6-D3BA-42C1-8B30-EEB4E59D35CB}" type="sibTrans" cxnId="{0A9E0F21-0499-43AF-B742-B973CCB94D61}">
      <dgm:prSet/>
      <dgm:spPr>
        <a:solidFill>
          <a:schemeClr val="accent4">
            <a:lumMod val="60000"/>
            <a:lumOff val="40000"/>
          </a:schemeClr>
        </a:solidFill>
      </dgm:spPr>
      <dgm:t>
        <a:bodyPr/>
        <a:lstStyle/>
        <a:p>
          <a:r>
            <a:rPr lang="en-US" dirty="0"/>
            <a:t>[Pre] Contextual Awareness</a:t>
          </a:r>
        </a:p>
      </dgm:t>
    </dgm:pt>
    <dgm:pt modelId="{BD62B606-4E81-4139-8DEA-AFFF522683FC}">
      <dgm:prSet phldrT="[Text]"/>
      <dgm:spPr>
        <a:solidFill>
          <a:schemeClr val="accent2">
            <a:lumMod val="60000"/>
            <a:lumOff val="40000"/>
          </a:schemeClr>
        </a:solidFill>
      </dgm:spPr>
      <dgm:t>
        <a:bodyPr/>
        <a:lstStyle/>
        <a:p>
          <a:r>
            <a:rPr lang="en-US" dirty="0"/>
            <a:t>Intrinsic Drive</a:t>
          </a:r>
        </a:p>
      </dgm:t>
    </dgm:pt>
    <dgm:pt modelId="{F42386F2-04AB-4641-8E19-DDEC4B6734A5}" type="sibTrans" cxnId="{EC3415D2-11CF-4CCC-8AC2-90C6309126B7}">
      <dgm:prSet/>
      <dgm:spPr>
        <a:solidFill>
          <a:schemeClr val="accent4">
            <a:lumMod val="60000"/>
            <a:lumOff val="40000"/>
          </a:schemeClr>
        </a:solidFill>
      </dgm:spPr>
      <dgm:t>
        <a:bodyPr/>
        <a:lstStyle/>
        <a:p>
          <a:r>
            <a:rPr lang="en-US" dirty="0"/>
            <a:t>[Post]</a:t>
          </a:r>
        </a:p>
        <a:p>
          <a:r>
            <a:rPr lang="en-US" dirty="0"/>
            <a:t>Contextual Awareness</a:t>
          </a:r>
        </a:p>
      </dgm:t>
    </dgm:pt>
    <dgm:pt modelId="{1377CAA2-90AB-4441-BADD-B8C23474B1FA}" type="parTrans" cxnId="{EC3415D2-11CF-4CCC-8AC2-90C6309126B7}">
      <dgm:prSet/>
      <dgm:spPr/>
      <dgm:t>
        <a:bodyPr/>
        <a:lstStyle/>
        <a:p>
          <a:endParaRPr lang="en-US"/>
        </a:p>
      </dgm:t>
    </dgm:pt>
    <dgm:pt modelId="{8B78B03F-230F-4DA3-9278-599191BB9BEA}" type="pres">
      <dgm:prSet presAssocID="{C5ADE8FD-4575-4135-918E-67444F258B47}" presName="Name0" presStyleCnt="0">
        <dgm:presLayoutVars>
          <dgm:chMax/>
          <dgm:chPref/>
          <dgm:dir/>
          <dgm:animLvl val="lvl"/>
        </dgm:presLayoutVars>
      </dgm:prSet>
      <dgm:spPr/>
    </dgm:pt>
    <dgm:pt modelId="{1874C112-9323-419D-B5DB-D69524E8CEFF}" type="pres">
      <dgm:prSet presAssocID="{35EDE158-107F-4EF6-B182-BF0B416FCBA1}" presName="composite" presStyleCnt="0"/>
      <dgm:spPr/>
    </dgm:pt>
    <dgm:pt modelId="{B3AA8585-40A4-4B6E-9187-94630CC8ABD3}" type="pres">
      <dgm:prSet presAssocID="{35EDE158-107F-4EF6-B182-BF0B416FCBA1}" presName="Parent1" presStyleLbl="node1" presStyleIdx="0" presStyleCnt="4">
        <dgm:presLayoutVars>
          <dgm:chMax val="1"/>
          <dgm:chPref val="1"/>
          <dgm:bulletEnabled val="1"/>
        </dgm:presLayoutVars>
      </dgm:prSet>
      <dgm:spPr/>
    </dgm:pt>
    <dgm:pt modelId="{19EE9D52-33E5-4971-88D0-2BEE868AA967}" type="pres">
      <dgm:prSet presAssocID="{35EDE158-107F-4EF6-B182-BF0B416FCBA1}" presName="Childtext1" presStyleLbl="revTx" presStyleIdx="0" presStyleCnt="2">
        <dgm:presLayoutVars>
          <dgm:chMax val="0"/>
          <dgm:chPref val="0"/>
          <dgm:bulletEnabled val="1"/>
        </dgm:presLayoutVars>
      </dgm:prSet>
      <dgm:spPr/>
    </dgm:pt>
    <dgm:pt modelId="{0A973DA7-0775-4E8F-A9C6-C0FF8348645C}" type="pres">
      <dgm:prSet presAssocID="{35EDE158-107F-4EF6-B182-BF0B416FCBA1}" presName="BalanceSpacing" presStyleCnt="0"/>
      <dgm:spPr/>
    </dgm:pt>
    <dgm:pt modelId="{886EF925-F8A3-45BA-894C-46956C47A642}" type="pres">
      <dgm:prSet presAssocID="{35EDE158-107F-4EF6-B182-BF0B416FCBA1}" presName="BalanceSpacing1" presStyleCnt="0"/>
      <dgm:spPr/>
    </dgm:pt>
    <dgm:pt modelId="{9B72CDDC-2D51-4ADD-84BC-4D1B22F3AD9F}" type="pres">
      <dgm:prSet presAssocID="{ECE25AF6-D3BA-42C1-8B30-EEB4E59D35CB}" presName="Accent1Text" presStyleLbl="node1" presStyleIdx="1" presStyleCnt="4"/>
      <dgm:spPr/>
    </dgm:pt>
    <dgm:pt modelId="{5B6FA6CD-9622-4872-938E-6EC15EDEED40}" type="pres">
      <dgm:prSet presAssocID="{ECE25AF6-D3BA-42C1-8B30-EEB4E59D35CB}" presName="spaceBetweenRectangles" presStyleCnt="0"/>
      <dgm:spPr/>
    </dgm:pt>
    <dgm:pt modelId="{11276AEE-7710-4C22-A9E2-CEEA67539BD2}" type="pres">
      <dgm:prSet presAssocID="{BD62B606-4E81-4139-8DEA-AFFF522683FC}" presName="composite" presStyleCnt="0"/>
      <dgm:spPr/>
    </dgm:pt>
    <dgm:pt modelId="{E847893B-1E5B-429D-A245-4AB886346474}" type="pres">
      <dgm:prSet presAssocID="{BD62B606-4E81-4139-8DEA-AFFF522683FC}" presName="Parent1" presStyleLbl="node1" presStyleIdx="2" presStyleCnt="4">
        <dgm:presLayoutVars>
          <dgm:chMax val="1"/>
          <dgm:chPref val="1"/>
          <dgm:bulletEnabled val="1"/>
        </dgm:presLayoutVars>
      </dgm:prSet>
      <dgm:spPr/>
    </dgm:pt>
    <dgm:pt modelId="{871355F3-440C-4E3F-B08C-163FF8A392E6}" type="pres">
      <dgm:prSet presAssocID="{BD62B606-4E81-4139-8DEA-AFFF522683FC}" presName="Childtext1" presStyleLbl="revTx" presStyleIdx="1" presStyleCnt="2">
        <dgm:presLayoutVars>
          <dgm:chMax val="0"/>
          <dgm:chPref val="0"/>
          <dgm:bulletEnabled val="1"/>
        </dgm:presLayoutVars>
      </dgm:prSet>
      <dgm:spPr/>
    </dgm:pt>
    <dgm:pt modelId="{19726B3B-3AB3-4AA7-ACBE-44E88C8ED9C9}" type="pres">
      <dgm:prSet presAssocID="{BD62B606-4E81-4139-8DEA-AFFF522683FC}" presName="BalanceSpacing" presStyleCnt="0"/>
      <dgm:spPr/>
    </dgm:pt>
    <dgm:pt modelId="{FC731778-D6C1-48D4-8E43-5DE395326890}" type="pres">
      <dgm:prSet presAssocID="{BD62B606-4E81-4139-8DEA-AFFF522683FC}" presName="BalanceSpacing1" presStyleCnt="0"/>
      <dgm:spPr/>
    </dgm:pt>
    <dgm:pt modelId="{5FAF997C-85FF-4B1E-82D7-9B494DF3DBDE}" type="pres">
      <dgm:prSet presAssocID="{F42386F2-04AB-4641-8E19-DDEC4B6734A5}" presName="Accent1Text" presStyleLbl="node1" presStyleIdx="3" presStyleCnt="4"/>
      <dgm:spPr/>
    </dgm:pt>
  </dgm:ptLst>
  <dgm:cxnLst>
    <dgm:cxn modelId="{0A9E0F21-0499-43AF-B742-B973CCB94D61}" srcId="{C5ADE8FD-4575-4135-918E-67444F258B47}" destId="{35EDE158-107F-4EF6-B182-BF0B416FCBA1}" srcOrd="0" destOrd="0" parTransId="{E062B9E4-48AA-4428-8420-15212D097D50}" sibTransId="{ECE25AF6-D3BA-42C1-8B30-EEB4E59D35CB}"/>
    <dgm:cxn modelId="{7956EA3A-EF74-4A49-9ABC-4451137FFCF8}" type="presOf" srcId="{F42386F2-04AB-4641-8E19-DDEC4B6734A5}" destId="{5FAF997C-85FF-4B1E-82D7-9B494DF3DBDE}" srcOrd="0" destOrd="0" presId="urn:microsoft.com/office/officeart/2008/layout/AlternatingHexagons"/>
    <dgm:cxn modelId="{DA3D3CA3-F5A5-4C6B-A06C-846B236453CA}" type="presOf" srcId="{BD62B606-4E81-4139-8DEA-AFFF522683FC}" destId="{E847893B-1E5B-429D-A245-4AB886346474}" srcOrd="0" destOrd="0" presId="urn:microsoft.com/office/officeart/2008/layout/AlternatingHexagons"/>
    <dgm:cxn modelId="{E74412BB-9CCC-4B4B-B753-6BDAFB01AC93}" type="presOf" srcId="{ECE25AF6-D3BA-42C1-8B30-EEB4E59D35CB}" destId="{9B72CDDC-2D51-4ADD-84BC-4D1B22F3AD9F}" srcOrd="0" destOrd="0" presId="urn:microsoft.com/office/officeart/2008/layout/AlternatingHexagons"/>
    <dgm:cxn modelId="{639DAABF-F2E1-4799-BDDD-09AC646C5D72}" type="presOf" srcId="{35EDE158-107F-4EF6-B182-BF0B416FCBA1}" destId="{B3AA8585-40A4-4B6E-9187-94630CC8ABD3}" srcOrd="0" destOrd="0" presId="urn:microsoft.com/office/officeart/2008/layout/AlternatingHexagons"/>
    <dgm:cxn modelId="{EC3415D2-11CF-4CCC-8AC2-90C6309126B7}" srcId="{C5ADE8FD-4575-4135-918E-67444F258B47}" destId="{BD62B606-4E81-4139-8DEA-AFFF522683FC}" srcOrd="1" destOrd="0" parTransId="{1377CAA2-90AB-4441-BADD-B8C23474B1FA}" sibTransId="{F42386F2-04AB-4641-8E19-DDEC4B6734A5}"/>
    <dgm:cxn modelId="{63054CDE-B42E-44F7-85DA-BB9782B109FD}" type="presOf" srcId="{C5ADE8FD-4575-4135-918E-67444F258B47}" destId="{8B78B03F-230F-4DA3-9278-599191BB9BEA}" srcOrd="0" destOrd="0" presId="urn:microsoft.com/office/officeart/2008/layout/AlternatingHexagons"/>
    <dgm:cxn modelId="{F4B13AF1-050E-46F5-9BE9-01A5B1988DB5}" type="presParOf" srcId="{8B78B03F-230F-4DA3-9278-599191BB9BEA}" destId="{1874C112-9323-419D-B5DB-D69524E8CEFF}" srcOrd="0" destOrd="0" presId="urn:microsoft.com/office/officeart/2008/layout/AlternatingHexagons"/>
    <dgm:cxn modelId="{70561110-E4F7-4801-B3AD-08DD78F167A2}" type="presParOf" srcId="{1874C112-9323-419D-B5DB-D69524E8CEFF}" destId="{B3AA8585-40A4-4B6E-9187-94630CC8ABD3}" srcOrd="0" destOrd="0" presId="urn:microsoft.com/office/officeart/2008/layout/AlternatingHexagons"/>
    <dgm:cxn modelId="{72AF53D0-ACC6-4AA2-A066-4EE391B0945B}" type="presParOf" srcId="{1874C112-9323-419D-B5DB-D69524E8CEFF}" destId="{19EE9D52-33E5-4971-88D0-2BEE868AA967}" srcOrd="1" destOrd="0" presId="urn:microsoft.com/office/officeart/2008/layout/AlternatingHexagons"/>
    <dgm:cxn modelId="{109F79A7-1DA4-4E3A-A8C6-0387865093FD}" type="presParOf" srcId="{1874C112-9323-419D-B5DB-D69524E8CEFF}" destId="{0A973DA7-0775-4E8F-A9C6-C0FF8348645C}" srcOrd="2" destOrd="0" presId="urn:microsoft.com/office/officeart/2008/layout/AlternatingHexagons"/>
    <dgm:cxn modelId="{C9F38F71-DC36-4B1E-B3BE-4A5A9E77A397}" type="presParOf" srcId="{1874C112-9323-419D-B5DB-D69524E8CEFF}" destId="{886EF925-F8A3-45BA-894C-46956C47A642}" srcOrd="3" destOrd="0" presId="urn:microsoft.com/office/officeart/2008/layout/AlternatingHexagons"/>
    <dgm:cxn modelId="{9B37E7A8-33D9-4F62-A393-82ADB536DB0B}" type="presParOf" srcId="{1874C112-9323-419D-B5DB-D69524E8CEFF}" destId="{9B72CDDC-2D51-4ADD-84BC-4D1B22F3AD9F}" srcOrd="4" destOrd="0" presId="urn:microsoft.com/office/officeart/2008/layout/AlternatingHexagons"/>
    <dgm:cxn modelId="{73249094-4936-4D36-AA97-ED0FCFCBA5BE}" type="presParOf" srcId="{8B78B03F-230F-4DA3-9278-599191BB9BEA}" destId="{5B6FA6CD-9622-4872-938E-6EC15EDEED40}" srcOrd="1" destOrd="0" presId="urn:microsoft.com/office/officeart/2008/layout/AlternatingHexagons"/>
    <dgm:cxn modelId="{9128553E-32DE-4D19-ACF9-AB88C8A86410}" type="presParOf" srcId="{8B78B03F-230F-4DA3-9278-599191BB9BEA}" destId="{11276AEE-7710-4C22-A9E2-CEEA67539BD2}" srcOrd="2" destOrd="0" presId="urn:microsoft.com/office/officeart/2008/layout/AlternatingHexagons"/>
    <dgm:cxn modelId="{AD54FF82-5CED-4194-95F3-AABD7692800A}" type="presParOf" srcId="{11276AEE-7710-4C22-A9E2-CEEA67539BD2}" destId="{E847893B-1E5B-429D-A245-4AB886346474}" srcOrd="0" destOrd="0" presId="urn:microsoft.com/office/officeart/2008/layout/AlternatingHexagons"/>
    <dgm:cxn modelId="{E4868328-332E-4E79-92A6-7FC5F4CF0665}" type="presParOf" srcId="{11276AEE-7710-4C22-A9E2-CEEA67539BD2}" destId="{871355F3-440C-4E3F-B08C-163FF8A392E6}" srcOrd="1" destOrd="0" presId="urn:microsoft.com/office/officeart/2008/layout/AlternatingHexagons"/>
    <dgm:cxn modelId="{480779DB-F5A7-4DAA-9408-ED71EA8CF0F8}" type="presParOf" srcId="{11276AEE-7710-4C22-A9E2-CEEA67539BD2}" destId="{19726B3B-3AB3-4AA7-ACBE-44E88C8ED9C9}" srcOrd="2" destOrd="0" presId="urn:microsoft.com/office/officeart/2008/layout/AlternatingHexagons"/>
    <dgm:cxn modelId="{41359A46-44B2-46CB-80BB-2D6237E80F95}" type="presParOf" srcId="{11276AEE-7710-4C22-A9E2-CEEA67539BD2}" destId="{FC731778-D6C1-48D4-8E43-5DE395326890}" srcOrd="3" destOrd="0" presId="urn:microsoft.com/office/officeart/2008/layout/AlternatingHexagons"/>
    <dgm:cxn modelId="{0AC900F8-9709-47DB-83F4-A97C0F451DB0}" type="presParOf" srcId="{11276AEE-7710-4C22-A9E2-CEEA67539BD2}" destId="{5FAF997C-85FF-4B1E-82D7-9B494DF3DBD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A8585-40A4-4B6E-9187-94630CC8ABD3}">
      <dsp:nvSpPr>
        <dsp:cNvPr id="0" name=""/>
        <dsp:cNvSpPr/>
      </dsp:nvSpPr>
      <dsp:spPr>
        <a:xfrm rot="5400000">
          <a:off x="3437692" y="768999"/>
          <a:ext cx="2257777" cy="196426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Clear Strategy</a:t>
          </a:r>
        </a:p>
      </dsp:txBody>
      <dsp:txXfrm rot="-5400000">
        <a:off x="3890545" y="974081"/>
        <a:ext cx="1352070" cy="1554103"/>
      </dsp:txXfrm>
    </dsp:sp>
    <dsp:sp modelId="{19EE9D52-33E5-4971-88D0-2BEE868AA967}">
      <dsp:nvSpPr>
        <dsp:cNvPr id="0" name=""/>
        <dsp:cNvSpPr/>
      </dsp:nvSpPr>
      <dsp:spPr>
        <a:xfrm>
          <a:off x="5608320" y="1073799"/>
          <a:ext cx="2519680" cy="1354666"/>
        </a:xfrm>
        <a:prstGeom prst="rect">
          <a:avLst/>
        </a:prstGeom>
        <a:noFill/>
        <a:ln>
          <a:noFill/>
        </a:ln>
        <a:effectLst/>
      </dsp:spPr>
      <dsp:style>
        <a:lnRef idx="0">
          <a:scrgbClr r="0" g="0" b="0"/>
        </a:lnRef>
        <a:fillRef idx="0">
          <a:scrgbClr r="0" g="0" b="0"/>
        </a:fillRef>
        <a:effectRef idx="0">
          <a:scrgbClr r="0" g="0" b="0"/>
        </a:effectRef>
        <a:fontRef idx="minor"/>
      </dsp:style>
    </dsp:sp>
    <dsp:sp modelId="{9B72CDDC-2D51-4ADD-84BC-4D1B22F3AD9F}">
      <dsp:nvSpPr>
        <dsp:cNvPr id="0" name=""/>
        <dsp:cNvSpPr/>
      </dsp:nvSpPr>
      <dsp:spPr>
        <a:xfrm rot="5400000">
          <a:off x="1316284" y="768999"/>
          <a:ext cx="2257777" cy="1964266"/>
        </a:xfrm>
        <a:prstGeom prst="hexagon">
          <a:avLst>
            <a:gd name="adj" fmla="val 25000"/>
            <a:gd name="vf" fmla="val 11547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[Pre] Contextual Awareness</a:t>
          </a:r>
        </a:p>
      </dsp:txBody>
      <dsp:txXfrm rot="-5400000">
        <a:off x="1769137" y="974081"/>
        <a:ext cx="1352070" cy="1554103"/>
      </dsp:txXfrm>
    </dsp:sp>
    <dsp:sp modelId="{E847893B-1E5B-429D-A245-4AB886346474}">
      <dsp:nvSpPr>
        <dsp:cNvPr id="0" name=""/>
        <dsp:cNvSpPr/>
      </dsp:nvSpPr>
      <dsp:spPr>
        <a:xfrm rot="5400000">
          <a:off x="2372924" y="2685401"/>
          <a:ext cx="2257777" cy="1964266"/>
        </a:xfrm>
        <a:prstGeom prst="hexagon">
          <a:avLst>
            <a:gd name="adj" fmla="val 25000"/>
            <a:gd name="vf" fmla="val 11547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Intrinsic Drive</a:t>
          </a:r>
        </a:p>
      </dsp:txBody>
      <dsp:txXfrm rot="-5400000">
        <a:off x="2825777" y="2890483"/>
        <a:ext cx="1352070" cy="1554103"/>
      </dsp:txXfrm>
    </dsp:sp>
    <dsp:sp modelId="{871355F3-440C-4E3F-B08C-163FF8A392E6}">
      <dsp:nvSpPr>
        <dsp:cNvPr id="0" name=""/>
        <dsp:cNvSpPr/>
      </dsp:nvSpPr>
      <dsp:spPr>
        <a:xfrm>
          <a:off x="0" y="2990201"/>
          <a:ext cx="2438400" cy="1354666"/>
        </a:xfrm>
        <a:prstGeom prst="rect">
          <a:avLst/>
        </a:prstGeom>
        <a:noFill/>
        <a:ln>
          <a:noFill/>
        </a:ln>
        <a:effectLst/>
      </dsp:spPr>
      <dsp:style>
        <a:lnRef idx="0">
          <a:scrgbClr r="0" g="0" b="0"/>
        </a:lnRef>
        <a:fillRef idx="0">
          <a:scrgbClr r="0" g="0" b="0"/>
        </a:fillRef>
        <a:effectRef idx="0">
          <a:scrgbClr r="0" g="0" b="0"/>
        </a:effectRef>
        <a:fontRef idx="minor"/>
      </dsp:style>
    </dsp:sp>
    <dsp:sp modelId="{5FAF997C-85FF-4B1E-82D7-9B494DF3DBDE}">
      <dsp:nvSpPr>
        <dsp:cNvPr id="0" name=""/>
        <dsp:cNvSpPr/>
      </dsp:nvSpPr>
      <dsp:spPr>
        <a:xfrm rot="5400000">
          <a:off x="4494332" y="2685401"/>
          <a:ext cx="2257777" cy="1964266"/>
        </a:xfrm>
        <a:prstGeom prst="hexagon">
          <a:avLst>
            <a:gd name="adj" fmla="val 25000"/>
            <a:gd name="vf" fmla="val 11547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[Post]</a:t>
          </a:r>
        </a:p>
        <a:p>
          <a:pPr marL="0" lvl="0" indent="0" algn="ctr" defTabSz="1066800">
            <a:lnSpc>
              <a:spcPct val="90000"/>
            </a:lnSpc>
            <a:spcBef>
              <a:spcPct val="0"/>
            </a:spcBef>
            <a:spcAft>
              <a:spcPct val="35000"/>
            </a:spcAft>
            <a:buNone/>
          </a:pPr>
          <a:r>
            <a:rPr lang="en-US" sz="2400" kern="1200" dirty="0"/>
            <a:t>Contextual Awareness</a:t>
          </a:r>
        </a:p>
      </dsp:txBody>
      <dsp:txXfrm rot="-5400000">
        <a:off x="4947185" y="2890483"/>
        <a:ext cx="1352070" cy="1554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A8585-40A4-4B6E-9187-94630CC8ABD3}">
      <dsp:nvSpPr>
        <dsp:cNvPr id="0" name=""/>
        <dsp:cNvSpPr/>
      </dsp:nvSpPr>
      <dsp:spPr>
        <a:xfrm rot="5400000">
          <a:off x="3437692" y="768999"/>
          <a:ext cx="2257777" cy="196426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Clear Strategy</a:t>
          </a:r>
        </a:p>
      </dsp:txBody>
      <dsp:txXfrm rot="-5400000">
        <a:off x="3890545" y="974081"/>
        <a:ext cx="1352070" cy="1554103"/>
      </dsp:txXfrm>
    </dsp:sp>
    <dsp:sp modelId="{19EE9D52-33E5-4971-88D0-2BEE868AA967}">
      <dsp:nvSpPr>
        <dsp:cNvPr id="0" name=""/>
        <dsp:cNvSpPr/>
      </dsp:nvSpPr>
      <dsp:spPr>
        <a:xfrm>
          <a:off x="5608320" y="1073799"/>
          <a:ext cx="2519680" cy="1354666"/>
        </a:xfrm>
        <a:prstGeom prst="rect">
          <a:avLst/>
        </a:prstGeom>
        <a:noFill/>
        <a:ln>
          <a:noFill/>
        </a:ln>
        <a:effectLst/>
      </dsp:spPr>
      <dsp:style>
        <a:lnRef idx="0">
          <a:scrgbClr r="0" g="0" b="0"/>
        </a:lnRef>
        <a:fillRef idx="0">
          <a:scrgbClr r="0" g="0" b="0"/>
        </a:fillRef>
        <a:effectRef idx="0">
          <a:scrgbClr r="0" g="0" b="0"/>
        </a:effectRef>
        <a:fontRef idx="minor"/>
      </dsp:style>
    </dsp:sp>
    <dsp:sp modelId="{9B72CDDC-2D51-4ADD-84BC-4D1B22F3AD9F}">
      <dsp:nvSpPr>
        <dsp:cNvPr id="0" name=""/>
        <dsp:cNvSpPr/>
      </dsp:nvSpPr>
      <dsp:spPr>
        <a:xfrm rot="5400000">
          <a:off x="1316284" y="768999"/>
          <a:ext cx="2257777" cy="1964266"/>
        </a:xfrm>
        <a:prstGeom prst="hexagon">
          <a:avLst>
            <a:gd name="adj" fmla="val 25000"/>
            <a:gd name="vf" fmla="val 11547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[Pre] Contextual Awareness</a:t>
          </a:r>
        </a:p>
      </dsp:txBody>
      <dsp:txXfrm rot="-5400000">
        <a:off x="1769137" y="974081"/>
        <a:ext cx="1352070" cy="1554103"/>
      </dsp:txXfrm>
    </dsp:sp>
    <dsp:sp modelId="{E847893B-1E5B-429D-A245-4AB886346474}">
      <dsp:nvSpPr>
        <dsp:cNvPr id="0" name=""/>
        <dsp:cNvSpPr/>
      </dsp:nvSpPr>
      <dsp:spPr>
        <a:xfrm rot="5400000">
          <a:off x="2372924" y="2685401"/>
          <a:ext cx="2257777" cy="1964266"/>
        </a:xfrm>
        <a:prstGeom prst="hexagon">
          <a:avLst>
            <a:gd name="adj" fmla="val 25000"/>
            <a:gd name="vf" fmla="val 11547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Intrinsic Drive</a:t>
          </a:r>
        </a:p>
      </dsp:txBody>
      <dsp:txXfrm rot="-5400000">
        <a:off x="2825777" y="2890483"/>
        <a:ext cx="1352070" cy="1554103"/>
      </dsp:txXfrm>
    </dsp:sp>
    <dsp:sp modelId="{871355F3-440C-4E3F-B08C-163FF8A392E6}">
      <dsp:nvSpPr>
        <dsp:cNvPr id="0" name=""/>
        <dsp:cNvSpPr/>
      </dsp:nvSpPr>
      <dsp:spPr>
        <a:xfrm>
          <a:off x="0" y="2990201"/>
          <a:ext cx="2438400" cy="1354666"/>
        </a:xfrm>
        <a:prstGeom prst="rect">
          <a:avLst/>
        </a:prstGeom>
        <a:noFill/>
        <a:ln>
          <a:noFill/>
        </a:ln>
        <a:effectLst/>
      </dsp:spPr>
      <dsp:style>
        <a:lnRef idx="0">
          <a:scrgbClr r="0" g="0" b="0"/>
        </a:lnRef>
        <a:fillRef idx="0">
          <a:scrgbClr r="0" g="0" b="0"/>
        </a:fillRef>
        <a:effectRef idx="0">
          <a:scrgbClr r="0" g="0" b="0"/>
        </a:effectRef>
        <a:fontRef idx="minor"/>
      </dsp:style>
    </dsp:sp>
    <dsp:sp modelId="{5FAF997C-85FF-4B1E-82D7-9B494DF3DBDE}">
      <dsp:nvSpPr>
        <dsp:cNvPr id="0" name=""/>
        <dsp:cNvSpPr/>
      </dsp:nvSpPr>
      <dsp:spPr>
        <a:xfrm rot="5400000">
          <a:off x="4494332" y="2685401"/>
          <a:ext cx="2257777" cy="1964266"/>
        </a:xfrm>
        <a:prstGeom prst="hexagon">
          <a:avLst>
            <a:gd name="adj" fmla="val 25000"/>
            <a:gd name="vf" fmla="val 11547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[Post]</a:t>
          </a:r>
        </a:p>
        <a:p>
          <a:pPr marL="0" lvl="0" indent="0" algn="ctr" defTabSz="1066800">
            <a:lnSpc>
              <a:spcPct val="90000"/>
            </a:lnSpc>
            <a:spcBef>
              <a:spcPct val="0"/>
            </a:spcBef>
            <a:spcAft>
              <a:spcPct val="35000"/>
            </a:spcAft>
            <a:buNone/>
          </a:pPr>
          <a:r>
            <a:rPr lang="en-US" sz="2400" kern="1200" dirty="0"/>
            <a:t>Contextual Awareness</a:t>
          </a:r>
        </a:p>
      </dsp:txBody>
      <dsp:txXfrm rot="-5400000">
        <a:off x="4947185" y="2890483"/>
        <a:ext cx="1352070" cy="155410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2021-11-14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Behaviors</a:t>
            </a:r>
            <a:endParaRPr lang="en-US" dirty="0"/>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103337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__ Notes___ - Quality of life - It is not a ladder, it is journey with many folks with different role. - A enginering level is a different job role</a:t>
            </a:r>
          </a:p>
          <a:p>
            <a:pPr marL="0" lvl="0" indent="0">
              <a:buNone/>
            </a:pPr>
            <a:endParaRPr/>
          </a:p>
          <a:p>
            <a:pPr marL="0" lvl="0" indent="0">
              <a:buNone/>
            </a:pPr>
            <a:r>
              <a:t>According to wikipedia the word career comes from the latin </a:t>
            </a:r>
            <a:r>
              <a:rPr i="1"/>
              <a:t>carrus</a:t>
            </a:r>
            <a:r>
              <a:t> which means chariot. The chariots of our time (cars) are powered by engines. The main purpose of a car is to provide movement in a similar manner that a career is meant to provide progression of one’s profession.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According etymonline the word quest come from the latin root </a:t>
            </a:r>
            <a:r>
              <a:rPr i="1"/>
              <a:t>quaere</a:t>
            </a:r>
            <a:r>
              <a:t> which means “to ask, inquire” and from Old French queste “search, quest, chase, hunt, pursuit; inquest, inquiry”</a:t>
            </a:r>
          </a:p>
          <a:p>
            <a:pPr marL="0" lvl="0" indent="0">
              <a:buNone/>
            </a:pPr>
            <a:endParaRPr/>
          </a:p>
          <a:p>
            <a:pPr marL="0" lvl="0" indent="0">
              <a:buNone/>
            </a:pPr>
            <a:r>
              <a:t>English words with the same root: request, require, conquest, question, query, acquire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dirty="0"/>
              <a:t>Not included here are college jobs that would not qualify. For example, working at as a package loader motivated me to not want to do that as a career. The same goes for summer helping family with home construction projects.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Many times that I felt frustrated with my current project, career, or other systems, I need to check which part of my quest engine need a tune up.</a:t>
            </a:r>
          </a:p>
          <a:p>
            <a:pPr marL="0" lvl="0" indent="0">
              <a:buNone/>
            </a:pPr>
            <a:endParaRPr/>
          </a:p>
          <a:p>
            <a:pPr marL="0" lvl="0" indent="0">
              <a:buNone/>
            </a:pPr>
            <a:r>
              <a:t>Am I laking intrinsic drive? I am need to check my motivations. Do I still want to get better at my craft? Do I have autonomy? Do I want autonomy?</a:t>
            </a:r>
          </a:p>
          <a:p>
            <a:pPr marL="0" lvl="0" indent="0">
              <a:buNone/>
            </a:pPr>
            <a:endParaRPr/>
          </a:p>
          <a:p>
            <a:pPr marL="0" lvl="0" indent="0">
              <a:buNone/>
            </a:pPr>
            <a:r>
              <a:t>Am I missing contextual awareness? Do I have the context I need to start a job? Have I provided enough context to my co-workers for them to feel successful with the software I created?</a:t>
            </a:r>
          </a:p>
          <a:p>
            <a:pPr marL="0" lvl="0" indent="0">
              <a:buNone/>
            </a:pPr>
            <a:endParaRPr/>
          </a:p>
          <a:p>
            <a:pPr marL="0" lvl="0" indent="0">
              <a:buNone/>
            </a:pPr>
            <a:r>
              <a:t>Progress is not clear? Do I need to double down in my clear strategy areas? Do I have the information on what I need to do next?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We will start with the individual person and a singular project (component).</a:t>
            </a:r>
          </a:p>
          <a:p>
            <a:pPr marL="0" lvl="0" indent="0">
              <a:buNone/>
            </a:pPr>
            <a:endParaRPr/>
          </a:p>
          <a:p>
            <a:pPr lvl="1"/>
            <a:r>
              <a:t>We will explore current, short term future, medium term future</a:t>
            </a:r>
          </a:p>
          <a:p>
            <a:pPr marL="0" lvl="0" indent="0">
              <a:buNone/>
            </a:pPr>
            <a:endParaRPr/>
          </a:p>
          <a:p>
            <a:pPr lvl="1"/>
            <a:r>
              <a:t>We will do a temporal shift to past (current), present (short term), future (medium term)</a:t>
            </a:r>
          </a:p>
          <a:p>
            <a:pPr marL="0" lvl="0" indent="0">
              <a:buNone/>
            </a:pPr>
            <a:endParaRPr/>
          </a:p>
          <a:p>
            <a:pPr lvl="1"/>
            <a:r>
              <a:t>This part is well understood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We will continue with the singular person but we will introduce multiple projects at different levels of progress.</a:t>
            </a:r>
          </a:p>
          <a:p>
            <a:pPr marL="0" lvl="0" indent="0">
              <a:buNone/>
            </a:pPr>
            <a:endParaRPr/>
          </a:p>
          <a:p>
            <a:pPr lvl="1"/>
            <a:r>
              <a:t>Some projects are fun while others are not.</a:t>
            </a:r>
          </a:p>
          <a:p>
            <a:pPr marL="0" lvl="0" indent="0">
              <a:buNone/>
            </a:pPr>
            <a:endParaRPr/>
          </a:p>
          <a:p>
            <a:pPr lvl="1"/>
            <a:r>
              <a:t>How does this individual feel motivated? (now add a pandemic on top of this)</a:t>
            </a:r>
          </a:p>
          <a:p>
            <a:pPr marL="0" lvl="0" indent="0">
              <a:buNone/>
            </a:pPr>
            <a:endParaRPr/>
          </a:p>
          <a:p>
            <a:pPr lvl="1"/>
            <a:r>
              <a:t>This part is somewhat understood.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We will imagine a team of individuals (each with different systems of components) that need to interact with each other.</a:t>
            </a:r>
          </a:p>
          <a:p>
            <a:pPr marL="0" lvl="0" indent="0">
              <a:buNone/>
            </a:pPr>
            <a:endParaRPr/>
          </a:p>
          <a:p>
            <a:pPr lvl="1"/>
            <a:r>
              <a:t>New people being added, and people moving teams, projects changing ownership.</a:t>
            </a:r>
          </a:p>
          <a:p>
            <a:pPr marL="0" lvl="0" indent="0">
              <a:buNone/>
            </a:pPr>
            <a:endParaRPr/>
          </a:p>
          <a:p>
            <a:pPr lvl="1"/>
            <a:r>
              <a:t>People agents and software agents over time.</a:t>
            </a:r>
          </a:p>
          <a:p>
            <a:pPr marL="0" lvl="0" indent="0">
              <a:buNone/>
            </a:pPr>
            <a:endParaRPr/>
          </a:p>
          <a:p>
            <a:pPr lvl="1"/>
            <a:r>
              <a:t>This part is somewhat understood.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3000"/>
              </a:spcBef>
              <a:buNone/>
            </a:pPr>
            <a:r>
              <a:rPr b="1"/>
              <a:t>Dimensionality</a:t>
            </a:r>
          </a:p>
          <a:p>
            <a:pPr marL="0" lvl="0" indent="0">
              <a:buNone/>
            </a:pPr>
            <a:endParaRPr b="1"/>
          </a:p>
          <a:p>
            <a:pPr lvl="1"/>
            <a:r>
              <a:t>Nodes (Scalar)</a:t>
            </a:r>
          </a:p>
          <a:p>
            <a:pPr marL="0" lvl="0" indent="0">
              <a:buNone/>
            </a:pPr>
            <a:endParaRPr/>
          </a:p>
          <a:p>
            <a:pPr lvl="1"/>
            <a:r>
              <a:t>Temporal</a:t>
            </a:r>
          </a:p>
          <a:p>
            <a:pPr marL="0" lvl="0" indent="0">
              <a:buNone/>
            </a:pPr>
            <a:endParaRPr/>
          </a:p>
          <a:p>
            <a:pPr lvl="1"/>
            <a:r>
              <a:t>Human Agents (Person, Team, System)</a:t>
            </a:r>
          </a:p>
          <a:p>
            <a:pPr marL="0" lvl="0" indent="0">
              <a:buNone/>
            </a:pPr>
            <a:endParaRPr/>
          </a:p>
          <a:p>
            <a:pPr lvl="1"/>
            <a:r>
              <a:t>Software Agents (Component, Cluster, System)</a:t>
            </a:r>
          </a:p>
          <a:p>
            <a:pPr marL="0" lvl="0" indent="0">
              <a:buNone/>
            </a:pPr>
            <a:endParaRPr/>
          </a:p>
          <a:p>
            <a:pPr lvl="1"/>
            <a:r>
              <a:t>Time scalar (Short, Medium, Long)</a:t>
            </a:r>
          </a:p>
          <a:p>
            <a:pPr marL="0" lvl="0" indent="0">
              <a:buNone/>
            </a:pPr>
            <a:endParaRPr/>
          </a:p>
          <a:p>
            <a:pPr lvl="2"/>
            <a:r>
              <a:t>Change is the only constant</a:t>
            </a:r>
          </a:p>
          <a:p>
            <a:pPr marL="0" lvl="0" indent="0">
              <a:buNone/>
            </a:pPr>
            <a:endParaRPr/>
          </a:p>
          <a:p>
            <a:pPr lvl="1"/>
            <a:r>
              <a:t>Engineering is very interesting in the aspect that while we humans are part of the system that we create, we are also able to create agents to remove toil and pain from our system. (There are trade offs)</a:t>
            </a:r>
          </a:p>
          <a:p>
            <a:pPr marL="0" lvl="0" indent="0">
              <a:buNone/>
            </a:pPr>
            <a:endParaRPr/>
          </a:p>
          <a:p>
            <a:pPr lvl="1"/>
            <a:r>
              <a:t>Agent grouping distributions</a:t>
            </a:r>
          </a:p>
          <a:p>
            <a:pPr marL="0" lvl="0" indent="0">
              <a:buNone/>
            </a:pPr>
            <a:endParaRPr/>
          </a:p>
          <a:p>
            <a:pPr lvl="1"/>
            <a:r>
              <a:t>While we have different names for human vs software we will standardize Singular, Group, System</a:t>
            </a:r>
          </a:p>
          <a:p>
            <a:pPr marL="0" lvl="0" indent="0">
              <a:buNone/>
            </a:pPr>
            <a:endParaRPr/>
          </a:p>
          <a:p>
            <a:pPr lvl="1"/>
            <a:r>
              <a:t>A singular agent across time forms a Group. Temporal distributed group.</a:t>
            </a:r>
          </a:p>
          <a:p>
            <a:pPr marL="0" lvl="0" indent="0">
              <a:buNone/>
            </a:pPr>
            <a:endParaRPr/>
          </a:p>
          <a:p>
            <a:pPr lvl="1"/>
            <a:r>
              <a:t>Multiple agents that exist with the same temporal short term are a Group. They do not have to be active at the same time but must be available to become active. Temporal Concurrent group (distributed over space)</a:t>
            </a:r>
          </a:p>
          <a:p>
            <a:pPr marL="0" lvl="0" indent="0">
              <a:buNone/>
            </a:pPr>
            <a:endParaRPr/>
          </a:p>
          <a:p>
            <a:pPr lvl="1"/>
            <a:r>
              <a:t>An agent group (same identity) across time form a System. Temporal distributed system.</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Since Pandemic I started to feel disconnected with work; I was worried about my career in these times.</a:t>
            </a:r>
          </a:p>
          <a:p>
            <a:pPr marL="0" lvl="0" indent="0">
              <a:buNone/>
            </a:pPr>
            <a:endParaRPr/>
          </a:p>
          <a:p>
            <a:pPr lvl="1"/>
            <a:r>
              <a:t>I started on quest for quest to make my job more enjoyable.</a:t>
            </a:r>
          </a:p>
          <a:p>
            <a:pPr marL="0" lvl="0" indent="0">
              <a:buNone/>
            </a:pPr>
            <a:endParaRPr/>
          </a:p>
          <a:p>
            <a:pPr lvl="1"/>
            <a:r>
              <a:t>The behaviors that make work/job more enjoyable are also the behaviors that have greatest positive impact in our careers.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3000"/>
              </a:spcBef>
              <a:buNone/>
            </a:pPr>
            <a:r>
              <a:rPr b="1"/>
              <a:t>Scope</a:t>
            </a:r>
          </a:p>
          <a:p>
            <a:pPr marL="0" lvl="0" indent="0">
              <a:buNone/>
            </a:pPr>
            <a:endParaRPr b="1"/>
          </a:p>
          <a:p>
            <a:pPr lvl="1"/>
            <a:r>
              <a:t>People and Software from same singular system.</a:t>
            </a:r>
          </a:p>
          <a:p>
            <a:pPr marL="0" lvl="0" indent="0">
              <a:buNone/>
            </a:pPr>
            <a:endParaRPr/>
          </a:p>
          <a:p>
            <a:pPr lvl="2"/>
            <a:r>
              <a:t>Out of scope: The system over time.</a:t>
            </a:r>
          </a:p>
          <a:p>
            <a:pPr marL="0" lvl="0" indent="0">
              <a:buNone/>
            </a:pPr>
            <a:endParaRPr/>
          </a:p>
          <a:p>
            <a:pPr lvl="1"/>
            <a:r>
              <a:t>Time scale of short to medium term.</a:t>
            </a:r>
          </a:p>
          <a:p>
            <a:pPr marL="0" lvl="0" indent="0">
              <a:buNone/>
            </a:pPr>
            <a:endParaRPr/>
          </a:p>
          <a:p>
            <a:pPr marL="0" lvl="0" indent="0">
              <a:spcBef>
                <a:spcPts val="3000"/>
              </a:spcBef>
              <a:buNone/>
            </a:pPr>
            <a:r>
              <a:rPr b="1"/>
              <a:t>Behaviors</a:t>
            </a:r>
          </a:p>
          <a:p>
            <a:pPr marL="0" lvl="0" indent="0">
              <a:buNone/>
            </a:pPr>
            <a:endParaRPr b="1"/>
          </a:p>
          <a:p>
            <a:pPr lvl="1"/>
            <a:r>
              <a:t>We will discuss (3) behaviors groups that helped me feel back in control of my projects and career.</a:t>
            </a:r>
          </a:p>
          <a:p>
            <a:pPr marL="0" lvl="0" indent="0">
              <a:buNone/>
            </a:pPr>
            <a:endParaRPr/>
          </a:p>
          <a:p>
            <a:pPr lvl="1"/>
            <a:r>
              <a:t>These are things that worked for me and I hope can get something out of these ideas to develop your own behaviors.</a:t>
            </a:r>
          </a:p>
          <a:p>
            <a:pPr marL="0" lvl="0" indent="0">
              <a:buNone/>
            </a:pPr>
            <a:endParaRPr/>
          </a:p>
          <a:p>
            <a:pPr lvl="1"/>
            <a:r>
              <a:t>Everybody’s context is different. I hope to transmit the general idea which can motivate you to come up with specific implementations.</a:t>
            </a:r>
            <a:br/>
            <a:endParaRP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dirty="0"/>
              <a:t>How is required to get in a state of flow and Scaling the idea of flow experience to apply to career and complex systems.</a:t>
            </a:r>
          </a:p>
          <a:p>
            <a:pPr marL="0" lvl="0" indent="0">
              <a:buNone/>
            </a:pPr>
            <a:endParaRPr dirty="0"/>
          </a:p>
          <a:p>
            <a:pPr lvl="1"/>
            <a:r>
              <a:rPr dirty="0"/>
              <a:t>Motivation, Ability, and the narrative around these.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[Contextual] Quest Engine[ering]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dirty="0"/>
              <a:t>[Contextual] Quest Engine[</a:t>
            </a:r>
            <a:r>
              <a:rPr dirty="0" err="1"/>
              <a:t>ering</a:t>
            </a:r>
            <a:r>
              <a:rPr dirty="0"/>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extLst>
      <p:ext uri="{BB962C8B-B14F-4D97-AF65-F5344CB8AC3E}">
        <p14:creationId xmlns:p14="http://schemas.microsoft.com/office/powerpoint/2010/main" val="325674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3000"/>
              </a:spcBef>
              <a:buNone/>
            </a:pPr>
            <a:r>
              <a:rPr b="1" dirty="0"/>
              <a:t>FLOW</a:t>
            </a:r>
          </a:p>
          <a:p>
            <a:pPr marL="0" lvl="0" indent="0">
              <a:buNone/>
            </a:pPr>
            <a:endParaRPr b="1" dirty="0"/>
          </a:p>
          <a:p>
            <a:pPr lvl="1"/>
            <a:r>
              <a:rPr dirty="0"/>
              <a:t>Clear goals. (Know what to do next).</a:t>
            </a:r>
          </a:p>
          <a:p>
            <a:pPr marL="0" lvl="0" indent="0">
              <a:buNone/>
            </a:pPr>
            <a:endParaRPr dirty="0"/>
          </a:p>
          <a:p>
            <a:pPr lvl="1"/>
            <a:r>
              <a:rPr dirty="0"/>
              <a:t>Clear signal of progression towards goals (Tight feedback loop)</a:t>
            </a:r>
          </a:p>
          <a:p>
            <a:pPr marL="0" lvl="0" indent="0">
              <a:buNone/>
            </a:pPr>
            <a:endParaRPr dirty="0"/>
          </a:p>
          <a:p>
            <a:pPr lvl="1"/>
            <a:r>
              <a:rPr dirty="0"/>
              <a:t>Challenging within margin of skill (Not too hard or easy. Just right)</a:t>
            </a:r>
          </a:p>
          <a:p>
            <a:pPr marL="0" lvl="0" indent="0">
              <a:buNone/>
            </a:pPr>
            <a:endParaRPr dirty="0"/>
          </a:p>
          <a:p>
            <a:pPr lvl="1"/>
            <a:r>
              <a:rPr dirty="0"/>
              <a:t>Full control over the activity (Ownership / Authority)</a:t>
            </a:r>
          </a:p>
          <a:p>
            <a:pPr marL="0" lvl="0" indent="0">
              <a:buNone/>
            </a:pPr>
            <a:endParaRPr dirty="0"/>
          </a:p>
          <a:p>
            <a:pPr marL="0" lvl="0" indent="0">
              <a:buNone/>
            </a:pPr>
            <a:r>
              <a:rPr dirty="0"/>
              <a:t>Attribution:</a:t>
            </a:r>
            <a:br>
              <a:rPr dirty="0"/>
            </a:br>
            <a:r>
              <a:rPr dirty="0"/>
              <a:t>Mihaly </a:t>
            </a:r>
            <a:r>
              <a:rPr dirty="0" err="1"/>
              <a:t>Csikszentmihályi</a:t>
            </a:r>
            <a:r>
              <a:rPr dirty="0"/>
              <a:t> (1990). Flow: The Psychology of Optimal Experience. https://en.wikipedia.org/wiki/Flow_(psychology)</a:t>
            </a:r>
          </a:p>
          <a:p>
            <a:pPr marL="0" lvl="0" indent="0">
              <a:buNone/>
            </a:pPr>
            <a:endParaRPr dirty="0"/>
          </a:p>
          <a:p>
            <a:pPr marL="0" lvl="0" indent="0">
              <a:spcBef>
                <a:spcPts val="3000"/>
              </a:spcBef>
              <a:buNone/>
            </a:pPr>
            <a:r>
              <a:rPr b="1" dirty="0"/>
              <a:t>Clear Strategy</a:t>
            </a:r>
          </a:p>
          <a:p>
            <a:pPr marL="0" lvl="0" indent="0">
              <a:buNone/>
            </a:pPr>
            <a:endParaRPr b="1" dirty="0"/>
          </a:p>
          <a:p>
            <a:pPr lvl="1"/>
            <a:r>
              <a:rPr dirty="0"/>
              <a:t>Agile methodology attempts to address this.</a:t>
            </a:r>
          </a:p>
          <a:p>
            <a:pPr marL="0" lvl="0" indent="0">
              <a:buNone/>
            </a:pPr>
            <a:endParaRPr dirty="0"/>
          </a:p>
          <a:p>
            <a:pPr lvl="1"/>
            <a:r>
              <a:rPr dirty="0"/>
              <a:t>Definition of done</a:t>
            </a:r>
          </a:p>
          <a:p>
            <a:pPr marL="0" lvl="0" indent="0">
              <a:buNone/>
            </a:pPr>
            <a:endParaRPr dirty="0"/>
          </a:p>
          <a:p>
            <a:pPr lvl="1"/>
            <a:r>
              <a:rPr dirty="0"/>
              <a:t>User Stories</a:t>
            </a:r>
          </a:p>
          <a:p>
            <a:pPr marL="0" lvl="0" indent="0">
              <a:buNone/>
            </a:pPr>
            <a:endParaRPr dirty="0"/>
          </a:p>
          <a:p>
            <a:pPr lvl="1"/>
            <a:r>
              <a:rPr dirty="0"/>
              <a:t>Iterative progress</a:t>
            </a:r>
          </a:p>
          <a:p>
            <a:pPr marL="0" lvl="0" indent="0">
              <a:buNone/>
            </a:pPr>
            <a:endParaRPr dirty="0"/>
          </a:p>
          <a:p>
            <a:pPr lvl="1"/>
            <a:r>
              <a:rPr dirty="0"/>
              <a:t>Well understood as Ability.</a:t>
            </a:r>
          </a:p>
          <a:p>
            <a:pPr marL="0" lvl="0" indent="0">
              <a:buNone/>
            </a:pPr>
            <a:endParaRPr dirty="0"/>
          </a:p>
          <a:p>
            <a:pPr lvl="2"/>
            <a:r>
              <a:rPr dirty="0"/>
              <a:t>Can I do it?</a:t>
            </a:r>
          </a:p>
          <a:p>
            <a:pPr marL="0" lvl="0" indent="0">
              <a:buNone/>
            </a:pPr>
            <a:endParaRPr dirty="0"/>
          </a:p>
          <a:p>
            <a:pPr marL="0" lvl="0" indent="0">
              <a:buNone/>
            </a:pPr>
            <a:r>
              <a:rPr dirty="0"/>
              <a:t>SMART is an acronym that stands for Specific, Measurable, Achievable, Realistic, and Timely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Sense of Ownership</a:t>
            </a:r>
          </a:p>
          <a:p>
            <a:pPr marL="0" lvl="0" indent="0">
              <a:buNone/>
            </a:pPr>
            <a:endParaRPr/>
          </a:p>
          <a:p>
            <a:pPr lvl="1"/>
            <a:r>
              <a:t>Feeling of Autonomy.</a:t>
            </a:r>
          </a:p>
          <a:p>
            <a:pPr marL="0" lvl="0" indent="0">
              <a:buNone/>
            </a:pPr>
            <a:endParaRPr/>
          </a:p>
          <a:p>
            <a:pPr lvl="1"/>
            <a:r>
              <a:t>Mastery (always improving)</a:t>
            </a:r>
          </a:p>
          <a:p>
            <a:pPr marL="0" lvl="0" indent="0">
              <a:buNone/>
            </a:pPr>
            <a:endParaRPr/>
          </a:p>
          <a:p>
            <a:pPr lvl="1"/>
            <a:r>
              <a:t>Somewhat understood as Motivation</a:t>
            </a:r>
          </a:p>
          <a:p>
            <a:pPr marL="0" lvl="0" indent="0">
              <a:buNone/>
            </a:pPr>
            <a:endParaRPr/>
          </a:p>
          <a:p>
            <a:pPr lvl="2"/>
            <a:r>
              <a:t>Is it worth it?</a:t>
            </a:r>
          </a:p>
          <a:p>
            <a:pPr marL="0" lvl="0" indent="0">
              <a:buNone/>
            </a:pPr>
            <a:endParaRPr/>
          </a:p>
          <a:p>
            <a:pPr marL="0" lvl="0" indent="0">
              <a:buNone/>
            </a:pPr>
            <a:r>
              <a:t>Attribution:</a:t>
            </a:r>
          </a:p>
          <a:p>
            <a:pPr marL="0" lvl="0" indent="0">
              <a:buNone/>
            </a:pPr>
            <a:endParaRPr/>
          </a:p>
          <a:p>
            <a:pPr marL="0" lvl="0" indent="0">
              <a:buNone/>
            </a:pPr>
            <a:r>
              <a:t>Drive: The Surprising Truth About What Motivates Us by Daniel H. Pink 2011</a:t>
            </a:r>
          </a:p>
          <a:p>
            <a:pPr marL="0" lvl="0" indent="0">
              <a:buNone/>
            </a:pPr>
            <a:endParaRPr/>
          </a:p>
          <a:p>
            <a:pPr marL="0" lvl="0" indent="0">
              <a:buNone/>
            </a:pPr>
            <a:r>
              <a:t>Start with Why: How Great Leaders Inspire Everyone to Take Action by Simon Sinek</a:t>
            </a:r>
          </a:p>
          <a:p>
            <a:pPr marL="0" lvl="0" indent="0">
              <a:buNone/>
            </a:pPr>
            <a:endParaRPr/>
          </a:p>
          <a:p>
            <a:pPr marL="0" lvl="0" indent="0">
              <a:spcBef>
                <a:spcPts val="3000"/>
              </a:spcBef>
              <a:buNone/>
            </a:pPr>
            <a:r>
              <a:rPr b="1"/>
              <a:t>Intrinsic Drive</a:t>
            </a:r>
          </a:p>
          <a:p>
            <a:pPr marL="0" lvl="0" indent="0">
              <a:buNone/>
            </a:pPr>
            <a:endParaRPr b="1"/>
          </a:p>
          <a:p>
            <a:pPr lvl="1"/>
            <a:r>
              <a:t>Beyond Mission, Vision statement from company.</a:t>
            </a:r>
          </a:p>
          <a:p>
            <a:pPr marL="0" lvl="0" indent="0">
              <a:buNone/>
            </a:pPr>
            <a:endParaRPr/>
          </a:p>
          <a:p>
            <a:pPr lvl="1"/>
            <a:r>
              <a:t>Motivation that can only be intrinsic to the individual.</a:t>
            </a:r>
          </a:p>
          <a:p>
            <a:pPr marL="0" lvl="0" indent="0">
              <a:buNone/>
            </a:pPr>
            <a:endParaRPr/>
          </a:p>
          <a:p>
            <a:pPr lvl="1"/>
            <a:r>
              <a:t>Can not come directly from delegation.</a:t>
            </a:r>
          </a:p>
          <a:p>
            <a:pPr marL="0" lvl="0" indent="0">
              <a:buNone/>
            </a:pPr>
            <a:endParaRPr/>
          </a:p>
          <a:p>
            <a:pPr lvl="1"/>
            <a:r>
              <a:t>External motivations like money only temporarily boots motivation.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2388813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t>Does it work as intended?</a:t>
            </a:r>
          </a:p>
          <a:p>
            <a:pPr marL="0" lvl="0" indent="0">
              <a:buNone/>
            </a:pPr>
            <a:endParaRPr/>
          </a:p>
          <a:p>
            <a:pPr lvl="1"/>
            <a:r>
              <a:t>Why and how well is it going?</a:t>
            </a:r>
          </a:p>
          <a:p>
            <a:pPr marL="0" lvl="0" indent="0">
              <a:buNone/>
            </a:pPr>
            <a:endParaRPr/>
          </a:p>
          <a:p>
            <a:pPr lvl="1"/>
            <a:r>
              <a:t>Measurement: Collapsing the wave function.</a:t>
            </a:r>
          </a:p>
          <a:p>
            <a:pPr marL="0" lvl="0" indent="0">
              <a:buNone/>
            </a:pPr>
            <a:endParaRPr/>
          </a:p>
          <a:p>
            <a:pPr lvl="1"/>
            <a:r>
              <a:t>Validate actual real world with expected result.</a:t>
            </a:r>
          </a:p>
          <a:p>
            <a:pPr marL="0" lvl="0" indent="0">
              <a:buNone/>
            </a:pPr>
            <a:endParaRPr/>
          </a:p>
          <a:p>
            <a:pPr lvl="1"/>
            <a:r>
              <a:t>Find valuable opportunities by looking at where and when.</a:t>
            </a:r>
          </a:p>
          <a:p>
            <a:pPr marL="0" lvl="0" indent="0">
              <a:buNone/>
            </a:pPr>
            <a:endParaRPr/>
          </a:p>
          <a:p>
            <a:pPr lvl="2"/>
            <a:r>
              <a:t>Moving to the right place and executing at the right time.</a:t>
            </a:r>
          </a:p>
          <a:p>
            <a:pPr marL="0" lvl="0" indent="0">
              <a:buNone/>
            </a:pPr>
            <a:endParaRPr/>
          </a:p>
          <a:p>
            <a:pPr lvl="1"/>
            <a:r>
              <a:t>Temporal</a:t>
            </a:r>
          </a:p>
          <a:p>
            <a:pPr marL="0" lvl="0" indent="0">
              <a:buNone/>
            </a:pPr>
            <a:endParaRPr/>
          </a:p>
          <a:p>
            <a:pPr lvl="2"/>
            <a:r>
              <a:t>Retrospective, Introspective, Prospective</a:t>
            </a:r>
          </a:p>
          <a:p>
            <a:pPr marL="0" lvl="0" indent="0">
              <a:buNone/>
            </a:pPr>
            <a:endParaRPr/>
          </a:p>
          <a:p>
            <a:pPr lvl="1"/>
            <a:r>
              <a:t>The act of seeking awareness (as input) across the scalar dimensionality of people, software components, and time.</a:t>
            </a:r>
          </a:p>
          <a:p>
            <a:pPr marL="0" lvl="0" indent="0">
              <a:buNone/>
            </a:pPr>
            <a:endParaRPr/>
          </a:p>
          <a:p>
            <a:pPr lvl="1"/>
            <a:r>
              <a:t>The act of transporting awareness outside of their contextual environment into the future short term and medium term.</a:t>
            </a:r>
          </a:p>
          <a:p>
            <a:pPr marL="0" lvl="0" indent="0">
              <a:buNone/>
            </a:pPr>
            <a:endParaRPr/>
          </a:p>
          <a:p>
            <a:pPr lvl="1"/>
            <a:r>
              <a:t>Visibility of work over time.</a:t>
            </a:r>
          </a:p>
          <a:p>
            <a:pPr marL="0" lvl="0" indent="0">
              <a:buNone/>
            </a:pPr>
            <a:endParaRPr/>
          </a:p>
          <a:p>
            <a:pPr lvl="1"/>
            <a:r>
              <a:t>Somewhat understood as DCog (Distributed Cognition)</a:t>
            </a:r>
          </a:p>
          <a:p>
            <a:pPr marL="0" lvl="0" indent="0">
              <a:buNone/>
            </a:pPr>
            <a:endParaRPr/>
          </a:p>
          <a:p>
            <a:pPr marL="0" lvl="0" indent="0">
              <a:buNone/>
            </a:pPr>
            <a:r>
              <a:t>Attribution:</a:t>
            </a:r>
          </a:p>
          <a:p>
            <a:pPr marL="0" lvl="0" indent="0">
              <a:buNone/>
            </a:pPr>
            <a:endParaRPr/>
          </a:p>
          <a:p>
            <a:pPr marL="0" lvl="0" indent="0">
              <a:buNone/>
            </a:pPr>
            <a:r>
              <a:t>Now: The Physics of Time by Richard A. Muller</a:t>
            </a:r>
          </a:p>
          <a:p>
            <a:pPr marL="0" lvl="0" indent="0">
              <a:buNone/>
            </a:pPr>
            <a:endParaRPr/>
          </a:p>
          <a:p>
            <a:pPr marL="0" lvl="0" indent="0">
              <a:buNone/>
            </a:pPr>
            <a:r>
              <a:t>Distributed Cognition https://en.wikipedia.org/wiki/Distributed_cognition</a:t>
            </a:r>
          </a:p>
          <a:p>
            <a:pPr marL="0" lvl="0" indent="0">
              <a:buNone/>
            </a:pPr>
            <a:endParaRPr/>
          </a:p>
          <a:p>
            <a:pPr marL="0" lvl="0" indent="0">
              <a:buNone/>
            </a:pPr>
            <a:r>
              <a:t>Cognitive System https://ise.osu.edu/faculty-research/human-systems-integration/cognitive-systems-engineering</a:t>
            </a:r>
          </a:p>
          <a:p>
            <a:pPr marL="0" lvl="0" indent="0">
              <a:buNone/>
            </a:pPr>
            <a:endParaRPr/>
          </a:p>
          <a:p>
            <a:pPr marL="0" lvl="0" indent="0">
              <a:buNone/>
            </a:pPr>
            <a:r>
              <a:t>https://www.researchgate.net/profile/David-Woods-19 https://github.com/lorin/resilience-engineering#david-woods</a:t>
            </a:r>
          </a:p>
          <a:p>
            <a:pPr marL="0" lvl="0" indent="0">
              <a:buNone/>
            </a:pPr>
            <a:endParaRPr/>
          </a:p>
          <a:p>
            <a:pPr marL="0" lvl="0" indent="0">
              <a:spcBef>
                <a:spcPts val="3000"/>
              </a:spcBef>
              <a:buNone/>
            </a:pPr>
            <a:r>
              <a:rPr b="1"/>
              <a:t>Contextual Awareness</a:t>
            </a:r>
          </a:p>
          <a:p>
            <a:pPr marL="0" lvl="0" indent="0">
              <a:buNone/>
            </a:pPr>
            <a:endParaRPr b="1"/>
          </a:p>
          <a:p>
            <a:pPr lvl="1"/>
            <a:r>
              <a:t>Shared awareness of the group</a:t>
            </a:r>
          </a:p>
          <a:p>
            <a:pPr marL="0" lvl="0" indent="0">
              <a:buNone/>
            </a:pPr>
            <a:endParaRPr/>
          </a:p>
          <a:p>
            <a:pPr lvl="1"/>
            <a:r>
              <a:t>Cognitive Artifacts</a:t>
            </a:r>
          </a:p>
          <a:p>
            <a:pPr marL="0" lvl="0" indent="0">
              <a:buNone/>
            </a:pPr>
            <a:endParaRPr/>
          </a:p>
          <a:p>
            <a:pPr lvl="1"/>
            <a:r>
              <a:t>Share understanding of the group</a:t>
            </a:r>
          </a:p>
          <a:p>
            <a:pPr marL="0" lvl="0" indent="0">
              <a:buNone/>
            </a:pPr>
            <a:endParaRPr/>
          </a:p>
          <a:p>
            <a:pPr lvl="1"/>
            <a:r>
              <a:t>Focus on concrete behaviors that somebody can adopt.</a:t>
            </a:r>
          </a:p>
          <a:p>
            <a:pPr marL="0" lvl="0" indent="0">
              <a:buNone/>
            </a:pPr>
            <a:endParaRPr/>
          </a:p>
          <a:p>
            <a:pPr lvl="1"/>
            <a:r>
              <a:t>Understanding of the inner system. HOw to get understanding.</a:t>
            </a:r>
          </a:p>
          <a:p>
            <a:pPr marL="0" lvl="0" indent="0">
              <a:buNone/>
            </a:pPr>
            <a:endParaRPr/>
          </a:p>
          <a:p>
            <a:pPr marL="0" lvl="0" indent="0">
              <a:spcBef>
                <a:spcPts val="3000"/>
              </a:spcBef>
              <a:buNone/>
            </a:pPr>
            <a:r>
              <a:rPr b="1"/>
              <a:t>Cognitive Systems</a:t>
            </a:r>
          </a:p>
          <a:p>
            <a:pPr marL="0" lvl="0" indent="0">
              <a:buNone/>
            </a:pPr>
            <a:endParaRPr b="1"/>
          </a:p>
          <a:p>
            <a:pPr lvl="1"/>
            <a:r>
              <a:t>The trade off of Cognitive Artifacts is that is easier for somebody else to do your job.</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309526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2021-11-14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2021-11-14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2021-11-14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2021-11-14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2021-11-14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2021-11-14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2021-11-14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00206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1C9F3-DDDA-4EF6-9D3D-0B955296B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913D9DCF-059D-45D7-B053-0C8F3BFF2503}"/>
              </a:ext>
            </a:extLst>
          </p:cNvPr>
          <p:cNvPicPr>
            <a:picLocks noChangeAspect="1"/>
          </p:cNvPicPr>
          <p:nvPr/>
        </p:nvPicPr>
        <p:blipFill rotWithShape="1">
          <a:blip r:embed="rId3">
            <a:duotone>
              <a:prstClr val="black"/>
              <a:schemeClr val="bg1">
                <a:tint val="45000"/>
                <a:satMod val="400000"/>
              </a:schemeClr>
            </a:duotone>
            <a:alphaModFix amt="10000"/>
          </a:blip>
          <a:srcRect l="54670" r="-1" b="-1"/>
          <a:stretch/>
        </p:blipFill>
        <p:spPr>
          <a:xfrm>
            <a:off x="7150092" y="1123567"/>
            <a:ext cx="3894309" cy="5734433"/>
          </a:xfrm>
          <a:prstGeom prst="rect">
            <a:avLst/>
          </a:prstGeom>
        </p:spPr>
      </p:pic>
      <p:sp>
        <p:nvSpPr>
          <p:cNvPr id="2" name="Title 1">
            <a:extLst>
              <a:ext uri="{FF2B5EF4-FFF2-40B4-BE49-F238E27FC236}">
                <a16:creationId xmlns:a16="http://schemas.microsoft.com/office/drawing/2014/main" id="{A8CC3AE0-A241-4C66-87DC-231EA43E5A75}"/>
              </a:ext>
            </a:extLst>
          </p:cNvPr>
          <p:cNvSpPr>
            <a:spLocks noGrp="1"/>
          </p:cNvSpPr>
          <p:nvPr>
            <p:ph type="title"/>
          </p:nvPr>
        </p:nvSpPr>
        <p:spPr>
          <a:xfrm>
            <a:off x="731521" y="1170432"/>
            <a:ext cx="10037116" cy="2734056"/>
          </a:xfrm>
        </p:spPr>
        <p:txBody>
          <a:bodyPr anchor="b">
            <a:normAutofit/>
          </a:bodyPr>
          <a:lstStyle/>
          <a:p>
            <a:pPr algn="l"/>
            <a:r>
              <a:rPr lang="en-US" sz="8000" dirty="0">
                <a:solidFill>
                  <a:schemeClr val="tx2"/>
                </a:solidFill>
              </a:rPr>
              <a:t>Career Quest Engineering</a:t>
            </a:r>
          </a:p>
        </p:txBody>
      </p:sp>
      <p:cxnSp>
        <p:nvCxnSpPr>
          <p:cNvPr id="20" name="Straight Connector 19">
            <a:extLst>
              <a:ext uri="{FF2B5EF4-FFF2-40B4-BE49-F238E27FC236}">
                <a16:creationId xmlns:a16="http://schemas.microsoft.com/office/drawing/2014/main" id="{27931A0D-5E1E-4D69-AAA6-3914681832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0B556A9-8937-4D81-807B-8A0601C7B8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25036" y="930255"/>
            <a:ext cx="338328" cy="182880"/>
            <a:chOff x="4089400" y="933450"/>
            <a:chExt cx="338328" cy="341938"/>
          </a:xfrm>
        </p:grpSpPr>
        <p:cxnSp>
          <p:nvCxnSpPr>
            <p:cNvPr id="23" name="Straight Connector 22">
              <a:extLst>
                <a:ext uri="{FF2B5EF4-FFF2-40B4-BE49-F238E27FC236}">
                  <a16:creationId xmlns:a16="http://schemas.microsoft.com/office/drawing/2014/main" id="{9C039522-A5A3-4F5E-9DD1-92F91EE5B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2A60CE-9C81-4C0C-B6B7-98F888FAA5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475F383F-257E-4F4A-835A-70FFED1D42A1}"/>
              </a:ext>
            </a:extLst>
          </p:cNvPr>
          <p:cNvSpPr>
            <a:spLocks noGrp="1"/>
          </p:cNvSpPr>
          <p:nvPr>
            <p:ph idx="1"/>
          </p:nvPr>
        </p:nvSpPr>
        <p:spPr>
          <a:xfrm>
            <a:off x="731520" y="4069080"/>
            <a:ext cx="9865765" cy="2042605"/>
          </a:xfrm>
        </p:spPr>
        <p:txBody>
          <a:bodyPr anchor="t">
            <a:normAutofit/>
          </a:bodyPr>
          <a:lstStyle/>
          <a:p>
            <a:pPr marL="0" indent="0">
              <a:buNone/>
            </a:pPr>
            <a:r>
              <a:rPr lang="en-US" sz="1800">
                <a:solidFill>
                  <a:schemeClr val="tx2"/>
                </a:solidFill>
              </a:rPr>
              <a:t>Chéyo Jiménez, MSE</a:t>
            </a:r>
          </a:p>
          <a:p>
            <a:pPr marL="0" indent="0">
              <a:buNone/>
            </a:pPr>
            <a:r>
              <a:rPr lang="en-US" sz="1800">
                <a:solidFill>
                  <a:schemeClr val="tx2"/>
                </a:solidFill>
              </a:rPr>
              <a:t>2021-11</a:t>
            </a:r>
          </a:p>
        </p:txBody>
      </p:sp>
      <p:cxnSp>
        <p:nvCxnSpPr>
          <p:cNvPr id="26" name="Straight Connector 25">
            <a:extLst>
              <a:ext uri="{FF2B5EF4-FFF2-40B4-BE49-F238E27FC236}">
                <a16:creationId xmlns:a16="http://schemas.microsoft.com/office/drawing/2014/main" id="{3CF19E69-3223-4875-8F87-289CC82CF6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A8C13C4-D732-42E9-BEC6-704D3B64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9" name="Straight Connector 28">
              <a:extLst>
                <a:ext uri="{FF2B5EF4-FFF2-40B4-BE49-F238E27FC236}">
                  <a16:creationId xmlns:a16="http://schemas.microsoft.com/office/drawing/2014/main" id="{85516202-0BD8-419D-8BF7-97BAEA4DF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5BE3FD7-EE7B-4784-A604-9F4F8D45C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79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0338" y="640080"/>
            <a:ext cx="3734014" cy="3566160"/>
          </a:xfrm>
        </p:spPr>
        <p:txBody>
          <a:bodyPr vert="horz" lIns="91440" tIns="45720" rIns="91440" bIns="45720" rtlCol="0" anchor="b">
            <a:normAutofit/>
          </a:bodyPr>
          <a:lstStyle/>
          <a:p>
            <a:pPr marL="0" lvl="0" indent="0" algn="l" defTabSz="914400">
              <a:lnSpc>
                <a:spcPct val="90000"/>
              </a:lnSpc>
            </a:pPr>
            <a:r>
              <a:rPr lang="en-US" sz="5400" dirty="0">
                <a:solidFill>
                  <a:schemeClr val="tx1"/>
                </a:solidFill>
              </a:rPr>
              <a:t>Career</a:t>
            </a:r>
          </a:p>
        </p:txBody>
      </p:sp>
      <p:sp>
        <p:nvSpPr>
          <p:cNvPr id="3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Empty road leading towards mountains">
            <a:extLst>
              <a:ext uri="{FF2B5EF4-FFF2-40B4-BE49-F238E27FC236}">
                <a16:creationId xmlns:a16="http://schemas.microsoft.com/office/drawing/2014/main" id="{C1DCD77F-841C-4602-8A52-2F2A051876F7}"/>
              </a:ext>
            </a:extLst>
          </p:cNvPr>
          <p:cNvPicPr>
            <a:picLocks noChangeAspect="1"/>
          </p:cNvPicPr>
          <p:nvPr/>
        </p:nvPicPr>
        <p:blipFill rotWithShape="1">
          <a:blip r:embed="rId3"/>
          <a:srcRect l="21969" r="1107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0338" y="640080"/>
            <a:ext cx="3734014" cy="3566160"/>
          </a:xfrm>
        </p:spPr>
        <p:txBody>
          <a:bodyPr vert="horz" lIns="91440" tIns="45720" rIns="91440" bIns="45720" rtlCol="0" anchor="b">
            <a:normAutofit/>
          </a:bodyPr>
          <a:lstStyle/>
          <a:p>
            <a:pPr marL="0" lvl="0" indent="0" algn="l" defTabSz="914400">
              <a:lnSpc>
                <a:spcPct val="90000"/>
              </a:lnSpc>
            </a:pPr>
            <a:r>
              <a:rPr lang="en-US" sz="5400">
                <a:solidFill>
                  <a:schemeClr val="tx1"/>
                </a:solidFill>
              </a:rPr>
              <a:t>Quest</a:t>
            </a:r>
          </a:p>
        </p:txBody>
      </p:sp>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Wallace Monument in Stirling Scotland">
            <a:extLst>
              <a:ext uri="{FF2B5EF4-FFF2-40B4-BE49-F238E27FC236}">
                <a16:creationId xmlns:a16="http://schemas.microsoft.com/office/drawing/2014/main" id="{7BD6B279-39D9-4207-A3B1-7AC8F8EA5F32}"/>
              </a:ext>
            </a:extLst>
          </p:cNvPr>
          <p:cNvPicPr>
            <a:picLocks noChangeAspect="1"/>
          </p:cNvPicPr>
          <p:nvPr/>
        </p:nvPicPr>
        <p:blipFill rotWithShape="1">
          <a:blip r:embed="rId3"/>
          <a:srcRect l="21572" r="114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Back[Story]</a:t>
            </a:r>
            <a:endParaRPr dirty="0"/>
          </a:p>
        </p:txBody>
      </p:sp>
      <p:pic>
        <p:nvPicPr>
          <p:cNvPr id="3" name="Picture 1" descr="../media/journey_cheyo.png"/>
          <p:cNvPicPr>
            <a:picLocks noGrp="1" noChangeAspect="1"/>
          </p:cNvPicPr>
          <p:nvPr/>
        </p:nvPicPr>
        <p:blipFill>
          <a:blip r:embed="rId3"/>
          <a:stretch>
            <a:fillRect/>
          </a:stretch>
        </p:blipFill>
        <p:spPr bwMode="auto">
          <a:xfrm>
            <a:off x="660400" y="1600200"/>
            <a:ext cx="108839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graphicFrame>
        <p:nvGraphicFramePr>
          <p:cNvPr id="3" name="Diagram 2">
            <a:extLst>
              <a:ext uri="{FF2B5EF4-FFF2-40B4-BE49-F238E27FC236}">
                <a16:creationId xmlns:a16="http://schemas.microsoft.com/office/drawing/2014/main" id="{DA42EEAD-3BA9-4D49-9E11-4B890AC5FF64}"/>
              </a:ext>
            </a:extLst>
          </p:cNvPr>
          <p:cNvGraphicFramePr/>
          <p:nvPr>
            <p:extLst>
              <p:ext uri="{D42A27DB-BD31-4B8C-83A1-F6EECF244321}">
                <p14:modId xmlns:p14="http://schemas.microsoft.com/office/powerpoint/2010/main" val="42396209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4476"/>
            <a:ext cx="10972800" cy="1143000"/>
          </a:xfrm>
        </p:spPr>
        <p:txBody>
          <a:bodyPr/>
          <a:lstStyle/>
          <a:p>
            <a:pPr marL="0" lvl="0" indent="0">
              <a:buNone/>
            </a:pPr>
            <a:r>
              <a:rPr lang="en-US" dirty="0"/>
              <a:t>What is your story?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4476"/>
            <a:ext cx="10972800" cy="1143000"/>
          </a:xfrm>
        </p:spPr>
        <p:txBody>
          <a:bodyPr/>
          <a:lstStyle/>
          <a:p>
            <a:pPr marL="0" lvl="0" indent="0">
              <a:buNone/>
            </a:pPr>
            <a:r>
              <a:rPr lang="en-US" dirty="0"/>
              <a:t>End</a:t>
            </a:r>
          </a:p>
        </p:txBody>
      </p:sp>
    </p:spTree>
    <p:extLst>
      <p:ext uri="{BB962C8B-B14F-4D97-AF65-F5344CB8AC3E}">
        <p14:creationId xmlns:p14="http://schemas.microsoft.com/office/powerpoint/2010/main" val="303885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Staging</a:t>
            </a:r>
          </a:p>
        </p:txBody>
      </p:sp>
      <p:pic>
        <p:nvPicPr>
          <p:cNvPr id="3" name="Picture 1" descr="../media/projects_commits_drawing_edit.png"/>
          <p:cNvPicPr>
            <a:picLocks noGrp="1" noChangeAspect="1"/>
          </p:cNvPicPr>
          <p:nvPr/>
        </p:nvPicPr>
        <p:blipFill>
          <a:blip r:embed="rId3"/>
          <a:stretch>
            <a:fillRect/>
          </a:stretch>
        </p:blipFill>
        <p:spPr bwMode="auto">
          <a:xfrm>
            <a:off x="838200" y="1600200"/>
            <a:ext cx="105156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Staging</a:t>
            </a:r>
          </a:p>
        </p:txBody>
      </p:sp>
      <p:pic>
        <p:nvPicPr>
          <p:cNvPr id="3" name="Picture 1" descr="../media/temporal_group_project.png"/>
          <p:cNvPicPr>
            <a:picLocks noGrp="1" noChangeAspect="1"/>
          </p:cNvPicPr>
          <p:nvPr/>
        </p:nvPicPr>
        <p:blipFill>
          <a:blip r:embed="rId3"/>
          <a:stretch>
            <a:fillRect/>
          </a:stretch>
        </p:blipFill>
        <p:spPr bwMode="auto">
          <a:xfrm>
            <a:off x="1651000" y="1600200"/>
            <a:ext cx="89027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Staging</a:t>
            </a:r>
          </a:p>
        </p:txBody>
      </p:sp>
      <p:pic>
        <p:nvPicPr>
          <p:cNvPr id="3" name="Picture 1" descr="../media/temporal_group_projects.png"/>
          <p:cNvPicPr>
            <a:picLocks noGrp="1" noChangeAspect="1"/>
          </p:cNvPicPr>
          <p:nvPr/>
        </p:nvPicPr>
        <p:blipFill>
          <a:blip r:embed="rId3"/>
          <a:stretch>
            <a:fillRect/>
          </a:stretch>
        </p:blipFill>
        <p:spPr bwMode="auto">
          <a:xfrm>
            <a:off x="1524000" y="1600200"/>
            <a:ext cx="91567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pPr marL="0" lvl="0" indent="0">
              <a:buNone/>
            </a:pPr>
            <a:r>
              <a:rPr lang="en-US" sz="5400"/>
              <a:t>System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pPr lvl="1"/>
            <a:r>
              <a:rPr lang="en-US" sz="2200"/>
              <a:t>Complex</a:t>
            </a:r>
          </a:p>
        </p:txBody>
      </p:sp>
      <p:pic>
        <p:nvPicPr>
          <p:cNvPr id="5" name="Picture 4" descr="CPU with binary numbers and blueprint">
            <a:extLst>
              <a:ext uri="{FF2B5EF4-FFF2-40B4-BE49-F238E27FC236}">
                <a16:creationId xmlns:a16="http://schemas.microsoft.com/office/drawing/2014/main" id="{6464E9E9-8628-427E-AA43-A390BC7BB94B}"/>
              </a:ext>
            </a:extLst>
          </p:cNvPr>
          <p:cNvPicPr>
            <a:picLocks noChangeAspect="1"/>
          </p:cNvPicPr>
          <p:nvPr/>
        </p:nvPicPr>
        <p:blipFill rotWithShape="1">
          <a:blip r:embed="rId3"/>
          <a:srcRect l="24740" r="1884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0338" y="640080"/>
            <a:ext cx="3734014" cy="3566160"/>
          </a:xfrm>
        </p:spPr>
        <p:txBody>
          <a:bodyPr vert="horz" lIns="91440" tIns="45720" rIns="91440" bIns="45720" rtlCol="0" anchor="b">
            <a:normAutofit/>
          </a:bodyPr>
          <a:lstStyle/>
          <a:p>
            <a:pPr marL="0" lvl="0" indent="0" algn="l" defTabSz="914400">
              <a:lnSpc>
                <a:spcPct val="90000"/>
              </a:lnSpc>
            </a:pPr>
            <a:r>
              <a:rPr lang="en-US" sz="5400" dirty="0">
                <a:solidFill>
                  <a:schemeClr val="tx1"/>
                </a:solidFill>
              </a:rPr>
              <a:t>Why?</a:t>
            </a:r>
          </a:p>
        </p:txBody>
      </p:sp>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question mark of a typewriter type bar">
            <a:extLst>
              <a:ext uri="{FF2B5EF4-FFF2-40B4-BE49-F238E27FC236}">
                <a16:creationId xmlns:a16="http://schemas.microsoft.com/office/drawing/2014/main" id="{0F4B3EDA-BE25-4574-807F-367048321B3D}"/>
              </a:ext>
            </a:extLst>
          </p:cNvPr>
          <p:cNvPicPr>
            <a:picLocks noChangeAspect="1"/>
          </p:cNvPicPr>
          <p:nvPr/>
        </p:nvPicPr>
        <p:blipFill rotWithShape="1">
          <a:blip r:embed="rId3"/>
          <a:srcRect l="31156" r="189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0338" y="640080"/>
            <a:ext cx="3734014" cy="3566160"/>
          </a:xfrm>
        </p:spPr>
        <p:txBody>
          <a:bodyPr vert="horz" lIns="91440" tIns="45720" rIns="91440" bIns="45720" rtlCol="0" anchor="b">
            <a:normAutofit/>
          </a:bodyPr>
          <a:lstStyle/>
          <a:p>
            <a:pPr marL="0" lvl="0" indent="0" algn="l" defTabSz="914400">
              <a:lnSpc>
                <a:spcPct val="90000"/>
              </a:lnSpc>
            </a:pPr>
            <a:r>
              <a:rPr lang="en-US" sz="5400" dirty="0">
                <a:solidFill>
                  <a:schemeClr val="tx1"/>
                </a:solidFill>
              </a:rPr>
              <a:t>How? </a:t>
            </a:r>
          </a:p>
        </p:txBody>
      </p:sp>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ffee on white background">
            <a:extLst>
              <a:ext uri="{FF2B5EF4-FFF2-40B4-BE49-F238E27FC236}">
                <a16:creationId xmlns:a16="http://schemas.microsoft.com/office/drawing/2014/main" id="{4F9D2C91-90DE-4E01-A029-B5FFA9045CA6}"/>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0338" y="640080"/>
            <a:ext cx="3734014" cy="3566160"/>
          </a:xfrm>
        </p:spPr>
        <p:txBody>
          <a:bodyPr vert="horz" lIns="91440" tIns="45720" rIns="91440" bIns="45720" rtlCol="0" anchor="b">
            <a:normAutofit/>
          </a:bodyPr>
          <a:lstStyle/>
          <a:p>
            <a:pPr marL="0" lvl="0" indent="0" algn="l" defTabSz="914400">
              <a:lnSpc>
                <a:spcPct val="90000"/>
              </a:lnSpc>
            </a:pPr>
            <a:r>
              <a:rPr lang="en-US" sz="5400" dirty="0">
                <a:solidFill>
                  <a:schemeClr val="tx1"/>
                </a:solidFill>
              </a:rPr>
              <a:t>Flow</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Zen-like waterfall in autumn forest">
            <a:extLst>
              <a:ext uri="{FF2B5EF4-FFF2-40B4-BE49-F238E27FC236}">
                <a16:creationId xmlns:a16="http://schemas.microsoft.com/office/drawing/2014/main" id="{E30B38C7-B15C-45CC-800C-CC073E60C3B7}"/>
              </a:ext>
            </a:extLst>
          </p:cNvPr>
          <p:cNvPicPr>
            <a:picLocks noChangeAspect="1"/>
          </p:cNvPicPr>
          <p:nvPr/>
        </p:nvPicPr>
        <p:blipFill rotWithShape="1">
          <a:blip r:embed="rId3"/>
          <a:srcRect l="12786" r="2026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 Engine</a:t>
            </a:r>
          </a:p>
        </p:txBody>
      </p:sp>
      <p:pic>
        <p:nvPicPr>
          <p:cNvPr id="3" name="Picture 1" descr="../media/synergies.png"/>
          <p:cNvPicPr>
            <a:picLocks noGrp="1" noChangeAspect="1"/>
          </p:cNvPicPr>
          <p:nvPr/>
        </p:nvPicPr>
        <p:blipFill>
          <a:blip r:embed="rId3"/>
          <a:stretch>
            <a:fillRect/>
          </a:stretch>
        </p:blipFill>
        <p:spPr bwMode="auto">
          <a:xfrm>
            <a:off x="1600200" y="1600200"/>
            <a:ext cx="90043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 Engine</a:t>
            </a:r>
          </a:p>
        </p:txBody>
      </p:sp>
      <p:graphicFrame>
        <p:nvGraphicFramePr>
          <p:cNvPr id="4" name="Diagram 3">
            <a:extLst>
              <a:ext uri="{FF2B5EF4-FFF2-40B4-BE49-F238E27FC236}">
                <a16:creationId xmlns:a16="http://schemas.microsoft.com/office/drawing/2014/main" id="{977C2C74-3CA8-4D20-8687-D778148B4550}"/>
              </a:ext>
            </a:extLst>
          </p:cNvPr>
          <p:cNvGraphicFramePr/>
          <p:nvPr>
            <p:extLst>
              <p:ext uri="{D42A27DB-BD31-4B8C-83A1-F6EECF244321}">
                <p14:modId xmlns:p14="http://schemas.microsoft.com/office/powerpoint/2010/main" val="29973694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5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9" y="548464"/>
            <a:ext cx="3807187" cy="2228074"/>
          </a:xfrm>
        </p:spPr>
        <p:txBody>
          <a:bodyPr>
            <a:normAutofit/>
          </a:bodyPr>
          <a:lstStyle/>
          <a:p>
            <a:pPr marL="0" lvl="0" indent="0">
              <a:buNone/>
            </a:pPr>
            <a:r>
              <a:rPr lang="en-US" sz="4000" dirty="0"/>
              <a:t>Clear Strategy</a:t>
            </a:r>
          </a:p>
        </p:txBody>
      </p:sp>
      <p:sp>
        <p:nvSpPr>
          <p:cNvPr id="3" name="Content Placeholder 2"/>
          <p:cNvSpPr>
            <a:spLocks noGrp="1"/>
          </p:cNvSpPr>
          <p:nvPr>
            <p:ph idx="1"/>
          </p:nvPr>
        </p:nvSpPr>
        <p:spPr>
          <a:xfrm>
            <a:off x="838201" y="2962279"/>
            <a:ext cx="3799425" cy="3143241"/>
          </a:xfrm>
        </p:spPr>
        <p:txBody>
          <a:bodyPr>
            <a:normAutofit/>
          </a:bodyPr>
          <a:lstStyle/>
          <a:p>
            <a:pPr lvl="1"/>
            <a:r>
              <a:rPr lang="en-US" sz="2000" dirty="0"/>
              <a:t>Create clarity</a:t>
            </a:r>
          </a:p>
          <a:p>
            <a:pPr lvl="1"/>
            <a:r>
              <a:rPr lang="en-US" sz="2000" dirty="0"/>
              <a:t>Set expectations</a:t>
            </a:r>
          </a:p>
          <a:p>
            <a:pPr lvl="2"/>
            <a:r>
              <a:rPr lang="en-US" sz="2000" dirty="0"/>
              <a:t>Expected Impact</a:t>
            </a:r>
          </a:p>
        </p:txBody>
      </p:sp>
      <p:pic>
        <p:nvPicPr>
          <p:cNvPr id="20" name="Picture 19" descr="Assorted items on a floor">
            <a:extLst>
              <a:ext uri="{FF2B5EF4-FFF2-40B4-BE49-F238E27FC236}">
                <a16:creationId xmlns:a16="http://schemas.microsoft.com/office/drawing/2014/main" id="{C9894117-DB1F-4BD1-95AF-3D6439490A6E}"/>
              </a:ext>
            </a:extLst>
          </p:cNvPr>
          <p:cNvPicPr>
            <a:picLocks noChangeAspect="1"/>
          </p:cNvPicPr>
          <p:nvPr/>
        </p:nvPicPr>
        <p:blipFill rotWithShape="1">
          <a:blip r:embed="rId3"/>
          <a:srcRect l="21802" r="8297" b="-1"/>
          <a:stretch/>
        </p:blipFill>
        <p:spPr>
          <a:xfrm>
            <a:off x="5010386" y="10"/>
            <a:ext cx="7181613" cy="6857990"/>
          </a:xfrm>
          <a:prstGeom prst="rect">
            <a:avLst/>
          </a:prstGeom>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pPr marL="0" lvl="0" indent="0">
              <a:buNone/>
            </a:pPr>
            <a:r>
              <a:rPr lang="en-US" sz="5400" dirty="0"/>
              <a:t>Intrinsic Drive</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5CF6415-E958-4748-A729-43980C8E5C5E}"/>
              </a:ext>
            </a:extLst>
          </p:cNvPr>
          <p:cNvSpPr>
            <a:spLocks noGrp="1"/>
          </p:cNvSpPr>
          <p:nvPr>
            <p:ph idx="1"/>
          </p:nvPr>
        </p:nvSpPr>
        <p:spPr>
          <a:xfrm>
            <a:off x="640080" y="2872899"/>
            <a:ext cx="4243589" cy="3320668"/>
          </a:xfrm>
        </p:spPr>
        <p:txBody>
          <a:bodyPr>
            <a:normAutofit/>
          </a:bodyPr>
          <a:lstStyle/>
          <a:p>
            <a:pPr lvl="1"/>
            <a:r>
              <a:rPr lang="en-US" sz="2200" dirty="0"/>
              <a:t>Motivation</a:t>
            </a:r>
          </a:p>
          <a:p>
            <a:pPr lvl="2"/>
            <a:r>
              <a:rPr lang="en-US" sz="2200" dirty="0"/>
              <a:t>Mastery</a:t>
            </a:r>
          </a:p>
          <a:p>
            <a:pPr lvl="2"/>
            <a:r>
              <a:rPr lang="en-US" sz="2200" dirty="0"/>
              <a:t>Autonomy</a:t>
            </a:r>
          </a:p>
          <a:p>
            <a:pPr lvl="3"/>
            <a:r>
              <a:rPr lang="en-US" sz="2200" dirty="0"/>
              <a:t>Ownership</a:t>
            </a:r>
          </a:p>
          <a:p>
            <a:pPr lvl="1"/>
            <a:r>
              <a:rPr lang="en-US" sz="2200" dirty="0"/>
              <a:t>Alignment on Directives</a:t>
            </a:r>
          </a:p>
          <a:p>
            <a:endParaRPr lang="en-US" sz="2200" dirty="0"/>
          </a:p>
        </p:txBody>
      </p:sp>
      <p:pic>
        <p:nvPicPr>
          <p:cNvPr id="7" name="Picture 6" descr="Gears up close">
            <a:extLst>
              <a:ext uri="{FF2B5EF4-FFF2-40B4-BE49-F238E27FC236}">
                <a16:creationId xmlns:a16="http://schemas.microsoft.com/office/drawing/2014/main" id="{7E9EC8F8-FD0F-4C7A-ACA6-A7A11EA060B5}"/>
              </a:ext>
            </a:extLst>
          </p:cNvPr>
          <p:cNvPicPr>
            <a:picLocks noChangeAspect="1"/>
          </p:cNvPicPr>
          <p:nvPr/>
        </p:nvPicPr>
        <p:blipFill rotWithShape="1">
          <a:blip r:embed="rId3"/>
          <a:srcRect l="7394" r="2565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0964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pPr marL="0" lvl="0" indent="0">
              <a:buNone/>
            </a:pPr>
            <a:r>
              <a:rPr lang="en-US" sz="5400" dirty="0"/>
              <a:t>Contextual Awareness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3351DE2-3ECA-4A94-A617-CD67B75616F9}"/>
              </a:ext>
            </a:extLst>
          </p:cNvPr>
          <p:cNvSpPr>
            <a:spLocks noGrp="1"/>
          </p:cNvSpPr>
          <p:nvPr>
            <p:ph idx="1"/>
          </p:nvPr>
        </p:nvSpPr>
        <p:spPr>
          <a:xfrm>
            <a:off x="640080" y="2872899"/>
            <a:ext cx="4243589" cy="3320668"/>
          </a:xfrm>
        </p:spPr>
        <p:txBody>
          <a:bodyPr>
            <a:normAutofit/>
          </a:bodyPr>
          <a:lstStyle/>
          <a:p>
            <a:pPr lvl="1"/>
            <a:r>
              <a:rPr lang="en-US" sz="1800" dirty="0">
                <a:solidFill>
                  <a:schemeClr val="tx2"/>
                </a:solidFill>
              </a:rPr>
              <a:t>Narrative</a:t>
            </a:r>
          </a:p>
          <a:p>
            <a:pPr lvl="2"/>
            <a:r>
              <a:rPr lang="en-US" sz="1800" dirty="0">
                <a:solidFill>
                  <a:schemeClr val="tx2"/>
                </a:solidFill>
              </a:rPr>
              <a:t>Visibility</a:t>
            </a:r>
          </a:p>
          <a:p>
            <a:pPr lvl="3"/>
            <a:r>
              <a:rPr lang="en-US" sz="1800" dirty="0">
                <a:solidFill>
                  <a:schemeClr val="tx2"/>
                </a:solidFill>
              </a:rPr>
              <a:t>Measured impact</a:t>
            </a:r>
          </a:p>
          <a:p>
            <a:pPr lvl="3"/>
            <a:r>
              <a:rPr lang="en-US" sz="1800" dirty="0">
                <a:solidFill>
                  <a:schemeClr val="tx2"/>
                </a:solidFill>
              </a:rPr>
              <a:t>Confidence</a:t>
            </a:r>
          </a:p>
          <a:p>
            <a:pPr lvl="2"/>
            <a:r>
              <a:rPr lang="en-US" sz="1800" dirty="0">
                <a:solidFill>
                  <a:schemeClr val="tx2"/>
                </a:solidFill>
              </a:rPr>
              <a:t>The story</a:t>
            </a:r>
          </a:p>
          <a:p>
            <a:pPr lvl="3"/>
            <a:r>
              <a:rPr lang="en-US" sz="1800" dirty="0">
                <a:solidFill>
                  <a:schemeClr val="tx2"/>
                </a:solidFill>
              </a:rPr>
              <a:t>Respecting the opportunity</a:t>
            </a:r>
          </a:p>
          <a:p>
            <a:pPr lvl="3"/>
            <a:r>
              <a:rPr lang="en-US" sz="1800" dirty="0">
                <a:solidFill>
                  <a:schemeClr val="tx2"/>
                </a:solidFill>
              </a:rPr>
              <a:t>Quality of life</a:t>
            </a:r>
          </a:p>
          <a:p>
            <a:endParaRPr lang="en-US" sz="2200" dirty="0"/>
          </a:p>
        </p:txBody>
      </p:sp>
      <p:pic>
        <p:nvPicPr>
          <p:cNvPr id="7" name="Picture 6" descr="Camera lens">
            <a:extLst>
              <a:ext uri="{FF2B5EF4-FFF2-40B4-BE49-F238E27FC236}">
                <a16:creationId xmlns:a16="http://schemas.microsoft.com/office/drawing/2014/main" id="{546DB833-CE60-4CE8-AADD-99198ABB7C96}"/>
              </a:ext>
            </a:extLst>
          </p:cNvPr>
          <p:cNvPicPr>
            <a:picLocks noChangeAspect="1"/>
          </p:cNvPicPr>
          <p:nvPr/>
        </p:nvPicPr>
        <p:blipFill rotWithShape="1">
          <a:blip r:embed="rId3"/>
          <a:srcRect l="3968" r="2907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7666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1401</Words>
  <Application>Microsoft Office PowerPoint</Application>
  <PresentationFormat>Widescreen</PresentationFormat>
  <Paragraphs>251</Paragraphs>
  <Slides>19</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Career Quest Engineering</vt:lpstr>
      <vt:lpstr>Why?</vt:lpstr>
      <vt:lpstr>How? </vt:lpstr>
      <vt:lpstr>Flow</vt:lpstr>
      <vt:lpstr>Quest Engine</vt:lpstr>
      <vt:lpstr>Quest Engine</vt:lpstr>
      <vt:lpstr>Clear Strategy</vt:lpstr>
      <vt:lpstr>Intrinsic Drive</vt:lpstr>
      <vt:lpstr>Contextual Awareness</vt:lpstr>
      <vt:lpstr>Career</vt:lpstr>
      <vt:lpstr>Quest</vt:lpstr>
      <vt:lpstr>Back[Story]</vt:lpstr>
      <vt:lpstr>Summary</vt:lpstr>
      <vt:lpstr>What is your story?</vt:lpstr>
      <vt:lpstr>End</vt:lpstr>
      <vt:lpstr>Staging</vt:lpstr>
      <vt:lpstr>Staging</vt:lpstr>
      <vt:lpstr>Staging</vt:lpstr>
      <vt:lpstr>System</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TotalTime>
  <Words>49</Words>
  <Application>Microsoft Office PowerPoint</Application>
  <PresentationFormat>Widescreen</PresentationFormat>
  <Paragraphs>15</Paragraphs>
  <Slides>4</Slides>
  <Notes>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Chéyo Jiménez</cp:lastModifiedBy>
  <cp:revision>12</cp:revision>
  <dcterms:created xsi:type="dcterms:W3CDTF">2021-11-15T06:35:31Z</dcterms:created>
  <dcterms:modified xsi:type="dcterms:W3CDTF">2021-11-15T07:28:08Z</dcterms:modified>
</cp:coreProperties>
</file>