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3" roundtripDataSignature="AMtx7mhxfrgPYPO5M+1Kc2Hk16pYy0iT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c56ae453bed1ee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c56ae453bed1ee_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3c56ae453bed1ee_0: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404812" y="-10"/>
            <a:ext cx="9982200" cy="14886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Santhosh M</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122204436</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Naan Mudhalvan ID: FAEB4A73B810060A3014598D71FB6E52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r>
              <a:rPr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B.Com (Corporate Secretaryship)</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Avichi College of Arts and Science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8" name="Google Shape;188;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9" name="Google Shape;189;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90" name="Google Shape;190;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1" name="Google Shape;191;p9"/>
          <p:cNvSpPr txBox="1"/>
          <p:nvPr/>
        </p:nvSpPr>
        <p:spPr>
          <a:xfrm>
            <a:off x="2562150" y="2266377"/>
            <a:ext cx="7067700" cy="3382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t>"Revolutionizing Employee Performance: Our Excel-Based Solution Delivers In-Depth Analysis with Dynamic Dashboards and Predictive Metrics, Empowering Organizations to Optimize Workforce Efficiency, Identify Key Performance Drivers, and Drive Strategic Decision-Making. Discover How Advanced Excel Techniques Uncover Hidden Trends and Transform Data into Actionable Insights for Peak Performance."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7" name="Google Shape;197;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8" name="Google Shape;198;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9" name="Google Shape;199;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0"/>
          <p:cNvSpPr txBox="1"/>
          <p:nvPr/>
        </p:nvSpPr>
        <p:spPr>
          <a:xfrm>
            <a:off x="739775" y="1874399"/>
            <a:ext cx="69711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"Modeling Employee Performance with Excel: Our project leverages advanced Excel functionalities to create dynamic performance models, incorporating metrics, trend analysis, and predictive </a:t>
            </a:r>
            <a:r>
              <a:rPr lang="en-US" sz="2400">
                <a:latin typeface="Calibri"/>
                <a:ea typeface="Calibri"/>
                <a:cs typeface="Calibri"/>
                <a:sym typeface="Calibri"/>
              </a:rPr>
              <a:t>insights</a:t>
            </a:r>
            <a:r>
              <a:rPr lang="en-US" sz="2400">
                <a:latin typeface="Calibri"/>
                <a:ea typeface="Calibri"/>
                <a:cs typeface="Calibri"/>
                <a:sym typeface="Calibri"/>
              </a:rPr>
              <a:t>. This approach enables precise tracking, forecasting, and strategic management of employee performance, transforming raw data into actionable intelligence for enhanced organizational effectiveness.”</a:t>
            </a:r>
            <a:endParaRPr sz="24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9" name="Google Shape;209;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0" name="Google Shape;210;p11"/>
          <p:cNvSpPr txBox="1"/>
          <p:nvPr>
            <p:ph type="title"/>
          </p:nvPr>
        </p:nvSpPr>
        <p:spPr>
          <a:xfrm>
            <a:off x="755322" y="385448"/>
            <a:ext cx="3641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1" name="Google Shape;211;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2" name="Google Shape;212;p11"/>
          <p:cNvSpPr txBox="1"/>
          <p:nvPr/>
        </p:nvSpPr>
        <p:spPr>
          <a:xfrm>
            <a:off x="782250" y="1517869"/>
            <a:ext cx="52935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"Results of our Employee Performance Analysis project using Excel reveal actionable insights through comprehensive data visualization and trend analysis. By leveraging advanced Excel features, we identified key performance drivers, optimized workforce management, and provided strategic recommendations, leading to improved employee productivity and organizational efficiency."</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755407" y="570171"/>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218" name="Google Shape;218;p12"/>
          <p:cNvSpPr txBox="1"/>
          <p:nvPr/>
        </p:nvSpPr>
        <p:spPr>
          <a:xfrm>
            <a:off x="1403920" y="1893882"/>
            <a:ext cx="6151500" cy="38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"In conclusion, our Employee Performance Analysis using Excel effectively uncovered critical performance trends and patterns. The application of advanced Excel techniques enabled precise evaluation and forecasting, leading to actionable insights. These findings support data-driven decision-making, enhancing overall employee productivity and strategic workforce management."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711909"/>
            <a:ext cx="8593200" cy="143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7" name="Google Shape;127;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9" name="Google Shape;129;p4"/>
          <p:cNvSpPr txBox="1"/>
          <p:nvPr/>
        </p:nvSpPr>
        <p:spPr>
          <a:xfrm>
            <a:off x="1410900" y="2125275"/>
            <a:ext cx="18000" cy="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30" name="Google Shape;130;p4"/>
          <p:cNvSpPr txBox="1"/>
          <p:nvPr/>
        </p:nvSpPr>
        <p:spPr>
          <a:xfrm>
            <a:off x="974075" y="1942513"/>
            <a:ext cx="6232800" cy="426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rPr>
              <a:t>Organizations need to understand how their employees are performing to improve productivity and make better decisions. However, many companies face difficulties in tracking and analyzing employee performance effectively.</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rPr>
              <a:t>Key Issues:</a:t>
            </a:r>
            <a:endParaRPr b="1" sz="1700">
              <a:solidFill>
                <a:schemeClr val="dk1"/>
              </a:solidFill>
            </a:endParaRPr>
          </a:p>
          <a:p>
            <a:pPr indent="-336550" lvl="0" marL="457200" rtl="0" algn="l">
              <a:lnSpc>
                <a:spcPct val="115000"/>
              </a:lnSpc>
              <a:spcBef>
                <a:spcPts val="1200"/>
              </a:spcBef>
              <a:spcAft>
                <a:spcPts val="0"/>
              </a:spcAft>
              <a:buClr>
                <a:schemeClr val="dk1"/>
              </a:buClr>
              <a:buSzPts val="1700"/>
              <a:buAutoNum type="arabicPeriod"/>
            </a:pPr>
            <a:r>
              <a:rPr b="1" lang="en-US" sz="1700">
                <a:solidFill>
                  <a:schemeClr val="dk1"/>
                </a:solidFill>
              </a:rPr>
              <a:t>Unclear Metrics:</a:t>
            </a:r>
            <a:r>
              <a:rPr lang="en-US" sz="1700">
                <a:solidFill>
                  <a:schemeClr val="dk1"/>
                </a:solidFill>
              </a:rPr>
              <a:t> Companies often don’t have a clear way to measure employee performance consistently.</a:t>
            </a:r>
            <a:endParaRPr sz="1700">
              <a:solidFill>
                <a:schemeClr val="dk1"/>
              </a:solidFill>
            </a:endParaRPr>
          </a:p>
          <a:p>
            <a:pPr indent="-336550" lvl="0" marL="457200" rtl="0" algn="l">
              <a:lnSpc>
                <a:spcPct val="115000"/>
              </a:lnSpc>
              <a:spcBef>
                <a:spcPts val="0"/>
              </a:spcBef>
              <a:spcAft>
                <a:spcPts val="0"/>
              </a:spcAft>
              <a:buClr>
                <a:schemeClr val="dk1"/>
              </a:buClr>
              <a:buSzPts val="1700"/>
              <a:buAutoNum type="arabicPeriod"/>
            </a:pPr>
            <a:r>
              <a:rPr b="1" lang="en-US" sz="1700">
                <a:solidFill>
                  <a:schemeClr val="dk1"/>
                </a:solidFill>
              </a:rPr>
              <a:t>Manual Processes:</a:t>
            </a:r>
            <a:r>
              <a:rPr lang="en-US" sz="1700">
                <a:solidFill>
                  <a:schemeClr val="dk1"/>
                </a:solidFill>
              </a:rPr>
              <a:t> Data is frequently managed manually, which can be error-prone and inefficient.</a:t>
            </a:r>
            <a:endParaRPr sz="1700">
              <a:solidFill>
                <a:schemeClr val="dk1"/>
              </a:solidFill>
            </a:endParaRPr>
          </a:p>
          <a:p>
            <a:pPr indent="-336550" lvl="0" marL="457200" rtl="0" algn="l">
              <a:lnSpc>
                <a:spcPct val="115000"/>
              </a:lnSpc>
              <a:spcBef>
                <a:spcPts val="0"/>
              </a:spcBef>
              <a:spcAft>
                <a:spcPts val="0"/>
              </a:spcAft>
              <a:buClr>
                <a:schemeClr val="dk1"/>
              </a:buClr>
              <a:buSzPts val="1700"/>
              <a:buAutoNum type="arabicPeriod"/>
            </a:pPr>
            <a:r>
              <a:rPr b="1" lang="en-US" sz="1700">
                <a:solidFill>
                  <a:schemeClr val="dk1"/>
                </a:solidFill>
              </a:rPr>
              <a:t>Inconsistent Reporting:</a:t>
            </a:r>
            <a:r>
              <a:rPr lang="en-US" sz="1700">
                <a:solidFill>
                  <a:schemeClr val="dk1"/>
                </a:solidFill>
              </a:rPr>
              <a:t> Different teams may evaluate performance in various ways, leading to mixed and unclear reports.</a:t>
            </a:r>
            <a:endParaRPr sz="1700">
              <a:solidFill>
                <a:schemeClr val="dk1"/>
              </a:solidFill>
            </a:endParaRPr>
          </a:p>
          <a:p>
            <a:pPr indent="-336550" lvl="0" marL="457200" rtl="0" algn="l">
              <a:lnSpc>
                <a:spcPct val="115000"/>
              </a:lnSpc>
              <a:spcBef>
                <a:spcPts val="0"/>
              </a:spcBef>
              <a:spcAft>
                <a:spcPts val="0"/>
              </a:spcAft>
              <a:buClr>
                <a:schemeClr val="dk1"/>
              </a:buClr>
              <a:buSzPts val="1700"/>
              <a:buAutoNum type="arabicPeriod"/>
            </a:pPr>
            <a:r>
              <a:rPr b="1" lang="en-US" sz="1700">
                <a:solidFill>
                  <a:schemeClr val="dk1"/>
                </a:solidFill>
              </a:rPr>
              <a:t>Limited Tools:</a:t>
            </a:r>
            <a:r>
              <a:rPr lang="en-US" sz="1700">
                <a:solidFill>
                  <a:schemeClr val="dk1"/>
                </a:solidFill>
              </a:rPr>
              <a:t> Smaller companies might lack advanced software and need to rely on basic tools like Microsoft Excel for analysis.</a:t>
            </a:r>
            <a:endParaRPr sz="1700">
              <a:solidFill>
                <a:schemeClr val="dk1"/>
              </a:solidFill>
            </a:endParaRPr>
          </a:p>
          <a:p>
            <a:pPr indent="0" lvl="0" marL="0" rtl="0" algn="l">
              <a:spcBef>
                <a:spcPts val="120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
        <p:nvSpPr>
          <p:cNvPr id="131" name="Google Shape;131;p4"/>
          <p:cNvSpPr/>
          <p:nvPr/>
        </p:nvSpPr>
        <p:spPr>
          <a:xfrm flipH="1">
            <a:off x="8257483" y="1420252"/>
            <a:ext cx="150876" cy="199977"/>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flipH="1" rot="-17905">
            <a:off x="7036178" y="785206"/>
            <a:ext cx="150878" cy="199977"/>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5"/>
          <p:cNvSpPr txBox="1"/>
          <p:nvPr>
            <p:ph type="title"/>
          </p:nvPr>
        </p:nvSpPr>
        <p:spPr>
          <a:xfrm>
            <a:off x="676275" y="472452"/>
            <a:ext cx="52635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2" name="Google Shape;14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4" name="Google Shape;144;p5"/>
          <p:cNvSpPr txBox="1"/>
          <p:nvPr/>
        </p:nvSpPr>
        <p:spPr>
          <a:xfrm>
            <a:off x="676273" y="1203213"/>
            <a:ext cx="7924800" cy="5046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1250">
                <a:solidFill>
                  <a:schemeClr val="dk1"/>
                </a:solidFill>
                <a:latin typeface="Times New Roman"/>
                <a:ea typeface="Times New Roman"/>
                <a:cs typeface="Times New Roman"/>
                <a:sym typeface="Times New Roman"/>
              </a:rPr>
              <a:t>In a competitive business environment, understanding employee performance is crucial for improving productivity and achieving organizational goals. This project focuses on developing a comprehensive employee performance analysis system using Microsoft Excel. The system will help organizations efficiently track, analyze, and report on employee performance to support better decision-making and enhance overall workforce management.</a:t>
            </a:r>
            <a:endParaRPr sz="125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250">
                <a:solidFill>
                  <a:schemeClr val="dk1"/>
                </a:solidFill>
                <a:latin typeface="Times New Roman"/>
                <a:ea typeface="Times New Roman"/>
                <a:cs typeface="Times New Roman"/>
                <a:sym typeface="Times New Roman"/>
              </a:rPr>
              <a:t>Objectives:</a:t>
            </a:r>
            <a:endParaRPr b="1" sz="1250">
              <a:solidFill>
                <a:schemeClr val="dk1"/>
              </a:solidFill>
              <a:latin typeface="Times New Roman"/>
              <a:ea typeface="Times New Roman"/>
              <a:cs typeface="Times New Roman"/>
              <a:sym typeface="Times New Roman"/>
            </a:endParaRPr>
          </a:p>
          <a:p>
            <a:pPr indent="-307975" lvl="0" marL="457200" rtl="0" algn="l">
              <a:lnSpc>
                <a:spcPct val="115000"/>
              </a:lnSpc>
              <a:spcBef>
                <a:spcPts val="1200"/>
              </a:spcBef>
              <a:spcAft>
                <a:spcPts val="0"/>
              </a:spcAft>
              <a:buClr>
                <a:schemeClr val="dk1"/>
              </a:buClr>
              <a:buSzPts val="1250"/>
              <a:buFont typeface="Times New Roman"/>
              <a:buAutoNum type="arabicPeriod"/>
            </a:pPr>
            <a:r>
              <a:rPr b="1" lang="en-US" sz="1250">
                <a:solidFill>
                  <a:schemeClr val="dk1"/>
                </a:solidFill>
                <a:latin typeface="Times New Roman"/>
                <a:ea typeface="Times New Roman"/>
                <a:cs typeface="Times New Roman"/>
                <a:sym typeface="Times New Roman"/>
              </a:rPr>
              <a:t>Data Organization:</a:t>
            </a:r>
            <a:endParaRPr b="1" sz="1250">
              <a:solidFill>
                <a:schemeClr val="dk1"/>
              </a:solidFill>
              <a:latin typeface="Times New Roman"/>
              <a:ea typeface="Times New Roman"/>
              <a:cs typeface="Times New Roman"/>
              <a:sym typeface="Times New Roman"/>
            </a:endParaRPr>
          </a:p>
          <a:p>
            <a:pPr indent="-307975" lvl="1" marL="914400" rtl="0" algn="l">
              <a:lnSpc>
                <a:spcPct val="115000"/>
              </a:lnSpc>
              <a:spcBef>
                <a:spcPts val="0"/>
              </a:spcBef>
              <a:spcAft>
                <a:spcPts val="0"/>
              </a:spcAft>
              <a:buClr>
                <a:schemeClr val="dk1"/>
              </a:buClr>
              <a:buSzPts val="1250"/>
              <a:buFont typeface="Times New Roman"/>
              <a:buChar char="○"/>
            </a:pPr>
            <a:r>
              <a:rPr lang="en-US" sz="1250">
                <a:solidFill>
                  <a:schemeClr val="dk1"/>
                </a:solidFill>
                <a:latin typeface="Times New Roman"/>
                <a:ea typeface="Times New Roman"/>
                <a:cs typeface="Times New Roman"/>
                <a:sym typeface="Times New Roman"/>
              </a:rPr>
              <a:t>Create a structured Excel template to input and manage employee performance data. This will include details such as productivity metrics, quality of work, attendance records, and peer reviews.</a:t>
            </a:r>
            <a:endParaRPr sz="1250">
              <a:solidFill>
                <a:schemeClr val="dk1"/>
              </a:solidFill>
              <a:latin typeface="Times New Roman"/>
              <a:ea typeface="Times New Roman"/>
              <a:cs typeface="Times New Roman"/>
              <a:sym typeface="Times New Roman"/>
            </a:endParaRPr>
          </a:p>
          <a:p>
            <a:pPr indent="-307975" lvl="0" marL="457200" rtl="0" algn="l">
              <a:lnSpc>
                <a:spcPct val="115000"/>
              </a:lnSpc>
              <a:spcBef>
                <a:spcPts val="0"/>
              </a:spcBef>
              <a:spcAft>
                <a:spcPts val="0"/>
              </a:spcAft>
              <a:buClr>
                <a:schemeClr val="dk1"/>
              </a:buClr>
              <a:buSzPts val="1250"/>
              <a:buFont typeface="Times New Roman"/>
              <a:buAutoNum type="arabicPeriod"/>
            </a:pPr>
            <a:r>
              <a:rPr b="1" lang="en-US" sz="1250">
                <a:solidFill>
                  <a:schemeClr val="dk1"/>
                </a:solidFill>
                <a:latin typeface="Times New Roman"/>
                <a:ea typeface="Times New Roman"/>
                <a:cs typeface="Times New Roman"/>
                <a:sym typeface="Times New Roman"/>
              </a:rPr>
              <a:t>Performance Metrics Definition:</a:t>
            </a:r>
            <a:endParaRPr b="1" sz="1250">
              <a:solidFill>
                <a:schemeClr val="dk1"/>
              </a:solidFill>
              <a:latin typeface="Times New Roman"/>
              <a:ea typeface="Times New Roman"/>
              <a:cs typeface="Times New Roman"/>
              <a:sym typeface="Times New Roman"/>
            </a:endParaRPr>
          </a:p>
          <a:p>
            <a:pPr indent="-307975" lvl="1" marL="914400" rtl="0" algn="l">
              <a:lnSpc>
                <a:spcPct val="115000"/>
              </a:lnSpc>
              <a:spcBef>
                <a:spcPts val="0"/>
              </a:spcBef>
              <a:spcAft>
                <a:spcPts val="0"/>
              </a:spcAft>
              <a:buClr>
                <a:schemeClr val="dk1"/>
              </a:buClr>
              <a:buSzPts val="1250"/>
              <a:buFont typeface="Times New Roman"/>
              <a:buChar char="○"/>
            </a:pPr>
            <a:r>
              <a:rPr lang="en-US" sz="1250">
                <a:solidFill>
                  <a:schemeClr val="dk1"/>
                </a:solidFill>
                <a:latin typeface="Times New Roman"/>
                <a:ea typeface="Times New Roman"/>
                <a:cs typeface="Times New Roman"/>
                <a:sym typeface="Times New Roman"/>
              </a:rPr>
              <a:t>Identify and define key performance indicators (KPIs) that reflect employee performance accurately. Establish clear criteria for evaluating performance based on these KPIs.</a:t>
            </a:r>
            <a:endParaRPr sz="1250">
              <a:solidFill>
                <a:schemeClr val="dk1"/>
              </a:solidFill>
              <a:latin typeface="Times New Roman"/>
              <a:ea typeface="Times New Roman"/>
              <a:cs typeface="Times New Roman"/>
              <a:sym typeface="Times New Roman"/>
            </a:endParaRPr>
          </a:p>
          <a:p>
            <a:pPr indent="-307975" lvl="0" marL="457200" rtl="0" algn="l">
              <a:lnSpc>
                <a:spcPct val="115000"/>
              </a:lnSpc>
              <a:spcBef>
                <a:spcPts val="0"/>
              </a:spcBef>
              <a:spcAft>
                <a:spcPts val="0"/>
              </a:spcAft>
              <a:buClr>
                <a:schemeClr val="dk1"/>
              </a:buClr>
              <a:buSzPts val="1250"/>
              <a:buFont typeface="Times New Roman"/>
              <a:buAutoNum type="arabicPeriod"/>
            </a:pPr>
            <a:r>
              <a:rPr b="1" lang="en-US" sz="1250">
                <a:solidFill>
                  <a:schemeClr val="dk1"/>
                </a:solidFill>
                <a:latin typeface="Times New Roman"/>
                <a:ea typeface="Times New Roman"/>
                <a:cs typeface="Times New Roman"/>
                <a:sym typeface="Times New Roman"/>
              </a:rPr>
              <a:t>Data Analysis:</a:t>
            </a:r>
            <a:endParaRPr b="1" sz="1250">
              <a:solidFill>
                <a:schemeClr val="dk1"/>
              </a:solidFill>
              <a:latin typeface="Times New Roman"/>
              <a:ea typeface="Times New Roman"/>
              <a:cs typeface="Times New Roman"/>
              <a:sym typeface="Times New Roman"/>
            </a:endParaRPr>
          </a:p>
          <a:p>
            <a:pPr indent="-307975" lvl="1" marL="914400" rtl="0" algn="l">
              <a:lnSpc>
                <a:spcPct val="115000"/>
              </a:lnSpc>
              <a:spcBef>
                <a:spcPts val="0"/>
              </a:spcBef>
              <a:spcAft>
                <a:spcPts val="0"/>
              </a:spcAft>
              <a:buClr>
                <a:schemeClr val="dk1"/>
              </a:buClr>
              <a:buSzPts val="1250"/>
              <a:buFont typeface="Times New Roman"/>
              <a:buChar char="○"/>
            </a:pPr>
            <a:r>
              <a:rPr lang="en-US" sz="1250">
                <a:solidFill>
                  <a:schemeClr val="dk1"/>
                </a:solidFill>
                <a:latin typeface="Times New Roman"/>
                <a:ea typeface="Times New Roman"/>
                <a:cs typeface="Times New Roman"/>
                <a:sym typeface="Times New Roman"/>
              </a:rPr>
              <a:t>Utilize Excel’s functions, formulas, and pivot tables to analyze performance data. Identify trends, patterns, and outliers to understand performance better and spot areas for improvement.</a:t>
            </a:r>
            <a:endParaRPr sz="1250">
              <a:solidFill>
                <a:schemeClr val="dk1"/>
              </a:solidFill>
              <a:latin typeface="Times New Roman"/>
              <a:ea typeface="Times New Roman"/>
              <a:cs typeface="Times New Roman"/>
              <a:sym typeface="Times New Roman"/>
            </a:endParaRPr>
          </a:p>
          <a:p>
            <a:pPr indent="-307975" lvl="0" marL="457200" rtl="0" algn="l">
              <a:lnSpc>
                <a:spcPct val="115000"/>
              </a:lnSpc>
              <a:spcBef>
                <a:spcPts val="0"/>
              </a:spcBef>
              <a:spcAft>
                <a:spcPts val="0"/>
              </a:spcAft>
              <a:buClr>
                <a:schemeClr val="dk1"/>
              </a:buClr>
              <a:buSzPts val="1250"/>
              <a:buFont typeface="Times New Roman"/>
              <a:buAutoNum type="arabicPeriod"/>
            </a:pPr>
            <a:r>
              <a:rPr b="1" lang="en-US" sz="1250">
                <a:solidFill>
                  <a:schemeClr val="dk1"/>
                </a:solidFill>
                <a:latin typeface="Times New Roman"/>
                <a:ea typeface="Times New Roman"/>
                <a:cs typeface="Times New Roman"/>
                <a:sym typeface="Times New Roman"/>
              </a:rPr>
              <a:t>Visualization and Reporting:</a:t>
            </a:r>
            <a:endParaRPr b="1" sz="1250">
              <a:solidFill>
                <a:schemeClr val="dk1"/>
              </a:solidFill>
              <a:latin typeface="Times New Roman"/>
              <a:ea typeface="Times New Roman"/>
              <a:cs typeface="Times New Roman"/>
              <a:sym typeface="Times New Roman"/>
            </a:endParaRPr>
          </a:p>
          <a:p>
            <a:pPr indent="-307975" lvl="1" marL="914400" rtl="0" algn="l">
              <a:lnSpc>
                <a:spcPct val="115000"/>
              </a:lnSpc>
              <a:spcBef>
                <a:spcPts val="0"/>
              </a:spcBef>
              <a:spcAft>
                <a:spcPts val="0"/>
              </a:spcAft>
              <a:buClr>
                <a:schemeClr val="dk1"/>
              </a:buClr>
              <a:buSzPts val="1250"/>
              <a:buFont typeface="Times New Roman"/>
              <a:buChar char="○"/>
            </a:pPr>
            <a:r>
              <a:rPr lang="en-US" sz="1250">
                <a:solidFill>
                  <a:schemeClr val="dk1"/>
                </a:solidFill>
                <a:latin typeface="Times New Roman"/>
                <a:ea typeface="Times New Roman"/>
                <a:cs typeface="Times New Roman"/>
                <a:sym typeface="Times New Roman"/>
              </a:rPr>
              <a:t>Develop visual tools such as charts, graphs, and dashboards in Excel to present performance data clearly. Create automated reporting templates to generate regular performance reports with minimal manual effort.</a:t>
            </a:r>
            <a:endParaRPr sz="125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nvSpPr>
        <p:spPr>
          <a:xfrm>
            <a:off x="699450" y="1990213"/>
            <a:ext cx="9741300" cy="380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1200"/>
              </a:spcBef>
              <a:spcAft>
                <a:spcPts val="0"/>
              </a:spcAft>
              <a:buClr>
                <a:schemeClr val="dk1"/>
              </a:buClr>
              <a:buSzPts val="2300"/>
              <a:buFont typeface="Times New Roman"/>
              <a:buAutoNum type="arabicPeriod"/>
            </a:pPr>
            <a:r>
              <a:rPr lang="en-US" sz="2300">
                <a:solidFill>
                  <a:schemeClr val="dk1"/>
                </a:solidFill>
                <a:latin typeface="Times New Roman"/>
                <a:ea typeface="Times New Roman"/>
                <a:cs typeface="Times New Roman"/>
                <a:sym typeface="Times New Roman"/>
              </a:rPr>
              <a:t>Human Resources (HR) Professionals</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AutoNum type="arabicPeriod"/>
            </a:pPr>
            <a:r>
              <a:rPr lang="en-US" sz="2300">
                <a:solidFill>
                  <a:schemeClr val="dk1"/>
                </a:solidFill>
                <a:latin typeface="Times New Roman"/>
                <a:ea typeface="Times New Roman"/>
                <a:cs typeface="Times New Roman"/>
                <a:sym typeface="Times New Roman"/>
              </a:rPr>
              <a:t>Managers and Team Leaders</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AutoNum type="arabicPeriod"/>
            </a:pPr>
            <a:r>
              <a:rPr lang="en-US" sz="2300">
                <a:solidFill>
                  <a:schemeClr val="dk1"/>
                </a:solidFill>
                <a:latin typeface="Times New Roman"/>
                <a:ea typeface="Times New Roman"/>
                <a:cs typeface="Times New Roman"/>
                <a:sym typeface="Times New Roman"/>
              </a:rPr>
              <a:t>Executives and Senior Leadership</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AutoNum type="arabicPeriod"/>
            </a:pPr>
            <a:r>
              <a:rPr lang="en-US" sz="2300">
                <a:solidFill>
                  <a:schemeClr val="dk1"/>
                </a:solidFill>
                <a:latin typeface="Times New Roman"/>
                <a:ea typeface="Times New Roman"/>
                <a:cs typeface="Times New Roman"/>
                <a:sym typeface="Times New Roman"/>
              </a:rPr>
              <a:t>Employees</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AutoNum type="arabicPeriod"/>
            </a:pPr>
            <a:r>
              <a:rPr lang="en-US" sz="2300">
                <a:solidFill>
                  <a:schemeClr val="dk1"/>
                </a:solidFill>
                <a:latin typeface="Times New Roman"/>
                <a:ea typeface="Times New Roman"/>
                <a:cs typeface="Times New Roman"/>
                <a:sym typeface="Times New Roman"/>
              </a:rPr>
              <a:t>Data Analysts</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AutoNum type="arabicPeriod"/>
            </a:pPr>
            <a:r>
              <a:rPr lang="en-US" sz="2300">
                <a:solidFill>
                  <a:schemeClr val="dk1"/>
                </a:solidFill>
                <a:latin typeface="Times New Roman"/>
                <a:ea typeface="Times New Roman"/>
                <a:cs typeface="Times New Roman"/>
                <a:sym typeface="Times New Roman"/>
              </a:rPr>
              <a:t>Administrative Sta</a:t>
            </a:r>
            <a:r>
              <a:rPr lang="en-US" sz="2300">
                <a:solidFill>
                  <a:schemeClr val="dk1"/>
                </a:solidFill>
                <a:latin typeface="Times New Roman"/>
                <a:ea typeface="Times New Roman"/>
                <a:cs typeface="Times New Roman"/>
                <a:sym typeface="Times New Roman"/>
              </a:rPr>
              <a:t>ff</a:t>
            </a:r>
            <a:endParaRPr sz="2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3000">
              <a:latin typeface="Times New Roman"/>
              <a:ea typeface="Times New Roman"/>
              <a:cs typeface="Times New Roman"/>
              <a:sym typeface="Times New Roman"/>
            </a:endParaRPr>
          </a:p>
        </p:txBody>
      </p:sp>
      <p:sp>
        <p:nvSpPr>
          <p:cNvPr id="150" name="Google Shape;15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4" name="Google Shape;154;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5" name="Google Shape;155;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2897275" y="1695450"/>
            <a:ext cx="8916900" cy="584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300">
                <a:latin typeface="Times New Roman"/>
                <a:ea typeface="Times New Roman"/>
                <a:cs typeface="Times New Roman"/>
                <a:sym typeface="Times New Roman"/>
              </a:rPr>
              <a:t>Our Solution </a:t>
            </a:r>
            <a:endParaRPr b="1" sz="2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800">
                <a:latin typeface="Times New Roman"/>
                <a:ea typeface="Times New Roman"/>
                <a:cs typeface="Times New Roman"/>
                <a:sym typeface="Times New Roman"/>
              </a:rPr>
              <a:t>Our solution leverages the powerful data analysis capabilities of Microsoft Excel to provide a comprehensive framework for evaluating employee performance. By utilizing advanced Excel features, we aim to create a robust tool that facilitates performance tracking, trend analysis, and actionable insights.</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300">
                <a:latin typeface="Times New Roman"/>
                <a:ea typeface="Times New Roman"/>
                <a:cs typeface="Times New Roman"/>
                <a:sym typeface="Times New Roman"/>
              </a:rPr>
              <a:t>Value Proposi</a:t>
            </a:r>
            <a:r>
              <a:rPr b="1" lang="en-US" sz="2300">
                <a:latin typeface="Times New Roman"/>
                <a:ea typeface="Times New Roman"/>
                <a:cs typeface="Times New Roman"/>
                <a:sym typeface="Times New Roman"/>
              </a:rPr>
              <a:t>tion</a:t>
            </a:r>
            <a:endParaRPr b="1" sz="2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1. Enhanced Decision-Making</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2. Efficiency and Time-Saving</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3. Customization and Flexibility</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4. Improved Employee Engagement</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5. Cost-Effective Analysis</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b="1" sz="2300">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p:txBody>
      </p:sp>
      <p:pic>
        <p:nvPicPr>
          <p:cNvPr id="161" name="Google Shape;161;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6" name="Google Shape;166;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3" name="Google Shape;173;p8"/>
          <p:cNvSpPr txBox="1"/>
          <p:nvPr/>
        </p:nvSpPr>
        <p:spPr>
          <a:xfrm>
            <a:off x="1662549" y="2037891"/>
            <a:ext cx="6317700" cy="347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"The dataset for our Employee Performance Analysis includes metrics such as employee names, roles, performance ratings, productivity scores, attendance records, and feedback. This comprehensive data allows for detailed analysis and visualization of performance trends, identifying strengths and areas for improvement across the organization."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13c56ae453bed1ee_0"/>
          <p:cNvPicPr preferRelativeResize="0"/>
          <p:nvPr/>
        </p:nvPicPr>
        <p:blipFill>
          <a:blip r:embed="rId3">
            <a:alphaModFix/>
          </a:blip>
          <a:stretch>
            <a:fillRect/>
          </a:stretch>
        </p:blipFill>
        <p:spPr>
          <a:xfrm>
            <a:off x="743534" y="863163"/>
            <a:ext cx="8299175" cy="513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