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58" r:id="rId4"/>
    <p:sldId id="257" r:id="rId5"/>
    <p:sldId id="259" r:id="rId6"/>
    <p:sldId id="260" r:id="rId7"/>
    <p:sldId id="273" r:id="rId8"/>
    <p:sldId id="266" r:id="rId9"/>
    <p:sldId id="274" r:id="rId10"/>
    <p:sldId id="267" r:id="rId11"/>
    <p:sldId id="287" r:id="rId12"/>
    <p:sldId id="268" r:id="rId13"/>
    <p:sldId id="275" r:id="rId14"/>
    <p:sldId id="283" r:id="rId15"/>
    <p:sldId id="269" r:id="rId16"/>
    <p:sldId id="270" r:id="rId17"/>
    <p:sldId id="276" r:id="rId18"/>
    <p:sldId id="277" r:id="rId19"/>
    <p:sldId id="281" r:id="rId20"/>
    <p:sldId id="286" r:id="rId21"/>
    <p:sldId id="284" r:id="rId22"/>
    <p:sldId id="285" r:id="rId23"/>
    <p:sldId id="261" r:id="rId24"/>
    <p:sldId id="278" r:id="rId25"/>
    <p:sldId id="279" r:id="rId26"/>
    <p:sldId id="27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5A05-DBA4-4CD1-B29E-8249FEEC6183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2894-EBAB-43D6-942E-883C1AC01E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5A05-DBA4-4CD1-B29E-8249FEEC6183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2894-EBAB-43D6-942E-883C1AC01E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5A05-DBA4-4CD1-B29E-8249FEEC6183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2894-EBAB-43D6-942E-883C1AC01E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5A05-DBA4-4CD1-B29E-8249FEEC6183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2894-EBAB-43D6-942E-883C1AC01E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5A05-DBA4-4CD1-B29E-8249FEEC6183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2894-EBAB-43D6-942E-883C1AC01E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5A05-DBA4-4CD1-B29E-8249FEEC6183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2894-EBAB-43D6-942E-883C1AC01E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5A05-DBA4-4CD1-B29E-8249FEEC6183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2894-EBAB-43D6-942E-883C1AC01E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5A05-DBA4-4CD1-B29E-8249FEEC6183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2894-EBAB-43D6-942E-883C1AC01E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5A05-DBA4-4CD1-B29E-8249FEEC6183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2894-EBAB-43D6-942E-883C1AC01E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5A05-DBA4-4CD1-B29E-8249FEEC6183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2894-EBAB-43D6-942E-883C1AC01E10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5A05-DBA4-4CD1-B29E-8249FEEC6183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6A2894-EBAB-43D6-942E-883C1AC01E10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F6A2894-EBAB-43D6-942E-883C1AC01E10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DA05A05-DBA4-4CD1-B29E-8249FEEC6183}" type="datetimeFigureOut">
              <a:rPr lang="en-IN" smtClean="0"/>
              <a:t>15-06-2021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4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1" y="-338581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6" y="-6588"/>
            <a:ext cx="4059393" cy="2548111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5" y="1465781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6" y="5198744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8" y="5439894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2" y="734312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4" y="33284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BAD20C-52F1-474B-ACDF-D3ABDB8CE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5734" y="1981840"/>
            <a:ext cx="5782716" cy="1322394"/>
          </a:xfrm>
          <a:noFill/>
        </p:spPr>
        <p:txBody>
          <a:bodyPr anchor="ctr">
            <a:noAutofit/>
          </a:bodyPr>
          <a:lstStyle/>
          <a:p>
            <a:r>
              <a:rPr lang="en-IN" sz="3600" dirty="0">
                <a:solidFill>
                  <a:srgbClr val="080808"/>
                </a:solidFill>
              </a:rPr>
              <a:t>MAJOR PROJECT SYNOPSIS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2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61" y="5243547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F0A37BA-5CC2-4789-A600-1E7724DD919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573" y="1065"/>
            <a:ext cx="2362857" cy="2181891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364CE8B-5169-4FD3-8A18-DF25FE136FC6}"/>
              </a:ext>
            </a:extLst>
          </p:cNvPr>
          <p:cNvSpPr txBox="1"/>
          <p:nvPr/>
        </p:nvSpPr>
        <p:spPr>
          <a:xfrm>
            <a:off x="150015" y="4822754"/>
            <a:ext cx="6109252" cy="1940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 MEMBERS: -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ANUSHANT BHUSHAN (1SI17TE004)</a:t>
            </a: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SUMANT KUMAR (1SI17TE035)</a:t>
            </a: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PAVAN T L (1SI17TE020)</a:t>
            </a: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PRAMODH H R (1SI17TE021)</a:t>
            </a: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C398BF-5DDB-4797-8F4B-1AB16208611F}"/>
              </a:ext>
            </a:extLst>
          </p:cNvPr>
          <p:cNvSpPr txBox="1"/>
          <p:nvPr/>
        </p:nvSpPr>
        <p:spPr>
          <a:xfrm>
            <a:off x="3041374" y="3128770"/>
            <a:ext cx="610925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dirty="0">
                <a:latin typeface="Algerian" panose="04020705040A02060702" pitchFamily="82" charset="0"/>
              </a:rPr>
              <a:t>Intelligent Document Summarizer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F3B4D4-0F79-452E-AAE4-CEDB40DEA975}"/>
              </a:ext>
            </a:extLst>
          </p:cNvPr>
          <p:cNvSpPr txBox="1"/>
          <p:nvPr/>
        </p:nvSpPr>
        <p:spPr>
          <a:xfrm>
            <a:off x="9045145" y="4786402"/>
            <a:ext cx="2996840" cy="1702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Guide:-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Ms. </a:t>
            </a:r>
            <a:r>
              <a:rPr lang="en-IN" sz="20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Susmita</a:t>
            </a: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Eswar</a:t>
            </a:r>
            <a:endParaRPr lang="en-IN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Assistant Professor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Dept of ETE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051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30828"/>
          </a:xfrm>
        </p:spPr>
        <p:txBody>
          <a:bodyPr/>
          <a:lstStyle/>
          <a:p>
            <a:r>
              <a:rPr lang="en-US" sz="3600" b="1" dirty="0"/>
              <a:t>Full pipeline used to produce the training set :</a:t>
            </a:r>
            <a:endParaRPr lang="en-IN" sz="3600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22400" y="1246440"/>
            <a:ext cx="8481393" cy="5177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973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BD7B3-87EB-46EC-A1B6-684B35F2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94" y="181873"/>
            <a:ext cx="10160000" cy="1143000"/>
          </a:xfrm>
        </p:spPr>
        <p:txBody>
          <a:bodyPr/>
          <a:lstStyle/>
          <a:p>
            <a:r>
              <a:rPr lang="en-IN" sz="3600" b="1" dirty="0"/>
              <a:t>Pre-Processing Simulation: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FFA1D8-4CC5-4B7D-9899-DCA0BCA22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94" y="1417638"/>
            <a:ext cx="11056041" cy="489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977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078" y="142116"/>
            <a:ext cx="10160000" cy="851797"/>
          </a:xfrm>
        </p:spPr>
        <p:txBody>
          <a:bodyPr/>
          <a:lstStyle/>
          <a:p>
            <a:r>
              <a:rPr lang="en-IN" sz="3600" dirty="0"/>
              <a:t> </a:t>
            </a:r>
            <a:r>
              <a:rPr lang="en-IN" sz="3600" b="1" dirty="0"/>
              <a:t>Model:-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3913"/>
            <a:ext cx="10160000" cy="572197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  model we implemented is composed of one convolutional layer, one max pooling layer, one dropout layer and one fully connected layer.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Input:</a:t>
            </a:r>
            <a:r>
              <a:rPr lang="en-US" dirty="0"/>
              <a:t> We represent the input as a tensor </a:t>
            </a:r>
            <a:r>
              <a:rPr lang="en-IN" dirty="0"/>
              <a:t>Each sentence was zero-padded to length n. Each sentence is converted into word embedding vector and a matrix is formed.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Convolutional layer: </a:t>
            </a:r>
            <a:r>
              <a:rPr lang="en-US" dirty="0"/>
              <a:t>In order to encode memory in our network the filters need to convolve over multiple words in the sentence and try to extract the score by looking at sequence of n-words. </a:t>
            </a:r>
            <a:r>
              <a:rPr lang="en-IN" dirty="0"/>
              <a:t>Our convolutional layer has 400 filters.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b="1" dirty="0" err="1"/>
              <a:t>ReLU</a:t>
            </a:r>
            <a:r>
              <a:rPr lang="en-IN" b="1" dirty="0"/>
              <a:t> layer</a:t>
            </a:r>
            <a:r>
              <a:rPr lang="en-IN" dirty="0"/>
              <a:t>: It is the first activation function that we use to increase the non-linearity. </a:t>
            </a:r>
            <a:endParaRPr lang="en-US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Max pooling layer: </a:t>
            </a:r>
            <a:r>
              <a:rPr lang="en-US" dirty="0"/>
              <a:t>Then through a max pooling layer we keep the important feature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Dropout layer: </a:t>
            </a:r>
            <a:r>
              <a:rPr lang="en-US" dirty="0"/>
              <a:t>The fully connected layer is prone to overfitting so we regularize the model using a dropout layer.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Fully connected layer: </a:t>
            </a:r>
            <a:r>
              <a:rPr lang="en-US" dirty="0"/>
              <a:t>We eventually apply a Fully Connected </a:t>
            </a:r>
            <a:r>
              <a:rPr lang="en-IN" dirty="0"/>
              <a:t> neuron layer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Activation Function: </a:t>
            </a:r>
            <a:r>
              <a:rPr lang="en-US" dirty="0"/>
              <a:t>The activation function is the Sigmoid non-linearity.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pPr marL="114300" indent="0">
              <a:buNone/>
            </a:pPr>
            <a:r>
              <a:rPr lang="en-US" dirty="0"/>
              <a:t>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201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B6C1B-EB0C-44D4-84FC-EBE5BDB18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600005"/>
          </a:xfrm>
        </p:spPr>
        <p:txBody>
          <a:bodyPr/>
          <a:lstStyle/>
          <a:p>
            <a:r>
              <a:rPr lang="en-IN" sz="3600" b="1" dirty="0"/>
              <a:t>CNN-MODEL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6ADD039-CF32-4AC3-9FDF-750A46B524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192696"/>
            <a:ext cx="10160000" cy="5208104"/>
          </a:xfrm>
        </p:spPr>
      </p:pic>
    </p:spTree>
    <p:extLst>
      <p:ext uri="{BB962C8B-B14F-4D97-AF65-F5344CB8AC3E}">
        <p14:creationId xmlns:p14="http://schemas.microsoft.com/office/powerpoint/2010/main" val="2352811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DF947-47AB-4147-B201-D4D86505B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Block-Diagram: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0B26227-E5F4-47FD-A22B-85D929AC1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" y="1259601"/>
            <a:ext cx="9892479" cy="5171637"/>
          </a:xfrm>
          <a:solidFill>
            <a:schemeClr val="accent2">
              <a:lumMod val="60000"/>
              <a:lumOff val="40000"/>
            </a:schemeClr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0FD68E-7235-49A5-9DC0-B4EADE8F4C5D}"/>
              </a:ext>
            </a:extLst>
          </p:cNvPr>
          <p:cNvSpPr txBox="1"/>
          <p:nvPr/>
        </p:nvSpPr>
        <p:spPr>
          <a:xfrm>
            <a:off x="755374" y="5194852"/>
            <a:ext cx="137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Input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82A8732-AB84-4E24-A363-0839EE33CFFE}"/>
              </a:ext>
            </a:extLst>
          </p:cNvPr>
          <p:cNvCxnSpPr/>
          <p:nvPr/>
        </p:nvCxnSpPr>
        <p:spPr>
          <a:xfrm>
            <a:off x="6944139" y="2716696"/>
            <a:ext cx="0" cy="38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170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/>
              <a:t>Training: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160000" cy="49831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For training, we load embeddings for words from pickle files and load the salience scores for all sentences.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Regularization: </a:t>
            </a:r>
            <a:r>
              <a:rPr lang="en-US" dirty="0"/>
              <a:t>During training, we impose a L2-norm constraint to the weights of the output Fully Connected layer to reduce overfitting of training dataset and improve generalization of the model.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Optimizer: </a:t>
            </a:r>
            <a:r>
              <a:rPr lang="en-US" dirty="0"/>
              <a:t>We trained our network with </a:t>
            </a:r>
            <a:r>
              <a:rPr lang="en-US" dirty="0" err="1"/>
              <a:t>Adadelta</a:t>
            </a:r>
            <a:r>
              <a:rPr lang="en-US" dirty="0"/>
              <a:t> update rule </a:t>
            </a:r>
            <a:r>
              <a:rPr lang="en-IN" dirty="0"/>
              <a:t>with learning rate of 1.0 </a:t>
            </a:r>
            <a:r>
              <a:rPr lang="en-US" dirty="0"/>
              <a:t>. </a:t>
            </a:r>
            <a:r>
              <a:rPr lang="en-IN" dirty="0"/>
              <a:t>We trained all of our networks for 10 epochs using a batch size of 256.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1705552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095" y="75856"/>
            <a:ext cx="10160000" cy="812040"/>
          </a:xfrm>
        </p:spPr>
        <p:txBody>
          <a:bodyPr/>
          <a:lstStyle/>
          <a:p>
            <a:r>
              <a:rPr lang="en-IN" sz="3600" dirty="0"/>
              <a:t>Full training procedure: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FC6DBCD-5C13-4C50-9E0F-DFADF3069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8469" y="887896"/>
            <a:ext cx="8110331" cy="5695465"/>
          </a:xfrm>
        </p:spPr>
      </p:pic>
    </p:spTree>
    <p:extLst>
      <p:ext uri="{BB962C8B-B14F-4D97-AF65-F5344CB8AC3E}">
        <p14:creationId xmlns:p14="http://schemas.microsoft.com/office/powerpoint/2010/main" val="4042219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B3A4A-84C4-4E83-BECD-E9B7139AD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Hyperparameters: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DD5BDE0-F6DB-45DB-90A0-84112E7D31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0336970"/>
              </p:ext>
            </p:extLst>
          </p:nvPr>
        </p:nvGraphicFramePr>
        <p:xfrm>
          <a:off x="596348" y="1537252"/>
          <a:ext cx="10173252" cy="4615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3252">
                  <a:extLst>
                    <a:ext uri="{9D8B030D-6E8A-4147-A177-3AD203B41FA5}">
                      <a16:colId xmlns:a16="http://schemas.microsoft.com/office/drawing/2014/main" val="4016088252"/>
                    </a:ext>
                  </a:extLst>
                </a:gridCol>
                <a:gridCol w="5080000">
                  <a:extLst>
                    <a:ext uri="{9D8B030D-6E8A-4147-A177-3AD203B41FA5}">
                      <a16:colId xmlns:a16="http://schemas.microsoft.com/office/drawing/2014/main" val="213797628"/>
                    </a:ext>
                  </a:extLst>
                </a:gridCol>
              </a:tblGrid>
              <a:tr h="500742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Hyperparameter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349512"/>
                  </a:ext>
                </a:extLst>
              </a:tr>
              <a:tr h="437795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Number of filters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529567"/>
                  </a:ext>
                </a:extLst>
              </a:tr>
              <a:tr h="437795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Filter Window size (n, 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(300x3)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618637"/>
                  </a:ext>
                </a:extLst>
              </a:tr>
              <a:tr h="437795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Dropout probability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894245"/>
                  </a:ext>
                </a:extLst>
              </a:tr>
              <a:tr h="437795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ROUGE weight </a:t>
                      </a:r>
                      <a:r>
                        <a:rPr lang="el-GR" sz="2400" dirty="0"/>
                        <a:t>α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44509"/>
                  </a:ext>
                </a:extLst>
              </a:tr>
              <a:tr h="437795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First activation </a:t>
                      </a:r>
                      <a:r>
                        <a:rPr lang="el-GR" sz="2400" dirty="0"/>
                        <a:t>σ1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err="1"/>
                        <a:t>ReLU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015241"/>
                  </a:ext>
                </a:extLst>
              </a:tr>
              <a:tr h="437795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Second activation </a:t>
                      </a:r>
                      <a:r>
                        <a:rPr lang="el-GR" sz="2400" dirty="0"/>
                        <a:t>σ2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Sigmoid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65955"/>
                  </a:ext>
                </a:extLst>
              </a:tr>
              <a:tr h="437795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err="1"/>
                        <a:t>Adadelta</a:t>
                      </a:r>
                      <a:r>
                        <a:rPr lang="en-IN" sz="2400" dirty="0"/>
                        <a:t> learning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714888"/>
                  </a:ext>
                </a:extLst>
              </a:tr>
              <a:tr h="437795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Batch-Size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402407"/>
                  </a:ext>
                </a:extLst>
              </a:tr>
              <a:tr h="437795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872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646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1CF8-B131-460C-B5DD-E9DC16D04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825292"/>
          </a:xfrm>
        </p:spPr>
        <p:txBody>
          <a:bodyPr/>
          <a:lstStyle/>
          <a:p>
            <a:r>
              <a:rPr lang="en-IN" sz="3600" dirty="0"/>
              <a:t>Testing: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6FA39-168E-45AA-A878-01DCBF5D1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99930"/>
            <a:ext cx="10160000" cy="530087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First the document is embedded into web application as a .txt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Then the embeddings are fed forward to the network so as to compute the sentences salience scores. We rank the sentences according to their salience scores.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As we want to build a summary with nonredundant sentences, we select sentences so that we only include sentences in the summary which are not too similar with what is already included in the summary.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First we add the sentence with the highest score to the empty summary, then we repeat until the length limit of the final summary is met.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 Select the sentence with the next highest score, if the similarity of the sentence with the summary being built is less than a threshold t, then add the sentence to the summary.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39102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FF41D-5693-4073-983D-29A229CFE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Simulation: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02C1FC-66A7-4B8C-A99F-170BB44E5BFA}"/>
              </a:ext>
            </a:extLst>
          </p:cNvPr>
          <p:cNvSpPr txBox="1"/>
          <p:nvPr/>
        </p:nvSpPr>
        <p:spPr>
          <a:xfrm>
            <a:off x="3055883" y="5738876"/>
            <a:ext cx="5267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Django Interface for uploading the files</a:t>
            </a:r>
          </a:p>
          <a:p>
            <a:pPr algn="ctr"/>
            <a:r>
              <a:rPr lang="en-IN" sz="2400" b="1" dirty="0"/>
              <a:t>(Web Application)</a:t>
            </a:r>
          </a:p>
          <a:p>
            <a:pPr algn="ctr"/>
            <a:endParaRPr lang="en-IN" sz="2400" b="1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9A24D86-1C73-4668-ADAB-B6C0166CF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399" y="1108614"/>
            <a:ext cx="9674402" cy="4630262"/>
          </a:xfrm>
        </p:spPr>
      </p:pic>
    </p:spTree>
    <p:extLst>
      <p:ext uri="{BB962C8B-B14F-4D97-AF65-F5344CB8AC3E}">
        <p14:creationId xmlns:p14="http://schemas.microsoft.com/office/powerpoint/2010/main" val="3327013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5DF4A-023E-4A4A-BC39-67967013F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175" y="379895"/>
            <a:ext cx="10515600" cy="602284"/>
          </a:xfrm>
        </p:spPr>
        <p:txBody>
          <a:bodyPr>
            <a:normAutofit fontScale="90000"/>
          </a:bodyPr>
          <a:lstStyle/>
          <a:p>
            <a:r>
              <a:rPr lang="en-IN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997BD-0058-4E33-B0DA-E889D7C3B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2180"/>
            <a:ext cx="10515600" cy="571016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IN" sz="35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Motivation and Introduction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IN" sz="3500" dirty="0">
                <a:latin typeface="Calibri (Body)"/>
                <a:cs typeface="Times New Roman" panose="02020603050405020304" pitchFamily="18" charset="0"/>
              </a:rPr>
              <a:t>Objective</a:t>
            </a:r>
            <a:r>
              <a:rPr lang="en-IN" sz="3500" dirty="0">
                <a:latin typeface="Calibri (Body)"/>
              </a:rPr>
              <a:t>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IN" sz="3500" dirty="0">
                <a:latin typeface="Calibri (Body)"/>
                <a:cs typeface="Times New Roman" panose="02020603050405020304" pitchFamily="18" charset="0"/>
              </a:rPr>
              <a:t>Overview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3500" dirty="0">
                <a:latin typeface="Calibri (Body)"/>
              </a:rPr>
              <a:t>Working</a:t>
            </a:r>
          </a:p>
          <a:p>
            <a:pPr marL="114300" indent="0">
              <a:lnSpc>
                <a:spcPct val="120000"/>
              </a:lnSpc>
              <a:buNone/>
            </a:pPr>
            <a:r>
              <a:rPr lang="en-US" sz="3500" dirty="0">
                <a:latin typeface="Calibri (Body)"/>
              </a:rPr>
              <a:t>        a) Data Pre-Processing</a:t>
            </a:r>
          </a:p>
          <a:p>
            <a:pPr marL="114300" indent="0">
              <a:lnSpc>
                <a:spcPct val="120000"/>
              </a:lnSpc>
              <a:buNone/>
            </a:pPr>
            <a:r>
              <a:rPr lang="en-US" sz="3500" dirty="0">
                <a:latin typeface="Calibri (Body)"/>
              </a:rPr>
              <a:t>        b) Model</a:t>
            </a:r>
          </a:p>
          <a:p>
            <a:pPr marL="114300" indent="0">
              <a:lnSpc>
                <a:spcPct val="120000"/>
              </a:lnSpc>
              <a:buNone/>
            </a:pPr>
            <a:r>
              <a:rPr lang="en-US" sz="3500" dirty="0">
                <a:latin typeface="Calibri (Body)"/>
              </a:rPr>
              <a:t>        c) Training</a:t>
            </a:r>
          </a:p>
          <a:p>
            <a:pPr marL="114300" indent="0">
              <a:lnSpc>
                <a:spcPct val="120000"/>
              </a:lnSpc>
              <a:buNone/>
            </a:pPr>
            <a:r>
              <a:rPr lang="en-US" sz="3500" dirty="0">
                <a:latin typeface="Calibri (Body)"/>
              </a:rPr>
              <a:t>        d) Testing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3500" dirty="0">
                <a:latin typeface="Calibri (Body)"/>
              </a:rPr>
              <a:t>Simulation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3500" dirty="0">
                <a:latin typeface="Calibri (Body)"/>
              </a:rPr>
              <a:t>Technical Stack</a:t>
            </a:r>
            <a:endParaRPr lang="en-IN" sz="3500" dirty="0">
              <a:latin typeface="Calibri (Body)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IN" sz="3500">
                <a:latin typeface="Calibri (Body)"/>
                <a:cs typeface="Times New Roman" panose="02020603050405020304" pitchFamily="18" charset="0"/>
              </a:rPr>
              <a:t>Work to be done</a:t>
            </a:r>
            <a:endParaRPr lang="en-IN" sz="3500" dirty="0">
              <a:latin typeface="Calibri (Body)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IN" sz="3500" dirty="0">
                <a:latin typeface="Calibri (Body)"/>
                <a:cs typeface="Times New Roman" panose="02020603050405020304" pitchFamily="18" charset="0"/>
              </a:rPr>
              <a:t>Project Limitation</a:t>
            </a:r>
          </a:p>
          <a:p>
            <a:pPr marL="114300" indent="0">
              <a:lnSpc>
                <a:spcPct val="120000"/>
              </a:lnSpc>
              <a:buNone/>
            </a:pPr>
            <a:endParaRPr lang="en-IN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u="sng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7338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940C52-F37A-4E96-9A4A-7C3B510B0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1880" y="484732"/>
            <a:ext cx="9335926" cy="48006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AE8500-F58F-4815-B2C4-09094BA289BE}"/>
              </a:ext>
            </a:extLst>
          </p:cNvPr>
          <p:cNvSpPr txBox="1"/>
          <p:nvPr/>
        </p:nvSpPr>
        <p:spPr>
          <a:xfrm>
            <a:off x="3087757" y="5658678"/>
            <a:ext cx="5221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Voice Reader Interface</a:t>
            </a:r>
          </a:p>
          <a:p>
            <a:pPr algn="ctr"/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450484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2E05B-727A-4E6B-85BF-DF50FD458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157" y="5871887"/>
            <a:ext cx="6842539" cy="677517"/>
          </a:xfrm>
        </p:spPr>
        <p:txBody>
          <a:bodyPr/>
          <a:lstStyle/>
          <a:p>
            <a:pPr algn="ctr"/>
            <a:r>
              <a:rPr lang="en-IN" sz="2400" b="1" dirty="0">
                <a:solidFill>
                  <a:schemeClr val="tx1"/>
                </a:solidFill>
                <a:latin typeface="Calibri (Body)"/>
              </a:rPr>
              <a:t>Backend of Django Server </a:t>
            </a:r>
            <a:endParaRPr lang="en-IN" sz="2400" b="1" dirty="0">
              <a:latin typeface="Calibri (Body)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D57C12-F2FA-41E2-8A85-CE5BE3B3A2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835" y="647354"/>
            <a:ext cx="10372035" cy="5087159"/>
          </a:xfrm>
        </p:spPr>
      </p:pic>
    </p:spTree>
    <p:extLst>
      <p:ext uri="{BB962C8B-B14F-4D97-AF65-F5344CB8AC3E}">
        <p14:creationId xmlns:p14="http://schemas.microsoft.com/office/powerpoint/2010/main" val="1267109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6D0555-366A-46AC-906B-00E178197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87" y="327163"/>
            <a:ext cx="9784521" cy="550379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ACDE18-B64C-4BCE-9003-E8459D24B0AB}"/>
              </a:ext>
            </a:extLst>
          </p:cNvPr>
          <p:cNvSpPr txBox="1"/>
          <p:nvPr/>
        </p:nvSpPr>
        <p:spPr>
          <a:xfrm>
            <a:off x="2557670" y="6106767"/>
            <a:ext cx="6559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/>
              <a:t>Backend of Django Server</a:t>
            </a:r>
          </a:p>
          <a:p>
            <a:pPr algn="ctr"/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092162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29D61-8F30-4129-A4F8-0FA183ACC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3" y="272363"/>
            <a:ext cx="10515600" cy="509517"/>
          </a:xfrm>
        </p:spPr>
        <p:txBody>
          <a:bodyPr>
            <a:noAutofit/>
          </a:bodyPr>
          <a:lstStyle/>
          <a:p>
            <a:r>
              <a:rPr lang="en-IN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Stack: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57767-05FA-4154-9090-86B017414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781878"/>
            <a:ext cx="10343322" cy="5645426"/>
          </a:xfrm>
        </p:spPr>
        <p:txBody>
          <a:bodyPr>
            <a:noAutofit/>
          </a:bodyPr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Blip>
                <a:blip r:embed="rId2"/>
              </a:buBlip>
            </a:pPr>
            <a:r>
              <a:rPr lang="en-IN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 </a:t>
            </a:r>
            <a:endParaRPr lang="en-IN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is used as the main programming language for the project.</a:t>
            </a:r>
            <a:endParaRPr lang="en-IN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Blip>
                <a:blip r:embed="rId2"/>
              </a:buBlip>
            </a:pPr>
            <a:r>
              <a:rPr lang="en-IN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Word2Vec Algorithm</a:t>
            </a:r>
            <a:endParaRPr lang="en-IN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Word2Vec Algorithm is Google’s pre-trained Algorithm which was trained on 100 billion words from the Google News dataset leading to an embedding of 3 million words.</a:t>
            </a:r>
            <a:endParaRPr lang="en-IN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Blip>
                <a:blip r:embed="rId2"/>
              </a:buBlip>
            </a:pPr>
            <a:r>
              <a:rPr lang="en-IN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Django </a:t>
            </a:r>
            <a:endParaRPr lang="en-IN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</a:pPr>
            <a:r>
              <a:rPr lang="en-IN" sz="22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Django</a:t>
            </a:r>
            <a:r>
              <a:rPr lang="en-IN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is a high-level Python Web framework that is used for development of the web application</a:t>
            </a:r>
            <a:endParaRPr lang="en-IN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Blip>
                <a:blip r:embed="rId2"/>
              </a:buBlip>
            </a:pPr>
            <a:r>
              <a:rPr lang="en-IN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Spyder, Anaconda</a:t>
            </a:r>
            <a:endParaRPr lang="en-IN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Software used for running various algorithm used in this project.</a:t>
            </a:r>
            <a:endParaRPr lang="en-IN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Blip>
                <a:blip r:embed="rId2"/>
              </a:buBlip>
            </a:pPr>
            <a:r>
              <a:rPr lang="en-IN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 </a:t>
            </a: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(CNN-Algorithm)</a:t>
            </a:r>
            <a:endParaRPr lang="en-IN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Deep learning Algorithm used for training the model and obtaining the final result as a summary.</a:t>
            </a:r>
            <a:endParaRPr lang="en-IN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269800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46F92-9D48-40E5-91BD-B0ADBE6D0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/>
              <a:t>Work to be done :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F52E0-3DD3-420E-9F24-295C1ECAF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30" y="846137"/>
            <a:ext cx="10762593" cy="5281393"/>
          </a:xfrm>
        </p:spPr>
        <p:txBody>
          <a:bodyPr>
            <a:normAutofit/>
          </a:bodyPr>
          <a:lstStyle/>
          <a:p>
            <a:pPr marL="114300" indent="0">
              <a:lnSpc>
                <a:spcPct val="150000"/>
              </a:lnSpc>
              <a:buNone/>
            </a:pPr>
            <a:endParaRPr lang="en-I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/>
              <a:t>We will also implement two types of summary one is short summary and another one is large summary.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/>
              <a:t>We need to implement input as both .txt file and .pdf file.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/>
              <a:t>We also need to make the interface more user friendly.</a:t>
            </a:r>
          </a:p>
        </p:txBody>
      </p:sp>
    </p:spTree>
    <p:extLst>
      <p:ext uri="{BB962C8B-B14F-4D97-AF65-F5344CB8AC3E}">
        <p14:creationId xmlns:p14="http://schemas.microsoft.com/office/powerpoint/2010/main" val="36758810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FD1BF-87DC-4FE8-8FB5-C4F37D976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/>
              <a:t>Limitations(Till Now):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4FD24-CAF1-4AA4-B2B3-4E7C057CF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8"/>
            <a:ext cx="10160000" cy="4800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400" dirty="0"/>
              <a:t>Pre-processing of the dataset is challenging process.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/>
              <a:t>Setting communication between the Django interface and the ML trained model.</a:t>
            </a:r>
          </a:p>
        </p:txBody>
      </p:sp>
    </p:spTree>
    <p:extLst>
      <p:ext uri="{BB962C8B-B14F-4D97-AF65-F5344CB8AC3E}">
        <p14:creationId xmlns:p14="http://schemas.microsoft.com/office/powerpoint/2010/main" val="4949692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353" y="2834958"/>
            <a:ext cx="10160000" cy="1143000"/>
          </a:xfrm>
        </p:spPr>
        <p:txBody>
          <a:bodyPr/>
          <a:lstStyle/>
          <a:p>
            <a:pPr algn="ctr"/>
            <a:r>
              <a:rPr lang="en-US" sz="8000" dirty="0">
                <a:latin typeface="Britannic Bold" pitchFamily="34" charset="0"/>
              </a:rPr>
              <a:t>THANK YOU!</a:t>
            </a:r>
            <a:endParaRPr lang="en-IN" sz="8000" dirty="0">
              <a:latin typeface="Britann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580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120F4-7126-4256-A7CD-658D43668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3" y="312118"/>
            <a:ext cx="10515600" cy="536023"/>
          </a:xfrm>
        </p:spPr>
        <p:txBody>
          <a:bodyPr>
            <a:normAutofit fontScale="90000"/>
          </a:bodyPr>
          <a:lstStyle/>
          <a:p>
            <a:r>
              <a:rPr lang="en-IN" sz="32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Motivation and Introduction: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32622-A4A7-464D-AB90-6A45857B0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9932"/>
            <a:ext cx="10515600" cy="5077033"/>
          </a:xfrm>
        </p:spPr>
        <p:txBody>
          <a:bodyPr>
            <a:normAutofit/>
          </a:bodyPr>
          <a:lstStyle/>
          <a:p>
            <a:r>
              <a:rPr lang="en-IN" sz="2400" dirty="0"/>
              <a:t>Summarization can be defined as a task of producing a concise and fluent summary while preserving key information and overall meaning.</a:t>
            </a:r>
          </a:p>
          <a:p>
            <a:r>
              <a:rPr lang="en-IN" sz="2400" dirty="0"/>
              <a:t>Creating summary of the whole report or document manually is a lengthy and time consuming process.</a:t>
            </a:r>
          </a:p>
          <a:p>
            <a:r>
              <a:rPr lang="en-IN" sz="2400" dirty="0"/>
              <a:t>We are building an application that will summarize the document automatically and produce the summary in both text and audio format. </a:t>
            </a:r>
          </a:p>
        </p:txBody>
      </p:sp>
      <p:pic>
        <p:nvPicPr>
          <p:cNvPr id="4" name="Picture 3" descr="Getting Started with Automated Text Summarization">
            <a:extLst>
              <a:ext uri="{FF2B5EF4-FFF2-40B4-BE49-F238E27FC236}">
                <a16:creationId xmlns:a16="http://schemas.microsoft.com/office/drawing/2014/main" id="{D4097E58-5598-4F25-BD52-F405015E11E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297" y="3798130"/>
            <a:ext cx="4514851" cy="2257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7391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306C0-3A13-461A-BF12-1420BF240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175" y="285613"/>
            <a:ext cx="10515600" cy="536022"/>
          </a:xfrm>
        </p:spPr>
        <p:txBody>
          <a:bodyPr>
            <a:no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IN" sz="3600" b="1" dirty="0"/>
              <a:t>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5D898-2F2A-460A-A9E8-1FA08F8BC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175" y="914400"/>
            <a:ext cx="10028583" cy="544809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3200" dirty="0"/>
              <a:t>To develop a Summarization Algorithm using deep learning(CNN Algorithm) that aims to generate a summary by ranking sentences, whose performance relies heavily on the quality of sentence features and also to produces summary in audio format.</a:t>
            </a:r>
          </a:p>
        </p:txBody>
      </p:sp>
    </p:spTree>
    <p:extLst>
      <p:ext uri="{BB962C8B-B14F-4D97-AF65-F5344CB8AC3E}">
        <p14:creationId xmlns:p14="http://schemas.microsoft.com/office/powerpoint/2010/main" val="4067024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3EA77-4DA4-4569-A632-EB110BD1E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913" y="259109"/>
            <a:ext cx="10515600" cy="575778"/>
          </a:xfrm>
        </p:spPr>
        <p:txBody>
          <a:bodyPr>
            <a:noAutofit/>
          </a:bodyPr>
          <a:lstStyle/>
          <a:p>
            <a:r>
              <a:rPr lang="en-IN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r>
              <a:rPr lang="en-IN" sz="3600" b="1" u="sng" dirty="0"/>
              <a:t>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EE95A-B73A-415D-B424-25963DE63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4887"/>
            <a:ext cx="10515600" cy="53420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600" dirty="0"/>
              <a:t>The Project aims to automatically generate summaries of documents through the extraction of sentences in the text and then applying the required algorithm.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/>
              <a:t>We are implementing an Machine learning algorithm where a Convolutional Neural Network approach is proposed.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/>
              <a:t>At first the CNN Model is trained with large predefined DUC dataset by the process of calculating salience score for each sentence in the dataset.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/>
              <a:t>Google’s pretrained word2vec4 Algorithm and also obtain its salience score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/>
              <a:t>Sentences in each document can be ranked according to their salience scores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/>
              <a:t>Summary is generated based on the above ranking system.</a:t>
            </a:r>
          </a:p>
        </p:txBody>
      </p:sp>
    </p:spTree>
    <p:extLst>
      <p:ext uri="{BB962C8B-B14F-4D97-AF65-F5344CB8AC3E}">
        <p14:creationId xmlns:p14="http://schemas.microsoft.com/office/powerpoint/2010/main" val="3840763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EC2A9-66DE-4B05-A0A9-423F63D0F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524669"/>
          </a:xfrm>
        </p:spPr>
        <p:txBody>
          <a:bodyPr>
            <a:noAutofit/>
          </a:bodyPr>
          <a:lstStyle/>
          <a:p>
            <a:r>
              <a:rPr lang="en-IN" sz="3600" b="1" dirty="0">
                <a:latin typeface="Cambria (Headings)"/>
                <a:cs typeface="Times New Roman" panose="02020603050405020304" pitchFamily="18" charset="0"/>
              </a:rPr>
              <a:t>Working:-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356" y="1028699"/>
            <a:ext cx="10160000" cy="529258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Python is used due to its versatility and fast production capabilities, as well as the great support it has from deep learning frameworks.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After the proposal phase the coding is divided into four parts</a:t>
            </a:r>
          </a:p>
          <a:p>
            <a:pPr marL="0" indent="0">
              <a:buNone/>
            </a:pPr>
            <a:r>
              <a:rPr lang="en-US" sz="2600" dirty="0"/>
              <a:t>        a)</a:t>
            </a:r>
            <a:r>
              <a:rPr lang="en-IN" sz="2600" dirty="0"/>
              <a:t> Data Pre-processing</a:t>
            </a:r>
          </a:p>
          <a:p>
            <a:pPr marL="0" indent="0">
              <a:buNone/>
            </a:pPr>
            <a:r>
              <a:rPr lang="en-US" sz="2600" dirty="0"/>
              <a:t>        b)</a:t>
            </a:r>
            <a:r>
              <a:rPr lang="en-IN" sz="2600" dirty="0"/>
              <a:t> Model</a:t>
            </a:r>
          </a:p>
          <a:p>
            <a:pPr marL="0" indent="0">
              <a:buNone/>
            </a:pPr>
            <a:r>
              <a:rPr lang="en-US" sz="2600" dirty="0"/>
              <a:t>        c)</a:t>
            </a:r>
            <a:r>
              <a:rPr lang="en-IN" sz="2600" dirty="0"/>
              <a:t> Training</a:t>
            </a:r>
          </a:p>
          <a:p>
            <a:pPr marL="0" indent="0">
              <a:buNone/>
            </a:pPr>
            <a:r>
              <a:rPr lang="en-US" sz="2600" dirty="0"/>
              <a:t>        d)</a:t>
            </a:r>
            <a:r>
              <a:rPr lang="en-IN" sz="2600" dirty="0"/>
              <a:t> Testing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454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269F-3F0A-40DB-ACCB-68F501135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98A3D-C8B8-4986-A017-3F08A6143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8"/>
            <a:ext cx="10160000" cy="49831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We have used Document Understanding Conference (DUC) Dataset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DUC2001 dataset for training and the DUC2002 dataset for testing.</a:t>
            </a:r>
          </a:p>
          <a:p>
            <a:pPr marL="114300" indent="0">
              <a:buNone/>
            </a:pP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BE99E45-5F58-427B-8770-DD2D8F4F66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306242"/>
              </p:ext>
            </p:extLst>
          </p:nvPr>
        </p:nvGraphicFramePr>
        <p:xfrm>
          <a:off x="980661" y="2415208"/>
          <a:ext cx="8733183" cy="2027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6260">
                  <a:extLst>
                    <a:ext uri="{9D8B030D-6E8A-4147-A177-3AD203B41FA5}">
                      <a16:colId xmlns:a16="http://schemas.microsoft.com/office/drawing/2014/main" val="4088829609"/>
                    </a:ext>
                  </a:extLst>
                </a:gridCol>
                <a:gridCol w="2185641">
                  <a:extLst>
                    <a:ext uri="{9D8B030D-6E8A-4147-A177-3AD203B41FA5}">
                      <a16:colId xmlns:a16="http://schemas.microsoft.com/office/drawing/2014/main" val="3664059833"/>
                    </a:ext>
                  </a:extLst>
                </a:gridCol>
                <a:gridCol w="2185641">
                  <a:extLst>
                    <a:ext uri="{9D8B030D-6E8A-4147-A177-3AD203B41FA5}">
                      <a16:colId xmlns:a16="http://schemas.microsoft.com/office/drawing/2014/main" val="332156618"/>
                    </a:ext>
                  </a:extLst>
                </a:gridCol>
                <a:gridCol w="2185641">
                  <a:extLst>
                    <a:ext uri="{9D8B030D-6E8A-4147-A177-3AD203B41FA5}">
                      <a16:colId xmlns:a16="http://schemas.microsoft.com/office/drawing/2014/main" val="3105457187"/>
                    </a:ext>
                  </a:extLst>
                </a:gridCol>
              </a:tblGrid>
              <a:tr h="675861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Documents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Document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Sentences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082294"/>
                  </a:ext>
                </a:extLst>
              </a:tr>
              <a:tr h="675861">
                <a:tc>
                  <a:txBody>
                    <a:bodyPr/>
                    <a:lstStyle/>
                    <a:p>
                      <a:r>
                        <a:rPr lang="en-IN" sz="2800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DUC2001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358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12,831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491498"/>
                  </a:ext>
                </a:extLst>
              </a:tr>
              <a:tr h="675861">
                <a:tc>
                  <a:txBody>
                    <a:bodyPr/>
                    <a:lstStyle/>
                    <a:p>
                      <a:r>
                        <a:rPr lang="en-IN" sz="2800" dirty="0"/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DUC2002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533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15,223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155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5179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623" y="462406"/>
            <a:ext cx="7627951" cy="539460"/>
          </a:xfrm>
        </p:spPr>
        <p:txBody>
          <a:bodyPr>
            <a:noAutofit/>
          </a:bodyPr>
          <a:lstStyle/>
          <a:p>
            <a:r>
              <a:rPr lang="en-IN" sz="3600" b="1" dirty="0"/>
              <a:t>Data Pre-processing:-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" y="1001866"/>
            <a:ext cx="10697155" cy="5128591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In Pre-processing stage we split the documents into sentences using Tokenizer module and obtained their word embedding using Google’s pre-trained word2vec4 module, which was trained on 100 billion words from the Google News dataset.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The salience score for each sentence will be computed.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The salience scores for each sentence, as well as its word embedding, are stored in pickle file formats for multiple reasons as:-</a:t>
            </a:r>
          </a:p>
          <a:p>
            <a:r>
              <a:rPr lang="en-US" sz="2400" dirty="0"/>
              <a:t>                       1) It allows fast loading during training, </a:t>
            </a:r>
          </a:p>
          <a:p>
            <a:r>
              <a:rPr lang="en-US" sz="2400" dirty="0"/>
              <a:t>                       2) It also enables us to easily change our pre-processing stages without</a:t>
            </a:r>
          </a:p>
          <a:p>
            <a:r>
              <a:rPr lang="en-US" sz="2400" dirty="0"/>
              <a:t>                            affecting the training stage.</a:t>
            </a:r>
          </a:p>
        </p:txBody>
      </p:sp>
    </p:spTree>
    <p:extLst>
      <p:ext uri="{BB962C8B-B14F-4D97-AF65-F5344CB8AC3E}">
        <p14:creationId xmlns:p14="http://schemas.microsoft.com/office/powerpoint/2010/main" val="1205506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1742A-4BD3-4230-B00C-9CDA8DB34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/>
              <a:t>Salience Score: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37E8A-666A-4E9B-A985-EB76F26EA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0"/>
            <a:ext cx="10160000" cy="49990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To obtain a salience score for each sentence we adopt the widely-accepted automatic summarization evaluation metric ROUGE(</a:t>
            </a:r>
            <a:r>
              <a:rPr lang="en-IN" sz="2400" dirty="0" err="1"/>
              <a:t>pyrouge</a:t>
            </a:r>
            <a:r>
              <a:rPr lang="en-IN" sz="2400" dirty="0"/>
              <a:t> library) to measure the salience.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We calculate each sentence’s score as follows:-</a:t>
            </a:r>
          </a:p>
          <a:p>
            <a:pPr marL="114300" indent="0">
              <a:buNone/>
            </a:pPr>
            <a:r>
              <a:rPr lang="en-IN" sz="2400" dirty="0">
                <a:solidFill>
                  <a:srgbClr val="0070C0"/>
                </a:solidFill>
              </a:rPr>
              <a:t>                                               </a:t>
            </a:r>
            <a:r>
              <a:rPr lang="en-IN" sz="3200" dirty="0">
                <a:solidFill>
                  <a:srgbClr val="0070C0"/>
                </a:solidFill>
              </a:rPr>
              <a:t>s = αR1 + (1 − α)R2</a:t>
            </a:r>
          </a:p>
          <a:p>
            <a:pPr marL="114300" indent="0">
              <a:buNone/>
            </a:pPr>
            <a:endParaRPr lang="en-IN" sz="2400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We set the coefficient α = 0.5 for balance between the two scores.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i="0" dirty="0">
                <a:effectLst/>
              </a:rPr>
              <a:t>The terms R1(refers to unigram) and R2(refers to bigram) are obtained by comparing each sentence in documents with corresponding reference summary</a:t>
            </a:r>
            <a:r>
              <a:rPr lang="en-IN" sz="2400" dirty="0"/>
              <a:t>.</a:t>
            </a:r>
            <a:endParaRPr lang="en-IN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7518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8860</TotalTime>
  <Words>1241</Words>
  <Application>Microsoft Office PowerPoint</Application>
  <PresentationFormat>Widescreen</PresentationFormat>
  <Paragraphs>149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Algerian</vt:lpstr>
      <vt:lpstr>Arial</vt:lpstr>
      <vt:lpstr>Britannic Bold</vt:lpstr>
      <vt:lpstr>Calibri</vt:lpstr>
      <vt:lpstr>Calibri (Body)</vt:lpstr>
      <vt:lpstr>Cambria</vt:lpstr>
      <vt:lpstr>Cambria (Headings)</vt:lpstr>
      <vt:lpstr>Symbol</vt:lpstr>
      <vt:lpstr>Times New Roman</vt:lpstr>
      <vt:lpstr>Wingdings</vt:lpstr>
      <vt:lpstr>Adjacency</vt:lpstr>
      <vt:lpstr>MAJOR PROJECT SYNOPSIS</vt:lpstr>
      <vt:lpstr>OUTLINE:-</vt:lpstr>
      <vt:lpstr>Motivation and Introduction:</vt:lpstr>
      <vt:lpstr>Objective :</vt:lpstr>
      <vt:lpstr>Overview: </vt:lpstr>
      <vt:lpstr>Working:-</vt:lpstr>
      <vt:lpstr>Dataset:-</vt:lpstr>
      <vt:lpstr>Data Pre-processing:-</vt:lpstr>
      <vt:lpstr>Salience Score:</vt:lpstr>
      <vt:lpstr>Full pipeline used to produce the training set :</vt:lpstr>
      <vt:lpstr>Pre-Processing Simulation:</vt:lpstr>
      <vt:lpstr> Model:-</vt:lpstr>
      <vt:lpstr>CNN-MODEL</vt:lpstr>
      <vt:lpstr>Block-Diagram:</vt:lpstr>
      <vt:lpstr>Training:</vt:lpstr>
      <vt:lpstr>Full training procedure:</vt:lpstr>
      <vt:lpstr>Hyperparameters:</vt:lpstr>
      <vt:lpstr>Testing:</vt:lpstr>
      <vt:lpstr>Simulation:</vt:lpstr>
      <vt:lpstr>PowerPoint Presentation</vt:lpstr>
      <vt:lpstr>Backend of Django Server </vt:lpstr>
      <vt:lpstr>PowerPoint Presentation</vt:lpstr>
      <vt:lpstr>Technical Stack:</vt:lpstr>
      <vt:lpstr>Work to be done :</vt:lpstr>
      <vt:lpstr>Limitations(Till Now):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MAJOR PROJECT SYNOPSIS</dc:title>
  <dc:creator>Anushant Bhushan</dc:creator>
  <cp:lastModifiedBy>Sumant Mishra</cp:lastModifiedBy>
  <cp:revision>72</cp:revision>
  <dcterms:created xsi:type="dcterms:W3CDTF">2021-01-06T09:01:20Z</dcterms:created>
  <dcterms:modified xsi:type="dcterms:W3CDTF">2021-06-15T11:11:39Z</dcterms:modified>
</cp:coreProperties>
</file>