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E9EEF2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12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hyperlink" Target="../Pictures/Screenshots/Captura%20de%20ecr&#227;%202024-05-26%20194617.png" TargetMode="Externa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../Pictures/Screenshots/Captura%20de%20ecr&#227;%202024-05-26%20194934.png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../Pictures/Screenshots/Captura%20de%20ecr&#227;%202024-05-26%20194027.png" TargetMode="External"/><Relationship Id="rId7" Type="http://schemas.openxmlformats.org/officeDocument/2006/relationships/image" Target="../media/image1.png"/><Relationship Id="rId2" Type="http://schemas.openxmlformats.org/officeDocument/2006/relationships/hyperlink" Target="../Pictures/Screenshots/Captura%20de%20ecr&#227;%202024-05-26%20193453.png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npmjs.com/about-npm" TargetMode="External"/><Relationship Id="rId7" Type="http://schemas.openxmlformats.org/officeDocument/2006/relationships/image" Target="../media/image17.png"/><Relationship Id="rId2" Type="http://schemas.openxmlformats.org/officeDocument/2006/relationships/hyperlink" Target="https://vuejs.org/tutorial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3" Type="http://schemas.openxmlformats.org/officeDocument/2006/relationships/image" Target="../media/image3.svg"/><Relationship Id="rId7" Type="http://schemas.openxmlformats.org/officeDocument/2006/relationships/image" Target="../media/image12.png"/><Relationship Id="rId12" Type="http://schemas.openxmlformats.org/officeDocument/2006/relationships/image" Target="../media/image22.svg"/><Relationship Id="rId17" Type="http://schemas.openxmlformats.org/officeDocument/2006/relationships/image" Target="../media/image27.png"/><Relationship Id="rId2" Type="http://schemas.openxmlformats.org/officeDocument/2006/relationships/image" Target="../media/image2.png"/><Relationship Id="rId16" Type="http://schemas.openxmlformats.org/officeDocument/2006/relationships/image" Target="../media/image26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21.png"/><Relationship Id="rId5" Type="http://schemas.openxmlformats.org/officeDocument/2006/relationships/image" Target="../media/image11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1.png"/><Relationship Id="rId9" Type="http://schemas.openxmlformats.org/officeDocument/2006/relationships/image" Target="../media/image19.png"/><Relationship Id="rId14" Type="http://schemas.openxmlformats.org/officeDocument/2006/relationships/image" Target="../media/image24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hyperlink" Target="portfolio/public/figma/HOMEVIEW.png" TargetMode="Externa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A5B933-9D4C-264A-BDA8-1C6CCA4644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7324" y="290132"/>
            <a:ext cx="8001000" cy="1504570"/>
          </a:xfrm>
        </p:spPr>
        <p:txBody>
          <a:bodyPr/>
          <a:lstStyle/>
          <a:p>
            <a:r>
              <a:rPr lang="fr-BE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rPr>
              <a:t>Projet</a:t>
            </a:r>
            <a:r>
              <a:rPr lang="pt-PT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rPr>
              <a:t> WEB Portfolio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81B24D3-888E-126A-736E-D61D714FC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764" y="3031618"/>
            <a:ext cx="4572000" cy="932688"/>
          </a:xfrm>
          <a:prstGeom prst="rect">
            <a:avLst/>
          </a:prstGeom>
        </p:spPr>
      </p:pic>
      <p:pic>
        <p:nvPicPr>
          <p:cNvPr id="7" name="Gráfico 6">
            <a:extLst>
              <a:ext uri="{FF2B5EF4-FFF2-40B4-BE49-F238E27FC236}">
                <a16:creationId xmlns:a16="http://schemas.microsoft.com/office/drawing/2014/main" id="{7F14705C-F200-592E-CAF9-1D74355597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3356" y="4763642"/>
            <a:ext cx="2028825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548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426C2F-196D-D3C8-F73A-BF27C6FDD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0"/>
            <a:ext cx="8534400" cy="1507067"/>
          </a:xfrm>
        </p:spPr>
        <p:txBody>
          <a:bodyPr/>
          <a:lstStyle/>
          <a:p>
            <a:r>
              <a:rPr lang="fr-BE" kern="100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Codage des composants :</a:t>
            </a:r>
            <a:br>
              <a:rPr lang="pt-PT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fr-BE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7F33D61-621E-CC04-743A-C039C87BB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033273"/>
            <a:ext cx="9685084" cy="4928616"/>
          </a:xfrm>
        </p:spPr>
        <p:txBody>
          <a:bodyPr>
            <a:normAutofit/>
          </a:bodyPr>
          <a:lstStyle/>
          <a:p>
            <a:pPr marL="342900" lvl="0" indent="-342900">
              <a:lnSpc>
                <a:spcPct val="150000"/>
              </a:lnSpc>
              <a:buClr>
                <a:schemeClr val="bg2">
                  <a:lumMod val="75000"/>
                </a:schemeClr>
              </a:buClr>
              <a:buSzPct val="100000"/>
              <a:buFont typeface="+mj-lt"/>
              <a:buAutoNum type="arabicPeriod" startAt="2"/>
            </a:pPr>
            <a:r>
              <a:rPr lang="fr-BE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Stylisation avec </a:t>
            </a:r>
            <a:r>
              <a:rPr lang="fr-BE" b="1" i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CSS</a:t>
            </a:r>
            <a:r>
              <a:rPr lang="fr-BE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:</a:t>
            </a:r>
            <a:endParaRPr lang="pt-PT" sz="1800" b="1" kern="1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fr-BE" sz="2000" b="1" i="1" kern="100" dirty="0">
                <a:solidFill>
                  <a:srgbClr val="FF9933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CSS</a:t>
            </a:r>
            <a:r>
              <a:rPr lang="fr-BE" sz="2000" b="1" kern="100" dirty="0">
                <a:solidFill>
                  <a:srgbClr val="FF9933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modulaire : </a:t>
            </a:r>
            <a:r>
              <a:rPr lang="fr-BE" sz="2000" kern="1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création de styles modulaires, permettant un code </a:t>
            </a:r>
            <a:r>
              <a:rPr lang="fr-BE" sz="2000" i="1" kern="100" dirty="0">
                <a:solidFill>
                  <a:srgbClr val="FF9933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CSS</a:t>
            </a:r>
            <a:r>
              <a:rPr lang="fr-BE" sz="2000" kern="1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organisé et réutilisable.</a:t>
            </a:r>
            <a:endParaRPr lang="pt-PT" kern="100" dirty="0">
              <a:solidFill>
                <a:schemeClr val="tx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fr-BE" sz="2000" b="1" kern="100" dirty="0">
                <a:solidFill>
                  <a:srgbClr val="FF9933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Responsive Design : </a:t>
            </a:r>
            <a:r>
              <a:rPr lang="fr-BE" sz="2000" kern="1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utilisation de </a:t>
            </a:r>
            <a:r>
              <a:rPr lang="fr-BE" sz="2000" kern="100" dirty="0">
                <a:solidFill>
                  <a:srgbClr val="FF9933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media </a:t>
            </a:r>
            <a:r>
              <a:rPr lang="fr-BE" sz="2000" kern="100" dirty="0" err="1">
                <a:solidFill>
                  <a:srgbClr val="FF9933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queries</a:t>
            </a:r>
            <a:r>
              <a:rPr lang="fr-BE" sz="2000" kern="100" dirty="0">
                <a:solidFill>
                  <a:srgbClr val="FF9933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BE" sz="2000" kern="1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et d'unités flexibles pour s'assurer que l'interface s'adapte à différentes tailles d'écran.</a:t>
            </a:r>
            <a:endParaRPr lang="pt-PT" kern="100" dirty="0">
              <a:solidFill>
                <a:schemeClr val="tx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fr-BE" sz="2000" b="1" kern="100" dirty="0">
                <a:solidFill>
                  <a:srgbClr val="FF9933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Animations et transitions : </a:t>
            </a:r>
            <a:r>
              <a:rPr lang="fr-BE" sz="2000" kern="1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Ajout </a:t>
            </a:r>
            <a:r>
              <a:rPr lang="fr-BE" sz="2000" kern="100" dirty="0">
                <a:solidFill>
                  <a:srgbClr val="FF9933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d'animations</a:t>
            </a:r>
            <a:r>
              <a:rPr lang="fr-BE" sz="2000" kern="1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et de </a:t>
            </a:r>
            <a:r>
              <a:rPr lang="fr-BE" sz="2000" kern="100" dirty="0">
                <a:solidFill>
                  <a:srgbClr val="FF9933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transitions</a:t>
            </a:r>
            <a:r>
              <a:rPr lang="fr-BE" sz="2000" kern="1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douces pour améliorer l'expérience de l'utilisateur et donner une impression de fluidité.</a:t>
            </a:r>
            <a:endParaRPr lang="pt-PT" sz="2000" kern="1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BE" dirty="0"/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1FF847DB-F995-A990-2095-BF6E4C37ED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7368" y="6145199"/>
            <a:ext cx="834027" cy="520777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227C2B7F-F004-1B04-8343-6B8F1BC1E5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56228" y="6266462"/>
            <a:ext cx="1958404" cy="399514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774AF1A-A808-302B-61E4-160BC6A5F7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64283" y="192024"/>
            <a:ext cx="1844381" cy="1844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271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426C2F-196D-D3C8-F73A-BF27C6FDD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0"/>
            <a:ext cx="8534400" cy="1507067"/>
          </a:xfrm>
        </p:spPr>
        <p:txBody>
          <a:bodyPr/>
          <a:lstStyle/>
          <a:p>
            <a:r>
              <a:rPr lang="fr-BE" kern="100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Codage des composants :</a:t>
            </a:r>
            <a:br>
              <a:rPr lang="pt-PT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fr-BE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7F33D61-621E-CC04-743A-C039C87BB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033273"/>
            <a:ext cx="9685084" cy="4928616"/>
          </a:xfrm>
        </p:spPr>
        <p:txBody>
          <a:bodyPr>
            <a:normAutofit/>
          </a:bodyPr>
          <a:lstStyle/>
          <a:p>
            <a:pPr marL="457200" lvl="0" indent="-457200">
              <a:lnSpc>
                <a:spcPct val="150000"/>
              </a:lnSpc>
              <a:buClr>
                <a:schemeClr val="bg2">
                  <a:lumMod val="75000"/>
                </a:schemeClr>
              </a:buClr>
              <a:buSzPct val="100000"/>
              <a:buFont typeface="+mj-lt"/>
              <a:buAutoNum type="arabicPeriod" startAt="3"/>
            </a:pPr>
            <a:r>
              <a:rPr lang="fr-BE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Interactivité avec JavaScript :</a:t>
            </a:r>
            <a:endParaRPr lang="pt-PT" sz="1800" b="1" kern="1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rgbClr val="FF9933"/>
              </a:buClr>
              <a:buSzPct val="100000"/>
              <a:buFont typeface="Arial" panose="020B0604020202020204" pitchFamily="34" charset="0"/>
              <a:buChar char="•"/>
            </a:pPr>
            <a:r>
              <a:rPr lang="fr-BE" sz="2000" b="1" kern="100" dirty="0">
                <a:solidFill>
                  <a:srgbClr val="FF9933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Événements </a:t>
            </a:r>
            <a:r>
              <a:rPr lang="fr-BE" sz="2000" b="1" i="1" kern="100" dirty="0">
                <a:solidFill>
                  <a:srgbClr val="FF9933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DOM</a:t>
            </a:r>
            <a:r>
              <a:rPr lang="fr-BE" sz="2000" b="1" kern="100" dirty="0">
                <a:solidFill>
                  <a:srgbClr val="FF9933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fr-BE" sz="2000" kern="1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mise en œuvre de gestionnaires d'événements pour les interactions de l'utilisateur telles que les clics.</a:t>
            </a:r>
          </a:p>
          <a:p>
            <a:pPr>
              <a:lnSpc>
                <a:spcPct val="150000"/>
              </a:lnSpc>
              <a:buClr>
                <a:srgbClr val="FF9933"/>
              </a:buClr>
              <a:buSzPct val="100000"/>
              <a:buFont typeface="Arial" panose="020B0604020202020204" pitchFamily="34" charset="0"/>
              <a:buChar char="•"/>
            </a:pPr>
            <a:r>
              <a:rPr lang="fr-BE" sz="2000" b="1" kern="100" dirty="0">
                <a:solidFill>
                  <a:srgbClr val="FF9933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Validations et retour d'information : </a:t>
            </a:r>
            <a:r>
              <a:rPr lang="fr-BE" sz="2000" kern="1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codage des validations de formulaires, retour d'information visuel pour garantir une expérience utilisateur solide.</a:t>
            </a:r>
            <a:endParaRPr lang="pt-PT" kern="100" dirty="0">
              <a:solidFill>
                <a:schemeClr val="tx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rgbClr val="FF9933"/>
              </a:buClr>
              <a:buSzPct val="100000"/>
              <a:buFont typeface="Arial" panose="020B0604020202020204" pitchFamily="34" charset="0"/>
              <a:buChar char="•"/>
            </a:pPr>
            <a:r>
              <a:rPr lang="fr-BE" sz="2000" b="1" kern="100" dirty="0">
                <a:solidFill>
                  <a:srgbClr val="FF9933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Intégrations </a:t>
            </a:r>
            <a:r>
              <a:rPr lang="fr-BE" sz="2000" b="1" i="1" kern="100" dirty="0">
                <a:solidFill>
                  <a:srgbClr val="FF9933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API</a:t>
            </a:r>
            <a:r>
              <a:rPr lang="fr-BE" sz="2000" b="1" kern="100" dirty="0">
                <a:solidFill>
                  <a:srgbClr val="FF9933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fr-BE" sz="2000" kern="1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appels à des </a:t>
            </a:r>
            <a:r>
              <a:rPr lang="fr-BE" sz="2000" i="1" kern="100" dirty="0">
                <a:solidFill>
                  <a:srgbClr val="FF9933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API</a:t>
            </a:r>
            <a:r>
              <a:rPr lang="fr-BE" sz="2000" kern="1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externes pour récupérer et envoyer des données, ce qui rend l'application dynamique et interactive.</a:t>
            </a:r>
            <a:endParaRPr lang="pt-PT" sz="2000" kern="1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BE" dirty="0"/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1FF847DB-F995-A990-2095-BF6E4C37ED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7368" y="6145199"/>
            <a:ext cx="834027" cy="520777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227C2B7F-F004-1B04-8343-6B8F1BC1E5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56228" y="6266462"/>
            <a:ext cx="1958404" cy="39951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7EC05F1-8A17-D115-E7E1-2A3638F2C4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84232" y="338481"/>
            <a:ext cx="1389583" cy="1389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821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81C98D-1AC1-CC93-3176-7AB490D90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380" y="1"/>
            <a:ext cx="7708956" cy="996696"/>
          </a:xfrm>
        </p:spPr>
        <p:txBody>
          <a:bodyPr>
            <a:noAutofit/>
          </a:bodyPr>
          <a:lstStyle/>
          <a:p>
            <a:r>
              <a:rPr lang="fr-BE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éléments les plus significatifs</a:t>
            </a:r>
            <a:endParaRPr lang="fr-BE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D1F3070D-6E0B-D248-38D9-502D91BFAC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7368" y="6145199"/>
            <a:ext cx="834027" cy="520777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D86A95CA-BB44-91DA-4DD7-AC62FDAC77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56228" y="6266462"/>
            <a:ext cx="1958404" cy="399514"/>
          </a:xfrm>
          <a:prstGeom prst="rect">
            <a:avLst/>
          </a:prstGeo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0A41B0E0-931D-515F-F8A6-CE7EABF6B9C3}"/>
              </a:ext>
            </a:extLst>
          </p:cNvPr>
          <p:cNvSpPr txBox="1">
            <a:spLocks/>
          </p:cNvSpPr>
          <p:nvPr/>
        </p:nvSpPr>
        <p:spPr>
          <a:xfrm>
            <a:off x="277368" y="1367244"/>
            <a:ext cx="10181471" cy="440740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indent="449580">
              <a:lnSpc>
                <a:spcPct val="150000"/>
              </a:lnSpc>
              <a:spcAft>
                <a:spcPts val="800"/>
              </a:spcAft>
            </a:pPr>
            <a:r>
              <a:rPr lang="fr-BE" sz="2000" b="1" kern="100" dirty="0">
                <a:solidFill>
                  <a:schemeClr val="bg2">
                    <a:lumMod val="7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1.  Utilisation du serveur JSON</a:t>
            </a:r>
            <a:endParaRPr lang="pt-PT" sz="2000" b="1" kern="100" dirty="0">
              <a:solidFill>
                <a:schemeClr val="bg2">
                  <a:lumMod val="75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Clr>
                <a:srgbClr val="FF9933"/>
              </a:buClr>
              <a:buFont typeface="Symbol" panose="05050102010706020507" pitchFamily="18" charset="2"/>
              <a:buChar char=""/>
            </a:pPr>
            <a:r>
              <a:rPr lang="fr-BE" sz="2000" b="1" kern="100" dirty="0">
                <a:solidFill>
                  <a:srgbClr val="FF9933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Description : </a:t>
            </a:r>
            <a:r>
              <a:rPr lang="fr-BE" sz="2000" kern="1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Mise en œuvre d'un serveur </a:t>
            </a:r>
            <a:r>
              <a:rPr lang="fr-BE" sz="2000" i="1" kern="100" dirty="0">
                <a:solidFill>
                  <a:srgbClr val="FF9933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JSON</a:t>
            </a:r>
            <a:r>
              <a:rPr lang="fr-BE" sz="2000" kern="1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pour simuler une </a:t>
            </a:r>
            <a:r>
              <a:rPr lang="fr-BE" sz="2000" i="1" kern="100" dirty="0">
                <a:solidFill>
                  <a:srgbClr val="FF9933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API RESTful</a:t>
            </a:r>
            <a:r>
              <a:rPr lang="fr-BE" sz="2000" kern="1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pt-PT" sz="2000" kern="1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Clr>
                <a:srgbClr val="FF9933"/>
              </a:buClr>
              <a:buFont typeface="Symbol" panose="05050102010706020507" pitchFamily="18" charset="2"/>
              <a:buChar char=""/>
            </a:pPr>
            <a:r>
              <a:rPr lang="fr-BE" sz="2000" b="1" kern="100" dirty="0">
                <a:solidFill>
                  <a:srgbClr val="FF9933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Fonctionnalité : </a:t>
            </a:r>
            <a:r>
              <a:rPr lang="fr-BE" sz="2000" kern="1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Permet de stocker des données dans un fichier </a:t>
            </a:r>
            <a:r>
              <a:rPr lang="fr-BE" sz="2000" i="1" kern="100" dirty="0">
                <a:solidFill>
                  <a:srgbClr val="FF9933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JSON</a:t>
            </a:r>
            <a:r>
              <a:rPr lang="fr-BE" sz="2000" kern="1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et d'effectuer des opérations de manière dynamique.</a:t>
            </a:r>
            <a:endParaRPr lang="pt-PT" sz="2000" kern="1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Clr>
                <a:srgbClr val="FF9933"/>
              </a:buClr>
              <a:buFont typeface="Symbol" panose="05050102010706020507" pitchFamily="18" charset="2"/>
              <a:buChar char=""/>
            </a:pPr>
            <a:r>
              <a:rPr lang="fr-BE" sz="2000" b="1" kern="100" dirty="0">
                <a:solidFill>
                  <a:srgbClr val="FF9933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Avantages :</a:t>
            </a:r>
            <a:endParaRPr lang="pt-PT" sz="2000" b="1" kern="100" dirty="0">
              <a:solidFill>
                <a:srgbClr val="FF9933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50000"/>
              </a:lnSpc>
              <a:buClr>
                <a:srgbClr val="FF9933"/>
              </a:buClr>
              <a:buFont typeface="+mj-lt"/>
              <a:buAutoNum type="romanUcPeriod"/>
            </a:pPr>
            <a:r>
              <a:rPr lang="fr-BE" sz="2000" kern="1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Facilite le développement et le test des fonctionnalités </a:t>
            </a:r>
            <a:r>
              <a:rPr lang="fr-BE" sz="2000" i="1" kern="100" dirty="0" err="1">
                <a:solidFill>
                  <a:srgbClr val="FF9933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front-end</a:t>
            </a:r>
            <a:r>
              <a:rPr lang="fr-BE" sz="2000" kern="1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sans qu'il soit nécessaire de disposer d'un </a:t>
            </a:r>
            <a:r>
              <a:rPr lang="fr-BE" sz="2000" i="1" kern="100" dirty="0">
                <a:solidFill>
                  <a:srgbClr val="FF9933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backend</a:t>
            </a:r>
            <a:r>
              <a:rPr lang="fr-BE" sz="2000" kern="1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complet.</a:t>
            </a:r>
            <a:endParaRPr lang="pt-PT" sz="2000" kern="1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50000"/>
              </a:lnSpc>
              <a:spcAft>
                <a:spcPts val="800"/>
              </a:spcAft>
              <a:buClr>
                <a:srgbClr val="FF9933"/>
              </a:buClr>
              <a:buFont typeface="+mj-lt"/>
              <a:buAutoNum type="romanUcPeriod"/>
            </a:pPr>
            <a:r>
              <a:rPr lang="fr-BE" sz="2000" kern="1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Offre une solution légère et rapide pour la gestion des données pendant la phase de développement.</a:t>
            </a:r>
            <a:endParaRPr lang="pt-PT" sz="2000" kern="1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>
              <a:lnSpc>
                <a:spcPct val="150000"/>
              </a:lnSpc>
              <a:spcAft>
                <a:spcPts val="800"/>
              </a:spcAft>
            </a:pPr>
            <a:endParaRPr lang="pt-PT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1" name="Marcador de Posição de Conteúdo 6">
            <a:hlinkClick r:id="rId5" action="ppaction://hlinkfile"/>
            <a:extLst>
              <a:ext uri="{FF2B5EF4-FFF2-40B4-BE49-F238E27FC236}">
                <a16:creationId xmlns:a16="http://schemas.microsoft.com/office/drawing/2014/main" id="{9B6480C6-CC34-395D-E82E-2F4E912011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9840281" y="192024"/>
            <a:ext cx="1460364" cy="1460364"/>
          </a:xfrm>
        </p:spPr>
      </p:pic>
    </p:spTree>
    <p:extLst>
      <p:ext uri="{BB962C8B-B14F-4D97-AF65-F5344CB8AC3E}">
        <p14:creationId xmlns:p14="http://schemas.microsoft.com/office/powerpoint/2010/main" val="2617858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4BCA6A59-F73A-6D41-594C-78F72B37183C}"/>
              </a:ext>
            </a:extLst>
          </p:cNvPr>
          <p:cNvSpPr txBox="1">
            <a:spLocks/>
          </p:cNvSpPr>
          <p:nvPr/>
        </p:nvSpPr>
        <p:spPr>
          <a:xfrm>
            <a:off x="694380" y="1"/>
            <a:ext cx="7708956" cy="99669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BE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éléments les plus significatifs</a:t>
            </a:r>
            <a:endParaRPr lang="fr-BE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Marcador de Posição de Conteúdo 9">
            <a:hlinkClick r:id="rId2" action="ppaction://hlinkfile"/>
            <a:extLst>
              <a:ext uri="{FF2B5EF4-FFF2-40B4-BE49-F238E27FC236}">
                <a16:creationId xmlns:a16="http://schemas.microsoft.com/office/drawing/2014/main" id="{2B10CF5A-18BA-574E-3A1A-BEFB4DA9F7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947180" y="402336"/>
            <a:ext cx="1389888" cy="1389888"/>
          </a:xfr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3E940411-C908-5C91-9568-CBBBC135ED7F}"/>
              </a:ext>
            </a:extLst>
          </p:cNvPr>
          <p:cNvSpPr txBox="1"/>
          <p:nvPr/>
        </p:nvSpPr>
        <p:spPr>
          <a:xfrm>
            <a:off x="854932" y="1207638"/>
            <a:ext cx="8380508" cy="4650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457200">
              <a:lnSpc>
                <a:spcPct val="150000"/>
              </a:lnSpc>
              <a:buFont typeface="+mj-lt"/>
              <a:buAutoNum type="arabicPeriod" startAt="2"/>
            </a:pPr>
            <a:r>
              <a:rPr lang="fr-BE" sz="2000" b="1" kern="100" dirty="0">
                <a:solidFill>
                  <a:schemeClr val="bg2">
                    <a:lumMod val="7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Importation dynamique de données</a:t>
            </a:r>
            <a:endParaRPr lang="pt-PT" sz="2000" b="1" kern="100" dirty="0">
              <a:solidFill>
                <a:schemeClr val="bg2">
                  <a:lumMod val="7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fr-BE" sz="2000" b="1" kern="100" dirty="0">
                <a:solidFill>
                  <a:srgbClr val="FF9933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Description : </a:t>
            </a:r>
            <a:r>
              <a:rPr lang="fr-BE" sz="2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les données sont stockées dans un fichier </a:t>
            </a:r>
            <a:r>
              <a:rPr lang="fr-BE" sz="2000" i="1" kern="100" dirty="0">
                <a:solidFill>
                  <a:srgbClr val="FF9933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JSON </a:t>
            </a:r>
            <a:r>
              <a:rPr lang="fr-BE" sz="2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et importées dynamiquement en fonction des besoins.</a:t>
            </a:r>
            <a:endParaRPr lang="pt-PT" sz="2000" kern="1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fr-BE" sz="2000" b="1" kern="100" dirty="0">
                <a:solidFill>
                  <a:srgbClr val="FF9933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Fonctionnalité : </a:t>
            </a:r>
            <a:r>
              <a:rPr lang="fr-BE" sz="2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permet à l'application de charger et de mettre à jour les données en temps réel, en reflétant instantanément les changements.</a:t>
            </a:r>
            <a:endParaRPr lang="pt-PT" sz="2000" kern="1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fr-BE" sz="2000" b="1" kern="100" dirty="0">
                <a:solidFill>
                  <a:srgbClr val="FF9933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Avantages :</a:t>
            </a:r>
            <a:endParaRPr lang="pt-PT" sz="2000" b="1" kern="100" dirty="0">
              <a:solidFill>
                <a:srgbClr val="FF9933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71550" lvl="1" indent="-514350">
              <a:lnSpc>
                <a:spcPct val="150000"/>
              </a:lnSpc>
              <a:buClr>
                <a:srgbClr val="FF9933"/>
              </a:buClr>
              <a:buFont typeface="+mj-lt"/>
              <a:buAutoNum type="romanUcPeriod"/>
            </a:pPr>
            <a:r>
              <a:rPr lang="fr-BE" sz="2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Améliore l'efficacité et la réactivité de l'application.</a:t>
            </a:r>
            <a:endParaRPr lang="pt-PT" sz="2000" kern="1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71550" lvl="1" indent="-514350">
              <a:lnSpc>
                <a:spcPct val="150000"/>
              </a:lnSpc>
              <a:buClr>
                <a:srgbClr val="FF9933"/>
              </a:buClr>
              <a:buFont typeface="+mj-lt"/>
              <a:buAutoNum type="romanUcPeriod"/>
            </a:pPr>
            <a:r>
              <a:rPr lang="fr-BE" sz="2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Permet une plus grande flexibilité dans la manipulation et l'affichage des données.</a:t>
            </a:r>
            <a:endParaRPr lang="pt-PT" sz="20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3" name="Gráfico 12">
            <a:extLst>
              <a:ext uri="{FF2B5EF4-FFF2-40B4-BE49-F238E27FC236}">
                <a16:creationId xmlns:a16="http://schemas.microsoft.com/office/drawing/2014/main" id="{C16254C4-5D4C-E798-7446-1D60263652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7368" y="6145199"/>
            <a:ext cx="834027" cy="520777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F0636D49-17E8-F8B4-F2D9-67E18E8AB7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56228" y="6266462"/>
            <a:ext cx="1958404" cy="399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6575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4BCA6A59-F73A-6D41-594C-78F72B37183C}"/>
              </a:ext>
            </a:extLst>
          </p:cNvPr>
          <p:cNvSpPr txBox="1">
            <a:spLocks/>
          </p:cNvSpPr>
          <p:nvPr/>
        </p:nvSpPr>
        <p:spPr>
          <a:xfrm>
            <a:off x="694380" y="1"/>
            <a:ext cx="7708956" cy="99669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BE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éléments les plus significatifs</a:t>
            </a:r>
            <a:endParaRPr lang="fr-BE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E940411-C908-5C91-9568-CBBBC135ED7F}"/>
              </a:ext>
            </a:extLst>
          </p:cNvPr>
          <p:cNvSpPr txBox="1"/>
          <p:nvPr/>
        </p:nvSpPr>
        <p:spPr>
          <a:xfrm>
            <a:off x="854932" y="1207638"/>
            <a:ext cx="8380508" cy="5599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457200">
              <a:lnSpc>
                <a:spcPct val="150000"/>
              </a:lnSpc>
              <a:buClr>
                <a:schemeClr val="bg2">
                  <a:lumMod val="75000"/>
                </a:schemeClr>
              </a:buClr>
              <a:buFont typeface="+mj-lt"/>
              <a:buAutoNum type="arabicPeriod" startAt="3"/>
            </a:pPr>
            <a:r>
              <a:rPr lang="fr-BE" sz="2000" b="1" dirty="0">
                <a:solidFill>
                  <a:schemeClr val="bg2">
                    <a:lumMod val="7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Envoi d'e-mails avec SMTP JS et Elastic Email</a:t>
            </a:r>
          </a:p>
          <a:p>
            <a:pPr lvl="0">
              <a:lnSpc>
                <a:spcPct val="150000"/>
              </a:lnSpc>
              <a:buClr>
                <a:schemeClr val="bg2">
                  <a:lumMod val="75000"/>
                </a:schemeClr>
              </a:buClr>
            </a:pPr>
            <a:endParaRPr lang="fr-BE" sz="2000" b="1" dirty="0">
              <a:solidFill>
                <a:schemeClr val="bg2">
                  <a:lumMod val="75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fr-BE" sz="2000" b="1" kern="100" dirty="0">
                <a:solidFill>
                  <a:srgbClr val="FF9933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Description : </a:t>
            </a:r>
            <a:r>
              <a:rPr lang="fr-BE" sz="2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Intégration de la bibliothèque </a:t>
            </a:r>
            <a:r>
              <a:rPr lang="fr-BE" sz="2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2" action="ppaction://hlinkfile"/>
              </a:rPr>
              <a:t>SMTP JS</a:t>
            </a:r>
            <a:r>
              <a:rPr lang="fr-BE" sz="2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pour l'envoi </a:t>
            </a:r>
            <a:r>
              <a:rPr lang="fr-BE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d'emails</a:t>
            </a:r>
            <a:r>
              <a:rPr lang="fr-BE" sz="2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via le service </a:t>
            </a:r>
            <a:r>
              <a:rPr lang="fr-BE" sz="2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3" action="ppaction://hlinkfile"/>
              </a:rPr>
              <a:t>Elastic Email</a:t>
            </a:r>
            <a:r>
              <a:rPr lang="fr-BE" sz="2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457200" lvl="0" indent="-457200">
              <a:lnSpc>
                <a:spcPct val="150000"/>
              </a:lnSpc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pt-PT" sz="20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fr-BE" sz="2000" b="1" kern="100" dirty="0">
                <a:solidFill>
                  <a:srgbClr val="FF9933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Avantages :</a:t>
            </a:r>
            <a:endParaRPr lang="pt-PT" sz="2000" b="1" kern="100" dirty="0">
              <a:solidFill>
                <a:srgbClr val="FF9933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71550" lvl="1" indent="-514350">
              <a:lnSpc>
                <a:spcPct val="150000"/>
              </a:lnSpc>
              <a:buClr>
                <a:srgbClr val="FF9933"/>
              </a:buClr>
              <a:buFont typeface="+mj-lt"/>
              <a:buAutoNum type="romanUcPeriod"/>
            </a:pPr>
            <a:r>
              <a:rPr lang="fr-BE" sz="2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Simplifie la configuration et l'envoi de courriels sans avoir besoin d'un serveur de messagerie interne.</a:t>
            </a:r>
            <a:endParaRPr lang="pt-PT" sz="20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71550" lvl="1" indent="-514350">
              <a:lnSpc>
                <a:spcPct val="150000"/>
              </a:lnSpc>
              <a:spcAft>
                <a:spcPts val="800"/>
              </a:spcAft>
              <a:buClr>
                <a:srgbClr val="FF9933"/>
              </a:buClr>
              <a:buFont typeface="+mj-lt"/>
              <a:buAutoNum type="romanUcPeriod"/>
            </a:pPr>
            <a:r>
              <a:rPr lang="fr-BE" sz="2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Offre une solution évolutive et fiable pour l'envoi de communications par courrier électronique.</a:t>
            </a:r>
            <a:endParaRPr lang="pt-PT" sz="20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150000"/>
              </a:lnSpc>
              <a:buClr>
                <a:schemeClr val="bg2">
                  <a:lumMod val="75000"/>
                </a:schemeClr>
              </a:buClr>
              <a:buFont typeface="+mj-lt"/>
              <a:buAutoNum type="arabicPeriod" startAt="3"/>
            </a:pPr>
            <a:endParaRPr lang="fr-BE" sz="1800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150000"/>
              </a:lnSpc>
              <a:buClr>
                <a:schemeClr val="bg2">
                  <a:lumMod val="75000"/>
                </a:schemeClr>
              </a:buClr>
              <a:buFont typeface="+mj-lt"/>
              <a:buAutoNum type="arabicPeriod" startAt="3"/>
            </a:pPr>
            <a:endParaRPr lang="fr-BE" sz="1800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m 5">
            <a:hlinkClick r:id="rId2" action="ppaction://hlinkfile"/>
            <a:extLst>
              <a:ext uri="{FF2B5EF4-FFF2-40B4-BE49-F238E27FC236}">
                <a16:creationId xmlns:a16="http://schemas.microsoft.com/office/drawing/2014/main" id="{188F6E17-1C77-59D4-D519-A0F2625E67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17859" y="387092"/>
            <a:ext cx="1219209" cy="1219209"/>
          </a:xfrm>
          <a:prstGeom prst="rect">
            <a:avLst/>
          </a:prstGeom>
        </p:spPr>
      </p:pic>
      <p:pic>
        <p:nvPicPr>
          <p:cNvPr id="7" name="Gráfico 6">
            <a:extLst>
              <a:ext uri="{FF2B5EF4-FFF2-40B4-BE49-F238E27FC236}">
                <a16:creationId xmlns:a16="http://schemas.microsoft.com/office/drawing/2014/main" id="{3655E39A-D900-038D-EB92-AF9C9E9BD7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7368" y="6145199"/>
            <a:ext cx="834027" cy="52077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EE4CF54-6BC2-3FC8-8A08-DFF3BC0910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56228" y="6266462"/>
            <a:ext cx="1958404" cy="399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2338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D9753C-92E8-147F-1DE5-52E85A3B3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381" y="1"/>
            <a:ext cx="8534400" cy="1078992"/>
          </a:xfrm>
        </p:spPr>
        <p:txBody>
          <a:bodyPr>
            <a:normAutofit/>
          </a:bodyPr>
          <a:lstStyle/>
          <a:p>
            <a:r>
              <a:rPr lang="fr-BE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recherche effectuée</a:t>
            </a:r>
            <a:endParaRPr lang="fr-BE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8C09C89-4863-12F4-72B8-8334171F3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381" y="1621366"/>
            <a:ext cx="8534400" cy="5044610"/>
          </a:xfrm>
        </p:spPr>
        <p:txBody>
          <a:bodyPr>
            <a:normAutofit/>
          </a:bodyPr>
          <a:lstStyle/>
          <a:p>
            <a:pPr marL="116205" indent="0">
              <a:lnSpc>
                <a:spcPct val="200000"/>
              </a:lnSpc>
              <a:spcAft>
                <a:spcPts val="800"/>
              </a:spcAft>
              <a:buNone/>
            </a:pPr>
            <a:r>
              <a:rPr lang="fr-BE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Recherche sur Vue.js à l'aide du tutoriel officiel</a:t>
            </a:r>
            <a:endParaRPr lang="pt-PT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01955" indent="0">
              <a:lnSpc>
                <a:spcPct val="200000"/>
              </a:lnSpc>
              <a:spcAft>
                <a:spcPts val="800"/>
              </a:spcAft>
              <a:buNone/>
            </a:pPr>
            <a:r>
              <a:rPr lang="fr-BE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Pour comprendre et maîtriser </a:t>
            </a:r>
            <a:r>
              <a:rPr lang="fr-BE" i="1" kern="100" dirty="0">
                <a:solidFill>
                  <a:srgbClr val="FF99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Vue.js</a:t>
            </a:r>
            <a:r>
              <a:rPr lang="fr-BE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j'ai effectué des recherches approfondies à l'aide du tutoriel officiel disponible sur le site Web vuejs.org. Ce tutoriel est une ressource complète qui fournit une introduction étape par étape au </a:t>
            </a:r>
            <a:r>
              <a:rPr lang="fr-BE" kern="1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framework</a:t>
            </a:r>
            <a:r>
              <a:rPr lang="fr-BE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des concepts de base aux fonctionnalités avancées.</a:t>
            </a:r>
            <a:endParaRPr lang="fr-BE" kern="1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01955" indent="0">
              <a:lnSpc>
                <a:spcPct val="200000"/>
              </a:lnSpc>
              <a:spcAft>
                <a:spcPts val="800"/>
              </a:spcAft>
              <a:buNone/>
            </a:pPr>
            <a:r>
              <a:rPr lang="fr-BE" sz="1800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https://vuejs.org/tutorial/</a:t>
            </a:r>
            <a:endParaRPr lang="fr-BE" sz="1800" u="sng" kern="100" dirty="0">
              <a:solidFill>
                <a:srgbClr val="0563C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01955" indent="0">
              <a:lnSpc>
                <a:spcPct val="200000"/>
              </a:lnSpc>
              <a:spcAft>
                <a:spcPts val="800"/>
              </a:spcAft>
              <a:buNone/>
            </a:pPr>
            <a:r>
              <a:rPr lang="pt-PT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https://docs.npmjs.com/about-npm</a:t>
            </a:r>
            <a:endParaRPr lang="pt-PT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01955" indent="0">
              <a:lnSpc>
                <a:spcPct val="200000"/>
              </a:lnSpc>
              <a:spcAft>
                <a:spcPts val="800"/>
              </a:spcAft>
              <a:buNone/>
            </a:pPr>
            <a:endParaRPr lang="pt-PT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BE" dirty="0"/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0998EB66-2AC4-D887-C974-492A0C0659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7368" y="6145199"/>
            <a:ext cx="834027" cy="520777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773D3B32-6FEF-9F99-6B3A-1947875E9B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56228" y="6266462"/>
            <a:ext cx="1958404" cy="39951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7713358-E6E0-9662-2D3C-D2657B4BFB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81825" y="367675"/>
            <a:ext cx="1422636" cy="142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7576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F407F5-308B-5EF8-3CA3-1141637BE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0"/>
            <a:ext cx="8534400" cy="1011597"/>
          </a:xfrm>
        </p:spPr>
        <p:txBody>
          <a:bodyPr>
            <a:normAutofit/>
          </a:bodyPr>
          <a:lstStyle/>
          <a:p>
            <a:r>
              <a:rPr lang="fr-BE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Conclusion</a:t>
            </a:r>
            <a:endParaRPr lang="fr-BE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52208F9-E00D-8F85-3D65-630EB6514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011598"/>
            <a:ext cx="8534400" cy="4834806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fr-BE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	Le développement de mon portefeuille en </a:t>
            </a:r>
            <a:r>
              <a:rPr lang="fr-BE" i="1" dirty="0">
                <a:solidFill>
                  <a:srgbClr val="FF9933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Vue.js </a:t>
            </a:r>
            <a:r>
              <a:rPr lang="fr-BE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m'a apporté une expérience pratique et enrichissante dans l'utilisation des technologies </a:t>
            </a:r>
            <a:r>
              <a:rPr lang="fr-BE" dirty="0" err="1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fron</a:t>
            </a:r>
            <a:r>
              <a:rPr lang="fr-BE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-end modernes. En utilisant </a:t>
            </a:r>
            <a:r>
              <a:rPr lang="fr-BE" i="1" dirty="0">
                <a:solidFill>
                  <a:srgbClr val="FF9933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JSON Server</a:t>
            </a:r>
            <a:r>
              <a:rPr lang="fr-BE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j'ai pu créer une </a:t>
            </a:r>
            <a:r>
              <a:rPr lang="fr-BE" i="1" dirty="0">
                <a:solidFill>
                  <a:srgbClr val="FF9933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API</a:t>
            </a:r>
            <a:r>
              <a:rPr lang="fr-BE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simulée permettant une manipulation dynamique des données stockées dans un fichier </a:t>
            </a:r>
            <a:r>
              <a:rPr lang="fr-BE" dirty="0">
                <a:solidFill>
                  <a:srgbClr val="FF9933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fr-BE" i="1" dirty="0">
                <a:solidFill>
                  <a:srgbClr val="FF9933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SON</a:t>
            </a:r>
            <a:r>
              <a:rPr lang="fr-BE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 L'intégration avec la bibliothèque </a:t>
            </a:r>
            <a:r>
              <a:rPr lang="fr-BE" i="1" dirty="0">
                <a:solidFill>
                  <a:srgbClr val="FF9933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SMTP.js </a:t>
            </a:r>
            <a:r>
              <a:rPr lang="fr-BE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et le service </a:t>
            </a:r>
            <a:r>
              <a:rPr lang="fr-BE" i="1" dirty="0">
                <a:solidFill>
                  <a:srgbClr val="FF9933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Elastic Email </a:t>
            </a:r>
            <a:r>
              <a:rPr lang="fr-BE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pour l'envoi de courriels a démontré la capacité d'ajouter des fonctionnalités interactives et utiles à l'application. </a:t>
            </a:r>
            <a:r>
              <a:rPr lang="fr-FR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La plus grande difficulté que j'ai rencontrée a été de maîtriser le </a:t>
            </a:r>
            <a:r>
              <a:rPr lang="fr-FR" dirty="0" err="1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framework</a:t>
            </a:r>
            <a:r>
              <a:rPr lang="fr-FR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pour pouvoir effectuer le travail, car il s'agissait d'une nouvelle expérience pour moi en tant qu'étudiant développeur Web. </a:t>
            </a:r>
            <a:r>
              <a:rPr lang="fr-BE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Ce projet a non seulement élargi mes compétences techniques, mais a également amélioré ma capacité à créer des applications web évolutives et réactives.</a:t>
            </a:r>
            <a:endParaRPr lang="fr-BE" dirty="0">
              <a:solidFill>
                <a:schemeClr val="tx1"/>
              </a:solidFill>
            </a:endParaRP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7918104E-697E-F1B3-64A9-AB5D83C8D9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7368" y="6145199"/>
            <a:ext cx="834027" cy="520777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D430279-33D6-F91C-AD68-D0B923331C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56228" y="6266462"/>
            <a:ext cx="1958404" cy="399514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9CFF3E4-926D-4CEE-AC14-6FD9FCD30B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6085978" y="3464698"/>
            <a:ext cx="45719" cy="45719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7A50D401-394C-7CF5-2FF5-B01F696B86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57865" y="6273083"/>
            <a:ext cx="306886" cy="306886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E2785ED8-B37C-BAD0-C305-D548EEE3D8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30683" y="6171994"/>
            <a:ext cx="483377" cy="483377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186DF6E6-2D99-8D72-1080-90C2DAA073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4060" y="6250876"/>
            <a:ext cx="337056" cy="337056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F3C6E63D-F668-7151-C2EB-2D4C18CFCB3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68393" y="6273083"/>
            <a:ext cx="337056" cy="337056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73A6D8C3-4696-B468-230B-A7CC4025559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35359" y="6202155"/>
            <a:ext cx="382288" cy="382288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B9B1A858-4E71-A50C-13A4-B24EE91D698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603737" y="6273083"/>
            <a:ext cx="337057" cy="337057"/>
          </a:xfrm>
          <a:prstGeom prst="rect">
            <a:avLst/>
          </a:prstGeom>
        </p:spPr>
      </p:pic>
      <p:pic>
        <p:nvPicPr>
          <p:cNvPr id="29" name="Gráfico 28">
            <a:extLst>
              <a:ext uri="{FF2B5EF4-FFF2-40B4-BE49-F238E27FC236}">
                <a16:creationId xmlns:a16="http://schemas.microsoft.com/office/drawing/2014/main" id="{2F238199-85D6-0A7A-905B-38EDAEB2E42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659563" y="6308113"/>
            <a:ext cx="1253775" cy="254520"/>
          </a:xfrm>
          <a:prstGeom prst="rect">
            <a:avLst/>
          </a:prstGeom>
        </p:spPr>
      </p:pic>
      <p:pic>
        <p:nvPicPr>
          <p:cNvPr id="33" name="Gráfico 32">
            <a:extLst>
              <a:ext uri="{FF2B5EF4-FFF2-40B4-BE49-F238E27FC236}">
                <a16:creationId xmlns:a16="http://schemas.microsoft.com/office/drawing/2014/main" id="{A2E8C980-C4CE-9192-9182-CF25AA7531E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990195" y="6076188"/>
            <a:ext cx="798742" cy="769804"/>
          </a:xfrm>
          <a:prstGeom prst="rect">
            <a:avLst/>
          </a:prstGeom>
        </p:spPr>
      </p:pic>
      <p:pic>
        <p:nvPicPr>
          <p:cNvPr id="35" name="Gráfico 34">
            <a:extLst>
              <a:ext uri="{FF2B5EF4-FFF2-40B4-BE49-F238E27FC236}">
                <a16:creationId xmlns:a16="http://schemas.microsoft.com/office/drawing/2014/main" id="{E3DBDB6F-02FC-3963-3787-AF9F77726AD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781584" y="6178716"/>
            <a:ext cx="798742" cy="545751"/>
          </a:xfrm>
          <a:prstGeom prst="rect">
            <a:avLst/>
          </a:prstGeom>
        </p:spPr>
      </p:pic>
      <p:pic>
        <p:nvPicPr>
          <p:cNvPr id="37" name="Imagem 36">
            <a:extLst>
              <a:ext uri="{FF2B5EF4-FFF2-40B4-BE49-F238E27FC236}">
                <a16:creationId xmlns:a16="http://schemas.microsoft.com/office/drawing/2014/main" id="{A138D1F8-281C-0B0E-6028-79B0833CB7AC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857604" y="6249661"/>
            <a:ext cx="360478" cy="360478"/>
          </a:xfrm>
          <a:prstGeom prst="rect">
            <a:avLst/>
          </a:prstGeom>
        </p:spPr>
      </p:pic>
      <p:pic>
        <p:nvPicPr>
          <p:cNvPr id="39" name="Imagem 38">
            <a:extLst>
              <a:ext uri="{FF2B5EF4-FFF2-40B4-BE49-F238E27FC236}">
                <a16:creationId xmlns:a16="http://schemas.microsoft.com/office/drawing/2014/main" id="{51814476-4B15-933D-CB3E-824A5D6DE07C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349815" y="6266462"/>
            <a:ext cx="382288" cy="38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610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E47B49-0479-3395-49A4-A910FDB31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628" y="354244"/>
            <a:ext cx="8534400" cy="1507067"/>
          </a:xfrm>
        </p:spPr>
        <p:txBody>
          <a:bodyPr/>
          <a:lstStyle/>
          <a:p>
            <a:r>
              <a:rPr lang="fr-FR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de l'entreprise :</a:t>
            </a:r>
            <a:endParaRPr lang="pt-PT" i="1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08C8E4D-71AB-0395-03D8-2DB284B72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628" y="1762039"/>
            <a:ext cx="9169973" cy="3999738"/>
          </a:xfrm>
          <a:noFill/>
          <a:ln>
            <a:noFill/>
          </a:ln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210000"/>
              </a:lnSpc>
              <a:buNone/>
            </a:pPr>
            <a:r>
              <a:rPr lang="fr-FR" i="1" dirty="0">
                <a:solidFill>
                  <a:srgbClr val="FF9933"/>
                </a:solidFill>
              </a:rPr>
              <a:t>	Digital </a:t>
            </a:r>
            <a:r>
              <a:rPr lang="fr-FR" i="1" dirty="0" err="1">
                <a:solidFill>
                  <a:srgbClr val="FF9933"/>
                </a:solidFill>
              </a:rPr>
              <a:t>Symbiosis</a:t>
            </a:r>
            <a:r>
              <a:rPr lang="fr-FR" i="1" dirty="0">
                <a:solidFill>
                  <a:srgbClr val="FF9933"/>
                </a:solidFill>
              </a:rPr>
              <a:t> </a:t>
            </a:r>
            <a:r>
              <a:rPr lang="fr-FR" dirty="0">
                <a:solidFill>
                  <a:schemeClr val="tx1"/>
                </a:solidFill>
              </a:rPr>
              <a:t>est une société fictive de développement web fondée par </a:t>
            </a:r>
            <a:r>
              <a:rPr lang="fr-FR" i="1" dirty="0">
                <a:solidFill>
                  <a:srgbClr val="FF9933"/>
                </a:solidFill>
              </a:rPr>
              <a:t>Tiago Machado</a:t>
            </a:r>
            <a:r>
              <a:rPr lang="fr-FR" dirty="0">
                <a:solidFill>
                  <a:schemeClr val="tx1"/>
                </a:solidFill>
              </a:rPr>
              <a:t>. </a:t>
            </a:r>
          </a:p>
          <a:p>
            <a:pPr marL="0" indent="0" algn="just">
              <a:lnSpc>
                <a:spcPct val="210000"/>
              </a:lnSpc>
              <a:buNone/>
            </a:pPr>
            <a:r>
              <a:rPr lang="fr-FR" b="1" dirty="0">
                <a:solidFill>
                  <a:schemeClr val="tx1"/>
                </a:solidFill>
              </a:rPr>
              <a:t>	Objectif</a:t>
            </a:r>
            <a:r>
              <a:rPr lang="fr-FR" dirty="0">
                <a:solidFill>
                  <a:schemeClr val="tx1"/>
                </a:solidFill>
              </a:rPr>
              <a:t>        	créer des solutions numériques innovantes, efficaces 	et 	personnalisées. </a:t>
            </a:r>
          </a:p>
          <a:p>
            <a:pPr marL="0" indent="0" algn="just">
              <a:lnSpc>
                <a:spcPct val="210000"/>
              </a:lnSpc>
              <a:buNone/>
            </a:pPr>
            <a:r>
              <a:rPr lang="fr-FR" dirty="0">
                <a:solidFill>
                  <a:schemeClr val="tx1"/>
                </a:solidFill>
              </a:rPr>
              <a:t>	</a:t>
            </a:r>
            <a:r>
              <a:rPr lang="fr-FR" b="1" dirty="0">
                <a:solidFill>
                  <a:schemeClr val="tx1"/>
                </a:solidFill>
              </a:rPr>
              <a:t>Mission</a:t>
            </a:r>
            <a:r>
              <a:rPr lang="fr-FR" dirty="0">
                <a:solidFill>
                  <a:schemeClr val="tx1"/>
                </a:solidFill>
              </a:rPr>
              <a:t>     		transformer les idées en réalités numériques pour 	répondent aux attentes de nos clients</a:t>
            </a:r>
            <a:endParaRPr lang="pt-PT" dirty="0">
              <a:solidFill>
                <a:schemeClr val="tx1"/>
              </a:solidFill>
            </a:endParaRP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41C36002-078C-D098-1318-F76A9E82EE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7368" y="6145199"/>
            <a:ext cx="834027" cy="520777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5E95340-7DE0-7390-07A9-449C8F6EC4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56228" y="6266462"/>
            <a:ext cx="1958404" cy="39951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0650DEFB-B709-7216-2F47-1BEF3CB501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56228" y="445740"/>
            <a:ext cx="1159482" cy="1159482"/>
          </a:xfrm>
          <a:prstGeom prst="rect">
            <a:avLst/>
          </a:prstGeom>
        </p:spPr>
      </p:pic>
      <p:sp>
        <p:nvSpPr>
          <p:cNvPr id="8" name="Seta: Para a Direita 7">
            <a:extLst>
              <a:ext uri="{FF2B5EF4-FFF2-40B4-BE49-F238E27FC236}">
                <a16:creationId xmlns:a16="http://schemas.microsoft.com/office/drawing/2014/main" id="{BB73C941-A21B-B0C5-2132-700C70363A25}"/>
              </a:ext>
            </a:extLst>
          </p:cNvPr>
          <p:cNvSpPr/>
          <p:nvPr/>
        </p:nvSpPr>
        <p:spPr>
          <a:xfrm>
            <a:off x="2318385" y="3496488"/>
            <a:ext cx="457200" cy="170350"/>
          </a:xfrm>
          <a:prstGeom prst="rightArrow">
            <a:avLst/>
          </a:prstGeom>
          <a:solidFill>
            <a:srgbClr val="FF9933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9" name="Seta: Para a Direita 8">
            <a:extLst>
              <a:ext uri="{FF2B5EF4-FFF2-40B4-BE49-F238E27FC236}">
                <a16:creationId xmlns:a16="http://schemas.microsoft.com/office/drawing/2014/main" id="{5EE89E60-527D-8C17-6C26-E45F24F6E277}"/>
              </a:ext>
            </a:extLst>
          </p:cNvPr>
          <p:cNvSpPr/>
          <p:nvPr/>
        </p:nvSpPr>
        <p:spPr>
          <a:xfrm>
            <a:off x="2318385" y="4857330"/>
            <a:ext cx="457200" cy="170350"/>
          </a:xfrm>
          <a:prstGeom prst="rightArrow">
            <a:avLst/>
          </a:prstGeom>
          <a:solidFill>
            <a:srgbClr val="FF9933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613450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80F641-A425-F316-9199-3E4D7FAAF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069" y="541154"/>
            <a:ext cx="8534400" cy="792141"/>
          </a:xfrm>
        </p:spPr>
        <p:txBody>
          <a:bodyPr/>
          <a:lstStyle/>
          <a:p>
            <a:r>
              <a:rPr lang="fr-BE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Cahier</a:t>
            </a:r>
            <a:r>
              <a:rPr lang="pt-PT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BE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</a:t>
            </a:r>
            <a:r>
              <a:rPr lang="pt-PT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charges :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B94238C-E116-4802-4849-A91F27970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4965" y="3170784"/>
            <a:ext cx="4862686" cy="288950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rgbClr val="FF9933"/>
                </a:solidFill>
              </a:rPr>
              <a:t> Interface utilisateur réactive</a:t>
            </a:r>
          </a:p>
          <a:p>
            <a:pPr>
              <a:lnSpc>
                <a:spcPct val="150000"/>
              </a:lnSpc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rgbClr val="FF9933"/>
                </a:solidFill>
              </a:rPr>
              <a:t> Responsive Design</a:t>
            </a:r>
          </a:p>
          <a:p>
            <a:pPr>
              <a:lnSpc>
                <a:spcPct val="150000"/>
              </a:lnSpc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rgbClr val="FF9933"/>
                </a:solidFill>
              </a:rPr>
              <a:t> Fonctionnalités interactives </a:t>
            </a:r>
          </a:p>
          <a:p>
            <a:pPr>
              <a:lnSpc>
                <a:spcPct val="150000"/>
              </a:lnSpc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rgbClr val="FF9933"/>
                </a:solidFill>
              </a:rPr>
              <a:t> Projets de démonstration</a:t>
            </a: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0011A194-47D8-63D0-F99C-53EDAEB7A3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7368" y="6145199"/>
            <a:ext cx="834027" cy="520777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4C4536A8-60A2-F663-E75B-B2CC8F4458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56228" y="6266462"/>
            <a:ext cx="1958404" cy="399514"/>
          </a:xfrm>
          <a:prstGeom prst="rect">
            <a:avLst/>
          </a:prstGeom>
        </p:spPr>
      </p:pic>
      <p:sp>
        <p:nvSpPr>
          <p:cNvPr id="6" name="Marcador de Posição de Conteúdo 2">
            <a:extLst>
              <a:ext uri="{FF2B5EF4-FFF2-40B4-BE49-F238E27FC236}">
                <a16:creationId xmlns:a16="http://schemas.microsoft.com/office/drawing/2014/main" id="{C97874E4-B5E7-3AB4-8847-4AFA07F6941A}"/>
              </a:ext>
            </a:extLst>
          </p:cNvPr>
          <p:cNvSpPr txBox="1">
            <a:spLocks/>
          </p:cNvSpPr>
          <p:nvPr/>
        </p:nvSpPr>
        <p:spPr>
          <a:xfrm>
            <a:off x="484069" y="1416337"/>
            <a:ext cx="9793787" cy="18773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fr-FR" dirty="0">
                <a:solidFill>
                  <a:schemeClr val="tx1"/>
                </a:solidFill>
              </a:rPr>
              <a:t>	Ce projet a été développé dans le but de démontrer les compétences techniques de </a:t>
            </a:r>
            <a:r>
              <a:rPr lang="fr-FR" dirty="0">
                <a:solidFill>
                  <a:srgbClr val="FF9933"/>
                </a:solidFill>
              </a:rPr>
              <a:t>Digital </a:t>
            </a:r>
            <a:r>
              <a:rPr lang="fr-FR" dirty="0" err="1">
                <a:solidFill>
                  <a:srgbClr val="FF9933"/>
                </a:solidFill>
              </a:rPr>
              <a:t>Symbiosis</a:t>
            </a:r>
            <a:r>
              <a:rPr lang="fr-FR" dirty="0">
                <a:solidFill>
                  <a:srgbClr val="FF9933"/>
                </a:solidFill>
              </a:rPr>
              <a:t> </a:t>
            </a:r>
            <a:r>
              <a:rPr lang="fr-FR" dirty="0">
                <a:solidFill>
                  <a:schemeClr val="tx1"/>
                </a:solidFill>
              </a:rPr>
              <a:t>et sa capacité à créer des solutions web robustes et évolutives. Le cahier des charges comprenait les exigences suivantes :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26C1E812-232F-1DE7-0DA0-D75E724768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56228" y="192024"/>
            <a:ext cx="1224313" cy="122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734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250" autoRev="1" fill="remov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4" dur="250" autoRev="1" fill="remov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" dur="250" autoRev="1" fill="remov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50" autoRev="1" fill="remov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250" autoRev="1" fill="remov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1" dur="250" autoRev="1" fill="remov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2" dur="250" autoRev="1" fill="remov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250" autoRev="1" fill="remov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250" autoRev="1" fill="remov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8" dur="250" autoRev="1" fill="remov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9" dur="250" autoRev="1" fill="remov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50" autoRev="1" fill="remov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12565D-8E34-BB61-8F32-A2B7D9700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0"/>
            <a:ext cx="8534400" cy="1507067"/>
          </a:xfrm>
        </p:spPr>
        <p:txBody>
          <a:bodyPr/>
          <a:lstStyle/>
          <a:p>
            <a:r>
              <a:rPr lang="fr-BE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L'environnement humain :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8200464-E016-5976-323F-699861441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380744"/>
            <a:ext cx="8534400" cy="3615267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fr-FR" dirty="0">
                <a:solidFill>
                  <a:srgbClr val="FF9933"/>
                </a:solidFill>
              </a:rPr>
              <a:t>	Digital </a:t>
            </a:r>
            <a:r>
              <a:rPr lang="fr-FR" dirty="0" err="1">
                <a:solidFill>
                  <a:srgbClr val="FF9933"/>
                </a:solidFill>
              </a:rPr>
              <a:t>Symbiosis</a:t>
            </a:r>
            <a:r>
              <a:rPr lang="fr-FR" dirty="0">
                <a:solidFill>
                  <a:srgbClr val="FF9933"/>
                </a:solidFill>
              </a:rPr>
              <a:t> </a:t>
            </a:r>
            <a:r>
              <a:rPr lang="fr-FR" dirty="0">
                <a:solidFill>
                  <a:schemeClr val="tx1"/>
                </a:solidFill>
              </a:rPr>
              <a:t>est composé d'une équipe talentueuse et dévouée dirigée par </a:t>
            </a:r>
            <a:r>
              <a:rPr lang="fr-FR" i="1" dirty="0">
                <a:solidFill>
                  <a:srgbClr val="FF9933"/>
                </a:solidFill>
              </a:rPr>
              <a:t>Tiago Machado</a:t>
            </a:r>
            <a:r>
              <a:rPr lang="fr-FR" dirty="0">
                <a:solidFill>
                  <a:schemeClr val="tx1"/>
                </a:solidFill>
              </a:rPr>
              <a:t>. La culture de l'entreprise valorise la collaboration, la créativité et l'innovation. L'équipe est composée de développeurs, de designers et de spécialistes </a:t>
            </a:r>
            <a:r>
              <a:rPr lang="fr-FR" i="1" dirty="0">
                <a:solidFill>
                  <a:srgbClr val="FF9933"/>
                </a:solidFill>
              </a:rPr>
              <a:t>UX/UI </a:t>
            </a:r>
            <a:r>
              <a:rPr lang="fr-FR" dirty="0">
                <a:solidFill>
                  <a:schemeClr val="tx1"/>
                </a:solidFill>
              </a:rPr>
              <a:t>qui travaillent ensemble pour créer des produits de haute qualité.</a:t>
            </a:r>
            <a:endParaRPr lang="fr-BE" dirty="0">
              <a:solidFill>
                <a:schemeClr val="tx1"/>
              </a:solidFill>
            </a:endParaRP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A33AF1CE-0375-310A-C7B0-881EB38B71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7368" y="6145199"/>
            <a:ext cx="834027" cy="52077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F545DD0F-BED2-4672-DB66-E89EB2F9B5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56228" y="6266462"/>
            <a:ext cx="1958404" cy="399514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16D8BE5-9DD9-EF85-A7EA-54458B1DF5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39821" y="365760"/>
            <a:ext cx="1507068" cy="150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094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A7F3DA-A5C3-D2F7-509D-5E541388C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0"/>
            <a:ext cx="8534400" cy="1507067"/>
          </a:xfrm>
        </p:spPr>
        <p:txBody>
          <a:bodyPr/>
          <a:lstStyle/>
          <a:p>
            <a:r>
              <a:rPr lang="fr-BE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Environnement technique :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413EE17-1983-77E5-5B33-19AA1355E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68" y="1635395"/>
            <a:ext cx="11481816" cy="947132"/>
          </a:xfrm>
        </p:spPr>
        <p:txBody>
          <a:bodyPr>
            <a:norm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fr-FR" dirty="0">
                <a:solidFill>
                  <a:schemeClr val="tx1"/>
                </a:solidFill>
              </a:rPr>
              <a:t>Pour réaliser ce projet, l'équipe a utilisé un environnement technique avancé, notamment :</a:t>
            </a: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DEBFC5A8-3824-2B61-93A7-267FFE8614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7368" y="6145199"/>
            <a:ext cx="834027" cy="520777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B23428CB-7910-E748-EBE2-E4C6A15AF1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56228" y="6266462"/>
            <a:ext cx="1958404" cy="399514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D36021AB-83D2-FBF0-3E9D-3A7F83DEA1C3}"/>
              </a:ext>
            </a:extLst>
          </p:cNvPr>
          <p:cNvSpPr txBox="1"/>
          <p:nvPr/>
        </p:nvSpPr>
        <p:spPr>
          <a:xfrm>
            <a:off x="277368" y="2689465"/>
            <a:ext cx="11573256" cy="29240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fr-FR" sz="1900" b="1" i="1" dirty="0">
                <a:solidFill>
                  <a:srgbClr val="FF9933"/>
                </a:solidFill>
              </a:rPr>
              <a:t>Vue.js : </a:t>
            </a:r>
            <a:r>
              <a:rPr lang="fr-FR" sz="1900" dirty="0"/>
              <a:t>pour développer des composants réactifs et une interface utilisateur dynamique.</a:t>
            </a:r>
          </a:p>
          <a:p>
            <a:pPr marL="342900" indent="-342900">
              <a:lnSpc>
                <a:spcPct val="200000"/>
              </a:lnSpc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fr-FR" sz="1900" b="1" i="1" dirty="0">
                <a:solidFill>
                  <a:srgbClr val="FF9933"/>
                </a:solidFill>
              </a:rPr>
              <a:t>CSS: </a:t>
            </a:r>
            <a:r>
              <a:rPr lang="fr-FR" sz="1900" dirty="0"/>
              <a:t>pour créer des designs modernes, réactifs et esthétiques.</a:t>
            </a:r>
          </a:p>
          <a:p>
            <a:pPr marL="342900" indent="-342900">
              <a:lnSpc>
                <a:spcPct val="200000"/>
              </a:lnSpc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fr-FR" sz="1900" b="1" i="1" dirty="0">
                <a:solidFill>
                  <a:srgbClr val="FF9933"/>
                </a:solidFill>
              </a:rPr>
              <a:t>JavaScript : </a:t>
            </a:r>
            <a:r>
              <a:rPr lang="fr-FR" sz="1900" dirty="0"/>
              <a:t>Pour ajouter de l'interactivité et des fonctionnalités avancées aux applications.</a:t>
            </a:r>
          </a:p>
          <a:p>
            <a:pPr marL="342900" indent="-342900">
              <a:lnSpc>
                <a:spcPct val="200000"/>
              </a:lnSpc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fr-FR" sz="1900" b="1" dirty="0">
                <a:solidFill>
                  <a:srgbClr val="FF9933"/>
                </a:solidFill>
              </a:rPr>
              <a:t>Outils de collaboration : </a:t>
            </a:r>
            <a:r>
              <a:rPr lang="fr-FR" sz="1900" dirty="0"/>
              <a:t>telles que </a:t>
            </a:r>
            <a:r>
              <a:rPr lang="fr-FR" sz="1900" i="1" dirty="0">
                <a:solidFill>
                  <a:srgbClr val="FF9933"/>
                </a:solidFill>
              </a:rPr>
              <a:t>Git</a:t>
            </a:r>
            <a:r>
              <a:rPr lang="fr-FR" sz="1900" dirty="0"/>
              <a:t> et </a:t>
            </a:r>
            <a:r>
              <a:rPr lang="fr-FR" sz="1900" dirty="0">
                <a:solidFill>
                  <a:srgbClr val="FF9933"/>
                </a:solidFill>
              </a:rPr>
              <a:t>GitHub</a:t>
            </a:r>
            <a:r>
              <a:rPr lang="fr-FR" sz="1900" dirty="0"/>
              <a:t> pour le contrôle des </a:t>
            </a:r>
            <a:r>
              <a:rPr lang="fr-FR" sz="1900" dirty="0">
                <a:solidFill>
                  <a:srgbClr val="FF9933"/>
                </a:solidFill>
              </a:rPr>
              <a:t>versions et d'outils de gestion de projet</a:t>
            </a:r>
            <a:r>
              <a:rPr lang="fr-FR" sz="1900" dirty="0"/>
              <a:t> pour maintenir l'organisation et l'efficacité.</a:t>
            </a:r>
            <a:endParaRPr lang="fr-BE" sz="1900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E65E405F-7A1C-7BE7-6047-2F88EC84D4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97626" y="309484"/>
            <a:ext cx="1345967" cy="1345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053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7E207E-A745-2508-35E6-9091DC4BC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99380"/>
            <a:ext cx="9730804" cy="1507067"/>
          </a:xfrm>
        </p:spPr>
        <p:txBody>
          <a:bodyPr>
            <a:normAutofit fontScale="90000"/>
          </a:bodyPr>
          <a:lstStyle/>
          <a:p>
            <a:r>
              <a:rPr lang="fr-BE" sz="4000" kern="100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Conception et codage des composant </a:t>
            </a:r>
            <a:r>
              <a:rPr lang="fr-BE" sz="4000" i="1" kern="100" dirty="0" err="1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front-end</a:t>
            </a:r>
            <a:br>
              <a:rPr lang="pt-PT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fr-BE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07617CC-B8B0-8CB7-066D-6A5F7B366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892808"/>
            <a:ext cx="8534400" cy="3615267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fr-BE" i="1" kern="100" dirty="0">
                <a:solidFill>
                  <a:srgbClr val="FF9933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	Digital </a:t>
            </a:r>
            <a:r>
              <a:rPr lang="fr-BE" i="1" kern="100" dirty="0" err="1">
                <a:solidFill>
                  <a:srgbClr val="FF9933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Symbiosis</a:t>
            </a:r>
            <a:r>
              <a:rPr lang="fr-BE" i="1" kern="100" dirty="0">
                <a:solidFill>
                  <a:srgbClr val="FF9933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BE" kern="1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est fier de son approche méticuleuse de la conception et du codage des composants </a:t>
            </a:r>
            <a:r>
              <a:rPr lang="fr-BE" i="1" kern="100" dirty="0" err="1">
                <a:solidFill>
                  <a:srgbClr val="FF9933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front-end</a:t>
            </a:r>
            <a:r>
              <a:rPr lang="fr-BE" kern="1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garantissant une expérience utilisateur fluide et interactive. Nous détaillons ci-dessous notre processus et les technologies utilisées.</a:t>
            </a:r>
            <a:endParaRPr lang="pt-PT" kern="1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BE" dirty="0"/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357766C0-FE39-B993-4A2C-2B7CB0796B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7368" y="6145199"/>
            <a:ext cx="834027" cy="520777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EE207FDB-9B08-24D2-DEAE-16BEB16E77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56228" y="6266462"/>
            <a:ext cx="1958404" cy="39951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7863213-FFBA-5A4B-27AC-B74F71AC14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12972" y="375354"/>
            <a:ext cx="1507067" cy="1507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110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7AD190-5910-8FF8-525E-ED503413B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162220"/>
            <a:ext cx="8534400" cy="1507067"/>
          </a:xfrm>
        </p:spPr>
        <p:txBody>
          <a:bodyPr/>
          <a:lstStyle/>
          <a:p>
            <a:r>
              <a:rPr lang="fr-BE" kern="100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Conception des composants :</a:t>
            </a:r>
            <a:br>
              <a:rPr lang="pt-PT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fr-BE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D90FCF5-2A42-E8D1-B3A1-4E67C6FDA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915753"/>
            <a:ext cx="10223555" cy="4739414"/>
          </a:xfrm>
        </p:spPr>
        <p:txBody>
          <a:bodyPr>
            <a:normAutofit/>
          </a:bodyPr>
          <a:lstStyle/>
          <a:p>
            <a:pPr marL="457200" lvl="0" indent="-457200">
              <a:lnSpc>
                <a:spcPct val="150000"/>
              </a:lnSpc>
              <a:buClr>
                <a:schemeClr val="bg2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fr-BE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Analyse des besoins :</a:t>
            </a:r>
            <a:endParaRPr lang="pt-PT" b="1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fr-BE" sz="2000" kern="1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Identification des </a:t>
            </a:r>
            <a:r>
              <a:rPr lang="fr-BE" sz="2000" kern="100" dirty="0">
                <a:solidFill>
                  <a:srgbClr val="FF9933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besoins</a:t>
            </a:r>
            <a:r>
              <a:rPr lang="fr-BE" sz="2000" kern="1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et des </a:t>
            </a:r>
            <a:r>
              <a:rPr lang="fr-BE" sz="2000" kern="100" dirty="0">
                <a:solidFill>
                  <a:srgbClr val="FF9933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fonctionnalités</a:t>
            </a:r>
            <a:r>
              <a:rPr lang="fr-BE" sz="2000" kern="1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souhaitées.</a:t>
            </a:r>
            <a:endParaRPr lang="pt-PT" sz="2000" kern="1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fr-BE" sz="2000" kern="1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Création de </a:t>
            </a:r>
            <a:r>
              <a:rPr lang="fr-BE" sz="2000" kern="100" dirty="0">
                <a:solidFill>
                  <a:srgbClr val="FF9933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wireframes</a:t>
            </a:r>
            <a:r>
              <a:rPr lang="fr-BE" sz="2000" kern="1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et de prototypes pour une première visualisation de l'interface.</a:t>
            </a:r>
            <a:endParaRPr lang="pt-PT" sz="2000" kern="1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Aft>
                <a:spcPts val="8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fr-BE" sz="2000" kern="1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Définition de </a:t>
            </a:r>
            <a:r>
              <a:rPr lang="fr-BE" sz="2000" kern="100" dirty="0">
                <a:solidFill>
                  <a:srgbClr val="FF9933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composants</a:t>
            </a:r>
            <a:r>
              <a:rPr lang="fr-BE" sz="2000" kern="1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BE" sz="2000" kern="100" dirty="0">
                <a:solidFill>
                  <a:srgbClr val="FF9933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réutilisables</a:t>
            </a:r>
            <a:r>
              <a:rPr lang="fr-BE" sz="2000" kern="1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pour optimiser le développement.</a:t>
            </a:r>
            <a:endParaRPr lang="pt-PT" sz="2000" kern="1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BE" dirty="0"/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A02E07EC-659D-3DEF-521E-8842A77B9A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7368" y="6145199"/>
            <a:ext cx="834027" cy="520777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74B53807-8A5F-77EE-9387-D464CDF197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56228" y="6266462"/>
            <a:ext cx="1958404" cy="399514"/>
          </a:xfrm>
          <a:prstGeom prst="rect">
            <a:avLst/>
          </a:prstGeom>
        </p:spPr>
      </p:pic>
      <p:pic>
        <p:nvPicPr>
          <p:cNvPr id="8" name="Imagem 7">
            <a:hlinkClick r:id="rId5" action="ppaction://hlinkfile"/>
            <a:extLst>
              <a:ext uri="{FF2B5EF4-FFF2-40B4-BE49-F238E27FC236}">
                <a16:creationId xmlns:a16="http://schemas.microsoft.com/office/drawing/2014/main" id="{B685CF8E-93BF-EED2-B575-478D5069C2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37435" y="425721"/>
            <a:ext cx="1582253" cy="1582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422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EA4BAA73-E6BC-3A71-2296-0BB828DBE25A}"/>
              </a:ext>
            </a:extLst>
          </p:cNvPr>
          <p:cNvSpPr txBox="1">
            <a:spLocks/>
          </p:cNvSpPr>
          <p:nvPr/>
        </p:nvSpPr>
        <p:spPr>
          <a:xfrm>
            <a:off x="684212" y="87283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BE" kern="100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Conception des composants :</a:t>
            </a:r>
            <a:br>
              <a:rPr lang="pt-PT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fr-BE" dirty="0"/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66E2A2C5-3291-0FD3-297B-43E2A762E8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7368" y="6145199"/>
            <a:ext cx="834027" cy="52077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5DCF170-35BE-7EE3-756B-57EDBABCDB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56228" y="6266462"/>
            <a:ext cx="1958404" cy="399514"/>
          </a:xfrm>
          <a:prstGeom prst="rect">
            <a:avLst/>
          </a:prstGeom>
        </p:spPr>
      </p:pic>
      <p:sp>
        <p:nvSpPr>
          <p:cNvPr id="7" name="Marcador de Posição de Conteúdo 2">
            <a:extLst>
              <a:ext uri="{FF2B5EF4-FFF2-40B4-BE49-F238E27FC236}">
                <a16:creationId xmlns:a16="http://schemas.microsoft.com/office/drawing/2014/main" id="{C65FB0CC-ECC6-4451-0194-2A13FFC632B8}"/>
              </a:ext>
            </a:extLst>
          </p:cNvPr>
          <p:cNvSpPr txBox="1">
            <a:spLocks/>
          </p:cNvSpPr>
          <p:nvPr/>
        </p:nvSpPr>
        <p:spPr>
          <a:xfrm>
            <a:off x="684212" y="1277769"/>
            <a:ext cx="9068697" cy="47394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lvl="0" indent="-457200">
              <a:lnSpc>
                <a:spcPct val="150000"/>
              </a:lnSpc>
              <a:buClr>
                <a:schemeClr val="bg2">
                  <a:lumMod val="75000"/>
                </a:schemeClr>
              </a:buClr>
              <a:buSzPct val="100000"/>
              <a:buFont typeface="+mj-lt"/>
              <a:buAutoNum type="arabicPeriod" startAt="2"/>
            </a:pPr>
            <a:r>
              <a:rPr lang="fr-BE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Conception UI/UX :</a:t>
            </a:r>
            <a:endParaRPr lang="pt-PT" b="1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Clr>
                <a:srgbClr val="FF9933"/>
              </a:buClr>
              <a:buFont typeface="Symbol" panose="05050102010706020507" pitchFamily="18" charset="2"/>
              <a:buChar char=""/>
            </a:pPr>
            <a:r>
              <a:rPr lang="fr-BE" sz="2000" kern="1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Utilisation des principes de conception centrée sur l'utilisateur pour assurer une </a:t>
            </a:r>
            <a:r>
              <a:rPr lang="fr-BE" sz="2000" kern="100" dirty="0">
                <a:solidFill>
                  <a:srgbClr val="FF9933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navigation intuitive</a:t>
            </a:r>
            <a:r>
              <a:rPr lang="fr-BE" sz="2000" kern="1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pt-PT" sz="2000" kern="1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Clr>
                <a:srgbClr val="FF9933"/>
              </a:buClr>
              <a:buFont typeface="Symbol" panose="05050102010706020507" pitchFamily="18" charset="2"/>
              <a:buChar char=""/>
            </a:pPr>
            <a:r>
              <a:rPr lang="fr-BE" sz="2000" kern="1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Mise en œuvre d'un </a:t>
            </a:r>
            <a:r>
              <a:rPr lang="fr-BE" sz="2000" kern="100" dirty="0">
                <a:solidFill>
                  <a:srgbClr val="FF9933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design</a:t>
            </a:r>
            <a:r>
              <a:rPr lang="fr-BE" sz="2000" kern="1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BE" sz="2000" kern="100" dirty="0">
                <a:solidFill>
                  <a:srgbClr val="FF9933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réactif</a:t>
            </a:r>
            <a:r>
              <a:rPr lang="fr-BE" sz="2000" kern="1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pour adapter l'interface à différents appareils.</a:t>
            </a:r>
            <a:endParaRPr lang="pt-PT" sz="2000" kern="1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spcAft>
                <a:spcPts val="800"/>
              </a:spcAft>
              <a:buClr>
                <a:srgbClr val="FF9933"/>
              </a:buClr>
              <a:buFont typeface="Symbol" panose="05050102010706020507" pitchFamily="18" charset="2"/>
              <a:buChar char=""/>
            </a:pPr>
            <a:r>
              <a:rPr lang="fr-BE" sz="2000" kern="1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Création d'une palette de </a:t>
            </a:r>
            <a:r>
              <a:rPr lang="fr-BE" sz="2000" kern="100" dirty="0">
                <a:solidFill>
                  <a:srgbClr val="FF9933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couleurs</a:t>
            </a:r>
            <a:r>
              <a:rPr lang="fr-BE" sz="2000" kern="1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et d'une </a:t>
            </a:r>
            <a:r>
              <a:rPr lang="fr-BE" sz="2000" kern="100" dirty="0">
                <a:solidFill>
                  <a:srgbClr val="FF9933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typographie</a:t>
            </a:r>
            <a:r>
              <a:rPr lang="fr-BE" sz="2000" kern="1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cohérente avec l'identité visuelle du projet.</a:t>
            </a:r>
            <a:endParaRPr lang="pt-PT" sz="2000" kern="1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BE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3EB6A8DD-39C1-F6E3-9068-4DFF9C2604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37497" y="396219"/>
            <a:ext cx="1507067" cy="1507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919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426C2F-196D-D3C8-F73A-BF27C6FDD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0"/>
            <a:ext cx="8534400" cy="1507067"/>
          </a:xfrm>
        </p:spPr>
        <p:txBody>
          <a:bodyPr/>
          <a:lstStyle/>
          <a:p>
            <a:r>
              <a:rPr lang="fr-BE" kern="100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Codage des composants :</a:t>
            </a:r>
            <a:br>
              <a:rPr lang="pt-PT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fr-BE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7F33D61-621E-CC04-743A-C039C87BB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68" y="585217"/>
            <a:ext cx="10091928" cy="4928616"/>
          </a:xfrm>
        </p:spPr>
        <p:txBody>
          <a:bodyPr>
            <a:normAutofit/>
          </a:bodyPr>
          <a:lstStyle/>
          <a:p>
            <a:pPr marL="450215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fr-BE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1.  Structuration avec </a:t>
            </a:r>
            <a:r>
              <a:rPr lang="fr-BE" b="1" i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Vue.js</a:t>
            </a:r>
            <a:r>
              <a:rPr lang="fr-BE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:</a:t>
            </a:r>
            <a:endParaRPr lang="pt-PT" b="1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Clr>
                <a:srgbClr val="FF9933"/>
              </a:buClr>
              <a:buFont typeface="Symbol" panose="05050102010706020507" pitchFamily="18" charset="2"/>
              <a:buChar char=""/>
            </a:pPr>
            <a:r>
              <a:rPr lang="fr-BE" sz="2000" b="1" kern="100" dirty="0" err="1">
                <a:solidFill>
                  <a:srgbClr val="FF9933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Componentisation</a:t>
            </a:r>
            <a:r>
              <a:rPr lang="fr-BE" sz="2000" b="1" kern="100" dirty="0">
                <a:solidFill>
                  <a:srgbClr val="FF9933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fr-BE" sz="2000" kern="1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développement de composants </a:t>
            </a:r>
            <a:r>
              <a:rPr lang="fr-BE" sz="2000" i="1" kern="100" dirty="0">
                <a:solidFill>
                  <a:srgbClr val="FF9933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Vue.js </a:t>
            </a:r>
            <a:r>
              <a:rPr lang="fr-BE" sz="2000" kern="1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réutilisables, modularisation de l'interface pour faciliter la maintenance et l'évolutivité.</a:t>
            </a:r>
            <a:endParaRPr lang="pt-PT" sz="2000" kern="1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spcAft>
                <a:spcPts val="800"/>
              </a:spcAft>
              <a:buClr>
                <a:srgbClr val="FF9933"/>
              </a:buClr>
              <a:buFont typeface="Symbol" panose="05050102010706020507" pitchFamily="18" charset="2"/>
              <a:buChar char=""/>
            </a:pPr>
            <a:r>
              <a:rPr lang="fr-BE" sz="2000" b="1" kern="100" dirty="0">
                <a:solidFill>
                  <a:srgbClr val="FF9933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Réactivité : </a:t>
            </a:r>
            <a:r>
              <a:rPr lang="fr-BE" sz="2000" kern="1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utilisation du système de réactivité de </a:t>
            </a:r>
            <a:r>
              <a:rPr lang="fr-BE" sz="2000" i="1" kern="100" dirty="0">
                <a:solidFill>
                  <a:srgbClr val="FF9933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Vue.js </a:t>
            </a:r>
            <a:r>
              <a:rPr lang="fr-BE" sz="2000" kern="1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pour mettre à jour automatiquement l'interface en réponse aux changements de données.</a:t>
            </a:r>
            <a:endParaRPr lang="pt-PT" sz="2000" kern="1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BE" dirty="0"/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1FF847DB-F995-A990-2095-BF6E4C37ED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7368" y="6145199"/>
            <a:ext cx="834027" cy="520777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227C2B7F-F004-1B04-8343-6B8F1BC1E5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56228" y="6266462"/>
            <a:ext cx="1958404" cy="399514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D9B7291-3BA1-2962-E3C4-7285963FF5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58147" y="307255"/>
            <a:ext cx="1622298" cy="1622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558279"/>
      </p:ext>
    </p:extLst>
  </p:cSld>
  <p:clrMapOvr>
    <a:masterClrMapping/>
  </p:clrMapOvr>
</p:sld>
</file>

<file path=ppt/theme/theme1.xml><?xml version="1.0" encoding="utf-8"?>
<a:theme xmlns:a="http://schemas.openxmlformats.org/drawingml/2006/main" name="Seto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651</TotalTime>
  <Words>1014</Words>
  <Application>Microsoft Office PowerPoint</Application>
  <PresentationFormat>Ecrã Panorâmico</PresentationFormat>
  <Paragraphs>74</Paragraphs>
  <Slides>16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16</vt:i4>
      </vt:variant>
    </vt:vector>
  </HeadingPairs>
  <TitlesOfParts>
    <vt:vector size="23" baseType="lpstr">
      <vt:lpstr>Arial</vt:lpstr>
      <vt:lpstr>Bahnschrift SemiBold</vt:lpstr>
      <vt:lpstr>Calibri</vt:lpstr>
      <vt:lpstr>Century Gothic</vt:lpstr>
      <vt:lpstr>Symbol</vt:lpstr>
      <vt:lpstr>Wingdings 3</vt:lpstr>
      <vt:lpstr>Setor</vt:lpstr>
      <vt:lpstr>Projet WEB Portfolio</vt:lpstr>
      <vt:lpstr>Présentation de l'entreprise :</vt:lpstr>
      <vt:lpstr>Cahier des charges :</vt:lpstr>
      <vt:lpstr>L'environnement humain :</vt:lpstr>
      <vt:lpstr>Environnement technique :</vt:lpstr>
      <vt:lpstr>Conception et codage des composant front-end </vt:lpstr>
      <vt:lpstr>Conception des composants : </vt:lpstr>
      <vt:lpstr>Apresentação do PowerPoint</vt:lpstr>
      <vt:lpstr>Codage des composants : </vt:lpstr>
      <vt:lpstr>Codage des composants : </vt:lpstr>
      <vt:lpstr>Codage des composants : </vt:lpstr>
      <vt:lpstr>éléments les plus significatifs</vt:lpstr>
      <vt:lpstr>Apresentação do PowerPoint</vt:lpstr>
      <vt:lpstr>Apresentação do PowerPoint</vt:lpstr>
      <vt:lpstr>recherche effectuée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WEB Portfolio</dc:title>
  <dc:creator>Tiago Machado</dc:creator>
  <cp:lastModifiedBy>Tiago Machado</cp:lastModifiedBy>
  <cp:revision>2</cp:revision>
  <dcterms:created xsi:type="dcterms:W3CDTF">2024-05-26T07:06:12Z</dcterms:created>
  <dcterms:modified xsi:type="dcterms:W3CDTF">2024-05-26T17:57:26Z</dcterms:modified>
</cp:coreProperties>
</file>