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0"/>
  </p:notesMasterIdLst>
  <p:handoutMasterIdLst>
    <p:handoutMasterId r:id="rId41"/>
  </p:handoutMasterIdLst>
  <p:sldIdLst>
    <p:sldId id="256" r:id="rId3"/>
    <p:sldId id="373" r:id="rId4"/>
    <p:sldId id="343" r:id="rId5"/>
    <p:sldId id="301" r:id="rId6"/>
    <p:sldId id="437" r:id="rId7"/>
    <p:sldId id="438" r:id="rId8"/>
    <p:sldId id="441" r:id="rId9"/>
    <p:sldId id="443" r:id="rId10"/>
    <p:sldId id="463" r:id="rId11"/>
    <p:sldId id="431" r:id="rId12"/>
    <p:sldId id="445" r:id="rId13"/>
    <p:sldId id="444" r:id="rId14"/>
    <p:sldId id="446" r:id="rId15"/>
    <p:sldId id="447" r:id="rId16"/>
    <p:sldId id="448" r:id="rId17"/>
    <p:sldId id="460" r:id="rId18"/>
    <p:sldId id="433" r:id="rId19"/>
    <p:sldId id="451" r:id="rId20"/>
    <p:sldId id="449" r:id="rId21"/>
    <p:sldId id="452" r:id="rId22"/>
    <p:sldId id="461" r:id="rId23"/>
    <p:sldId id="456" r:id="rId24"/>
    <p:sldId id="458" r:id="rId25"/>
    <p:sldId id="453" r:id="rId26"/>
    <p:sldId id="457" r:id="rId27"/>
    <p:sldId id="454" r:id="rId28"/>
    <p:sldId id="459" r:id="rId29"/>
    <p:sldId id="421" r:id="rId30"/>
    <p:sldId id="328" r:id="rId31"/>
    <p:sldId id="311" r:id="rId32"/>
    <p:sldId id="464" r:id="rId33"/>
    <p:sldId id="427" r:id="rId34"/>
    <p:sldId id="428" r:id="rId35"/>
    <p:sldId id="429" r:id="rId36"/>
    <p:sldId id="462" r:id="rId37"/>
    <p:sldId id="430" r:id="rId38"/>
    <p:sldId id="293" r:id="rId39"/>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50F03C"/>
    <a:srgbClr val="0000FF"/>
    <a:srgbClr val="2B91AF"/>
    <a:srgbClr val="A315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85667" autoAdjust="0"/>
  </p:normalViewPr>
  <p:slideViewPr>
    <p:cSldViewPr>
      <p:cViewPr>
        <p:scale>
          <a:sx n="75" d="100"/>
          <a:sy n="75" d="100"/>
        </p:scale>
        <p:origin x="-714" y="162"/>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28/07/2014</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10/main" xmlns="" val="314494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28/07/2014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10/main" xmlns="" val="2182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8:25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fontAlgn="ctr"/>
            <a:r>
              <a:rPr lang="en-US" sz="1200" b="0" i="0" kern="1200" dirty="0" smtClean="0">
                <a:solidFill>
                  <a:schemeClr val="tx1"/>
                </a:solidFill>
                <a:latin typeface="+mn-lt"/>
                <a:ea typeface="+mn-ea"/>
                <a:cs typeface="+mn-cs"/>
              </a:rPr>
              <a:t>A method export is where a Part exports one its methods. </a:t>
            </a:r>
          </a:p>
          <a:p>
            <a:pPr fontAlgn="ctr"/>
            <a:r>
              <a:rPr lang="en-US" sz="1200" b="0" i="0" kern="1200" dirty="0" smtClean="0">
                <a:solidFill>
                  <a:schemeClr val="tx1"/>
                </a:solidFill>
                <a:latin typeface="+mn-lt"/>
                <a:ea typeface="+mn-ea"/>
                <a:cs typeface="+mn-cs"/>
              </a:rPr>
              <a:t>Methods are exported as delegates which are specified in the Export contract. Method exports have several benefits including the following. They allow finer grained control as to what is exported. For example, a rules engine might import a set of pluggable method exports.</a:t>
            </a:r>
          </a:p>
          <a:p>
            <a:pPr fontAlgn="ctr"/>
            <a:r>
              <a:rPr lang="en-US" sz="1200" b="0" i="0" kern="1200" dirty="0" smtClean="0">
                <a:solidFill>
                  <a:schemeClr val="tx1"/>
                </a:solidFill>
                <a:latin typeface="+mn-lt"/>
                <a:ea typeface="+mn-ea"/>
                <a:cs typeface="+mn-cs"/>
              </a:rPr>
              <a:t>They shield the caller from any knowledge of the type.</a:t>
            </a:r>
          </a:p>
          <a:p>
            <a:pPr fontAlgn="ctr"/>
            <a:r>
              <a:rPr lang="en-US" sz="1200" b="0" i="0" kern="1200" dirty="0" smtClean="0">
                <a:solidFill>
                  <a:schemeClr val="tx1"/>
                </a:solidFill>
                <a:latin typeface="+mn-lt"/>
                <a:ea typeface="+mn-ea"/>
                <a:cs typeface="+mn-cs"/>
              </a:rPr>
              <a:t>They can be generated through light code gen, which you cannot do with the other exports.</a:t>
            </a:r>
          </a:p>
          <a:p>
            <a:r>
              <a:rPr lang="en-US" sz="1200" b="0" i="1" kern="1200" dirty="0" smtClean="0">
                <a:solidFill>
                  <a:schemeClr val="tx1"/>
                </a:solidFill>
                <a:latin typeface="+mn-lt"/>
                <a:ea typeface="+mn-ea"/>
                <a:cs typeface="+mn-cs"/>
              </a:rPr>
              <a:t>Note: Method exports may have no more than 4 arguments due to a framework limitation.</a:t>
            </a:r>
            <a:r>
              <a:rPr lang="en-US" dirty="0" smtClean="0"/>
              <a:t/>
            </a:r>
            <a:br>
              <a:rPr lang="en-US" dirty="0" smtClean="0"/>
            </a:b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22</a:t>
            </a:fld>
            <a:endParaRPr 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fontAlgn="ct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23</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 means that instead of adding properties for each import, you add parameters to a constructor for each import. To use this, follow the following steps.</a:t>
            </a:r>
            <a:r>
              <a:rPr lang="en-US" sz="1200" dirty="0" smtClean="0"/>
              <a:t/>
            </a:r>
            <a:br>
              <a:rPr lang="en-US" sz="1200" dirty="0" smtClean="0"/>
            </a:br>
            <a:endParaRPr lang="pt-PT" sz="1200" b="0" i="0" kern="1200" dirty="0" smtClean="0">
              <a:solidFill>
                <a:schemeClr val="tx1"/>
              </a:solidFill>
              <a:latin typeface="+mn-lt"/>
              <a:ea typeface="+mn-ea"/>
              <a:cs typeface="+mn-cs"/>
            </a:endParaRPr>
          </a:p>
          <a:p>
            <a:r>
              <a:rPr lang="en-US" sz="1800" b="1" i="0" kern="1200" dirty="0" smtClean="0">
                <a:solidFill>
                  <a:schemeClr val="tx1"/>
                </a:solidFill>
                <a:latin typeface="+mn-lt"/>
                <a:ea typeface="+mn-ea"/>
                <a:cs typeface="+mn-cs"/>
              </a:rPr>
              <a:t>Parameter imports</a:t>
            </a:r>
            <a:r>
              <a:rPr lang="en-US" sz="1200" dirty="0" smtClean="0"/>
              <a:t/>
            </a:r>
            <a:br>
              <a:rPr lang="en-US" sz="1200" dirty="0" smtClean="0"/>
            </a:br>
            <a:r>
              <a:rPr lang="en-US" sz="1200" dirty="0" smtClean="0"/>
              <a:t/>
            </a:r>
            <a:br>
              <a:rPr lang="en-US" sz="1200" dirty="0" smtClean="0"/>
            </a:br>
            <a:r>
              <a:rPr lang="en-US" sz="1800" b="0" i="0" kern="1200" dirty="0" smtClean="0">
                <a:solidFill>
                  <a:schemeClr val="tx1"/>
                </a:solidFill>
                <a:latin typeface="+mn-lt"/>
                <a:ea typeface="+mn-ea"/>
                <a:cs typeface="+mn-cs"/>
              </a:rPr>
              <a:t>There are several different </a:t>
            </a:r>
            <a:r>
              <a:rPr lang="en-US" sz="1800" b="0" i="0" kern="1200" dirty="0" err="1" smtClean="0">
                <a:solidFill>
                  <a:schemeClr val="tx1"/>
                </a:solidFill>
                <a:latin typeface="+mn-lt"/>
                <a:ea typeface="+mn-ea"/>
                <a:cs typeface="+mn-cs"/>
              </a:rPr>
              <a:t>different</a:t>
            </a:r>
            <a:r>
              <a:rPr lang="en-US" sz="1800" b="0" i="0" kern="1200" dirty="0" smtClean="0">
                <a:solidFill>
                  <a:schemeClr val="tx1"/>
                </a:solidFill>
                <a:latin typeface="+mn-lt"/>
                <a:ea typeface="+mn-ea"/>
                <a:cs typeface="+mn-cs"/>
              </a:rPr>
              <a:t> ways to define imports on the constructor.</a:t>
            </a:r>
            <a:r>
              <a:rPr lang="en-US" sz="1200" dirty="0" smtClean="0"/>
              <a:t/>
            </a:r>
            <a:br>
              <a:rPr lang="en-US" sz="1200" dirty="0" smtClean="0"/>
            </a:br>
            <a:r>
              <a:rPr lang="en-US" sz="1200" dirty="0" smtClean="0"/>
              <a:t/>
            </a:r>
            <a:br>
              <a:rPr lang="en-US" sz="1200" dirty="0" smtClean="0"/>
            </a:br>
            <a:r>
              <a:rPr lang="en-US" sz="1800" b="0" i="0" kern="1200" dirty="0" smtClean="0">
                <a:solidFill>
                  <a:schemeClr val="tx1"/>
                </a:solidFill>
                <a:latin typeface="+mn-lt"/>
                <a:ea typeface="+mn-ea"/>
                <a:cs typeface="+mn-cs"/>
              </a:rPr>
              <a:t>1. Implied import - By default the container will use the type of the parameter to identify the contract. For example in the code below, the </a:t>
            </a:r>
            <a:r>
              <a:rPr lang="en-US" sz="1800" b="0" i="0" kern="1200" dirty="0" err="1" smtClean="0">
                <a:solidFill>
                  <a:schemeClr val="tx1"/>
                </a:solidFill>
                <a:latin typeface="+mn-lt"/>
                <a:ea typeface="+mn-ea"/>
                <a:cs typeface="+mn-cs"/>
              </a:rPr>
              <a:t>IMessageSender</a:t>
            </a:r>
            <a:r>
              <a:rPr lang="en-US" sz="1800" b="0" i="0" kern="1200" dirty="0" smtClean="0">
                <a:solidFill>
                  <a:schemeClr val="tx1"/>
                </a:solidFill>
                <a:latin typeface="+mn-lt"/>
                <a:ea typeface="+mn-ea"/>
                <a:cs typeface="+mn-cs"/>
              </a:rPr>
              <a:t> contract will be used.</a:t>
            </a:r>
          </a:p>
          <a:p>
            <a:endParaRPr lang="en-US" sz="1800" b="0" i="0" kern="1200" dirty="0" smtClean="0">
              <a:solidFill>
                <a:schemeClr val="tx1"/>
              </a:solidFill>
              <a:latin typeface="+mn-lt"/>
              <a:ea typeface="+mn-ea"/>
              <a:cs typeface="+mn-cs"/>
            </a:endParaRPr>
          </a:p>
          <a:p>
            <a:pPr algn="l"/>
            <a:r>
              <a:rPr lang="en-US" sz="1800" b="0" i="0" kern="1200" dirty="0" smtClean="0">
                <a:solidFill>
                  <a:schemeClr val="tx1"/>
                </a:solidFill>
                <a:latin typeface="+mn-lt"/>
                <a:ea typeface="+mn-ea"/>
                <a:cs typeface="+mn-cs"/>
              </a:rPr>
              <a:t>2. Explicit import - If you want to specify the contract to be imported </a:t>
            </a:r>
          </a:p>
          <a:p>
            <a:pPr algn="l"/>
            <a:r>
              <a:rPr lang="en-US" sz="1800" b="0" i="0" kern="1200" dirty="0" smtClean="0">
                <a:solidFill>
                  <a:schemeClr val="tx1"/>
                </a:solidFill>
                <a:latin typeface="+mn-lt"/>
                <a:ea typeface="+mn-ea"/>
                <a:cs typeface="+mn-cs"/>
              </a:rPr>
              <a:t> </a:t>
            </a:r>
          </a:p>
          <a:p>
            <a:pPr fontAlgn="base"/>
            <a:r>
              <a:rPr lang="en-US" sz="1800" b="0" i="0" kern="1200" dirty="0" smtClean="0">
                <a:solidFill>
                  <a:schemeClr val="tx1"/>
                </a:solidFill>
                <a:latin typeface="+mn-lt"/>
                <a:ea typeface="+mn-ea"/>
                <a:cs typeface="+mn-cs"/>
              </a:rPr>
              <a:t>Optional imports</a:t>
            </a:r>
          </a:p>
          <a:p>
            <a:r>
              <a:rPr lang="en-US" sz="1800" b="0" i="0" kern="1200" dirty="0" smtClean="0">
                <a:solidFill>
                  <a:schemeClr val="tx1"/>
                </a:solidFill>
                <a:latin typeface="+mn-lt"/>
                <a:ea typeface="+mn-ea"/>
                <a:cs typeface="+mn-cs"/>
              </a:rPr>
              <a:t>MEF allows you to specify that an import is optional. When you enable this, the container will provide an export if one is available otherwise it will set the import to Default(T). To make an import optional, </a:t>
            </a:r>
            <a:r>
              <a:rPr lang="en-US" sz="1800" b="0" i="0" kern="1200" dirty="0" err="1" smtClean="0">
                <a:solidFill>
                  <a:schemeClr val="tx1"/>
                </a:solidFill>
                <a:latin typeface="+mn-lt"/>
                <a:ea typeface="+mn-ea"/>
                <a:cs typeface="+mn-cs"/>
              </a:rPr>
              <a:t>setAllowDefault</a:t>
            </a:r>
            <a:r>
              <a:rPr lang="en-US" sz="1800" b="0" i="0" kern="1200" dirty="0" smtClean="0">
                <a:solidFill>
                  <a:schemeClr val="tx1"/>
                </a:solidFill>
                <a:latin typeface="+mn-lt"/>
                <a:ea typeface="+mn-ea"/>
                <a:cs typeface="+mn-cs"/>
              </a:rPr>
              <a:t>=true on the import as below.</a:t>
            </a:r>
            <a:endParaRPr lang="pt-PT" sz="1200" dirty="0" smtClean="0"/>
          </a:p>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24</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lnSpcReduction="10000"/>
          </a:bodyPr>
          <a:lstStyle/>
          <a:p>
            <a:endParaRPr lang="pt-PT" sz="1000"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25</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using child containers it may be important to filter catalogs based on some specific criteria. For example, it is common to filter based on part's creation policy. </a:t>
            </a: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27</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35</a:t>
            </a:fld>
            <a:endParaRPr lang="pt-PT" dirty="0">
              <a:solidFill>
                <a:prstClr val="black"/>
              </a:solidFill>
            </a:endParaRPr>
          </a:p>
        </p:txBody>
      </p:sp>
    </p:spTree>
    <p:extLst>
      <p:ext uri="{BB962C8B-B14F-4D97-AF65-F5344CB8AC3E}">
        <p14:creationId xmlns="" xmlns:p14="http://schemas.microsoft.com/office/powerpoint/2010/main" val="372283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37</a:t>
            </a:fld>
            <a:endParaRPr lang="pt-PT"/>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blip>
          <a:srcRect/>
          <a:stretch>
            <a:fillRect/>
          </a:stretch>
        </p:blipFill>
        <p:spPr bwMode="auto">
          <a:xfrm>
            <a:off x="0" y="2"/>
            <a:ext cx="9944100" cy="6886575"/>
          </a:xfrm>
          <a:prstGeom prst="rect">
            <a:avLst/>
          </a:prstGeom>
          <a:extLst/>
        </p:spPr>
      </p:pic>
      <p:sp>
        <p:nvSpPr>
          <p:cNvPr id="2" name="Title 1"/>
          <p:cNvSpPr>
            <a:spLocks noGrp="1"/>
          </p:cNvSpPr>
          <p:nvPr>
            <p:ph type="ctrTitle"/>
          </p:nvPr>
        </p:nvSpPr>
        <p:spPr>
          <a:xfrm>
            <a:off x="742950" y="2130430"/>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blip>
          <a:srcRect l="1471" r="13898" b="25009"/>
          <a:stretch/>
        </p:blipFill>
        <p:spPr bwMode="auto">
          <a:xfrm>
            <a:off x="601077" y="571480"/>
            <a:ext cx="7626350" cy="2817876"/>
          </a:xfrm>
          <a:prstGeom prst="rect">
            <a:avLst/>
          </a:prstGeom>
          <a:effectLst>
            <a:reflection blurRad="6350" stA="52000" endA="300" endPos="35000" dir="5400000" sy="-100000" algn="bl" rotWithShape="0"/>
          </a:effectLst>
          <a:extLst/>
        </p:spPr>
      </p:pic>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43"/>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nstraçã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ext Placeholder 3"/>
          <p:cNvSpPr>
            <a:spLocks noGrp="1"/>
          </p:cNvSpPr>
          <p:nvPr userDrawn="1">
            <p:ph type="body" sz="quarter" idx="10" hasCustomPrompt="1"/>
          </p:nvPr>
        </p:nvSpPr>
        <p:spPr>
          <a:xfrm>
            <a:off x="0" y="1340768"/>
            <a:ext cx="8322296" cy="1384994"/>
          </a:xfrm>
        </p:spPr>
        <p:txBody>
          <a:bodyPr>
            <a:normAutofit/>
          </a:bodyPr>
          <a:lstStyle>
            <a:lvl1pPr>
              <a:buNone/>
              <a:defRPr sz="8000" b="1"/>
            </a:lvl1pPr>
          </a:lstStyle>
          <a:p>
            <a:r>
              <a:rPr lang="en-US" dirty="0" smtClean="0"/>
              <a:t>Demonstração </a:t>
            </a:r>
            <a:endParaRPr lang="en-US" dirty="0"/>
          </a:p>
        </p:txBody>
      </p:sp>
      <p:pic>
        <p:nvPicPr>
          <p:cNvPr id="6" name="Picture 5" descr="SP.png"/>
          <p:cNvPicPr>
            <a:picLocks noChangeAspect="1"/>
          </p:cNvPicPr>
          <p:nvPr userDrawn="1"/>
        </p:nvPicPr>
        <p:blipFill>
          <a:blip r:embed="rId3" cstate="print"/>
          <a:stretch>
            <a:fillRect/>
          </a:stretch>
        </p:blipFill>
        <p:spPr>
          <a:xfrm>
            <a:off x="3332821" y="2852936"/>
            <a:ext cx="5920307" cy="2864664"/>
          </a:xfrm>
          <a:prstGeom prst="rect">
            <a:avLst/>
          </a:prstGeom>
        </p:spPr>
      </p:pic>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5"/>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5"/>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5"/>
            <a:ext cx="2311400" cy="365125"/>
          </a:xfrm>
          <a:prstGeom prst="rect">
            <a:avLst/>
          </a:prstGeom>
        </p:spPr>
        <p:txBody>
          <a:bodyPr/>
          <a:lstStyle/>
          <a:p>
            <a:fld id="{95073CE8-BEDF-4976-A928-DDF569DB4EFC}" type="slidenum">
              <a:rPr lang="pt-PT" smtClean="0"/>
              <a:pPr/>
              <a:t>‹#›</a:t>
            </a:fld>
            <a:endParaRPr lang="pt-PT"/>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p:nvPr>
        </p:nvSpPr>
        <p:spPr>
          <a:xfrm>
            <a:off x="495300" y="274638"/>
            <a:ext cx="8915400" cy="1143000"/>
          </a:xfrm>
        </p:spPr>
        <p:txBody>
          <a:bodyPr/>
          <a:lstStyle>
            <a:lvl1pPr>
              <a:defRPr/>
            </a:lvl1pPr>
          </a:lstStyle>
          <a:p>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6"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92"/>
            <a:ext cx="6939577" cy="4429903"/>
          </a:xfrm>
          <a:prstGeom prst="rect">
            <a:avLst/>
          </a:prstGeom>
          <a:noFill/>
        </p:spPr>
      </p:pic>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blip>
          <a:srcRect/>
          <a:stretch>
            <a:fillRect/>
          </a:stretch>
        </p:blipFill>
        <p:spPr bwMode="auto">
          <a:xfrm>
            <a:off x="0" y="2"/>
            <a:ext cx="9944100" cy="6886575"/>
          </a:xfrm>
          <a:prstGeom prst="rect">
            <a:avLst/>
          </a:prstGeom>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5"/>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blip>
          <a:srcRect/>
          <a:stretch>
            <a:fillRect/>
          </a:stretch>
        </p:blipFill>
        <p:spPr bwMode="auto">
          <a:xfrm>
            <a:off x="0" y="2"/>
            <a:ext cx="9944100" cy="6886575"/>
          </a:xfrm>
          <a:prstGeom prst="rect">
            <a:avLst/>
          </a:prstGeom>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5"/>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blip>
          <a:srcRect/>
          <a:stretch>
            <a:fillRect/>
          </a:stretch>
        </p:blipFill>
        <p:spPr bwMode="auto">
          <a:xfrm>
            <a:off x="6645188" y="5733256"/>
            <a:ext cx="3467100" cy="1446212"/>
          </a:xfrm>
          <a:prstGeom prst="rect">
            <a:avLst/>
          </a:prstGeom>
          <a:extLst/>
        </p:spPr>
      </p:pic>
      <p:pic>
        <p:nvPicPr>
          <p:cNvPr id="11" name="Picture 7" descr="Logo Net H.png"/>
          <p:cNvPicPr>
            <a:picLocks noChangeAspect="1"/>
          </p:cNvPicPr>
          <p:nvPr userDrawn="1"/>
        </p:nvPicPr>
        <p:blipFill>
          <a:blip r:embed="rId17" cstate="print">
            <a:extLst/>
          </a:blip>
          <a:srcRect/>
          <a:stretch>
            <a:fillRect/>
          </a:stretch>
        </p:blipFill>
        <p:spPr bwMode="auto">
          <a:xfrm>
            <a:off x="166655" y="6215086"/>
            <a:ext cx="1717675" cy="423863"/>
          </a:xfrm>
          <a:prstGeom prst="rect">
            <a:avLst/>
          </a:prstGeom>
          <a:extLst/>
        </p:spPr>
      </p:pic>
      <p:pic>
        <p:nvPicPr>
          <p:cNvPr id="7" name="Picture 6" descr="88x31.png"/>
          <p:cNvPicPr>
            <a:picLocks noChangeAspect="1"/>
          </p:cNvPicPr>
          <p:nvPr userDrawn="1"/>
        </p:nvPicPr>
        <p:blipFill>
          <a:blip r:embed="rId18" cstate="print"/>
          <a:stretch>
            <a:fillRect/>
          </a:stretch>
        </p:blipFill>
        <p:spPr>
          <a:xfrm>
            <a:off x="4160914" y="6201312"/>
            <a:ext cx="1117460" cy="393651"/>
          </a:xfrm>
          <a:prstGeom prst="rect">
            <a:avLst/>
          </a:prstGeom>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ff603380(v=vs.100).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f.codeplex.com/wikipage?title=MetroChanges" TargetMode="External"/><Relationship Id="rId4" Type="http://schemas.openxmlformats.org/officeDocument/2006/relationships/hyperlink" Target="https://mef.codeplex.com/wikipage?title=Debugging%20and%20Diagnostics&amp;referringTitle=Guid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dd460648(v=vs.110).aspx" TargetMode="External"/><Relationship Id="rId2" Type="http://schemas.openxmlformats.org/officeDocument/2006/relationships/hyperlink" Target="http://msdn.microsoft.com/en-us/magazine/ee291628.aspx" TargetMode="External"/><Relationship Id="rId1" Type="http://schemas.openxmlformats.org/officeDocument/2006/relationships/slideLayout" Target="../slideLayouts/slideLayout2.xml"/><Relationship Id="rId6" Type="http://schemas.openxmlformats.org/officeDocument/2006/relationships/hyperlink" Target="http://netponto.org/sessao/maf-managed-addin-framework-criacao-de-aplicacoes-extensiveis/" TargetMode="External"/><Relationship Id="rId5" Type="http://schemas.openxmlformats.org/officeDocument/2006/relationships/hyperlink" Target="https://mef.codeplex.com/wikipage?title=Guide" TargetMode="External"/><Relationship Id="rId4" Type="http://schemas.openxmlformats.org/officeDocument/2006/relationships/hyperlink" Target="http://buksbaum.us/2011/08/20/gentle-introduction-to-mefpart-on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hyperlink" Target="http://www.telerik.co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www.iconarchive.com/show/social-media-icons-by-iconshock.html" TargetMode="External"/><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gif"/><Relationship Id="rId4" Type="http://schemas.openxmlformats.org/officeDocument/2006/relationships/hyperlink" Target="http://www.iconarchive.com/show/flat-gradient-social-icons-by-limav.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00" y="4000504"/>
            <a:ext cx="9453500" cy="904660"/>
          </a:xfrm>
        </p:spPr>
        <p:txBody>
          <a:bodyPr>
            <a:normAutofit/>
          </a:bodyPr>
          <a:lstStyle/>
          <a:p>
            <a:pPr algn="l"/>
            <a:r>
              <a:rPr lang="en-US" b="0" dirty="0" smtClean="0"/>
              <a:t>Give more life to your application…</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6"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48ª Reunião Presencial – 26/07/2014 	</a:t>
            </a:r>
            <a:endParaRPr lang="pt-PT" sz="2800" b="1" dirty="0">
              <a:solidFill>
                <a:schemeClr val="tx1">
                  <a:lumMod val="65000"/>
                  <a:lumOff val="35000"/>
                </a:schemeClr>
              </a:solidFill>
            </a:endParaRPr>
          </a:p>
        </p:txBody>
      </p:sp>
      <p:sp>
        <p:nvSpPr>
          <p:cNvPr id="8" name="Title 1"/>
          <p:cNvSpPr txBox="1">
            <a:spLocks/>
          </p:cNvSpPr>
          <p:nvPr/>
        </p:nvSpPr>
        <p:spPr>
          <a:xfrm>
            <a:off x="1548172" y="4689140"/>
            <a:ext cx="8013340" cy="828092"/>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a:t>
            </a:r>
            <a:r>
              <a:rPr lang="en-US" sz="4800" noProof="0" dirty="0" smtClean="0">
                <a:latin typeface="+mj-lt"/>
                <a:ea typeface="+mj-ea"/>
                <a:cs typeface="+mj-cs"/>
              </a:rPr>
              <a:t>e</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xtending</a:t>
            </a:r>
            <a:r>
              <a:rPr kumimoji="0" lang="en-US" sz="4800" b="0" i="0" u="none" strike="noStrike" kern="1200" cap="none" spc="0" normalizeH="0" noProof="0" dirty="0" smtClean="0">
                <a:ln>
                  <a:noFill/>
                </a:ln>
                <a:solidFill>
                  <a:schemeClr val="tx1"/>
                </a:solidFill>
                <a:effectLst/>
                <a:uLnTx/>
                <a:uFillTx/>
                <a:latin typeface="+mj-lt"/>
                <a:ea typeface="+mj-ea"/>
                <a:cs typeface="+mj-cs"/>
              </a:rPr>
              <a:t> it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with MEF </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An introduction.</a:t>
            </a:r>
            <a:endParaRPr kumimoji="0" lang="pt-PT" sz="28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6" y="2957377"/>
            <a:ext cx="8820980" cy="943253"/>
          </a:xfrm>
        </p:spPr>
        <p:txBody>
          <a:bodyPr>
            <a:normAutofit fontScale="55000" lnSpcReduction="20000"/>
          </a:bodyPr>
          <a:lstStyle/>
          <a:p>
            <a:pPr algn="ctr">
              <a:buNone/>
            </a:pPr>
            <a:r>
              <a:rPr lang="pt-PT" sz="9600" dirty="0" err="1"/>
              <a:t>Before</a:t>
            </a:r>
            <a:r>
              <a:rPr lang="pt-PT" sz="9600" dirty="0"/>
              <a:t> MEF ... </a:t>
            </a:r>
            <a:r>
              <a:rPr lang="pt-PT" sz="9600" dirty="0" err="1"/>
              <a:t>there</a:t>
            </a:r>
            <a:r>
              <a:rPr lang="pt-PT" sz="9600" dirty="0"/>
              <a:t> </a:t>
            </a:r>
            <a:r>
              <a:rPr lang="pt-PT" sz="9600" dirty="0" err="1"/>
              <a:t>was</a:t>
            </a:r>
            <a:r>
              <a:rPr lang="pt-PT" sz="9600" dirty="0"/>
              <a:t> MAF</a:t>
            </a:r>
            <a:endParaRPr lang="pt-PT" sz="9600" dirty="0" smtClean="0"/>
          </a:p>
        </p:txBody>
      </p:sp>
    </p:spTree>
    <p:extLst>
      <p:ext uri="{BB962C8B-B14F-4D97-AF65-F5344CB8AC3E}">
        <p14:creationId xmlns:p14="http://schemas.microsoft.com/office/powerpoint/2010/main" xmlns="" val="31098392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.NET Framework 3.5</a:t>
            </a:r>
            <a:endParaRPr lang="pt-PT" dirty="0"/>
          </a:p>
        </p:txBody>
      </p:sp>
      <p:sp>
        <p:nvSpPr>
          <p:cNvPr id="3" name="Content Placeholder 2"/>
          <p:cNvSpPr>
            <a:spLocks noGrp="1"/>
          </p:cNvSpPr>
          <p:nvPr>
            <p:ph idx="1"/>
          </p:nvPr>
        </p:nvSpPr>
        <p:spPr/>
        <p:txBody>
          <a:bodyPr/>
          <a:lstStyle/>
          <a:p>
            <a:r>
              <a:rPr lang="pt-PT" dirty="0" smtClean="0"/>
              <a:t>Managed Add-in Framework</a:t>
            </a:r>
          </a:p>
          <a:p>
            <a:r>
              <a:rPr lang="pt-PT" dirty="0" smtClean="0"/>
              <a:t>Full Pipeline Development</a:t>
            </a:r>
            <a:endParaRPr lang="pt-PT" dirty="0"/>
          </a:p>
        </p:txBody>
      </p:sp>
      <p:pic>
        <p:nvPicPr>
          <p:cNvPr id="4" name="Picture 3" descr="maf.png"/>
          <p:cNvPicPr>
            <a:picLocks noChangeAspect="1"/>
          </p:cNvPicPr>
          <p:nvPr/>
        </p:nvPicPr>
        <p:blipFill>
          <a:blip r:embed="rId2" cstate="print"/>
          <a:stretch>
            <a:fillRect/>
          </a:stretch>
        </p:blipFill>
        <p:spPr>
          <a:xfrm>
            <a:off x="812542" y="3212976"/>
            <a:ext cx="8147849" cy="2304256"/>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.NET Framework 3.5</a:t>
            </a:r>
            <a:endParaRPr lang="pt-PT" dirty="0"/>
          </a:p>
        </p:txBody>
      </p:sp>
      <p:sp>
        <p:nvSpPr>
          <p:cNvPr id="3" name="Content Placeholder 2"/>
          <p:cNvSpPr>
            <a:spLocks noGrp="1"/>
          </p:cNvSpPr>
          <p:nvPr>
            <p:ph idx="1"/>
          </p:nvPr>
        </p:nvSpPr>
        <p:spPr/>
        <p:txBody>
          <a:bodyPr/>
          <a:lstStyle/>
          <a:p>
            <a:pPr>
              <a:lnSpc>
                <a:spcPct val="150000"/>
              </a:lnSpc>
            </a:pPr>
            <a:r>
              <a:rPr lang="pt-PT" dirty="0" smtClean="0"/>
              <a:t>Complex infra-structure</a:t>
            </a:r>
          </a:p>
          <a:p>
            <a:pPr>
              <a:lnSpc>
                <a:spcPct val="150000"/>
              </a:lnSpc>
            </a:pPr>
            <a:r>
              <a:rPr lang="pt-PT" dirty="0" smtClean="0"/>
              <a:t>Time consuming</a:t>
            </a:r>
          </a:p>
          <a:p>
            <a:pPr>
              <a:lnSpc>
                <a:spcPct val="150000"/>
              </a:lnSpc>
            </a:pPr>
            <a:r>
              <a:rPr lang="pt-PT" dirty="0" smtClean="0"/>
              <a:t>Codeplex sugested an alternative</a:t>
            </a:r>
          </a:p>
          <a:p>
            <a:pPr lvl="1">
              <a:lnSpc>
                <a:spcPct val="150000"/>
              </a:lnSpc>
            </a:pPr>
            <a:r>
              <a:rPr lang="pt-PT" dirty="0" smtClean="0"/>
              <a:t> Managed Extensibility Framework</a:t>
            </a:r>
          </a:p>
          <a:p>
            <a:pPr lvl="1">
              <a:lnSpc>
                <a:spcPct val="150000"/>
              </a:lnSpc>
            </a:pPr>
            <a:endParaRPr lang="pt-PT"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512" y="2957377"/>
            <a:ext cx="8820980" cy="943253"/>
          </a:xfrm>
        </p:spPr>
        <p:txBody>
          <a:bodyPr>
            <a:normAutofit fontScale="77500" lnSpcReduction="20000"/>
          </a:bodyPr>
          <a:lstStyle/>
          <a:p>
            <a:pPr algn="ctr">
              <a:buNone/>
            </a:pPr>
            <a:r>
              <a:rPr lang="pt-PT" sz="6000" dirty="0" smtClean="0"/>
              <a:t>Managed Extensibility Framework</a:t>
            </a:r>
          </a:p>
        </p:txBody>
      </p:sp>
    </p:spTree>
    <p:extLst>
      <p:ext uri="{BB962C8B-B14F-4D97-AF65-F5344CB8AC3E}">
        <p14:creationId xmlns:p14="http://schemas.microsoft.com/office/powerpoint/2010/main" xmlns="" val="3109839247"/>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pPr>
              <a:lnSpc>
                <a:spcPct val="150000"/>
              </a:lnSpc>
            </a:pPr>
            <a:r>
              <a:rPr lang="pt-PT" dirty="0" smtClean="0"/>
              <a:t>Prior to .NET Framework 4.0</a:t>
            </a:r>
          </a:p>
          <a:p>
            <a:pPr lvl="1">
              <a:lnSpc>
                <a:spcPct val="150000"/>
              </a:lnSpc>
            </a:pPr>
            <a:r>
              <a:rPr lang="pt-PT" dirty="0" smtClean="0"/>
              <a:t> Codeplex</a:t>
            </a:r>
          </a:p>
          <a:p>
            <a:pPr>
              <a:lnSpc>
                <a:spcPct val="150000"/>
              </a:lnSpc>
            </a:pPr>
            <a:r>
              <a:rPr lang="pt-PT" dirty="0" smtClean="0"/>
              <a:t>.Net Framework 4.0 </a:t>
            </a:r>
          </a:p>
          <a:p>
            <a:pPr>
              <a:lnSpc>
                <a:spcPct val="150000"/>
              </a:lnSpc>
            </a:pPr>
            <a:r>
              <a:rPr lang="pt-PT" dirty="0" smtClean="0"/>
              <a:t>Silverlight 4.0</a:t>
            </a:r>
          </a:p>
          <a:p>
            <a:pPr lvl="1"/>
            <a:endParaRPr lang="pt-PT"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r>
              <a:rPr lang="pt-PT" dirty="0" smtClean="0"/>
              <a:t>Lightweight framework</a:t>
            </a:r>
          </a:p>
          <a:p>
            <a:r>
              <a:rPr lang="pt-PT" dirty="0" smtClean="0"/>
              <a:t>Discover extensions</a:t>
            </a:r>
          </a:p>
          <a:p>
            <a:r>
              <a:rPr lang="pt-PT" dirty="0" smtClean="0"/>
              <a:t>Little Configuration </a:t>
            </a:r>
          </a:p>
          <a:p>
            <a:r>
              <a:rPr lang="pt-PT" dirty="0" smtClean="0"/>
              <a:t>Tags additional Metadata</a:t>
            </a:r>
          </a:p>
          <a:p>
            <a:r>
              <a:rPr lang="pt-PT" dirty="0" smtClean="0"/>
              <a:t>Compatible with MAF</a:t>
            </a: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pPr>
              <a:buNone/>
            </a:pPr>
            <a:r>
              <a:rPr lang="pt-PT" dirty="0" smtClean="0"/>
              <a:t>Supported Platforms :</a:t>
            </a:r>
          </a:p>
          <a:p>
            <a:pPr lvl="1"/>
            <a:r>
              <a:rPr lang="pt-PT" dirty="0" smtClean="0"/>
              <a:t> .NET Framework 4.5 </a:t>
            </a:r>
          </a:p>
          <a:p>
            <a:pPr lvl="1"/>
            <a:r>
              <a:rPr lang="pt-PT" dirty="0" smtClean="0"/>
              <a:t> Windows 8 </a:t>
            </a:r>
          </a:p>
          <a:p>
            <a:pPr lvl="1"/>
            <a:r>
              <a:rPr lang="pt-PT" dirty="0" smtClean="0"/>
              <a:t> Windows Phone 8.1</a:t>
            </a:r>
          </a:p>
          <a:p>
            <a:pPr lvl="1"/>
            <a:r>
              <a:rPr lang="pt-PT" dirty="0" smtClean="0"/>
              <a:t> Windows Phone Silverlight 8</a:t>
            </a:r>
          </a:p>
          <a:p>
            <a:pPr lvl="1"/>
            <a:r>
              <a:rPr lang="pt-PT" dirty="0" smtClean="0"/>
              <a:t> Portable Class Libraries</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6" y="2957377"/>
            <a:ext cx="8820980" cy="943253"/>
          </a:xfrm>
        </p:spPr>
        <p:txBody>
          <a:bodyPr>
            <a:normAutofit fontScale="70000" lnSpcReduction="20000"/>
          </a:bodyPr>
          <a:lstStyle/>
          <a:p>
            <a:pPr algn="ctr">
              <a:buNone/>
            </a:pPr>
            <a:r>
              <a:rPr lang="pt-PT" sz="9600" dirty="0" err="1"/>
              <a:t>One</a:t>
            </a:r>
            <a:r>
              <a:rPr lang="pt-PT" sz="9600" dirty="0"/>
              <a:t> </a:t>
            </a:r>
            <a:r>
              <a:rPr lang="pt-PT" sz="9600" dirty="0" err="1"/>
              <a:t>step</a:t>
            </a:r>
            <a:r>
              <a:rPr lang="pt-PT" sz="9600" dirty="0"/>
              <a:t> </a:t>
            </a:r>
            <a:r>
              <a:rPr lang="pt-PT" sz="9600" dirty="0" err="1"/>
              <a:t>forward</a:t>
            </a:r>
            <a:endParaRPr lang="pt-PT" sz="9600" dirty="0"/>
          </a:p>
        </p:txBody>
      </p:sp>
    </p:spTree>
    <p:extLst>
      <p:ext uri="{BB962C8B-B14F-4D97-AF65-F5344CB8AC3E}">
        <p14:creationId xmlns:p14="http://schemas.microsoft.com/office/powerpoint/2010/main" xmlns="" val="2136643878"/>
      </p:ext>
    </p:extLst>
  </p:cSld>
  <p:clrMapOvr>
    <a:masterClrMapping/>
  </p:clrMapOvr>
  <p:transition spd="slow">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GuideLines</a:t>
            </a:r>
          </a:p>
        </p:txBody>
      </p:sp>
      <p:pic>
        <p:nvPicPr>
          <p:cNvPr id="4" name="Content Placeholder 3" descr="MEF-Diag.png"/>
          <p:cNvPicPr>
            <a:picLocks noGrp="1" noChangeAspect="1"/>
          </p:cNvPicPr>
          <p:nvPr>
            <p:ph idx="1"/>
          </p:nvPr>
        </p:nvPicPr>
        <p:blipFill>
          <a:blip r:embed="rId2" cstate="print"/>
          <a:stretch>
            <a:fillRect/>
          </a:stretch>
        </p:blipFill>
        <p:spPr>
          <a:xfrm>
            <a:off x="1100572" y="1556792"/>
            <a:ext cx="7229888" cy="4176393"/>
          </a:xfrm>
        </p:spPr>
      </p:pic>
      <p:sp>
        <p:nvSpPr>
          <p:cNvPr id="5" name="TextBox 4"/>
          <p:cNvSpPr txBox="1"/>
          <p:nvPr/>
        </p:nvSpPr>
        <p:spPr>
          <a:xfrm>
            <a:off x="1100572" y="5877276"/>
            <a:ext cx="8352928" cy="276999"/>
          </a:xfrm>
          <a:prstGeom prst="rect">
            <a:avLst/>
          </a:prstGeom>
          <a:noFill/>
        </p:spPr>
        <p:txBody>
          <a:bodyPr wrap="square" rtlCol="0">
            <a:spAutoFit/>
          </a:bodyPr>
          <a:lstStyle/>
          <a:p>
            <a:r>
              <a:rPr lang="pt-PT" sz="1200" dirty="0" smtClean="0"/>
              <a:t>source. http://blogs.geniuscode.net/JeremiahRedekop/wp-content/uploads/2011/01/MEF-Diag.png</a:t>
            </a:r>
            <a:endParaRPr lang="pt-PT" sz="1200" dirty="0"/>
          </a:p>
        </p:txBody>
      </p:sp>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GuideLines</a:t>
            </a:r>
          </a:p>
        </p:txBody>
      </p:sp>
      <p:sp>
        <p:nvSpPr>
          <p:cNvPr id="3" name="Content Placeholder 2"/>
          <p:cNvSpPr>
            <a:spLocks noGrp="1"/>
          </p:cNvSpPr>
          <p:nvPr>
            <p:ph idx="1"/>
          </p:nvPr>
        </p:nvSpPr>
        <p:spPr/>
        <p:txBody>
          <a:bodyPr>
            <a:normAutofit lnSpcReduction="10000"/>
          </a:bodyPr>
          <a:lstStyle/>
          <a:p>
            <a:r>
              <a:rPr lang="pt-PT" dirty="0" smtClean="0"/>
              <a:t>Define Contracts</a:t>
            </a:r>
          </a:p>
          <a:p>
            <a:pPr lvl="1"/>
            <a:r>
              <a:rPr lang="pt-PT" dirty="0" smtClean="0"/>
              <a:t> The interface to be use</a:t>
            </a:r>
          </a:p>
          <a:p>
            <a:r>
              <a:rPr lang="pt-PT" dirty="0" smtClean="0"/>
              <a:t>Declare Exports</a:t>
            </a:r>
          </a:p>
          <a:p>
            <a:pPr lvl="1"/>
            <a:r>
              <a:rPr lang="pt-PT" dirty="0" smtClean="0"/>
              <a:t> Expose the object</a:t>
            </a:r>
          </a:p>
          <a:p>
            <a:r>
              <a:rPr lang="pt-PT" dirty="0" smtClean="0"/>
              <a:t>Declare Imports</a:t>
            </a:r>
          </a:p>
          <a:p>
            <a:pPr lvl="1"/>
            <a:r>
              <a:rPr lang="pt-PT" dirty="0" smtClean="0"/>
              <a:t> Consume the objects</a:t>
            </a:r>
            <a:endParaRPr lang="pt-PT"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License</a:t>
            </a:r>
            <a:endParaRPr lang="pt-PT" dirty="0"/>
          </a:p>
        </p:txBody>
      </p:sp>
      <p:sp>
        <p:nvSpPr>
          <p:cNvPr id="7" name="Content Placeholder 2"/>
          <p:cNvSpPr>
            <a:spLocks noGrp="1"/>
          </p:cNvSpPr>
          <p:nvPr>
            <p:ph idx="1"/>
          </p:nvPr>
        </p:nvSpPr>
        <p:spPr>
          <a:xfrm>
            <a:off x="495300" y="1600205"/>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2" y="2060852"/>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800"/>
            <a:ext cx="1117460" cy="393651"/>
          </a:xfrm>
          <a:prstGeom prst="rect">
            <a:avLst/>
          </a:prstGeom>
        </p:spPr>
      </p:pic>
    </p:spTree>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Contract</a:t>
            </a:r>
          </a:p>
        </p:txBody>
      </p:sp>
      <p:sp>
        <p:nvSpPr>
          <p:cNvPr id="3" name="Content Placeholder 2"/>
          <p:cNvSpPr>
            <a:spLocks noGrp="1"/>
          </p:cNvSpPr>
          <p:nvPr>
            <p:ph idx="1"/>
          </p:nvPr>
        </p:nvSpPr>
        <p:spPr/>
        <p:txBody>
          <a:bodyPr>
            <a:noAutofit/>
          </a:bodyPr>
          <a:lstStyle/>
          <a:p>
            <a:r>
              <a:rPr lang="pt-PT" sz="5400" dirty="0" smtClean="0"/>
              <a:t>A set of:</a:t>
            </a:r>
          </a:p>
          <a:p>
            <a:pPr lvl="2"/>
            <a:r>
              <a:rPr lang="pt-PT" sz="4400" dirty="0" smtClean="0"/>
              <a:t> Fields</a:t>
            </a:r>
          </a:p>
          <a:p>
            <a:pPr lvl="2"/>
            <a:r>
              <a:rPr lang="pt-PT" sz="4400" dirty="0" smtClean="0"/>
              <a:t> Methods</a:t>
            </a:r>
          </a:p>
          <a:p>
            <a:pPr lvl="1"/>
            <a:r>
              <a:rPr lang="pt-PT" sz="4800" dirty="0" smtClean="0"/>
              <a:t> To be used by the application</a:t>
            </a:r>
            <a:endParaRPr lang="pt-PT" sz="4800"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a:spLocks noGrp="1"/>
          </p:cNvSpPr>
          <p:nvPr>
            <p:ph type="body" sz="quarter" idx="10"/>
          </p:nvPr>
        </p:nvSpPr>
        <p:spPr>
          <a:xfrm>
            <a:off x="0" y="1340768"/>
            <a:ext cx="8322296" cy="1384994"/>
          </a:xfrm>
        </p:spPr>
        <p:txBody>
          <a:bodyPr/>
          <a:lstStyle/>
          <a:p>
            <a:r>
              <a:rPr lang="pt-PT" smtClean="0"/>
              <a:t>Demonstration</a:t>
            </a:r>
            <a:endParaRPr lang="pt-PT" dirty="0"/>
          </a:p>
        </p:txBody>
      </p:sp>
    </p:spTree>
    <p:extLst>
      <p:ext uri="{BB962C8B-B14F-4D97-AF65-F5344CB8AC3E}">
        <p14:creationId xmlns:p14="http://schemas.microsoft.com/office/powerpoint/2010/main" xmlns="" val="2265282571"/>
      </p:ext>
    </p:extLst>
  </p:cSld>
  <p:clrMapOvr>
    <a:masterClrMapping/>
  </p:clrMapOvr>
  <p:transition>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Export it</a:t>
            </a:r>
          </a:p>
        </p:txBody>
      </p:sp>
      <p:sp>
        <p:nvSpPr>
          <p:cNvPr id="3" name="Content Placeholder 2"/>
          <p:cNvSpPr>
            <a:spLocks noGrp="1"/>
          </p:cNvSpPr>
          <p:nvPr>
            <p:ph idx="1"/>
          </p:nvPr>
        </p:nvSpPr>
        <p:spPr/>
        <p:txBody>
          <a:bodyPr>
            <a:normAutofit/>
          </a:bodyPr>
          <a:lstStyle/>
          <a:p>
            <a:r>
              <a:rPr lang="pt-PT" sz="6000" dirty="0" smtClean="0"/>
              <a:t>[Export] attribute</a:t>
            </a:r>
          </a:p>
          <a:p>
            <a:pPr lvl="1"/>
            <a:r>
              <a:rPr lang="pt-PT" sz="5400" dirty="0" smtClean="0"/>
              <a:t> In Class</a:t>
            </a:r>
          </a:p>
          <a:p>
            <a:pPr lvl="1"/>
            <a:r>
              <a:rPr lang="pt-PT" sz="5400" dirty="0" smtClean="0"/>
              <a:t> In Method</a:t>
            </a:r>
          </a:p>
          <a:p>
            <a:pPr lvl="1"/>
            <a:r>
              <a:rPr lang="pt-PT" sz="5400" dirty="0" smtClean="0"/>
              <a:t> In Properties</a:t>
            </a:r>
          </a:p>
          <a:p>
            <a:pPr lvl="1"/>
            <a:endParaRPr lang="pt-PT"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Metadata</a:t>
            </a:r>
          </a:p>
        </p:txBody>
      </p:sp>
      <p:sp>
        <p:nvSpPr>
          <p:cNvPr id="3" name="Content Placeholder 2"/>
          <p:cNvSpPr>
            <a:spLocks noGrp="1"/>
          </p:cNvSpPr>
          <p:nvPr>
            <p:ph idx="1"/>
          </p:nvPr>
        </p:nvSpPr>
        <p:spPr/>
        <p:txBody>
          <a:bodyPr>
            <a:normAutofit/>
          </a:bodyPr>
          <a:lstStyle/>
          <a:p>
            <a:r>
              <a:rPr lang="pt-PT" sz="4800" dirty="0" smtClean="0"/>
              <a:t>[ExportMetadata] attribute</a:t>
            </a:r>
          </a:p>
          <a:p>
            <a:pPr lvl="1"/>
            <a:r>
              <a:rPr lang="pt-PT" sz="4400" dirty="0" smtClean="0"/>
              <a:t> Extra information</a:t>
            </a:r>
          </a:p>
          <a:p>
            <a:r>
              <a:rPr lang="pt-PT" sz="4800" dirty="0" smtClean="0"/>
              <a:t>Importers can access Metadata</a:t>
            </a:r>
          </a:p>
          <a:p>
            <a:pPr lvl="1"/>
            <a:r>
              <a:rPr lang="pt-PT" sz="3600" dirty="0" smtClean="0"/>
              <a:t> ex: sender.Metadata.ContainsKey("Issecure")</a:t>
            </a:r>
          </a:p>
          <a:p>
            <a:pPr lvl="1"/>
            <a:endParaRPr lang="pt-PT" sz="3200"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Import it</a:t>
            </a:r>
          </a:p>
        </p:txBody>
      </p:sp>
      <p:sp>
        <p:nvSpPr>
          <p:cNvPr id="3" name="Content Placeholder 2"/>
          <p:cNvSpPr>
            <a:spLocks noGrp="1"/>
          </p:cNvSpPr>
          <p:nvPr>
            <p:ph idx="1"/>
          </p:nvPr>
        </p:nvSpPr>
        <p:spPr/>
        <p:txBody>
          <a:bodyPr>
            <a:normAutofit/>
          </a:bodyPr>
          <a:lstStyle/>
          <a:p>
            <a:r>
              <a:rPr lang="pt-PT" sz="6000" dirty="0" smtClean="0"/>
              <a:t>[Import] attribute</a:t>
            </a:r>
          </a:p>
          <a:p>
            <a:pPr lvl="1"/>
            <a:r>
              <a:rPr lang="pt-PT" sz="5400" dirty="0" smtClean="0"/>
              <a:t> Fields</a:t>
            </a:r>
          </a:p>
          <a:p>
            <a:pPr lvl="1"/>
            <a:r>
              <a:rPr lang="pt-PT" sz="5400" dirty="0" smtClean="0"/>
              <a:t> Properties</a:t>
            </a:r>
          </a:p>
          <a:p>
            <a:pPr lvl="1"/>
            <a:r>
              <a:rPr lang="pt-PT" sz="5400" dirty="0" smtClean="0"/>
              <a:t> Constructors</a:t>
            </a:r>
            <a:endParaRPr lang="pt-PT" sz="5400"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smtClean="0"/>
              <a:t>Import </a:t>
            </a:r>
            <a:r>
              <a:rPr lang="pt-PT" b="0" dirty="0" smtClean="0"/>
              <a:t>Collections</a:t>
            </a:r>
            <a:endParaRPr lang="pt-PT" dirty="0" smtClean="0"/>
          </a:p>
        </p:txBody>
      </p:sp>
      <p:sp>
        <p:nvSpPr>
          <p:cNvPr id="3" name="Content Placeholder 2"/>
          <p:cNvSpPr>
            <a:spLocks noGrp="1"/>
          </p:cNvSpPr>
          <p:nvPr>
            <p:ph idx="1"/>
          </p:nvPr>
        </p:nvSpPr>
        <p:spPr/>
        <p:txBody>
          <a:bodyPr>
            <a:normAutofit/>
          </a:bodyPr>
          <a:lstStyle/>
          <a:p>
            <a:r>
              <a:rPr lang="pt-PT" sz="6000" dirty="0" smtClean="0"/>
              <a:t>[ImportMany ] attribute</a:t>
            </a:r>
          </a:p>
          <a:p>
            <a:pPr lvl="1"/>
            <a:r>
              <a:rPr lang="pt-PT" sz="5400" dirty="0" smtClean="0"/>
              <a:t> All instances from one Contract will be loaded</a:t>
            </a:r>
            <a:endParaRPr lang="pt-PT" sz="5400"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74638"/>
            <a:ext cx="8915400" cy="1143000"/>
          </a:xfrm>
        </p:spPr>
        <p:txBody>
          <a:bodyPr/>
          <a:lstStyle/>
          <a:p>
            <a:r>
              <a:rPr lang="pt-PT" dirty="0" smtClean="0"/>
              <a:t>Catalogue it</a:t>
            </a:r>
          </a:p>
        </p:txBody>
      </p:sp>
      <p:sp>
        <p:nvSpPr>
          <p:cNvPr id="3" name="Content Placeholder 2"/>
          <p:cNvSpPr>
            <a:spLocks noGrp="1"/>
          </p:cNvSpPr>
          <p:nvPr>
            <p:ph idx="1"/>
          </p:nvPr>
        </p:nvSpPr>
        <p:spPr/>
        <p:txBody>
          <a:bodyPr>
            <a:normAutofit/>
          </a:bodyPr>
          <a:lstStyle/>
          <a:p>
            <a:r>
              <a:rPr lang="en-US" dirty="0" smtClean="0"/>
              <a:t>Ability to dynamically discover parts</a:t>
            </a:r>
          </a:p>
          <a:p>
            <a:r>
              <a:rPr lang="pt-PT" dirty="0" smtClean="0"/>
              <a:t>Catalogues</a:t>
            </a:r>
          </a:p>
          <a:p>
            <a:pPr lvl="1"/>
            <a:r>
              <a:rPr lang="pt-PT" dirty="0" smtClean="0"/>
              <a:t>Assembly Catalog</a:t>
            </a:r>
          </a:p>
          <a:p>
            <a:pPr lvl="1"/>
            <a:r>
              <a:rPr lang="pt-PT" dirty="0" smtClean="0"/>
              <a:t>Directory Catalog</a:t>
            </a:r>
          </a:p>
          <a:p>
            <a:pPr lvl="1"/>
            <a:r>
              <a:rPr lang="pt-PT" dirty="0" smtClean="0"/>
              <a:t>Aggregate Catalog</a:t>
            </a:r>
          </a:p>
          <a:p>
            <a:pPr lvl="1"/>
            <a:r>
              <a:rPr lang="pt-PT" dirty="0" smtClean="0"/>
              <a:t>Type Catalog</a:t>
            </a:r>
          </a:p>
          <a:p>
            <a:pPr lvl="1"/>
            <a:endParaRPr lang="pt-PT" dirty="0" smtClean="0"/>
          </a:p>
          <a:p>
            <a:endParaRPr lang="pt-PT" dirty="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74638"/>
            <a:ext cx="8915400" cy="1143000"/>
          </a:xfrm>
        </p:spPr>
        <p:txBody>
          <a:bodyPr/>
          <a:lstStyle/>
          <a:p>
            <a:r>
              <a:rPr lang="pt-PT" dirty="0" smtClean="0"/>
              <a:t>Debugging</a:t>
            </a:r>
          </a:p>
        </p:txBody>
      </p:sp>
      <p:sp>
        <p:nvSpPr>
          <p:cNvPr id="3" name="Content Placeholder 2"/>
          <p:cNvSpPr>
            <a:spLocks noGrp="1"/>
          </p:cNvSpPr>
          <p:nvPr>
            <p:ph idx="1"/>
          </p:nvPr>
        </p:nvSpPr>
        <p:spPr/>
        <p:txBody>
          <a:bodyPr>
            <a:normAutofit fontScale="85000" lnSpcReduction="20000"/>
          </a:bodyPr>
          <a:lstStyle/>
          <a:p>
            <a:pPr>
              <a:lnSpc>
                <a:spcPct val="150000"/>
              </a:lnSpc>
            </a:pPr>
            <a:r>
              <a:rPr lang="pt-PT" sz="3600" dirty="0" smtClean="0"/>
              <a:t>Debugging MEF (MSDN)</a:t>
            </a:r>
          </a:p>
          <a:p>
            <a:pPr lvl="1">
              <a:lnSpc>
                <a:spcPct val="150000"/>
              </a:lnSpc>
            </a:pPr>
            <a:r>
              <a:rPr lang="pt-PT" sz="1800" dirty="0" smtClean="0">
                <a:hlinkClick r:id="rId3"/>
              </a:rPr>
              <a:t>http://msdn.microsoft.com/en-us/library/ff603380(v=vs.100).aspx</a:t>
            </a:r>
            <a:endParaRPr lang="pt-PT" sz="1800" dirty="0" smtClean="0"/>
          </a:p>
          <a:p>
            <a:pPr lvl="1">
              <a:lnSpc>
                <a:spcPct val="150000"/>
              </a:lnSpc>
            </a:pPr>
            <a:endParaRPr lang="pt-PT" sz="1800" dirty="0" smtClean="0"/>
          </a:p>
          <a:p>
            <a:pPr>
              <a:lnSpc>
                <a:spcPct val="150000"/>
              </a:lnSpc>
            </a:pPr>
            <a:r>
              <a:rPr lang="pt-PT" sz="3600" dirty="0" smtClean="0"/>
              <a:t>Diagnosing Composition Problems</a:t>
            </a:r>
          </a:p>
          <a:p>
            <a:pPr lvl="1">
              <a:lnSpc>
                <a:spcPct val="150000"/>
              </a:lnSpc>
            </a:pPr>
            <a:r>
              <a:rPr lang="pt-PT" sz="1200" dirty="0" smtClean="0">
                <a:hlinkClick r:id="rId4"/>
              </a:rPr>
              <a:t>https://mef.codeplex.com/wikipage?title=Debugging%20and%20Diagnostics&amp;referringTitle=Guide</a:t>
            </a:r>
            <a:endParaRPr lang="pt-PT" sz="1200" dirty="0" smtClean="0"/>
          </a:p>
          <a:p>
            <a:pPr lvl="1">
              <a:lnSpc>
                <a:spcPct val="150000"/>
              </a:lnSpc>
            </a:pPr>
            <a:endParaRPr lang="pt-PT" sz="1200" dirty="0" smtClean="0"/>
          </a:p>
          <a:p>
            <a:pPr>
              <a:lnSpc>
                <a:spcPct val="150000"/>
              </a:lnSpc>
            </a:pPr>
            <a:r>
              <a:rPr lang="pt-PT" sz="3600" dirty="0" smtClean="0"/>
              <a:t>In short .... .... ... Is A Bloody Pain.</a:t>
            </a:r>
          </a:p>
          <a:p>
            <a:pPr>
              <a:lnSpc>
                <a:spcPct val="150000"/>
              </a:lnSpc>
            </a:pPr>
            <a:r>
              <a:rPr lang="pt-PT" sz="3600" dirty="0" smtClean="0"/>
              <a:t>Windows Store Differences ... UPS</a:t>
            </a:r>
          </a:p>
          <a:p>
            <a:pPr lvl="1">
              <a:lnSpc>
                <a:spcPct val="150000"/>
              </a:lnSpc>
            </a:pPr>
            <a:r>
              <a:rPr lang="pt-PT" sz="1800" dirty="0" smtClean="0">
                <a:hlinkClick r:id="rId5"/>
              </a:rPr>
              <a:t>https://mef.codeplex.com/wikipage?title=MetroChanges</a:t>
            </a:r>
            <a:endParaRPr lang="pt-PT" sz="1800" dirty="0" smtClean="0"/>
          </a:p>
          <a:p>
            <a:pPr lvl="1"/>
            <a:endParaRPr lang="pt-PT" sz="2000" dirty="0"/>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Conclusion</a:t>
            </a:r>
            <a:r>
              <a:rPr lang="pt-PT" dirty="0" smtClean="0"/>
              <a:t>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ct val="150000"/>
              </a:lnSpc>
            </a:pPr>
            <a:r>
              <a:rPr lang="pt-PT" sz="4000" dirty="0" smtClean="0"/>
              <a:t>Simple Implementation</a:t>
            </a:r>
          </a:p>
          <a:p>
            <a:pPr>
              <a:lnSpc>
                <a:spcPct val="150000"/>
              </a:lnSpc>
            </a:pPr>
            <a:r>
              <a:rPr lang="pt-PT" sz="4000" dirty="0" smtClean="0"/>
              <a:t>Play well with MAF</a:t>
            </a:r>
          </a:p>
          <a:p>
            <a:pPr>
              <a:lnSpc>
                <a:spcPct val="150000"/>
              </a:lnSpc>
            </a:pPr>
            <a:r>
              <a:rPr lang="pt-PT" sz="4000" dirty="0" smtClean="0"/>
              <a:t>Provide Application Extensibility</a:t>
            </a:r>
          </a:p>
          <a:p>
            <a:pPr>
              <a:lnSpc>
                <a:spcPct val="150000"/>
              </a:lnSpc>
            </a:pPr>
            <a:r>
              <a:rPr lang="pt-PT" sz="4000" dirty="0" smtClean="0"/>
              <a:t>Complex problem debugging</a:t>
            </a:r>
          </a:p>
          <a:p>
            <a:pPr>
              <a:lnSpc>
                <a:spcPts val="3840"/>
              </a:lnSpc>
            </a:pPr>
            <a:endParaRPr lang="pt-PT" sz="4000" dirty="0" smtClean="0"/>
          </a:p>
          <a:p>
            <a:pPr>
              <a:lnSpc>
                <a:spcPts val="3840"/>
              </a:lnSpc>
            </a:pPr>
            <a:endParaRPr lang="pt-PT" sz="3200" dirty="0" smtClean="0"/>
          </a:p>
        </p:txBody>
      </p:sp>
    </p:spTree>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1088740"/>
            <a:ext cx="4817740" cy="972108"/>
          </a:xfrm>
          <a:effectLst/>
        </p:spPr>
        <p:txBody>
          <a:bodyPr>
            <a:normAutofit/>
          </a:bodyPr>
          <a:lstStyle/>
          <a:p>
            <a:pPr algn="just"/>
            <a:r>
              <a:rPr lang="pt-PT" dirty="0" smtClean="0"/>
              <a:t>Nuno Cancelo</a:t>
            </a:r>
            <a:endParaRPr lang="pt-PT" dirty="0"/>
          </a:p>
        </p:txBody>
      </p:sp>
      <p:sp>
        <p:nvSpPr>
          <p:cNvPr id="8" name="Title 1"/>
          <p:cNvSpPr txBox="1">
            <a:spLocks/>
          </p:cNvSpPr>
          <p:nvPr/>
        </p:nvSpPr>
        <p:spPr>
          <a:xfrm>
            <a:off x="2864768" y="184482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Content Placeholder 1"/>
          <p:cNvSpPr>
            <a:spLocks noGrp="1"/>
          </p:cNvSpPr>
          <p:nvPr>
            <p:ph idx="1"/>
          </p:nvPr>
        </p:nvSpPr>
        <p:spPr>
          <a:xfrm>
            <a:off x="0" y="0"/>
            <a:ext cx="9906000" cy="928699"/>
          </a:xfrm>
        </p:spPr>
        <p:txBody>
          <a:bodyPr/>
          <a:lstStyle/>
          <a:p>
            <a:r>
              <a:rPr lang="en-US" b="1" dirty="0" smtClean="0"/>
              <a:t>About me</a:t>
            </a:r>
            <a:r>
              <a:rPr lang="en-US" dirty="0" smtClean="0"/>
              <a:t>:</a:t>
            </a:r>
            <a:endParaRPr lang="en-US" dirty="0"/>
          </a:p>
        </p:txBody>
      </p:sp>
      <p:sp>
        <p:nvSpPr>
          <p:cNvPr id="9" name="Content Placeholder 1"/>
          <p:cNvSpPr txBox="1">
            <a:spLocks/>
          </p:cNvSpPr>
          <p:nvPr/>
        </p:nvSpPr>
        <p:spPr>
          <a:xfrm>
            <a:off x="1568624" y="3212976"/>
            <a:ext cx="6662700"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PT" sz="2800" dirty="0" err="1" smtClean="0"/>
              <a:t>nuno.cancelo@gmail.com</a:t>
            </a:r>
            <a:endParaRPr lang="pt-PT" sz="2800" dirty="0" smtClean="0"/>
          </a:p>
        </p:txBody>
      </p:sp>
      <p:pic>
        <p:nvPicPr>
          <p:cNvPr id="10" name="Picture 9" descr="google-buzz-icon.png"/>
          <p:cNvPicPr>
            <a:picLocks noChangeAspect="1"/>
          </p:cNvPicPr>
          <p:nvPr/>
        </p:nvPicPr>
        <p:blipFill>
          <a:blip r:embed="rId2" cstate="print"/>
          <a:stretch>
            <a:fillRect/>
          </a:stretch>
        </p:blipFill>
        <p:spPr>
          <a:xfrm>
            <a:off x="776538" y="3212976"/>
            <a:ext cx="609600" cy="609600"/>
          </a:xfrm>
          <a:prstGeom prst="rect">
            <a:avLst/>
          </a:prstGeom>
          <a:ln>
            <a:noFill/>
          </a:ln>
        </p:spPr>
      </p:pic>
      <p:pic>
        <p:nvPicPr>
          <p:cNvPr id="11" name="Picture 10" descr="linkedin-icon.png"/>
          <p:cNvPicPr>
            <a:picLocks noChangeAspect="1"/>
          </p:cNvPicPr>
          <p:nvPr/>
        </p:nvPicPr>
        <p:blipFill>
          <a:blip r:embed="rId3" cstate="print"/>
          <a:stretch>
            <a:fillRect/>
          </a:stretch>
        </p:blipFill>
        <p:spPr>
          <a:xfrm>
            <a:off x="776538" y="4617132"/>
            <a:ext cx="609600" cy="609600"/>
          </a:xfrm>
          <a:prstGeom prst="rect">
            <a:avLst/>
          </a:prstGeom>
          <a:ln>
            <a:noFill/>
          </a:ln>
        </p:spPr>
      </p:pic>
      <p:pic>
        <p:nvPicPr>
          <p:cNvPr id="12" name="Picture 11" descr="twitter-icon.png"/>
          <p:cNvPicPr>
            <a:picLocks noChangeAspect="1"/>
          </p:cNvPicPr>
          <p:nvPr/>
        </p:nvPicPr>
        <p:blipFill>
          <a:blip r:embed="rId4" cstate="print"/>
          <a:stretch>
            <a:fillRect/>
          </a:stretch>
        </p:blipFill>
        <p:spPr>
          <a:xfrm>
            <a:off x="776538" y="3897052"/>
            <a:ext cx="609600" cy="609600"/>
          </a:xfrm>
          <a:prstGeom prst="rect">
            <a:avLst/>
          </a:prstGeom>
          <a:ln>
            <a:noFill/>
          </a:ln>
        </p:spPr>
      </p:pic>
      <p:sp>
        <p:nvSpPr>
          <p:cNvPr id="13" name="Content Placeholder 1"/>
          <p:cNvSpPr txBox="1">
            <a:spLocks/>
          </p:cNvSpPr>
          <p:nvPr/>
        </p:nvSpPr>
        <p:spPr>
          <a:xfrm>
            <a:off x="1568624" y="3897052"/>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4" name="Content Placeholder 1"/>
          <p:cNvSpPr txBox="1">
            <a:spLocks/>
          </p:cNvSpPr>
          <p:nvPr/>
        </p:nvSpPr>
        <p:spPr>
          <a:xfrm>
            <a:off x="1568624" y="4629133"/>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fd-fun-logo-orangeSx.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440834" y="5229204"/>
            <a:ext cx="3163697" cy="1381125"/>
          </a:xfrm>
          <a:prstGeom prst="rect">
            <a:avLst/>
          </a:prstGeom>
        </p:spPr>
      </p:pic>
      <p:pic>
        <p:nvPicPr>
          <p:cNvPr id="16" name="Picture 15" descr="DENNIS-THE-MENACE-1.gif"/>
          <p:cNvPicPr>
            <a:picLocks noChangeAspect="1"/>
          </p:cNvPicPr>
          <p:nvPr/>
        </p:nvPicPr>
        <p:blipFill>
          <a:blip r:embed="rId6" cstate="print"/>
          <a:stretch>
            <a:fillRect/>
          </a:stretch>
        </p:blipFill>
        <p:spPr>
          <a:xfrm>
            <a:off x="596517" y="908720"/>
            <a:ext cx="1905000" cy="1905000"/>
          </a:xfrm>
          <a:prstGeom prst="rect">
            <a:avLst/>
          </a:prstGeom>
        </p:spPr>
      </p:pic>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r>
              <a:rPr lang="en-US" sz="2400" dirty="0" smtClean="0"/>
              <a:t> </a:t>
            </a:r>
            <a:r>
              <a:rPr lang="en-US" sz="2000" dirty="0" smtClean="0"/>
              <a:t>Building Composable Apps in .NET 4 with the Managed Extensibility Framework</a:t>
            </a:r>
            <a:endParaRPr lang="en-US" sz="2400" dirty="0" smtClean="0"/>
          </a:p>
          <a:p>
            <a:pPr marL="400050" lvl="1" indent="0"/>
            <a:r>
              <a:rPr lang="en-US" sz="2000" dirty="0" smtClean="0"/>
              <a:t> </a:t>
            </a:r>
            <a:r>
              <a:rPr lang="en-US" sz="1600" dirty="0" smtClean="0">
                <a:hlinkClick r:id="rId2"/>
              </a:rPr>
              <a:t>http://msdn.microsoft.com/en-us/magazine/ee291628.aspx</a:t>
            </a:r>
            <a:endParaRPr lang="en-US" sz="2000" dirty="0" smtClean="0"/>
          </a:p>
          <a:p>
            <a:pPr marL="0" indent="0"/>
            <a:r>
              <a:rPr lang="en-US" sz="2400" dirty="0" smtClean="0"/>
              <a:t> </a:t>
            </a:r>
            <a:r>
              <a:rPr lang="pt-PT" sz="2000" dirty="0" smtClean="0"/>
              <a:t>Managed Extensibility Framework (MEF)</a:t>
            </a:r>
          </a:p>
          <a:p>
            <a:pPr marL="400050" lvl="1" indent="0"/>
            <a:r>
              <a:rPr lang="pt-PT" sz="2000" dirty="0" smtClean="0"/>
              <a:t> </a:t>
            </a:r>
            <a:r>
              <a:rPr lang="pt-PT" sz="1600" dirty="0" smtClean="0">
                <a:hlinkClick r:id="rId3"/>
              </a:rPr>
              <a:t>http://msdn.microsoft.com/en-us/library/dd460648(v=vs.110).aspx</a:t>
            </a:r>
            <a:endParaRPr lang="pt-PT" sz="2000" dirty="0" smtClean="0"/>
          </a:p>
          <a:p>
            <a:pPr marL="0" indent="0"/>
            <a:r>
              <a:rPr lang="pt-PT" sz="2400" dirty="0" smtClean="0"/>
              <a:t> </a:t>
            </a:r>
            <a:r>
              <a:rPr lang="pt-PT" sz="2000" dirty="0" smtClean="0"/>
              <a:t>Gentle Introduction to MEF</a:t>
            </a:r>
          </a:p>
          <a:p>
            <a:pPr marL="400050" lvl="1" indent="0"/>
            <a:r>
              <a:rPr lang="pt-PT" sz="1600" dirty="0" smtClean="0"/>
              <a:t> </a:t>
            </a:r>
            <a:r>
              <a:rPr lang="pt-PT" sz="1600" dirty="0" smtClean="0">
                <a:hlinkClick r:id="rId4"/>
              </a:rPr>
              <a:t>http://buksbaum.us/2011/08/20/gentle-introduction-to-mefpart-one/</a:t>
            </a:r>
            <a:endParaRPr lang="pt-PT" sz="1600" dirty="0" smtClean="0"/>
          </a:p>
          <a:p>
            <a:pPr marL="0" indent="0"/>
            <a:r>
              <a:rPr lang="pt-PT" sz="2400" dirty="0" smtClean="0"/>
              <a:t> </a:t>
            </a:r>
            <a:r>
              <a:rPr lang="pt-PT" sz="2000" dirty="0" smtClean="0"/>
              <a:t>Codeplex</a:t>
            </a:r>
          </a:p>
          <a:p>
            <a:pPr marL="400050" lvl="1" indent="0"/>
            <a:r>
              <a:rPr lang="pt-PT" sz="1600" dirty="0" smtClean="0"/>
              <a:t> </a:t>
            </a:r>
            <a:r>
              <a:rPr lang="pt-PT" sz="1600" dirty="0" smtClean="0">
                <a:hlinkClick r:id="rId5"/>
              </a:rPr>
              <a:t>https://mef.codeplex.com/wikipage?title=Guide</a:t>
            </a:r>
            <a:endParaRPr lang="pt-PT" sz="1600" dirty="0" smtClean="0"/>
          </a:p>
          <a:p>
            <a:pPr marL="0" indent="0"/>
            <a:r>
              <a:rPr lang="pt-PT" sz="2400" dirty="0" smtClean="0"/>
              <a:t> </a:t>
            </a:r>
            <a:r>
              <a:rPr lang="pt-PT" sz="2000" dirty="0" smtClean="0"/>
              <a:t>Virgilio Esteves Presentation about MAF</a:t>
            </a:r>
            <a:endParaRPr lang="pt-PT" sz="2400" dirty="0" smtClean="0"/>
          </a:p>
          <a:p>
            <a:pPr marL="400050" lvl="1" indent="0"/>
            <a:r>
              <a:rPr lang="pt-PT" sz="2000" dirty="0" smtClean="0"/>
              <a:t> </a:t>
            </a:r>
            <a:r>
              <a:rPr lang="pt-PT" sz="1600" dirty="0" smtClean="0">
                <a:hlinkClick r:id="rId6"/>
              </a:rPr>
              <a:t>http://netponto.org/sessao/maf-managed-addin-framework-criacao-de-aplicacoes-extensiveis/</a:t>
            </a:r>
            <a:endParaRPr lang="pt-PT" sz="2000" dirty="0" smtClean="0"/>
          </a:p>
          <a:p>
            <a:pPr marL="400050" lvl="1" indent="0"/>
            <a:endParaRPr lang="pt-PT" sz="2000" dirty="0" smtClean="0"/>
          </a:p>
          <a:p>
            <a:pPr marL="400050" lvl="1" indent="0"/>
            <a:endParaRPr lang="pt-PT" sz="2000" dirty="0" smtClean="0"/>
          </a:p>
          <a:p>
            <a:pPr marL="0" indent="0"/>
            <a:endParaRPr lang="pt-PT" sz="2400" dirty="0" smtClean="0"/>
          </a:p>
          <a:p>
            <a:pPr marL="0" indent="0"/>
            <a:endParaRPr lang="en-US" sz="2400" dirty="0" smtClean="0"/>
          </a:p>
        </p:txBody>
      </p:sp>
    </p:spTree>
    <p:extLst/>
  </p:cSld>
  <p:clrMapOvr>
    <a:masterClrMapping/>
  </p:clrMapOvr>
  <p:transition>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SQL </a:t>
            </a:r>
            <a:r>
              <a:rPr lang="pt-PT" dirty="0" err="1" smtClean="0"/>
              <a:t>Saturday</a:t>
            </a:r>
            <a:r>
              <a:rPr lang="pt-PT" dirty="0" smtClean="0"/>
              <a:t> #341 – Porto 2014</a:t>
            </a:r>
            <a:endParaRPr lang="pt-PT" dirty="0"/>
          </a:p>
        </p:txBody>
      </p:sp>
      <p:sp>
        <p:nvSpPr>
          <p:cNvPr id="3" name="Content Placeholder 2"/>
          <p:cNvSpPr>
            <a:spLocks noGrp="1"/>
          </p:cNvSpPr>
          <p:nvPr>
            <p:ph idx="1"/>
          </p:nvPr>
        </p:nvSpPr>
        <p:spPr/>
        <p:txBody>
          <a:bodyPr>
            <a:normAutofit fontScale="85000" lnSpcReduction="20000"/>
          </a:bodyPr>
          <a:lstStyle/>
          <a:p>
            <a:pPr marL="0" indent="0">
              <a:buNone/>
            </a:pPr>
            <a:r>
              <a:rPr lang="pt-PT" dirty="0"/>
              <a:t>18 de Outubro de </a:t>
            </a:r>
            <a:r>
              <a:rPr lang="pt-PT" dirty="0" smtClean="0"/>
              <a:t>2014</a:t>
            </a:r>
          </a:p>
          <a:p>
            <a:pPr marL="0" indent="0">
              <a:buNone/>
            </a:pPr>
            <a:r>
              <a:rPr lang="pt-PT" dirty="0" smtClean="0"/>
              <a:t>3 </a:t>
            </a:r>
            <a:r>
              <a:rPr lang="pt-PT" dirty="0" err="1" smtClean="0"/>
              <a:t>Tracks</a:t>
            </a:r>
            <a:endParaRPr lang="pt-PT" dirty="0" smtClean="0"/>
          </a:p>
          <a:p>
            <a:pPr marL="0" indent="0">
              <a:buNone/>
            </a:pPr>
            <a:endParaRPr lang="pt-PT" sz="2000" dirty="0" smtClean="0"/>
          </a:p>
          <a:p>
            <a:pPr marL="0" indent="0">
              <a:buNone/>
            </a:pPr>
            <a:r>
              <a:rPr lang="pt-PT" dirty="0" smtClean="0"/>
              <a:t>Workshops:</a:t>
            </a:r>
          </a:p>
          <a:p>
            <a:r>
              <a:rPr lang="pt-PT" dirty="0" smtClean="0"/>
              <a:t>SSAS Basics </a:t>
            </a:r>
          </a:p>
          <a:p>
            <a:pPr lvl="1"/>
            <a:r>
              <a:rPr lang="pt-PT" sz="3200" dirty="0" smtClean="0"/>
              <a:t>Regis </a:t>
            </a:r>
            <a:r>
              <a:rPr lang="pt-PT" sz="3200" dirty="0" err="1" smtClean="0"/>
              <a:t>Baccaro</a:t>
            </a:r>
            <a:r>
              <a:rPr lang="pt-PT" sz="3200" dirty="0" smtClean="0"/>
              <a:t> (16 Out 2014)</a:t>
            </a:r>
          </a:p>
          <a:p>
            <a:pPr lvl="1"/>
            <a:endParaRPr lang="pt-PT" sz="3200" dirty="0" smtClean="0"/>
          </a:p>
          <a:p>
            <a:r>
              <a:rPr lang="pt-PT" dirty="0" smtClean="0"/>
              <a:t>SQL Server </a:t>
            </a:r>
            <a:r>
              <a:rPr lang="pt-PT" dirty="0" err="1" smtClean="0"/>
              <a:t>Query</a:t>
            </a:r>
            <a:r>
              <a:rPr lang="pt-PT" dirty="0" smtClean="0"/>
              <a:t> </a:t>
            </a:r>
            <a:r>
              <a:rPr lang="pt-PT" dirty="0" err="1" smtClean="0"/>
              <a:t>Optimizer</a:t>
            </a:r>
            <a:r>
              <a:rPr lang="pt-PT" dirty="0" smtClean="0"/>
              <a:t> </a:t>
            </a:r>
          </a:p>
          <a:p>
            <a:pPr lvl="1"/>
            <a:r>
              <a:rPr lang="pt-PT" sz="3200" dirty="0" smtClean="0"/>
              <a:t>Fabiano Amorim (17 Out 2014)</a:t>
            </a:r>
            <a:endParaRPr lang="pt-PT" dirty="0" smtClean="0"/>
          </a:p>
          <a:p>
            <a:endParaRPr lang="pt-PT"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57468" y="504828"/>
            <a:ext cx="1826419" cy="1095375"/>
          </a:xfrm>
          <a:prstGeom prst="rect">
            <a:avLst/>
          </a:prstGeom>
        </p:spPr>
      </p:pic>
    </p:spTree>
    <p:extLst>
      <p:ext uri="{BB962C8B-B14F-4D97-AF65-F5344CB8AC3E}">
        <p14:creationId xmlns="" xmlns:p14="http://schemas.microsoft.com/office/powerpoint/2010/main" val="2094455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936831" y="190199"/>
            <a:ext cx="905158" cy="17986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2"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@PTMicrosoft</a:t>
            </a:r>
          </a:p>
        </p:txBody>
      </p:sp>
      <p:sp>
        <p:nvSpPr>
          <p:cNvPr id="6" name="Rectangle 2"/>
          <p:cNvSpPr txBox="1">
            <a:spLocks noChangeArrowheads="1"/>
          </p:cNvSpPr>
          <p:nvPr/>
        </p:nvSpPr>
        <p:spPr>
          <a:xfrm>
            <a:off x="1100574"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1120" y="2348886"/>
            <a:ext cx="7017316" cy="1967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405270"/>
      </p:ext>
    </p:extLst>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“Silver”</a:t>
            </a:r>
            <a:endParaRPr lang="pt-PT" dirty="0"/>
          </a:p>
        </p:txBody>
      </p:sp>
      <p:pic>
        <p:nvPicPr>
          <p:cNvPr id="6" name="Picture 2" descr="Syncfus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04751" y="3760526"/>
            <a:ext cx="2691299" cy="94195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3" cstate="print"/>
          <a:stretch>
            <a:fillRect/>
          </a:stretch>
        </p:blipFill>
        <p:spPr>
          <a:xfrm>
            <a:off x="5641883" y="2108592"/>
            <a:ext cx="3397448" cy="580430"/>
          </a:xfrm>
          <a:prstGeom prst="rect">
            <a:avLst/>
          </a:prstGeom>
        </p:spPr>
      </p:pic>
      <p:pic>
        <p:nvPicPr>
          <p:cNvPr id="10" name="Picture 2" descr="C:\Users\Caio Proiete\Desktop\telerikLogo-web-1124x449px.jpg">
            <a:hlinkClick r:id="rId4"/>
          </p:cNvPr>
          <p:cNvPicPr>
            <a:picLocks noChangeAspect="1" noChangeArrowheads="1"/>
          </p:cNvPicPr>
          <p:nvPr/>
        </p:nvPicPr>
        <p:blipFill>
          <a:blip r:embed="rId5" cstate="print">
            <a:extLst/>
          </a:blip>
          <a:srcRect/>
          <a:stretch>
            <a:fillRect/>
          </a:stretch>
        </p:blipFill>
        <p:spPr bwMode="auto">
          <a:xfrm>
            <a:off x="1352601" y="1880832"/>
            <a:ext cx="2814017" cy="1124105"/>
          </a:xfrm>
          <a:prstGeom prst="rect">
            <a:avLst/>
          </a:prstGeom>
          <a:extLst/>
        </p:spPr>
      </p:pic>
    </p:spTree>
    <p:extLst>
      <p:ext uri="{BB962C8B-B14F-4D97-AF65-F5344CB8AC3E}">
        <p14:creationId xmlns:p14="http://schemas.microsoft.com/office/powerpoint/2010/main" xmlns="" val="2040477312"/>
      </p:ext>
    </p:extLst>
  </p:cSld>
  <p:clrMapOvr>
    <a:masterClrMapping/>
  </p:clrMapOvr>
  <p:transition>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1893" y="2492902"/>
            <a:ext cx="3360783" cy="18504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9863630"/>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smtClean="0"/>
              <a:t>bit.ly/netponto-aval-48</a:t>
            </a:r>
            <a:endParaRPr lang="pt-PT" dirty="0">
              <a:solidFill>
                <a:srgbClr val="FF0000"/>
              </a:solidFill>
            </a:endParaRPr>
          </a:p>
        </p:txBody>
      </p:sp>
      <p:pic>
        <p:nvPicPr>
          <p:cNvPr id="5" name="Picture 4" descr="http://www.survs.com/about/mediakit/survs_logo_color_larg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02246" y="5695530"/>
            <a:ext cx="2096602" cy="115440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208584" y="5944422"/>
            <a:ext cx="5236946" cy="646331"/>
          </a:xfrm>
          <a:prstGeom prst="rect">
            <a:avLst/>
          </a:prstGeom>
          <a:noFill/>
        </p:spPr>
        <p:txBody>
          <a:bodyPr wrap="none" rtlCol="0">
            <a:spAutoFit/>
          </a:bodyPr>
          <a:lstStyle/>
          <a:p>
            <a:r>
              <a:rPr lang="pt-PT" dirty="0">
                <a:solidFill>
                  <a:prstClr val="black"/>
                </a:solidFill>
              </a:rPr>
              <a:t>* Para quem não puder preencher durante a reunião, </a:t>
            </a:r>
          </a:p>
          <a:p>
            <a:r>
              <a:rPr lang="pt-PT" dirty="0">
                <a:solidFill>
                  <a:prstClr val="black"/>
                </a:solidFill>
              </a:rPr>
              <a:t>iremos enviar um email com o link à tarde</a:t>
            </a:r>
            <a:endParaRPr lang="en-GB" dirty="0">
              <a:solidFill>
                <a:prstClr val="black"/>
              </a:solidFill>
            </a:endParaRPr>
          </a:p>
        </p:txBody>
      </p:sp>
      <p:pic>
        <p:nvPicPr>
          <p:cNvPr id="7" name="Content Placeholder 3"/>
          <p:cNvPicPr>
            <a:picLocks noChangeAspect="1"/>
          </p:cNvPicPr>
          <p:nvPr/>
        </p:nvPicPr>
        <p:blipFill>
          <a:blip r:embed="rId4" cstate="print"/>
          <a:stretch>
            <a:fillRect/>
          </a:stretch>
        </p:blipFill>
        <p:spPr>
          <a:xfrm>
            <a:off x="3005920" y="1700808"/>
            <a:ext cx="3894160" cy="3894162"/>
          </a:xfrm>
          <a:prstGeom prst="rect">
            <a:avLst/>
          </a:prstGeom>
        </p:spPr>
      </p:pic>
    </p:spTree>
    <p:extLst>
      <p:ext uri="{BB962C8B-B14F-4D97-AF65-F5344CB8AC3E}">
        <p14:creationId xmlns="" xmlns:p14="http://schemas.microsoft.com/office/powerpoint/2010/main" val="1040747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400" dirty="0" smtClean="0">
                <a:solidFill>
                  <a:schemeClr val="bg1">
                    <a:lumMod val="50000"/>
                  </a:schemeClr>
                </a:solidFill>
              </a:rPr>
              <a:t>26/07/2014 – Julho (Lisboa)</a:t>
            </a:r>
          </a:p>
          <a:p>
            <a:pPr marL="0" indent="0">
              <a:buNone/>
            </a:pPr>
            <a:r>
              <a:rPr lang="pt-PT" sz="2400" dirty="0" smtClean="0"/>
              <a:t>20/09/2014 – Setembro (Lisboa)</a:t>
            </a:r>
          </a:p>
          <a:p>
            <a:pPr marL="0" indent="0">
              <a:buNone/>
            </a:pPr>
            <a:r>
              <a:rPr lang="pt-PT" sz="2400" dirty="0" smtClean="0"/>
              <a:t>18/10/2014 – Outubro - SQL Saturday – Track Programação (Porto)</a:t>
            </a:r>
          </a:p>
          <a:p>
            <a:pPr marL="0" indent="0">
              <a:buNone/>
            </a:pPr>
            <a:r>
              <a:rPr lang="pt-PT" sz="2400" dirty="0" smtClean="0"/>
              <a:t>25/10/2014 – Outubro (Lisboa)</a:t>
            </a:r>
          </a:p>
          <a:p>
            <a:pPr marL="0" indent="0">
              <a:buNone/>
            </a:pPr>
            <a:r>
              <a:rPr lang="pt-PT" sz="2400" dirty="0" smtClean="0"/>
              <a:t>22/11/2014 – Novembro (Lisboa)</a:t>
            </a:r>
            <a:endParaRPr lang="pt-PT" sz="2400" dirty="0" smtClean="0">
              <a:solidFill>
                <a:schemeClr val="bg1">
                  <a:lumMod val="50000"/>
                </a:schemeClr>
              </a:solidFill>
            </a:endParaRPr>
          </a:p>
          <a:p>
            <a:pPr marL="0" indent="0">
              <a:buNone/>
            </a:pPr>
            <a:r>
              <a:rPr lang="pt-PT" sz="2400" dirty="0" smtClean="0"/>
              <a:t>??/??/???? – ????? (Porto)</a:t>
            </a:r>
            <a:endParaRPr lang="pt-PT" sz="24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xmlns="" val="807882491"/>
      </p:ext>
    </p:extLst>
  </p:cSld>
  <p:clrMapOvr>
    <a:masterClrMapping/>
  </p:clrMapOvr>
  <p:transition>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err="1" smtClean="0"/>
              <a:t>Thanks</a:t>
            </a:r>
            <a:r>
              <a:rPr lang="pt-PT" dirty="0" smtClean="0"/>
              <a:t>!</a:t>
            </a:r>
            <a:endParaRPr lang="pt-PT" dirty="0"/>
          </a:p>
        </p:txBody>
      </p:sp>
      <p:sp>
        <p:nvSpPr>
          <p:cNvPr id="10" name="TextBox 9"/>
          <p:cNvSpPr txBox="1"/>
          <p:nvPr/>
        </p:nvSpPr>
        <p:spPr>
          <a:xfrm>
            <a:off x="488506" y="5589240"/>
            <a:ext cx="8712968" cy="553998"/>
          </a:xfrm>
          <a:prstGeom prst="rect">
            <a:avLst/>
          </a:prstGeom>
          <a:noFill/>
        </p:spPr>
        <p:txBody>
          <a:bodyPr wrap="square" rtlCol="0">
            <a:spAutoFit/>
          </a:bodyPr>
          <a:lstStyle/>
          <a:p>
            <a:r>
              <a:rPr lang="en-US" sz="1000" dirty="0" smtClean="0"/>
              <a:t>Source: </a:t>
            </a:r>
          </a:p>
          <a:p>
            <a:r>
              <a:rPr lang="en-US" sz="1000" dirty="0" smtClean="0"/>
              <a:t>Iconset: Social Media Icons by Iconshock (</a:t>
            </a:r>
            <a:r>
              <a:rPr lang="en-US" sz="1000" dirty="0" smtClean="0">
                <a:hlinkClick r:id="rId3"/>
              </a:rPr>
              <a:t>12 icons</a:t>
            </a:r>
            <a:r>
              <a:rPr lang="en-US" sz="1000" dirty="0" smtClean="0"/>
              <a:t>) : </a:t>
            </a:r>
            <a:r>
              <a:rPr lang="pt-PT" sz="1000" dirty="0" smtClean="0">
                <a:hlinkClick r:id="rId3"/>
              </a:rPr>
              <a:t>http://www.iconarchive.com/show/social-media-icons-by-iconshock.html</a:t>
            </a:r>
            <a:endParaRPr lang="pt-PT" sz="1000" dirty="0" smtClean="0"/>
          </a:p>
          <a:p>
            <a:r>
              <a:rPr lang="en-US" sz="1000" dirty="0"/>
              <a:t>Iconset: Flat Gradient Social Icons by limav (120 icons): </a:t>
            </a:r>
            <a:r>
              <a:rPr lang="en-US" sz="1000" dirty="0">
                <a:hlinkClick r:id="rId4"/>
              </a:rPr>
              <a:t>http://www.iconarchive.com/show/flat-gradient-social-icons-by-</a:t>
            </a:r>
            <a:r>
              <a:rPr lang="en-US" sz="1000" dirty="0" smtClean="0">
                <a:hlinkClick r:id="rId4"/>
              </a:rPr>
              <a:t>limav.html</a:t>
            </a:r>
            <a:endParaRPr lang="en-US" sz="1000" dirty="0"/>
          </a:p>
        </p:txBody>
      </p:sp>
      <p:sp>
        <p:nvSpPr>
          <p:cNvPr id="11" name="Content Placeholder 1"/>
          <p:cNvSpPr txBox="1">
            <a:spLocks/>
          </p:cNvSpPr>
          <p:nvPr/>
        </p:nvSpPr>
        <p:spPr>
          <a:xfrm>
            <a:off x="604900" y="1421164"/>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dirty="0" smtClean="0">
                <a:ln>
                  <a:noFill/>
                </a:ln>
                <a:solidFill>
                  <a:schemeClr val="tx1"/>
                </a:solidFill>
                <a:effectLst/>
                <a:uLnTx/>
                <a:uFillTx/>
                <a:latin typeface="+mn-lt"/>
                <a:ea typeface="+mn-ea"/>
                <a:cs typeface="+mn-cs"/>
              </a:rPr>
              <a:t>Nuno Cancelo</a:t>
            </a:r>
          </a:p>
        </p:txBody>
      </p:sp>
      <p:sp>
        <p:nvSpPr>
          <p:cNvPr id="13" name="Content Placeholder 1"/>
          <p:cNvSpPr txBox="1">
            <a:spLocks/>
          </p:cNvSpPr>
          <p:nvPr/>
        </p:nvSpPr>
        <p:spPr>
          <a:xfrm>
            <a:off x="1532620" y="281693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5"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532620" y="483315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532620" y="3825044"/>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 name="Picture 20" descr="Facebook-icon.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6518" y="2708920"/>
            <a:ext cx="812800" cy="812800"/>
          </a:xfrm>
          <a:prstGeom prst="rect">
            <a:avLst/>
          </a:prstGeom>
        </p:spPr>
      </p:pic>
      <p:pic>
        <p:nvPicPr>
          <p:cNvPr id="22" name="Picture 21" descr="Bitbucket-icon.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96518" y="3717032"/>
            <a:ext cx="812800" cy="812800"/>
          </a:xfrm>
          <a:prstGeom prst="rect">
            <a:avLst/>
          </a:prstGeom>
        </p:spPr>
      </p:pic>
      <p:pic>
        <p:nvPicPr>
          <p:cNvPr id="23" name="Picture 22" descr="Github-icon.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96518" y="4725144"/>
            <a:ext cx="812800" cy="812800"/>
          </a:xfrm>
          <a:prstGeom prst="rect">
            <a:avLst/>
          </a:prstGeom>
        </p:spPr>
      </p:pic>
    </p:spTree>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3" name="Content Placeholder 2"/>
          <p:cNvSpPr>
            <a:spLocks noGrp="1"/>
          </p:cNvSpPr>
          <p:nvPr>
            <p:ph idx="1"/>
          </p:nvPr>
        </p:nvSpPr>
        <p:spPr/>
        <p:txBody>
          <a:bodyPr>
            <a:normAutofit/>
          </a:bodyPr>
          <a:lstStyle/>
          <a:p>
            <a:r>
              <a:rPr lang="pt-PT" dirty="0" smtClean="0"/>
              <a:t>Introduction</a:t>
            </a:r>
          </a:p>
          <a:p>
            <a:r>
              <a:rPr lang="pt-PT" dirty="0" smtClean="0"/>
              <a:t>Managed Extensibility Framework</a:t>
            </a:r>
          </a:p>
          <a:p>
            <a:r>
              <a:rPr lang="pt-PT" dirty="0" smtClean="0"/>
              <a:t>GuideLines</a:t>
            </a:r>
          </a:p>
          <a:p>
            <a:r>
              <a:rPr lang="pt-PT" smtClean="0"/>
              <a:t>Demonstration</a:t>
            </a:r>
            <a:endParaRPr lang="pt-PT" dirty="0" smtClean="0"/>
          </a:p>
        </p:txBody>
      </p:sp>
    </p:spTree>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Introduction</a:t>
            </a:r>
            <a:endParaRPr lang="pt-PT" dirty="0"/>
          </a:p>
        </p:txBody>
      </p:sp>
      <p:sp>
        <p:nvSpPr>
          <p:cNvPr id="3" name="Content Placeholder 2"/>
          <p:cNvSpPr>
            <a:spLocks noGrp="1"/>
          </p:cNvSpPr>
          <p:nvPr>
            <p:ph idx="1"/>
          </p:nvPr>
        </p:nvSpPr>
        <p:spPr/>
        <p:txBody>
          <a:bodyPr/>
          <a:lstStyle/>
          <a:p>
            <a:r>
              <a:rPr lang="pt-PT" dirty="0" smtClean="0"/>
              <a:t>What is the problem?</a:t>
            </a:r>
          </a:p>
          <a:p>
            <a:pPr lvl="1"/>
            <a:r>
              <a:rPr lang="pt-PT" dirty="0" smtClean="0"/>
              <a:t> Maintenance</a:t>
            </a:r>
          </a:p>
          <a:p>
            <a:pPr lvl="1"/>
            <a:r>
              <a:rPr lang="pt-PT" dirty="0" smtClean="0"/>
              <a:t> Refactoring</a:t>
            </a:r>
          </a:p>
          <a:p>
            <a:pPr lvl="1"/>
            <a:r>
              <a:rPr lang="pt-PT" dirty="0" smtClean="0"/>
              <a:t> Extend Application functionalities</a:t>
            </a:r>
          </a:p>
          <a:p>
            <a:pPr lvl="1"/>
            <a:r>
              <a:rPr lang="pt-PT" dirty="0" smtClean="0"/>
              <a:t> Peace of Mind</a:t>
            </a:r>
            <a:endParaRPr lang="pt-PT" dirty="0"/>
          </a:p>
        </p:txBody>
      </p:sp>
    </p:spTree>
  </p:cSld>
  <p:clrMapOvr>
    <a:masterClrMapping/>
  </p:clrMapOvr>
  <p:transition>
    <p:pull dir="l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Introduction</a:t>
            </a:r>
            <a:endParaRPr lang="pt-PT" dirty="0"/>
          </a:p>
        </p:txBody>
      </p:sp>
      <p:sp>
        <p:nvSpPr>
          <p:cNvPr id="3" name="Content Placeholder 2"/>
          <p:cNvSpPr>
            <a:spLocks noGrp="1"/>
          </p:cNvSpPr>
          <p:nvPr>
            <p:ph idx="1"/>
          </p:nvPr>
        </p:nvSpPr>
        <p:spPr/>
        <p:txBody>
          <a:bodyPr/>
          <a:lstStyle/>
          <a:p>
            <a:r>
              <a:rPr lang="pt-PT" dirty="0" smtClean="0"/>
              <a:t>Extend functionalities?</a:t>
            </a:r>
          </a:p>
          <a:p>
            <a:pPr lvl="1"/>
            <a:r>
              <a:rPr lang="pt-PT" dirty="0" smtClean="0"/>
              <a:t> Extensible syntax</a:t>
            </a:r>
          </a:p>
          <a:p>
            <a:pPr lvl="1"/>
            <a:r>
              <a:rPr lang="pt-PT" dirty="0" smtClean="0"/>
              <a:t> Extensible compiler</a:t>
            </a:r>
          </a:p>
          <a:p>
            <a:pPr lvl="1"/>
            <a:r>
              <a:rPr lang="pt-PT" dirty="0" smtClean="0"/>
              <a:t> Extensible runtime</a:t>
            </a:r>
          </a:p>
          <a:p>
            <a:pPr lvl="1"/>
            <a:r>
              <a:rPr lang="pt-PT" dirty="0" smtClean="0"/>
              <a:t> Extensible at will</a:t>
            </a:r>
            <a:endParaRPr lang="pt-PT"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0622" y="2051847"/>
            <a:ext cx="6804756" cy="2754306"/>
          </a:xfrm>
        </p:spPr>
        <p:txBody>
          <a:bodyPr>
            <a:normAutofit fontScale="70000" lnSpcReduction="20000"/>
          </a:bodyPr>
          <a:lstStyle/>
          <a:p>
            <a:pPr marL="0" indent="0" algn="ctr">
              <a:lnSpc>
                <a:spcPct val="120000"/>
              </a:lnSpc>
              <a:buNone/>
            </a:pPr>
            <a:r>
              <a:rPr lang="en-US" sz="7200" dirty="0" smtClean="0"/>
              <a:t> “And God said, ‘Let there be light,’ and there was light.”</a:t>
            </a:r>
          </a:p>
          <a:p>
            <a:pPr marL="0" indent="0" algn="ctr">
              <a:lnSpc>
                <a:spcPct val="120000"/>
              </a:lnSpc>
              <a:buNone/>
            </a:pPr>
            <a:r>
              <a:rPr lang="en-US" sz="2900" dirty="0" smtClean="0"/>
              <a:t>Genesis 1:3</a:t>
            </a:r>
            <a:endParaRPr lang="pt-PT" sz="2900" dirty="0" smtClean="0"/>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How to become modular?</a:t>
            </a:r>
            <a:endParaRPr lang="pt-PT" dirty="0"/>
          </a:p>
        </p:txBody>
      </p:sp>
      <p:sp>
        <p:nvSpPr>
          <p:cNvPr id="3" name="Content Placeholder 2"/>
          <p:cNvSpPr>
            <a:spLocks noGrp="1"/>
          </p:cNvSpPr>
          <p:nvPr>
            <p:ph idx="1"/>
          </p:nvPr>
        </p:nvSpPr>
        <p:spPr/>
        <p:txBody>
          <a:bodyPr/>
          <a:lstStyle/>
          <a:p>
            <a:r>
              <a:rPr lang="pt-PT" dirty="0" smtClean="0"/>
              <a:t>Design Patterns</a:t>
            </a:r>
          </a:p>
          <a:p>
            <a:pPr lvl="1"/>
            <a:r>
              <a:rPr lang="pt-PT" dirty="0" smtClean="0"/>
              <a:t> Façade, MVC, Template Method</a:t>
            </a:r>
          </a:p>
          <a:p>
            <a:r>
              <a:rPr lang="pt-PT" dirty="0" smtClean="0"/>
              <a:t>Build infrastructure</a:t>
            </a:r>
          </a:p>
          <a:p>
            <a:pPr lvl="1"/>
            <a:r>
              <a:rPr lang="pt-PT" dirty="0" smtClean="0"/>
              <a:t> Know the libraries</a:t>
            </a:r>
          </a:p>
          <a:p>
            <a:pPr lvl="1"/>
            <a:r>
              <a:rPr lang="pt-PT" dirty="0" smtClean="0"/>
              <a:t> Load the libraries </a:t>
            </a:r>
          </a:p>
          <a:p>
            <a:pPr lvl="1"/>
            <a:r>
              <a:rPr lang="pt-PT" dirty="0" smtClean="0"/>
              <a:t> Use the libraries</a:t>
            </a:r>
            <a:endParaRPr lang="pt-PT"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p:cNvSpPr>
            <a:spLocks noGrp="1"/>
          </p:cNvSpPr>
          <p:nvPr>
            <p:ph type="body" sz="quarter" idx="10"/>
          </p:nvPr>
        </p:nvSpPr>
        <p:spPr>
          <a:xfrm>
            <a:off x="0" y="1340768"/>
            <a:ext cx="8322296" cy="1384994"/>
          </a:xfrm>
        </p:spPr>
        <p:txBody>
          <a:bodyPr/>
          <a:lstStyle/>
          <a:p>
            <a:r>
              <a:rPr lang="pt-PT" dirty="0" smtClean="0"/>
              <a:t>Demonstration</a:t>
            </a:r>
            <a:endParaRPr lang="pt-PT"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4297</TotalTime>
  <Words>901</Words>
  <Application>Microsoft Office PowerPoint</Application>
  <PresentationFormat>A4 Paper (210x297 mm)</PresentationFormat>
  <Paragraphs>209</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Give more life to your application…</vt:lpstr>
      <vt:lpstr>License</vt:lpstr>
      <vt:lpstr>Nuno Cancelo</vt:lpstr>
      <vt:lpstr>Agenda</vt:lpstr>
      <vt:lpstr>Introduction</vt:lpstr>
      <vt:lpstr>Introduction</vt:lpstr>
      <vt:lpstr>Slide 7</vt:lpstr>
      <vt:lpstr>How to become modular?</vt:lpstr>
      <vt:lpstr>Slide 9</vt:lpstr>
      <vt:lpstr>Slide 10</vt:lpstr>
      <vt:lpstr>.NET Framework 3.5</vt:lpstr>
      <vt:lpstr>.NET Framework 3.5</vt:lpstr>
      <vt:lpstr>Slide 13</vt:lpstr>
      <vt:lpstr>Managed Extensibility Framework</vt:lpstr>
      <vt:lpstr>Managed Extensibility Framework</vt:lpstr>
      <vt:lpstr>Managed Extensibility Framework</vt:lpstr>
      <vt:lpstr>Slide 17</vt:lpstr>
      <vt:lpstr>GuideLines</vt:lpstr>
      <vt:lpstr>GuideLines</vt:lpstr>
      <vt:lpstr>Contract</vt:lpstr>
      <vt:lpstr>Slide 21</vt:lpstr>
      <vt:lpstr>Export it</vt:lpstr>
      <vt:lpstr>Metadata</vt:lpstr>
      <vt:lpstr>Import it</vt:lpstr>
      <vt:lpstr>Import Collections</vt:lpstr>
      <vt:lpstr>Catalogue it</vt:lpstr>
      <vt:lpstr>Debugging</vt:lpstr>
      <vt:lpstr>Conclusion </vt:lpstr>
      <vt:lpstr>Slide 29</vt:lpstr>
      <vt:lpstr>References</vt:lpstr>
      <vt:lpstr>SQL Saturday #341 – Porto 2014</vt:lpstr>
      <vt:lpstr>Sponsor “GOLD”</vt:lpstr>
      <vt:lpstr>Sponsor “Silver”</vt:lpstr>
      <vt:lpstr>Sponsor “Bronze”</vt:lpstr>
      <vt:lpstr>http://bit.ly/netponto-aval-48</vt:lpstr>
      <vt:lpstr>Próximas reuniões presenciais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646</cp:revision>
  <dcterms:created xsi:type="dcterms:W3CDTF">2009-08-11T22:46:43Z</dcterms:created>
  <dcterms:modified xsi:type="dcterms:W3CDTF">2014-07-28T19:25:54Z</dcterms:modified>
</cp:coreProperties>
</file>