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38"/>
  </p:notesMasterIdLst>
  <p:handoutMasterIdLst>
    <p:handoutMasterId r:id="rId39"/>
  </p:handoutMasterIdLst>
  <p:sldIdLst>
    <p:sldId id="256" r:id="rId3"/>
    <p:sldId id="373" r:id="rId4"/>
    <p:sldId id="343" r:id="rId5"/>
    <p:sldId id="301" r:id="rId6"/>
    <p:sldId id="455" r:id="rId7"/>
    <p:sldId id="437" r:id="rId8"/>
    <p:sldId id="438" r:id="rId9"/>
    <p:sldId id="441" r:id="rId10"/>
    <p:sldId id="443" r:id="rId11"/>
    <p:sldId id="431" r:id="rId12"/>
    <p:sldId id="445" r:id="rId13"/>
    <p:sldId id="444" r:id="rId14"/>
    <p:sldId id="446" r:id="rId15"/>
    <p:sldId id="447" r:id="rId16"/>
    <p:sldId id="448" r:id="rId17"/>
    <p:sldId id="460" r:id="rId18"/>
    <p:sldId id="433" r:id="rId19"/>
    <p:sldId id="451" r:id="rId20"/>
    <p:sldId id="449" r:id="rId21"/>
    <p:sldId id="452" r:id="rId22"/>
    <p:sldId id="456" r:id="rId23"/>
    <p:sldId id="458" r:id="rId24"/>
    <p:sldId id="453" r:id="rId25"/>
    <p:sldId id="457" r:id="rId26"/>
    <p:sldId id="454" r:id="rId27"/>
    <p:sldId id="459" r:id="rId28"/>
    <p:sldId id="435" r:id="rId29"/>
    <p:sldId id="421" r:id="rId30"/>
    <p:sldId id="328" r:id="rId31"/>
    <p:sldId id="311" r:id="rId32"/>
    <p:sldId id="427" r:id="rId33"/>
    <p:sldId id="428" r:id="rId34"/>
    <p:sldId id="429" r:id="rId35"/>
    <p:sldId id="430" r:id="rId36"/>
    <p:sldId id="293" r:id="rId37"/>
  </p:sldIdLst>
  <p:sldSz cx="9906000" cy="6858000" type="A4"/>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8000"/>
    <a:srgbClr val="50F03C"/>
    <a:srgbClr val="0000FF"/>
    <a:srgbClr val="2B91AF"/>
    <a:srgbClr val="A3151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2" autoAdjust="0"/>
    <p:restoredTop sz="78500" autoAdjust="0"/>
  </p:normalViewPr>
  <p:slideViewPr>
    <p:cSldViewPr>
      <p:cViewPr>
        <p:scale>
          <a:sx n="75" d="100"/>
          <a:sy n="75" d="100"/>
        </p:scale>
        <p:origin x="-714" y="642"/>
      </p:cViewPr>
      <p:guideLst>
        <p:guide orient="horz" pos="2160"/>
        <p:guide pos="3120"/>
      </p:guideLst>
    </p:cSldViewPr>
  </p:slideViewPr>
  <p:notesTextViewPr>
    <p:cViewPr>
      <p:scale>
        <a:sx n="1" d="1"/>
        <a:sy n="1" d="1"/>
      </p:scale>
      <p:origin x="0" y="666"/>
    </p:cViewPr>
  </p:notesTextViewPr>
  <p:notesViewPr>
    <p:cSldViewPr>
      <p:cViewPr varScale="1">
        <p:scale>
          <a:sx n="54" d="100"/>
          <a:sy n="54" d="100"/>
        </p:scale>
        <p:origin x="-1986" y="-90"/>
      </p:cViewPr>
      <p:guideLst>
        <p:guide orient="horz" pos="2880"/>
        <p:guide pos="2160"/>
      </p:guideLst>
    </p:cSldViewPr>
  </p:notesViewPr>
  <p:gridSpacing cx="36868100" cy="368681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FD96CD-F9A7-4B23-9F0C-9C94434A7F7D}" type="datetimeFigureOut">
              <a:rPr lang="pt-PT" smtClean="0"/>
              <a:pPr/>
              <a:t>03/07/2014</a:t>
            </a:fld>
            <a:endParaRPr lang="pt-PT"/>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DCDB76-1492-4126-9760-4CBB7CB80BBB}" type="slidenum">
              <a:rPr lang="pt-PT" smtClean="0"/>
              <a:pPr/>
              <a:t>‹#›</a:t>
            </a:fld>
            <a:endParaRPr lang="pt-PT"/>
          </a:p>
        </p:txBody>
      </p:sp>
    </p:spTree>
    <p:extLst>
      <p:ext uri="{BB962C8B-B14F-4D97-AF65-F5344CB8AC3E}">
        <p14:creationId xmlns:p14="http://schemas.microsoft.com/office/powerpoint/2010/main" xmlns="" val="31449461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680C6F-1AC0-45E8-AE4C-9DD1ADA0D880}" type="datetimeFigureOut">
              <a:rPr lang="pt-PT" smtClean="0"/>
              <a:pPr/>
              <a:t>03/07/2014</a:t>
            </a:fld>
            <a:endParaRPr lang="pt-PT"/>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3EE754-1482-4D08-B801-58AD7081021E}" type="slidenum">
              <a:rPr lang="pt-PT" smtClean="0"/>
              <a:pPr/>
              <a:t>‹#›</a:t>
            </a:fld>
            <a:endParaRPr lang="pt-PT"/>
          </a:p>
        </p:txBody>
      </p:sp>
    </p:spTree>
    <p:extLst>
      <p:ext uri="{BB962C8B-B14F-4D97-AF65-F5344CB8AC3E}">
        <p14:creationId xmlns:p14="http://schemas.microsoft.com/office/powerpoint/2010/main" xmlns="" val="2182160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ctr"/>
            <a:r>
              <a:rPr lang="en-US" sz="1200" b="0" i="0" kern="1200" dirty="0" smtClean="0">
                <a:solidFill>
                  <a:schemeClr val="tx1"/>
                </a:solidFill>
                <a:latin typeface="+mn-lt"/>
                <a:ea typeface="+mn-ea"/>
                <a:cs typeface="+mn-cs"/>
              </a:rPr>
              <a:t>Parts can also export properties. Property exports are advantageous for several reasons.They allow exporting sealed types such as the core CLR types, or other third party types.</a:t>
            </a:r>
          </a:p>
          <a:p>
            <a:pPr fontAlgn="ctr"/>
            <a:r>
              <a:rPr lang="en-US" sz="1200" b="0" i="0" kern="1200" dirty="0" smtClean="0">
                <a:solidFill>
                  <a:schemeClr val="tx1"/>
                </a:solidFill>
                <a:latin typeface="+mn-lt"/>
                <a:ea typeface="+mn-ea"/>
                <a:cs typeface="+mn-cs"/>
              </a:rPr>
              <a:t>They allow decoupling the export from how the export is created. For example exporting the existing </a:t>
            </a:r>
            <a:r>
              <a:rPr lang="en-US" sz="1200" b="0" i="0" kern="1200" dirty="0" err="1" smtClean="0">
                <a:solidFill>
                  <a:schemeClr val="tx1"/>
                </a:solidFill>
                <a:latin typeface="+mn-lt"/>
                <a:ea typeface="+mn-ea"/>
                <a:cs typeface="+mn-cs"/>
              </a:rPr>
              <a:t>HttpContext</a:t>
            </a:r>
            <a:r>
              <a:rPr lang="en-US" sz="1200" b="0" i="0" kern="1200" dirty="0" smtClean="0">
                <a:solidFill>
                  <a:schemeClr val="tx1"/>
                </a:solidFill>
                <a:latin typeface="+mn-lt"/>
                <a:ea typeface="+mn-ea"/>
                <a:cs typeface="+mn-cs"/>
              </a:rPr>
              <a:t> which the runtime creates for you.</a:t>
            </a:r>
          </a:p>
          <a:p>
            <a:pPr fontAlgn="ctr"/>
            <a:r>
              <a:rPr lang="en-US" sz="1200" b="0" i="0" kern="1200" dirty="0" smtClean="0">
                <a:solidFill>
                  <a:schemeClr val="tx1"/>
                </a:solidFill>
                <a:latin typeface="+mn-lt"/>
                <a:ea typeface="+mn-ea"/>
                <a:cs typeface="+mn-cs"/>
              </a:rPr>
              <a:t>They allow having a family of related exports in the same Composable Part, such as a </a:t>
            </a:r>
            <a:r>
              <a:rPr lang="en-US" sz="1200" b="0" i="0" kern="1200" dirty="0" err="1" smtClean="0">
                <a:solidFill>
                  <a:schemeClr val="tx1"/>
                </a:solidFill>
                <a:latin typeface="+mn-lt"/>
                <a:ea typeface="+mn-ea"/>
                <a:cs typeface="+mn-cs"/>
              </a:rPr>
              <a:t>DefaultSendersRegistry</a:t>
            </a:r>
            <a:r>
              <a:rPr lang="en-US" sz="1200" b="0" i="0" kern="1200" dirty="0" smtClean="0">
                <a:solidFill>
                  <a:schemeClr val="tx1"/>
                </a:solidFill>
                <a:latin typeface="+mn-lt"/>
                <a:ea typeface="+mn-ea"/>
                <a:cs typeface="+mn-cs"/>
              </a:rPr>
              <a:t> Composable Part that exports a default set of senders as properties.</a:t>
            </a:r>
          </a:p>
          <a:p>
            <a:pPr fontAlgn="ctr"/>
            <a:r>
              <a:rPr lang="en-US" dirty="0" smtClean="0"/>
              <a:t/>
            </a:r>
            <a:br>
              <a:rPr lang="en-US" dirty="0" smtClean="0"/>
            </a:br>
            <a:r>
              <a:rPr lang="en-US" sz="1200" b="0" i="0" kern="1200" dirty="0" smtClean="0">
                <a:solidFill>
                  <a:schemeClr val="tx1"/>
                </a:solidFill>
                <a:latin typeface="+mn-lt"/>
                <a:ea typeface="+mn-ea"/>
                <a:cs typeface="+mn-cs"/>
              </a:rPr>
              <a:t>A method export is where a Part exports one its methods. Methods are exported as delegates which are specified in the Export contract. Method exports have several benefits including the following</a:t>
            </a:r>
            <a:r>
              <a:rPr lang="en-US" sz="1200" b="0" i="0" kern="1200" dirty="0" smtClean="0">
                <a:solidFill>
                  <a:schemeClr val="tx1"/>
                </a:solidFill>
                <a:latin typeface="+mn-lt"/>
                <a:ea typeface="+mn-ea"/>
                <a:cs typeface="+mn-cs"/>
              </a:rPr>
              <a:t>. They </a:t>
            </a:r>
            <a:r>
              <a:rPr lang="en-US" sz="1200" b="0" i="0" kern="1200" dirty="0" smtClean="0">
                <a:solidFill>
                  <a:schemeClr val="tx1"/>
                </a:solidFill>
                <a:latin typeface="+mn-lt"/>
                <a:ea typeface="+mn-ea"/>
                <a:cs typeface="+mn-cs"/>
              </a:rPr>
              <a:t>allow finer grained control as to what is exported. For example, a rules engine might import a set of pluggable method exports.</a:t>
            </a:r>
          </a:p>
          <a:p>
            <a:pPr fontAlgn="ctr"/>
            <a:r>
              <a:rPr lang="en-US" sz="1200" b="0" i="0" kern="1200" dirty="0" smtClean="0">
                <a:solidFill>
                  <a:schemeClr val="tx1"/>
                </a:solidFill>
                <a:latin typeface="+mn-lt"/>
                <a:ea typeface="+mn-ea"/>
                <a:cs typeface="+mn-cs"/>
              </a:rPr>
              <a:t>They shield the caller from any knowledge of the type.</a:t>
            </a:r>
          </a:p>
          <a:p>
            <a:pPr fontAlgn="ctr"/>
            <a:r>
              <a:rPr lang="en-US" sz="1200" b="0" i="0" kern="1200" dirty="0" smtClean="0">
                <a:solidFill>
                  <a:schemeClr val="tx1"/>
                </a:solidFill>
                <a:latin typeface="+mn-lt"/>
                <a:ea typeface="+mn-ea"/>
                <a:cs typeface="+mn-cs"/>
              </a:rPr>
              <a:t>They can be generated through light code gen, which you cannot do with the other exports.</a:t>
            </a:r>
          </a:p>
          <a:p>
            <a:r>
              <a:rPr lang="en-US" sz="1200" b="0" i="1" kern="1200" dirty="0" smtClean="0">
                <a:solidFill>
                  <a:schemeClr val="tx1"/>
                </a:solidFill>
                <a:latin typeface="+mn-lt"/>
                <a:ea typeface="+mn-ea"/>
                <a:cs typeface="+mn-cs"/>
              </a:rPr>
              <a:t>Note: Method exports may have no more than 4 arguments due to a framework limitation.</a:t>
            </a:r>
            <a:r>
              <a:rPr lang="en-US" dirty="0" smtClean="0"/>
              <a:t/>
            </a:r>
            <a:br>
              <a:rPr lang="en-US" dirty="0" smtClean="0"/>
            </a:br>
            <a:endParaRPr lang="pt-PT" dirty="0"/>
          </a:p>
        </p:txBody>
      </p:sp>
      <p:sp>
        <p:nvSpPr>
          <p:cNvPr id="4" name="Slide Number Placeholder 3"/>
          <p:cNvSpPr>
            <a:spLocks noGrp="1"/>
          </p:cNvSpPr>
          <p:nvPr>
            <p:ph type="sldNum" sz="quarter" idx="10"/>
          </p:nvPr>
        </p:nvSpPr>
        <p:spPr/>
        <p:txBody>
          <a:bodyPr/>
          <a:lstStyle/>
          <a:p>
            <a:fld id="{4A3EE754-1482-4D08-B801-58AD7081021E}" type="slidenum">
              <a:rPr lang="pt-PT" smtClean="0"/>
              <a:pPr/>
              <a:t>21</a:t>
            </a:fld>
            <a:endParaRPr lang="pt-P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ctr"/>
            <a:endParaRPr lang="pt-PT" dirty="0"/>
          </a:p>
        </p:txBody>
      </p:sp>
      <p:sp>
        <p:nvSpPr>
          <p:cNvPr id="4" name="Slide Number Placeholder 3"/>
          <p:cNvSpPr>
            <a:spLocks noGrp="1"/>
          </p:cNvSpPr>
          <p:nvPr>
            <p:ph type="sldNum" sz="quarter" idx="10"/>
          </p:nvPr>
        </p:nvSpPr>
        <p:spPr/>
        <p:txBody>
          <a:bodyPr/>
          <a:lstStyle/>
          <a:p>
            <a:fld id="{4A3EE754-1482-4D08-B801-58AD7081021E}" type="slidenum">
              <a:rPr lang="pt-PT" smtClean="0"/>
              <a:pPr/>
              <a:t>22</a:t>
            </a:fld>
            <a:endParaRPr lang="pt-PT"/>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b="0" i="0" kern="1200" dirty="0" smtClean="0">
                <a:solidFill>
                  <a:schemeClr val="tx1"/>
                </a:solidFill>
                <a:latin typeface="+mn-lt"/>
                <a:ea typeface="+mn-ea"/>
                <a:cs typeface="+mn-cs"/>
              </a:rPr>
              <a:t>This means that instead of adding properties for each import, you add parameters to a constructor for each import. To use this, follow the following steps.</a:t>
            </a:r>
            <a:r>
              <a:rPr lang="en-US" sz="1200" dirty="0" smtClean="0"/>
              <a:t/>
            </a:r>
            <a:br>
              <a:rPr lang="en-US" sz="1200" dirty="0" smtClean="0"/>
            </a:br>
            <a:endParaRPr lang="pt-PT" sz="1200" b="0" i="0" kern="1200" dirty="0" smtClean="0">
              <a:solidFill>
                <a:schemeClr val="tx1"/>
              </a:solidFill>
              <a:latin typeface="+mn-lt"/>
              <a:ea typeface="+mn-ea"/>
              <a:cs typeface="+mn-cs"/>
            </a:endParaRPr>
          </a:p>
          <a:p>
            <a:r>
              <a:rPr lang="en-US" sz="1800" b="1" i="0" kern="1200" dirty="0" smtClean="0">
                <a:solidFill>
                  <a:schemeClr val="tx1"/>
                </a:solidFill>
                <a:latin typeface="+mn-lt"/>
                <a:ea typeface="+mn-ea"/>
                <a:cs typeface="+mn-cs"/>
              </a:rPr>
              <a:t>Parameter imports</a:t>
            </a:r>
            <a:r>
              <a:rPr lang="en-US" sz="1200" dirty="0" smtClean="0"/>
              <a:t/>
            </a:r>
            <a:br>
              <a:rPr lang="en-US" sz="1200" dirty="0" smtClean="0"/>
            </a:br>
            <a:r>
              <a:rPr lang="en-US" sz="1200" dirty="0" smtClean="0"/>
              <a:t/>
            </a:r>
            <a:br>
              <a:rPr lang="en-US" sz="1200" dirty="0" smtClean="0"/>
            </a:br>
            <a:r>
              <a:rPr lang="en-US" sz="1800" b="0" i="0" kern="1200" dirty="0" smtClean="0">
                <a:solidFill>
                  <a:schemeClr val="tx1"/>
                </a:solidFill>
                <a:latin typeface="+mn-lt"/>
                <a:ea typeface="+mn-ea"/>
                <a:cs typeface="+mn-cs"/>
              </a:rPr>
              <a:t>There are several different </a:t>
            </a:r>
            <a:r>
              <a:rPr lang="en-US" sz="1800" b="0" i="0" kern="1200" dirty="0" err="1" smtClean="0">
                <a:solidFill>
                  <a:schemeClr val="tx1"/>
                </a:solidFill>
                <a:latin typeface="+mn-lt"/>
                <a:ea typeface="+mn-ea"/>
                <a:cs typeface="+mn-cs"/>
              </a:rPr>
              <a:t>different</a:t>
            </a:r>
            <a:r>
              <a:rPr lang="en-US" sz="1800" b="0" i="0" kern="1200" dirty="0" smtClean="0">
                <a:solidFill>
                  <a:schemeClr val="tx1"/>
                </a:solidFill>
                <a:latin typeface="+mn-lt"/>
                <a:ea typeface="+mn-ea"/>
                <a:cs typeface="+mn-cs"/>
              </a:rPr>
              <a:t> ways to define imports on the constructor.</a:t>
            </a:r>
            <a:r>
              <a:rPr lang="en-US" sz="1200" dirty="0" smtClean="0"/>
              <a:t/>
            </a:r>
            <a:br>
              <a:rPr lang="en-US" sz="1200" dirty="0" smtClean="0"/>
            </a:br>
            <a:r>
              <a:rPr lang="en-US" sz="1200" dirty="0" smtClean="0"/>
              <a:t/>
            </a:r>
            <a:br>
              <a:rPr lang="en-US" sz="1200" dirty="0" smtClean="0"/>
            </a:br>
            <a:r>
              <a:rPr lang="en-US" sz="1800" b="0" i="0" kern="1200" dirty="0" smtClean="0">
                <a:solidFill>
                  <a:schemeClr val="tx1"/>
                </a:solidFill>
                <a:latin typeface="+mn-lt"/>
                <a:ea typeface="+mn-ea"/>
                <a:cs typeface="+mn-cs"/>
              </a:rPr>
              <a:t>1. Implied import - By default the container will use the type of the parameter to identify the contract. For example in the code below, the </a:t>
            </a:r>
            <a:r>
              <a:rPr lang="en-US" sz="1800" b="0" i="0" kern="1200" dirty="0" err="1" smtClean="0">
                <a:solidFill>
                  <a:schemeClr val="tx1"/>
                </a:solidFill>
                <a:latin typeface="+mn-lt"/>
                <a:ea typeface="+mn-ea"/>
                <a:cs typeface="+mn-cs"/>
              </a:rPr>
              <a:t>IMessageSender</a:t>
            </a:r>
            <a:r>
              <a:rPr lang="en-US" sz="1800" b="0" i="0" kern="1200" dirty="0" smtClean="0">
                <a:solidFill>
                  <a:schemeClr val="tx1"/>
                </a:solidFill>
                <a:latin typeface="+mn-lt"/>
                <a:ea typeface="+mn-ea"/>
                <a:cs typeface="+mn-cs"/>
              </a:rPr>
              <a:t> contract will be used.</a:t>
            </a:r>
          </a:p>
          <a:p>
            <a:endParaRPr lang="en-US" sz="1800" b="0" i="0" kern="1200" dirty="0" smtClean="0">
              <a:solidFill>
                <a:schemeClr val="tx1"/>
              </a:solidFill>
              <a:latin typeface="+mn-lt"/>
              <a:ea typeface="+mn-ea"/>
              <a:cs typeface="+mn-cs"/>
            </a:endParaRPr>
          </a:p>
          <a:p>
            <a:pPr algn="l"/>
            <a:r>
              <a:rPr lang="en-US" sz="1800" b="0" i="0" kern="1200" dirty="0" smtClean="0">
                <a:solidFill>
                  <a:schemeClr val="tx1"/>
                </a:solidFill>
                <a:latin typeface="+mn-lt"/>
                <a:ea typeface="+mn-ea"/>
                <a:cs typeface="+mn-cs"/>
              </a:rPr>
              <a:t>2. Explicit import - If you want to specify the contract to be imported </a:t>
            </a:r>
          </a:p>
          <a:p>
            <a:pPr algn="l"/>
            <a:r>
              <a:rPr lang="en-US" sz="1800" b="0" i="0" kern="1200" dirty="0" smtClean="0">
                <a:solidFill>
                  <a:schemeClr val="tx1"/>
                </a:solidFill>
                <a:latin typeface="+mn-lt"/>
                <a:ea typeface="+mn-ea"/>
                <a:cs typeface="+mn-cs"/>
              </a:rPr>
              <a:t> </a:t>
            </a:r>
          </a:p>
          <a:p>
            <a:pPr fontAlgn="base"/>
            <a:r>
              <a:rPr lang="en-US" sz="1800" b="0" i="0" kern="1200" dirty="0" smtClean="0">
                <a:solidFill>
                  <a:schemeClr val="tx1"/>
                </a:solidFill>
                <a:latin typeface="+mn-lt"/>
                <a:ea typeface="+mn-ea"/>
                <a:cs typeface="+mn-cs"/>
              </a:rPr>
              <a:t>Optional imports</a:t>
            </a:r>
          </a:p>
          <a:p>
            <a:r>
              <a:rPr lang="en-US" sz="1800" b="0" i="0" kern="1200" dirty="0" smtClean="0">
                <a:solidFill>
                  <a:schemeClr val="tx1"/>
                </a:solidFill>
                <a:latin typeface="+mn-lt"/>
                <a:ea typeface="+mn-ea"/>
                <a:cs typeface="+mn-cs"/>
              </a:rPr>
              <a:t>MEF allows you to specify that an import is optional. When you enable this, the container will provide an export if one is available otherwise it will set the import to Default(T). To make an import optional, </a:t>
            </a:r>
            <a:r>
              <a:rPr lang="en-US" sz="1800" b="0" i="0" kern="1200" dirty="0" err="1" smtClean="0">
                <a:solidFill>
                  <a:schemeClr val="tx1"/>
                </a:solidFill>
                <a:latin typeface="+mn-lt"/>
                <a:ea typeface="+mn-ea"/>
                <a:cs typeface="+mn-cs"/>
              </a:rPr>
              <a:t>setAllowDefault</a:t>
            </a:r>
            <a:r>
              <a:rPr lang="en-US" sz="1800" b="0" i="0" kern="1200" dirty="0" smtClean="0">
                <a:solidFill>
                  <a:schemeClr val="tx1"/>
                </a:solidFill>
                <a:latin typeface="+mn-lt"/>
                <a:ea typeface="+mn-ea"/>
                <a:cs typeface="+mn-cs"/>
              </a:rPr>
              <a:t>=true on the import as below.</a:t>
            </a:r>
            <a:endParaRPr lang="pt-PT" sz="1200" dirty="0" smtClean="0"/>
          </a:p>
          <a:p>
            <a:endParaRPr lang="pt-PT" dirty="0"/>
          </a:p>
        </p:txBody>
      </p:sp>
      <p:sp>
        <p:nvSpPr>
          <p:cNvPr id="4" name="Slide Number Placeholder 3"/>
          <p:cNvSpPr>
            <a:spLocks noGrp="1"/>
          </p:cNvSpPr>
          <p:nvPr>
            <p:ph type="sldNum" sz="quarter" idx="10"/>
          </p:nvPr>
        </p:nvSpPr>
        <p:spPr/>
        <p:txBody>
          <a:bodyPr/>
          <a:lstStyle/>
          <a:p>
            <a:fld id="{4A3EE754-1482-4D08-B801-58AD7081021E}" type="slidenum">
              <a:rPr lang="pt-PT" smtClean="0"/>
              <a:pPr/>
              <a:t>23</a:t>
            </a:fld>
            <a:endParaRPr lang="pt-PT"/>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pt-PT" sz="1000" dirty="0"/>
          </a:p>
        </p:txBody>
      </p:sp>
      <p:sp>
        <p:nvSpPr>
          <p:cNvPr id="4" name="Slide Number Placeholder 3"/>
          <p:cNvSpPr>
            <a:spLocks noGrp="1"/>
          </p:cNvSpPr>
          <p:nvPr>
            <p:ph type="sldNum" sz="quarter" idx="10"/>
          </p:nvPr>
        </p:nvSpPr>
        <p:spPr/>
        <p:txBody>
          <a:bodyPr/>
          <a:lstStyle/>
          <a:p>
            <a:fld id="{4A3EE754-1482-4D08-B801-58AD7081021E}" type="slidenum">
              <a:rPr lang="pt-PT" smtClean="0"/>
              <a:pPr/>
              <a:t>24</a:t>
            </a:fld>
            <a:endParaRPr lang="pt-PT"/>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When using child containers it may be important to filter catalogs based on some specific criteria. For example, it is common to filter based on part's creation policy. </a:t>
            </a:r>
            <a:endParaRPr lang="pt-PT" dirty="0"/>
          </a:p>
        </p:txBody>
      </p:sp>
      <p:sp>
        <p:nvSpPr>
          <p:cNvPr id="4" name="Slide Number Placeholder 3"/>
          <p:cNvSpPr>
            <a:spLocks noGrp="1"/>
          </p:cNvSpPr>
          <p:nvPr>
            <p:ph type="sldNum" sz="quarter" idx="10"/>
          </p:nvPr>
        </p:nvSpPr>
        <p:spPr/>
        <p:txBody>
          <a:bodyPr/>
          <a:lstStyle/>
          <a:p>
            <a:fld id="{4A3EE754-1482-4D08-B801-58AD7081021E}" type="slidenum">
              <a:rPr lang="pt-PT" smtClean="0"/>
              <a:pPr/>
              <a:t>26</a:t>
            </a:fld>
            <a:endParaRPr lang="pt-PT"/>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7/3/2014 5:28 PM</a:t>
            </a:fld>
            <a:endParaRPr lang="en-US" dirty="0"/>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4A3EE754-1482-4D08-B801-58AD7081021E}" type="slidenum">
              <a:rPr lang="pt-PT" smtClean="0"/>
              <a:pPr/>
              <a:t>35</a:t>
            </a:fld>
            <a:endParaRPr lang="pt-PT"/>
          </a:p>
        </p:txBody>
      </p:sp>
    </p:spTree>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netponto.org/"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pic>
        <p:nvPicPr>
          <p:cNvPr id="2051" name="Picture 3"/>
          <p:cNvPicPr>
            <a:picLocks noChangeAspect="1" noChangeArrowheads="1"/>
          </p:cNvPicPr>
          <p:nvPr userDrawn="1"/>
        </p:nvPicPr>
        <p:blipFill>
          <a:blip r:embed="rId2" cstate="print">
            <a:extLst/>
          </a:blip>
          <a:srcRect/>
          <a:stretch>
            <a:fillRect/>
          </a:stretch>
        </p:blipFill>
        <p:spPr bwMode="auto">
          <a:xfrm>
            <a:off x="0" y="0"/>
            <a:ext cx="9944100" cy="6886575"/>
          </a:xfrm>
          <a:prstGeom prst="rect">
            <a:avLst/>
          </a:prstGeom>
          <a:extLst/>
        </p:spPr>
      </p:pic>
      <p:sp>
        <p:nvSpPr>
          <p:cNvPr id="2" name="Title 1"/>
          <p:cNvSpPr>
            <a:spLocks noGrp="1"/>
          </p:cNvSpPr>
          <p:nvPr>
            <p:ph type="ctrTitle"/>
          </p:nvPr>
        </p:nvSpPr>
        <p:spPr>
          <a:xfrm>
            <a:off x="742950" y="2130426"/>
            <a:ext cx="8420100" cy="1470025"/>
          </a:xfrm>
        </p:spPr>
        <p:txBody>
          <a:bodyPr>
            <a:normAutofit/>
          </a:bodyPr>
          <a:lstStyle>
            <a:lvl1pPr>
              <a:defRPr sz="4800" b="1"/>
            </a:lvl1pPr>
          </a:lstStyle>
          <a:p>
            <a:r>
              <a:rPr lang="en-US" dirty="0" smtClean="0"/>
              <a:t>Click to edit Master title style</a:t>
            </a:r>
            <a:endParaRPr lang="pt-PT" dirty="0"/>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t-PT"/>
          </a:p>
        </p:txBody>
      </p:sp>
      <p:pic>
        <p:nvPicPr>
          <p:cNvPr id="5" name="Picture 4" descr="logo.png">
            <a:hlinkClick r:id="rId3"/>
          </p:cNvPr>
          <p:cNvPicPr>
            <a:picLocks noChangeAspect="1"/>
          </p:cNvPicPr>
          <p:nvPr userDrawn="1"/>
        </p:nvPicPr>
        <p:blipFill rotWithShape="1">
          <a:blip r:embed="rId4" cstate="print">
            <a:extLst/>
          </a:blip>
          <a:srcRect l="1471" r="13898" b="25009"/>
          <a:stretch/>
        </p:blipFill>
        <p:spPr bwMode="auto">
          <a:xfrm>
            <a:off x="601075" y="571480"/>
            <a:ext cx="7626350" cy="2817876"/>
          </a:xfrm>
          <a:prstGeom prst="rect">
            <a:avLst/>
          </a:prstGeom>
          <a:effectLst>
            <a:reflection blurRad="6350" stA="52000" endA="300" endPos="35000" dir="5400000" sy="-100000" algn="bl" rotWithShape="0"/>
          </a:effectLst>
          <a:extLst/>
        </p:spPr>
      </p:pic>
    </p:spTree>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pt-PT"/>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a:lvl1pPr>
          </a:lstStyle>
          <a:p>
            <a:r>
              <a:rPr lang="en-US" smtClean="0"/>
              <a:t>Click to edit Master title style</a:t>
            </a:r>
            <a:endParaRPr lang="pt-P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normAutofit/>
          </a:bodyPr>
          <a:lstStyle>
            <a:lvl1pPr>
              <a:defRPr sz="4800"/>
            </a:lvl1pPr>
          </a:lstStyle>
          <a:p>
            <a:r>
              <a:rPr lang="en-US" smtClean="0"/>
              <a:t>Click to edit Master title style</a:t>
            </a:r>
            <a:endParaRPr lang="pt-PT"/>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nstraçã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ext Placeholder 3"/>
          <p:cNvSpPr>
            <a:spLocks noGrp="1"/>
          </p:cNvSpPr>
          <p:nvPr userDrawn="1">
            <p:ph type="body" sz="quarter" idx="10" hasCustomPrompt="1"/>
          </p:nvPr>
        </p:nvSpPr>
        <p:spPr>
          <a:xfrm>
            <a:off x="0" y="1340768"/>
            <a:ext cx="8322296" cy="1384994"/>
          </a:xfrm>
        </p:spPr>
        <p:txBody>
          <a:bodyPr>
            <a:normAutofit/>
          </a:bodyPr>
          <a:lstStyle>
            <a:lvl1pPr>
              <a:buNone/>
              <a:defRPr sz="8000" b="1"/>
            </a:lvl1pPr>
          </a:lstStyle>
          <a:p>
            <a:r>
              <a:rPr lang="en-US" dirty="0" smtClean="0"/>
              <a:t>Demonstração </a:t>
            </a:r>
            <a:endParaRPr lang="en-US" dirty="0"/>
          </a:p>
        </p:txBody>
      </p:sp>
      <p:pic>
        <p:nvPicPr>
          <p:cNvPr id="6" name="Picture 5" descr="SP.png"/>
          <p:cNvPicPr>
            <a:picLocks noChangeAspect="1"/>
          </p:cNvPicPr>
          <p:nvPr userDrawn="1"/>
        </p:nvPicPr>
        <p:blipFill>
          <a:blip r:embed="rId3" cstate="print"/>
          <a:stretch>
            <a:fillRect/>
          </a:stretch>
        </p:blipFill>
        <p:spPr>
          <a:xfrm>
            <a:off x="3332820" y="2852936"/>
            <a:ext cx="5920307" cy="2864664"/>
          </a:xfrm>
          <a:prstGeom prst="rect">
            <a:avLst/>
          </a:prstGeom>
        </p:spPr>
      </p:pic>
    </p:spTree>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b="1"/>
            </a:lvl1pPr>
          </a:lstStyle>
          <a:p>
            <a:r>
              <a:rPr lang="en-US" smtClean="0"/>
              <a:t>Click to edit Master title style</a:t>
            </a:r>
            <a:endParaRPr lang="pt-PT"/>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pt-PT" dirty="0"/>
          </a:p>
        </p:txBody>
      </p:sp>
    </p:spTree>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smtClean="0"/>
              <a:t>Click to edit Master title style</a:t>
            </a:r>
            <a:endParaRPr lang="pt-PT"/>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b="1"/>
            </a:lvl1pPr>
          </a:lstStyle>
          <a:p>
            <a:r>
              <a:rPr lang="en-US" smtClean="0"/>
              <a:t>Click to edit Master title style</a:t>
            </a:r>
            <a:endParaRPr lang="pt-PT"/>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a:lvl1pPr>
          </a:lstStyle>
          <a:p>
            <a:r>
              <a:rPr lang="en-US" smtClean="0"/>
              <a:t>Click to edit Master title style</a:t>
            </a:r>
            <a:endParaRPr lang="pt-PT"/>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a:lvl1pPr>
          </a:lstStyle>
          <a:p>
            <a:r>
              <a:rPr lang="en-US" smtClean="0"/>
              <a:t>Click to edit Master title style</a:t>
            </a:r>
            <a:endParaRPr lang="pt-PT"/>
          </a:p>
        </p:txBody>
      </p:sp>
      <p:sp>
        <p:nvSpPr>
          <p:cNvPr id="3" name="Date Placeholder 2"/>
          <p:cNvSpPr>
            <a:spLocks noGrp="1"/>
          </p:cNvSpPr>
          <p:nvPr>
            <p:ph type="dt" sz="half" idx="10"/>
          </p:nvPr>
        </p:nvSpPr>
        <p:spPr>
          <a:xfrm>
            <a:off x="495300" y="6356351"/>
            <a:ext cx="2311400" cy="365125"/>
          </a:xfrm>
          <a:prstGeom prst="rect">
            <a:avLst/>
          </a:prstGeom>
        </p:spPr>
        <p:txBody>
          <a:bodyPr/>
          <a:lstStyle/>
          <a:p>
            <a:endParaRPr lang="pt-PT"/>
          </a:p>
        </p:txBody>
      </p:sp>
      <p:sp>
        <p:nvSpPr>
          <p:cNvPr id="4" name="Footer Placeholder 3"/>
          <p:cNvSpPr>
            <a:spLocks noGrp="1"/>
          </p:cNvSpPr>
          <p:nvPr>
            <p:ph type="ftr" sz="quarter" idx="11"/>
          </p:nvPr>
        </p:nvSpPr>
        <p:spPr>
          <a:xfrm>
            <a:off x="3384550" y="6356351"/>
            <a:ext cx="3136900" cy="365125"/>
          </a:xfrm>
          <a:prstGeom prst="rect">
            <a:avLst/>
          </a:prstGeom>
        </p:spPr>
        <p:txBody>
          <a:bodyPr/>
          <a:lstStyle/>
          <a:p>
            <a:endParaRPr lang="pt-PT"/>
          </a:p>
        </p:txBody>
      </p:sp>
      <p:sp>
        <p:nvSpPr>
          <p:cNvPr id="5" name="Slide Number Placeholder 4"/>
          <p:cNvSpPr>
            <a:spLocks noGrp="1"/>
          </p:cNvSpPr>
          <p:nvPr>
            <p:ph type="sldNum" sz="quarter" idx="12"/>
          </p:nvPr>
        </p:nvSpPr>
        <p:spPr>
          <a:xfrm>
            <a:off x="7099300" y="6356351"/>
            <a:ext cx="2311400" cy="365125"/>
          </a:xfrm>
          <a:prstGeom prst="rect">
            <a:avLst/>
          </a:prstGeom>
        </p:spPr>
        <p:txBody>
          <a:bodyPr/>
          <a:lstStyle/>
          <a:p>
            <a:fld id="{95073CE8-BEDF-4976-A928-DDF569DB4EFC}" type="slidenum">
              <a:rPr lang="pt-PT" smtClean="0"/>
              <a:pPr/>
              <a:t>‹#›</a:t>
            </a:fld>
            <a:endParaRPr lang="pt-PT"/>
          </a:p>
        </p:txBody>
      </p:sp>
    </p:spTree>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p:cNvSpPr>
            <a:spLocks noGrp="1"/>
          </p:cNvSpPr>
          <p:nvPr userDrawn="1">
            <p:ph type="title"/>
          </p:nvPr>
        </p:nvSpPr>
        <p:spPr>
          <a:xfrm>
            <a:off x="495300" y="274638"/>
            <a:ext cx="8915400" cy="1143000"/>
          </a:xfrm>
        </p:spPr>
        <p:txBody>
          <a:bodyPr/>
          <a:lstStyle>
            <a:lvl1pPr>
              <a:defRPr/>
            </a:lvl1pPr>
          </a:lstStyle>
          <a:p>
            <a:endParaRPr lang="pt-PT" dirty="0"/>
          </a:p>
        </p:txBody>
      </p:sp>
      <p:pic>
        <p:nvPicPr>
          <p:cNvPr id="1026" name="Picture 2" descr="C:\Users\NunoAlexandre\AppData\Local\Microsoft\Windows\INetCache\IE\J752MMU8\MC900383308[1].wmf"/>
          <p:cNvPicPr>
            <a:picLocks noChangeAspect="1" noChangeArrowheads="1"/>
          </p:cNvPicPr>
          <p:nvPr userDrawn="1"/>
        </p:nvPicPr>
        <p:blipFill>
          <a:blip r:embed="rId2" cstate="print"/>
          <a:srcRect/>
          <a:stretch>
            <a:fillRect/>
          </a:stretch>
        </p:blipFill>
        <p:spPr bwMode="auto">
          <a:xfrm>
            <a:off x="2676144" y="1975561"/>
            <a:ext cx="4553712" cy="2906878"/>
          </a:xfrm>
          <a:prstGeom prst="rect">
            <a:avLst/>
          </a:prstGeom>
          <a:noFill/>
        </p:spPr>
      </p:pic>
      <p:pic>
        <p:nvPicPr>
          <p:cNvPr id="1027" name="Picture 3" descr="C:\Users\NunoAlexandre\AppData\Local\Microsoft\Windows\INetCache\IE\J752MMU8\MC900383308[1].wmf"/>
          <p:cNvPicPr>
            <a:picLocks noChangeAspect="1" noChangeArrowheads="1"/>
          </p:cNvPicPr>
          <p:nvPr userDrawn="1"/>
        </p:nvPicPr>
        <p:blipFill>
          <a:blip r:embed="rId2" cstate="print"/>
          <a:srcRect/>
          <a:stretch>
            <a:fillRect/>
          </a:stretch>
        </p:blipFill>
        <p:spPr bwMode="auto">
          <a:xfrm>
            <a:off x="1483212" y="1520788"/>
            <a:ext cx="6939577" cy="4429903"/>
          </a:xfrm>
          <a:prstGeom prst="rect">
            <a:avLst/>
          </a:prstGeom>
          <a:noFill/>
        </p:spPr>
      </p:pic>
    </p:spTree>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 2">
    <p:bg>
      <p:bgRef idx="1001">
        <a:schemeClr val="bg1"/>
      </p:bgRef>
    </p:bg>
    <p:spTree>
      <p:nvGrpSpPr>
        <p:cNvPr id="1" name=""/>
        <p:cNvGrpSpPr/>
        <p:nvPr/>
      </p:nvGrpSpPr>
      <p:grpSpPr>
        <a:xfrm>
          <a:off x="0" y="0"/>
          <a:ext cx="0" cy="0"/>
          <a:chOff x="0" y="0"/>
          <a:chExt cx="0" cy="0"/>
        </a:xfrm>
      </p:grpSpPr>
      <p:pic>
        <p:nvPicPr>
          <p:cNvPr id="3075" name="Picture 3"/>
          <p:cNvPicPr>
            <a:picLocks noChangeAspect="1" noChangeArrowheads="1"/>
          </p:cNvPicPr>
          <p:nvPr userDrawn="1"/>
        </p:nvPicPr>
        <p:blipFill>
          <a:blip r:embed="rId2" cstate="print">
            <a:extLst/>
          </a:blip>
          <a:srcRect/>
          <a:stretch>
            <a:fillRect/>
          </a:stretch>
        </p:blipFill>
        <p:spPr bwMode="auto">
          <a:xfrm>
            <a:off x="0" y="0"/>
            <a:ext cx="9944100" cy="6886575"/>
          </a:xfrm>
          <a:prstGeom prst="rect">
            <a:avLst/>
          </a:prstGeom>
          <a:extLst/>
        </p:spPr>
      </p:pic>
      <p:sp>
        <p:nvSpPr>
          <p:cNvPr id="4" name="Title 1"/>
          <p:cNvSpPr>
            <a:spLocks noGrp="1"/>
          </p:cNvSpPr>
          <p:nvPr>
            <p:ph type="title"/>
          </p:nvPr>
        </p:nvSpPr>
        <p:spPr>
          <a:xfrm>
            <a:off x="495300" y="274638"/>
            <a:ext cx="8915400" cy="1143000"/>
          </a:xfrm>
        </p:spPr>
        <p:txBody>
          <a:bodyPr>
            <a:normAutofit/>
          </a:bodyPr>
          <a:lstStyle>
            <a:lvl1pPr algn="l">
              <a:defRPr sz="4800"/>
            </a:lvl1pPr>
          </a:lstStyle>
          <a:p>
            <a:r>
              <a:rPr lang="en-US" smtClean="0"/>
              <a:t>Click to edit Master title style</a:t>
            </a:r>
            <a:endParaRPr lang="pt-PT"/>
          </a:p>
        </p:txBody>
      </p:sp>
      <p:sp>
        <p:nvSpPr>
          <p:cNvPr id="5" name="Content Placeholder 2"/>
          <p:cNvSpPr>
            <a:spLocks noGrp="1"/>
          </p:cNvSpPr>
          <p:nvPr>
            <p:ph idx="1"/>
          </p:nvPr>
        </p:nvSpPr>
        <p:spPr>
          <a:xfrm>
            <a:off x="495300" y="1600201"/>
            <a:ext cx="89154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smtClean="0"/>
              <a:t>Click to edit Master title style</a:t>
            </a:r>
            <a:endParaRPr lang="pt-PT"/>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5" cstate="print">
            <a:extLst/>
          </a:blip>
          <a:srcRect/>
          <a:stretch>
            <a:fillRect/>
          </a:stretch>
        </p:blipFill>
        <p:spPr bwMode="auto">
          <a:xfrm>
            <a:off x="0" y="0"/>
            <a:ext cx="9944100" cy="6886575"/>
          </a:xfrm>
          <a:prstGeom prst="rect">
            <a:avLst/>
          </a:prstGeom>
          <a:extLst/>
        </p:spPr>
      </p:pic>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smtClean="0"/>
              <a:t>Click to edit Master title style</a:t>
            </a:r>
            <a:endParaRPr lang="pt-PT"/>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pt-PT" dirty="0"/>
          </a:p>
        </p:txBody>
      </p:sp>
      <p:pic>
        <p:nvPicPr>
          <p:cNvPr id="8" name="Picture 9" descr="logo.png"/>
          <p:cNvPicPr>
            <a:picLocks noChangeAspect="1"/>
          </p:cNvPicPr>
          <p:nvPr/>
        </p:nvPicPr>
        <p:blipFill>
          <a:blip r:embed="rId16" cstate="print">
            <a:extLst/>
          </a:blip>
          <a:srcRect/>
          <a:stretch>
            <a:fillRect/>
          </a:stretch>
        </p:blipFill>
        <p:spPr bwMode="auto">
          <a:xfrm>
            <a:off x="6645188" y="5733256"/>
            <a:ext cx="3467100" cy="1446212"/>
          </a:xfrm>
          <a:prstGeom prst="rect">
            <a:avLst/>
          </a:prstGeom>
          <a:extLst/>
        </p:spPr>
      </p:pic>
      <p:pic>
        <p:nvPicPr>
          <p:cNvPr id="11" name="Picture 7" descr="Logo Net H.png"/>
          <p:cNvPicPr>
            <a:picLocks noChangeAspect="1"/>
          </p:cNvPicPr>
          <p:nvPr userDrawn="1"/>
        </p:nvPicPr>
        <p:blipFill>
          <a:blip r:embed="rId17" cstate="print">
            <a:extLst/>
          </a:blip>
          <a:srcRect/>
          <a:stretch>
            <a:fillRect/>
          </a:stretch>
        </p:blipFill>
        <p:spPr bwMode="auto">
          <a:xfrm>
            <a:off x="166654" y="6215082"/>
            <a:ext cx="1717675" cy="423863"/>
          </a:xfrm>
          <a:prstGeom prst="rect">
            <a:avLst/>
          </a:prstGeom>
          <a:extLst/>
        </p:spPr>
      </p:pic>
      <p:pic>
        <p:nvPicPr>
          <p:cNvPr id="7" name="Picture 6" descr="88x31.png"/>
          <p:cNvPicPr>
            <a:picLocks noChangeAspect="1"/>
          </p:cNvPicPr>
          <p:nvPr userDrawn="1"/>
        </p:nvPicPr>
        <p:blipFill>
          <a:blip r:embed="rId18" cstate="print"/>
          <a:stretch>
            <a:fillRect/>
          </a:stretch>
        </p:blipFill>
        <p:spPr>
          <a:xfrm>
            <a:off x="4160912" y="6201308"/>
            <a:ext cx="1117460" cy="393651"/>
          </a:xfrm>
          <a:prstGeom prst="rect">
            <a:avLst/>
          </a:prstGeom>
        </p:spPr>
      </p:pic>
    </p:spTree>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 id="2147483661" r:id="rId13"/>
  </p:sldLayoutIdLst>
  <p:timing>
    <p:tnLst>
      <p:par>
        <p:cTn id="1" dur="indefinite" restart="never" nodeType="tmRoot"/>
      </p:par>
    </p:tnLst>
  </p:timing>
  <p:hf hdr="0" ftr="0" dt="0"/>
  <p:txStyles>
    <p:titleStyle>
      <a:lvl1pPr algn="ctr" defTabSz="914400" rtl="0" eaLnBrk="1" latinLnBrk="0" hangingPunct="1">
        <a:spcBef>
          <a:spcPct val="0"/>
        </a:spcBef>
        <a:buNone/>
        <a:defRPr sz="5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netponto.or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creativecommons.org/licenses/by/3.0/" TargetMode="Externa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msdn.microsoft.com/en-us/library/ff603380(v=vs.100).aspx"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mef.codeplex.com/wikipage?title=Debugging%20and%20Diagnostics&amp;referringTitle=Guide"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6" Type="http://schemas.openxmlformats.org/officeDocument/2006/relationships/image" Target="../media/image14.gif"/><Relationship Id="rId5" Type="http://schemas.openxmlformats.org/officeDocument/2006/relationships/image" Target="../media/image13.png"/><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3" Type="http://schemas.openxmlformats.org/officeDocument/2006/relationships/hyperlink" Target="http://msdn.microsoft.com/en-us/library/dd460648(v=vs.110).aspx" TargetMode="External"/><Relationship Id="rId2" Type="http://schemas.openxmlformats.org/officeDocument/2006/relationships/hyperlink" Target="http://msdn.microsoft.com/en-us/magazine/ee291628.aspx" TargetMode="External"/><Relationship Id="rId1" Type="http://schemas.openxmlformats.org/officeDocument/2006/relationships/slideLayout" Target="../slideLayouts/slideLayout2.xml"/><Relationship Id="rId6" Type="http://schemas.openxmlformats.org/officeDocument/2006/relationships/hyperlink" Target="http://netponto.org/sessao/maf-managed-addin-framework-criacao-de-aplicacoes-extensiveis/" TargetMode="External"/><Relationship Id="rId5" Type="http://schemas.openxmlformats.org/officeDocument/2006/relationships/hyperlink" Target="https://mef.codeplex.com/wikipage?title=Guide" TargetMode="External"/><Relationship Id="rId4" Type="http://schemas.openxmlformats.org/officeDocument/2006/relationships/hyperlink" Target="http://buksbaum.us/2011/08/20/gentle-introduction-to-mefpart-one/"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www.microsoft.com/portugal" TargetMode="External"/><Relationship Id="rId2" Type="http://schemas.openxmlformats.org/officeDocument/2006/relationships/image" Target="../media/image17.png"/><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2.jpeg"/><Relationship Id="rId2" Type="http://schemas.openxmlformats.org/officeDocument/2006/relationships/hyperlink" Target="http://www.pluralsight-training.net/microsoft/" TargetMode="External"/><Relationship Id="rId1" Type="http://schemas.openxmlformats.org/officeDocument/2006/relationships/slideLayout" Target="../slideLayouts/slideLayout8.xml"/><Relationship Id="rId6" Type="http://schemas.openxmlformats.org/officeDocument/2006/relationships/hyperlink" Target="http://www.telerik.com/" TargetMode="External"/><Relationship Id="rId5" Type="http://schemas.openxmlformats.org/officeDocument/2006/relationships/image" Target="../media/image21.png"/><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hyperlink" Target="http://www.iconarchive.com/show/social-media-icons-by-iconshock.html" TargetMode="External"/><Relationship Id="rId7"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gif"/><Relationship Id="rId4" Type="http://schemas.openxmlformats.org/officeDocument/2006/relationships/hyperlink" Target="http://www.iconarchive.com/show/flat-gradient-social-icons-by-limav.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2500" y="4000504"/>
            <a:ext cx="9453500" cy="904660"/>
          </a:xfrm>
        </p:spPr>
        <p:txBody>
          <a:bodyPr>
            <a:normAutofit/>
          </a:bodyPr>
          <a:lstStyle/>
          <a:p>
            <a:pPr algn="l"/>
            <a:r>
              <a:rPr lang="en-US" b="0" dirty="0" smtClean="0"/>
              <a:t>Give more life to your application…</a:t>
            </a:r>
            <a:endParaRPr lang="pt-PT" sz="2100" b="1" dirty="0">
              <a:solidFill>
                <a:schemeClr val="bg1">
                  <a:lumMod val="50000"/>
                </a:schemeClr>
              </a:solidFill>
              <a:latin typeface="Courier New" pitchFamily="49" charset="0"/>
              <a:cs typeface="Courier New" pitchFamily="49" charset="0"/>
            </a:endParaRPr>
          </a:p>
        </p:txBody>
      </p:sp>
      <p:sp>
        <p:nvSpPr>
          <p:cNvPr id="5" name="Subtitle 2"/>
          <p:cNvSpPr txBox="1">
            <a:spLocks/>
          </p:cNvSpPr>
          <p:nvPr/>
        </p:nvSpPr>
        <p:spPr>
          <a:xfrm>
            <a:off x="6643734" y="171424"/>
            <a:ext cx="3238488" cy="75724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44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40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36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pt-PT" sz="2800" dirty="0" smtClean="0">
                <a:hlinkClick r:id="rId2"/>
              </a:rPr>
              <a:t>http://netponto.org</a:t>
            </a:r>
            <a:endParaRPr lang="pt-PT" sz="2800" dirty="0"/>
          </a:p>
        </p:txBody>
      </p:sp>
      <p:sp>
        <p:nvSpPr>
          <p:cNvPr id="7" name="Subtitle 2"/>
          <p:cNvSpPr txBox="1">
            <a:spLocks/>
          </p:cNvSpPr>
          <p:nvPr/>
        </p:nvSpPr>
        <p:spPr>
          <a:xfrm>
            <a:off x="238092" y="214290"/>
            <a:ext cx="6357982" cy="757246"/>
          </a:xfrm>
          <a:prstGeom prst="rect">
            <a:avLst/>
          </a:prstGeom>
        </p:spPr>
        <p:txBody>
          <a:bodyPr vert="horz" lIns="91440" tIns="45720" rIns="91440" bIns="45720" rtlCol="0">
            <a:normAutofit fontScale="92500"/>
          </a:bodyPr>
          <a:lstStyle>
            <a:lvl1pPr marL="0" indent="0" algn="ctr" defTabSz="914400" rtl="0" eaLnBrk="1" latinLnBrk="0" hangingPunct="1">
              <a:spcBef>
                <a:spcPct val="20000"/>
              </a:spcBef>
              <a:buFont typeface="Arial" pitchFamily="34" charset="0"/>
              <a:buNone/>
              <a:defRPr sz="44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40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36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pt-PT" sz="2800" b="1" dirty="0" smtClean="0">
                <a:solidFill>
                  <a:schemeClr val="tx1">
                    <a:lumMod val="65000"/>
                    <a:lumOff val="35000"/>
                  </a:schemeClr>
                </a:solidFill>
              </a:rPr>
              <a:t>49ª </a:t>
            </a:r>
            <a:r>
              <a:rPr lang="pt-PT" sz="2800" b="1" dirty="0" smtClean="0">
                <a:solidFill>
                  <a:schemeClr val="tx1">
                    <a:lumMod val="65000"/>
                    <a:lumOff val="35000"/>
                  </a:schemeClr>
                </a:solidFill>
              </a:rPr>
              <a:t>Reunião Presencial </a:t>
            </a:r>
            <a:r>
              <a:rPr lang="pt-PT" sz="2800" b="1" dirty="0" smtClean="0">
                <a:solidFill>
                  <a:schemeClr val="tx1">
                    <a:lumMod val="65000"/>
                    <a:lumOff val="35000"/>
                  </a:schemeClr>
                </a:solidFill>
              </a:rPr>
              <a:t>– 2</a:t>
            </a:r>
            <a:r>
              <a:rPr lang="pt-PT" sz="2800" b="1" dirty="0" smtClean="0">
                <a:solidFill>
                  <a:schemeClr val="tx1">
                    <a:lumMod val="65000"/>
                    <a:lumOff val="35000"/>
                  </a:schemeClr>
                </a:solidFill>
              </a:rPr>
              <a:t>6</a:t>
            </a:r>
            <a:r>
              <a:rPr lang="pt-PT" sz="2800" b="1" dirty="0" smtClean="0">
                <a:solidFill>
                  <a:schemeClr val="tx1">
                    <a:lumMod val="65000"/>
                    <a:lumOff val="35000"/>
                  </a:schemeClr>
                </a:solidFill>
              </a:rPr>
              <a:t>/07/2014 	</a:t>
            </a:r>
            <a:endParaRPr lang="pt-PT" sz="2800" b="1" dirty="0">
              <a:solidFill>
                <a:schemeClr val="tx1">
                  <a:lumMod val="65000"/>
                  <a:lumOff val="35000"/>
                </a:schemeClr>
              </a:solidFill>
            </a:endParaRPr>
          </a:p>
        </p:txBody>
      </p:sp>
      <p:sp>
        <p:nvSpPr>
          <p:cNvPr id="8" name="Title 1"/>
          <p:cNvSpPr txBox="1">
            <a:spLocks/>
          </p:cNvSpPr>
          <p:nvPr/>
        </p:nvSpPr>
        <p:spPr>
          <a:xfrm>
            <a:off x="1548172" y="4689140"/>
            <a:ext cx="8013340" cy="828092"/>
          </a:xfrm>
          <a:prstGeom prst="rect">
            <a:avLst/>
          </a:prstGeom>
        </p:spPr>
        <p:txBody>
          <a:bodyPr vert="horz" lIns="91440" tIns="45720" rIns="91440" bIns="45720" rtlCol="0" anchor="ctr">
            <a:normAutofit fontScale="77500" lnSpcReduction="20000"/>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smtClean="0">
                <a:ln>
                  <a:noFill/>
                </a:ln>
                <a:solidFill>
                  <a:schemeClr val="tx1"/>
                </a:solidFill>
                <a:effectLst/>
                <a:uLnTx/>
                <a:uFillTx/>
                <a:latin typeface="+mj-lt"/>
                <a:ea typeface="+mj-ea"/>
                <a:cs typeface="+mj-cs"/>
              </a:rPr>
              <a:t>... </a:t>
            </a:r>
            <a:r>
              <a:rPr lang="en-US" sz="4800" noProof="0" dirty="0" smtClean="0">
                <a:latin typeface="+mj-lt"/>
                <a:ea typeface="+mj-ea"/>
                <a:cs typeface="+mj-cs"/>
              </a:rPr>
              <a:t>e</a:t>
            </a:r>
            <a:r>
              <a:rPr kumimoji="0" lang="en-US" sz="4800" b="0" i="0" u="none" strike="noStrike" kern="1200" cap="none" spc="0" normalizeH="0" baseline="0" noProof="0" dirty="0" smtClean="0">
                <a:ln>
                  <a:noFill/>
                </a:ln>
                <a:solidFill>
                  <a:schemeClr val="tx1"/>
                </a:solidFill>
                <a:effectLst/>
                <a:uLnTx/>
                <a:uFillTx/>
                <a:latin typeface="+mj-lt"/>
                <a:ea typeface="+mj-ea"/>
                <a:cs typeface="+mj-cs"/>
              </a:rPr>
              <a:t>xtending</a:t>
            </a:r>
            <a:r>
              <a:rPr kumimoji="0" lang="en-US" sz="4800" b="0" i="0" u="none" strike="noStrike" kern="1200" cap="none" spc="0" normalizeH="0" noProof="0" dirty="0" smtClean="0">
                <a:ln>
                  <a:noFill/>
                </a:ln>
                <a:solidFill>
                  <a:schemeClr val="tx1"/>
                </a:solidFill>
                <a:effectLst/>
                <a:uLnTx/>
                <a:uFillTx/>
                <a:latin typeface="+mj-lt"/>
                <a:ea typeface="+mj-ea"/>
                <a:cs typeface="+mj-cs"/>
              </a:rPr>
              <a:t> it </a:t>
            </a:r>
            <a:r>
              <a:rPr kumimoji="0" lang="en-US" sz="4800" b="0" i="0" u="none" strike="noStrike" kern="1200" cap="none" spc="0" normalizeH="0" baseline="0" noProof="0" dirty="0" smtClean="0">
                <a:ln>
                  <a:noFill/>
                </a:ln>
                <a:solidFill>
                  <a:schemeClr val="tx1"/>
                </a:solidFill>
                <a:effectLst/>
                <a:uLnTx/>
                <a:uFillTx/>
                <a:latin typeface="+mj-lt"/>
                <a:ea typeface="+mj-ea"/>
                <a:cs typeface="+mj-cs"/>
              </a:rPr>
              <a:t>with MEF </a:t>
            </a:r>
          </a:p>
          <a:p>
            <a:pPr marL="0" marR="0" lvl="0" indent="0" algn="r" defTabSz="914400" rtl="0" eaLnBrk="1" fontAlgn="auto" latinLnBrk="0" hangingPunct="1">
              <a:lnSpc>
                <a:spcPct val="100000"/>
              </a:lnSpc>
              <a:spcBef>
                <a:spcPct val="0"/>
              </a:spcBef>
              <a:spcAft>
                <a:spcPts val="0"/>
              </a:spcAft>
              <a:buClrTx/>
              <a:buSzTx/>
              <a:buFontTx/>
              <a:buNone/>
              <a:tabLst/>
              <a:defRPr/>
            </a:pPr>
            <a:r>
              <a:rPr lang="en-US" sz="2800" dirty="0" smtClean="0">
                <a:latin typeface="+mj-lt"/>
                <a:ea typeface="+mj-ea"/>
                <a:cs typeface="+mj-cs"/>
              </a:rPr>
              <a:t>An introduction.</a:t>
            </a:r>
            <a:endParaRPr kumimoji="0" lang="pt-PT" sz="2800" b="1" i="0" u="none" strike="noStrike" kern="1200" cap="none" spc="0" normalizeH="0" baseline="0" noProof="0" dirty="0">
              <a:ln>
                <a:noFill/>
              </a:ln>
              <a:solidFill>
                <a:schemeClr val="bg1">
                  <a:lumMod val="50000"/>
                </a:schemeClr>
              </a:solidFill>
              <a:effectLst/>
              <a:uLnTx/>
              <a:uFillTx/>
              <a:latin typeface="Courier New" pitchFamily="49" charset="0"/>
              <a:ea typeface="+mj-ea"/>
              <a:cs typeface="Courier New" pitchFamily="49" charset="0"/>
            </a:endParaRPr>
          </a:p>
        </p:txBody>
      </p:sp>
      <p:sp>
        <p:nvSpPr>
          <p:cNvPr id="9" name="Title 1"/>
          <p:cNvSpPr txBox="1">
            <a:spLocks/>
          </p:cNvSpPr>
          <p:nvPr/>
        </p:nvSpPr>
        <p:spPr>
          <a:xfrm>
            <a:off x="0" y="5445224"/>
            <a:ext cx="9906000" cy="912734"/>
          </a:xfrm>
          <a:prstGeom prst="rect">
            <a:avLst/>
          </a:prstGeom>
        </p:spPr>
        <p:txBody>
          <a:bodyPr vert="horz" lIns="91440" tIns="45720" rIns="91440" bIns="45720" rtlCol="0" anchor="ctr">
            <a:normAutofit fontScale="77500" lnSpcReduction="20000"/>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pt-PT" sz="4800" b="1" i="0" u="none" strike="noStrike" kern="1200" cap="none" spc="0" normalizeH="0" baseline="0" noProof="0" dirty="0" smtClean="0">
                <a:ln>
                  <a:noFill/>
                </a:ln>
                <a:solidFill>
                  <a:schemeClr val="tx1"/>
                </a:solidFill>
                <a:effectLst/>
                <a:uLnTx/>
                <a:uFillTx/>
                <a:latin typeface="+mj-lt"/>
                <a:ea typeface="+mj-ea"/>
                <a:cs typeface="+mj-cs"/>
              </a:rPr>
              <a:t/>
            </a:r>
            <a:br>
              <a:rPr kumimoji="0" lang="pt-PT" sz="4800" b="1" i="0" u="none" strike="noStrike" kern="1200" cap="none" spc="0" normalizeH="0" baseline="0" noProof="0" dirty="0" smtClean="0">
                <a:ln>
                  <a:noFill/>
                </a:ln>
                <a:solidFill>
                  <a:schemeClr val="tx1"/>
                </a:solidFill>
                <a:effectLst/>
                <a:uLnTx/>
                <a:uFillTx/>
                <a:latin typeface="+mj-lt"/>
                <a:ea typeface="+mj-ea"/>
                <a:cs typeface="+mj-cs"/>
              </a:rPr>
            </a:br>
            <a:r>
              <a:rPr kumimoji="0" lang="pt-PT" sz="3200" b="1" i="0" u="none" strike="noStrike" kern="1200" cap="none" spc="0" normalizeH="0" baseline="0" noProof="0" dirty="0" smtClean="0">
                <a:ln>
                  <a:noFill/>
                </a:ln>
                <a:solidFill>
                  <a:schemeClr val="bg1">
                    <a:lumMod val="50000"/>
                  </a:schemeClr>
                </a:solidFill>
                <a:effectLst/>
                <a:uLnTx/>
                <a:uFillTx/>
                <a:latin typeface="+mj-lt"/>
                <a:ea typeface="+mj-ea"/>
                <a:cs typeface="+mj-cs"/>
              </a:rPr>
              <a:t>Nuno Cancelo</a:t>
            </a:r>
            <a:endParaRPr kumimoji="0" lang="pt-PT" sz="2100" b="1" i="0" u="none" strike="noStrike" kern="1200" cap="none" spc="0" normalizeH="0" baseline="0" noProof="0" dirty="0">
              <a:ln>
                <a:noFill/>
              </a:ln>
              <a:solidFill>
                <a:schemeClr val="bg1">
                  <a:lumMod val="50000"/>
                </a:schemeClr>
              </a:solidFill>
              <a:effectLst/>
              <a:uLnTx/>
              <a:uFillTx/>
              <a:latin typeface="Courier New" pitchFamily="49" charset="0"/>
              <a:ea typeface="+mj-ea"/>
              <a:cs typeface="Courier New" pitchFamily="49" charset="0"/>
            </a:endParaRPr>
          </a:p>
        </p:txBody>
      </p:sp>
    </p:spTree>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8504" y="2957374"/>
            <a:ext cx="8820980" cy="943253"/>
          </a:xfrm>
        </p:spPr>
        <p:txBody>
          <a:bodyPr>
            <a:normAutofit fontScale="55000" lnSpcReduction="20000"/>
          </a:bodyPr>
          <a:lstStyle/>
          <a:p>
            <a:pPr algn="ctr">
              <a:buNone/>
            </a:pPr>
            <a:r>
              <a:rPr lang="pt-PT" sz="9600" dirty="0" err="1"/>
              <a:t>Before</a:t>
            </a:r>
            <a:r>
              <a:rPr lang="pt-PT" sz="9600" dirty="0"/>
              <a:t> MEF ... </a:t>
            </a:r>
            <a:r>
              <a:rPr lang="pt-PT" sz="9600" dirty="0" err="1"/>
              <a:t>there</a:t>
            </a:r>
            <a:r>
              <a:rPr lang="pt-PT" sz="9600" dirty="0"/>
              <a:t> </a:t>
            </a:r>
            <a:r>
              <a:rPr lang="pt-PT" sz="9600" dirty="0" err="1"/>
              <a:t>was</a:t>
            </a:r>
            <a:r>
              <a:rPr lang="pt-PT" sz="9600" dirty="0"/>
              <a:t> MAF</a:t>
            </a:r>
            <a:endParaRPr lang="pt-PT" sz="9600" dirty="0" smtClean="0"/>
          </a:p>
        </p:txBody>
      </p:sp>
    </p:spTree>
    <p:extLst>
      <p:ext uri="{BB962C8B-B14F-4D97-AF65-F5344CB8AC3E}">
        <p14:creationId xmlns:p14="http://schemas.microsoft.com/office/powerpoint/2010/main" xmlns="" val="3109839247"/>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.NET Framework 3.5</a:t>
            </a:r>
            <a:endParaRPr lang="pt-PT" dirty="0"/>
          </a:p>
        </p:txBody>
      </p:sp>
      <p:sp>
        <p:nvSpPr>
          <p:cNvPr id="3" name="Content Placeholder 2"/>
          <p:cNvSpPr>
            <a:spLocks noGrp="1"/>
          </p:cNvSpPr>
          <p:nvPr>
            <p:ph idx="1"/>
          </p:nvPr>
        </p:nvSpPr>
        <p:spPr/>
        <p:txBody>
          <a:bodyPr/>
          <a:lstStyle/>
          <a:p>
            <a:r>
              <a:rPr lang="pt-PT" dirty="0" smtClean="0"/>
              <a:t>Managed Add-in Framework</a:t>
            </a:r>
          </a:p>
          <a:p>
            <a:r>
              <a:rPr lang="pt-PT" dirty="0" smtClean="0"/>
              <a:t>Full Pipeline Development</a:t>
            </a:r>
            <a:endParaRPr lang="pt-PT" dirty="0"/>
          </a:p>
        </p:txBody>
      </p:sp>
      <p:pic>
        <p:nvPicPr>
          <p:cNvPr id="4" name="Picture 3" descr="maf.png"/>
          <p:cNvPicPr>
            <a:picLocks noChangeAspect="1"/>
          </p:cNvPicPr>
          <p:nvPr/>
        </p:nvPicPr>
        <p:blipFill>
          <a:blip r:embed="rId2" cstate="print"/>
          <a:stretch>
            <a:fillRect/>
          </a:stretch>
        </p:blipFill>
        <p:spPr>
          <a:xfrm>
            <a:off x="812540" y="3212976"/>
            <a:ext cx="8147849" cy="2304256"/>
          </a:xfrm>
          <a:prstGeom prst="rect">
            <a:avLst/>
          </a:prstGeom>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.NET Framework 3.5</a:t>
            </a:r>
            <a:endParaRPr lang="pt-PT" dirty="0"/>
          </a:p>
        </p:txBody>
      </p:sp>
      <p:sp>
        <p:nvSpPr>
          <p:cNvPr id="3" name="Content Placeholder 2"/>
          <p:cNvSpPr>
            <a:spLocks noGrp="1"/>
          </p:cNvSpPr>
          <p:nvPr>
            <p:ph idx="1"/>
          </p:nvPr>
        </p:nvSpPr>
        <p:spPr/>
        <p:txBody>
          <a:bodyPr/>
          <a:lstStyle/>
          <a:p>
            <a:pPr>
              <a:lnSpc>
                <a:spcPct val="150000"/>
              </a:lnSpc>
            </a:pPr>
            <a:r>
              <a:rPr lang="pt-PT" dirty="0" smtClean="0"/>
              <a:t>Complex infra-structure</a:t>
            </a:r>
          </a:p>
          <a:p>
            <a:pPr>
              <a:lnSpc>
                <a:spcPct val="150000"/>
              </a:lnSpc>
            </a:pPr>
            <a:r>
              <a:rPr lang="pt-PT" dirty="0" smtClean="0"/>
              <a:t>Time consuming</a:t>
            </a:r>
          </a:p>
          <a:p>
            <a:pPr>
              <a:lnSpc>
                <a:spcPct val="150000"/>
              </a:lnSpc>
            </a:pPr>
            <a:r>
              <a:rPr lang="pt-PT" dirty="0" smtClean="0"/>
              <a:t>Codeplex sugested an alternative</a:t>
            </a:r>
          </a:p>
          <a:p>
            <a:pPr lvl="1">
              <a:lnSpc>
                <a:spcPct val="150000"/>
              </a:lnSpc>
            </a:pPr>
            <a:r>
              <a:rPr lang="pt-PT" dirty="0" smtClean="0"/>
              <a:t> Managed Extensibility Framework</a:t>
            </a:r>
          </a:p>
          <a:p>
            <a:pPr lvl="1">
              <a:lnSpc>
                <a:spcPct val="150000"/>
              </a:lnSpc>
            </a:pPr>
            <a:endParaRPr lang="pt-PT"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2510" y="2957374"/>
            <a:ext cx="8820980" cy="943253"/>
          </a:xfrm>
        </p:spPr>
        <p:txBody>
          <a:bodyPr>
            <a:normAutofit fontScale="77500" lnSpcReduction="20000"/>
          </a:bodyPr>
          <a:lstStyle/>
          <a:p>
            <a:pPr algn="ctr">
              <a:buNone/>
            </a:pPr>
            <a:r>
              <a:rPr lang="pt-PT" sz="6000" dirty="0" smtClean="0"/>
              <a:t>Managed Extensibility Framework</a:t>
            </a:r>
          </a:p>
        </p:txBody>
      </p:sp>
    </p:spTree>
    <p:extLst>
      <p:ext uri="{BB962C8B-B14F-4D97-AF65-F5344CB8AC3E}">
        <p14:creationId xmlns:p14="http://schemas.microsoft.com/office/powerpoint/2010/main" xmlns="" val="3109839247"/>
      </p:ext>
    </p:extLst>
  </p:cSld>
  <p:clrMapOvr>
    <a:masterClrMapping/>
  </p:clrMapOvr>
  <p:transition spd="slow">
    <p:wipe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Managed Extensibility Framework</a:t>
            </a:r>
            <a:endParaRPr lang="pt-PT" dirty="0"/>
          </a:p>
        </p:txBody>
      </p:sp>
      <p:sp>
        <p:nvSpPr>
          <p:cNvPr id="3" name="Content Placeholder 2"/>
          <p:cNvSpPr>
            <a:spLocks noGrp="1"/>
          </p:cNvSpPr>
          <p:nvPr>
            <p:ph idx="1"/>
          </p:nvPr>
        </p:nvSpPr>
        <p:spPr/>
        <p:txBody>
          <a:bodyPr>
            <a:normAutofit/>
          </a:bodyPr>
          <a:lstStyle/>
          <a:p>
            <a:pPr>
              <a:lnSpc>
                <a:spcPct val="150000"/>
              </a:lnSpc>
            </a:pPr>
            <a:r>
              <a:rPr lang="pt-PT" dirty="0" smtClean="0"/>
              <a:t>Prior to .NET Framework 4.0</a:t>
            </a:r>
          </a:p>
          <a:p>
            <a:pPr lvl="1">
              <a:lnSpc>
                <a:spcPct val="150000"/>
              </a:lnSpc>
            </a:pPr>
            <a:r>
              <a:rPr lang="pt-PT" dirty="0" smtClean="0"/>
              <a:t> Codeplex</a:t>
            </a:r>
          </a:p>
          <a:p>
            <a:pPr>
              <a:lnSpc>
                <a:spcPct val="150000"/>
              </a:lnSpc>
            </a:pPr>
            <a:r>
              <a:rPr lang="pt-PT" dirty="0" smtClean="0"/>
              <a:t>.Net Framework 4.0 </a:t>
            </a:r>
          </a:p>
          <a:p>
            <a:pPr>
              <a:lnSpc>
                <a:spcPct val="150000"/>
              </a:lnSpc>
            </a:pPr>
            <a:r>
              <a:rPr lang="pt-PT" dirty="0" smtClean="0"/>
              <a:t>Silverlight 4.0</a:t>
            </a:r>
          </a:p>
          <a:p>
            <a:pPr lvl="1"/>
            <a:endParaRPr lang="pt-PT" dirty="0"/>
          </a:p>
        </p:txBody>
      </p:sp>
    </p:spTree>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Managed Extensibility Framework</a:t>
            </a:r>
            <a:endParaRPr lang="pt-PT" dirty="0"/>
          </a:p>
        </p:txBody>
      </p:sp>
      <p:sp>
        <p:nvSpPr>
          <p:cNvPr id="3" name="Content Placeholder 2"/>
          <p:cNvSpPr>
            <a:spLocks noGrp="1"/>
          </p:cNvSpPr>
          <p:nvPr>
            <p:ph idx="1"/>
          </p:nvPr>
        </p:nvSpPr>
        <p:spPr/>
        <p:txBody>
          <a:bodyPr>
            <a:normAutofit/>
          </a:bodyPr>
          <a:lstStyle/>
          <a:p>
            <a:r>
              <a:rPr lang="pt-PT" dirty="0" smtClean="0"/>
              <a:t>Lightweight framework</a:t>
            </a:r>
          </a:p>
          <a:p>
            <a:r>
              <a:rPr lang="pt-PT" dirty="0" smtClean="0"/>
              <a:t>Discover extensions</a:t>
            </a:r>
          </a:p>
          <a:p>
            <a:r>
              <a:rPr lang="pt-PT" dirty="0" smtClean="0"/>
              <a:t>Little Configuration </a:t>
            </a:r>
          </a:p>
          <a:p>
            <a:r>
              <a:rPr lang="pt-PT" dirty="0" smtClean="0"/>
              <a:t>Tags additional Metadata</a:t>
            </a:r>
          </a:p>
          <a:p>
            <a:r>
              <a:rPr lang="pt-PT" dirty="0" smtClean="0"/>
              <a:t>Compatible with MAF</a:t>
            </a:r>
          </a:p>
        </p:txBody>
      </p:sp>
    </p:spTree>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Managed Extensibility Framework</a:t>
            </a:r>
            <a:endParaRPr lang="pt-PT" dirty="0"/>
          </a:p>
        </p:txBody>
      </p:sp>
      <p:sp>
        <p:nvSpPr>
          <p:cNvPr id="3" name="Content Placeholder 2"/>
          <p:cNvSpPr>
            <a:spLocks noGrp="1"/>
          </p:cNvSpPr>
          <p:nvPr>
            <p:ph idx="1"/>
          </p:nvPr>
        </p:nvSpPr>
        <p:spPr/>
        <p:txBody>
          <a:bodyPr>
            <a:normAutofit/>
          </a:bodyPr>
          <a:lstStyle/>
          <a:p>
            <a:pPr>
              <a:buNone/>
            </a:pPr>
            <a:r>
              <a:rPr lang="pt-PT" dirty="0" smtClean="0"/>
              <a:t>Supported Platforms </a:t>
            </a:r>
            <a:r>
              <a:rPr lang="pt-PT" dirty="0" smtClean="0"/>
              <a:t>:</a:t>
            </a:r>
            <a:endParaRPr lang="pt-PT" dirty="0" smtClean="0"/>
          </a:p>
          <a:p>
            <a:pPr lvl="1"/>
            <a:r>
              <a:rPr lang="pt-PT" dirty="0" smtClean="0"/>
              <a:t> .NET Framework 4.5 </a:t>
            </a:r>
            <a:endParaRPr lang="pt-PT" dirty="0" smtClean="0"/>
          </a:p>
          <a:p>
            <a:pPr lvl="1"/>
            <a:r>
              <a:rPr lang="pt-PT" dirty="0" smtClean="0"/>
              <a:t> Windows </a:t>
            </a:r>
            <a:r>
              <a:rPr lang="pt-PT" dirty="0" smtClean="0"/>
              <a:t>8 </a:t>
            </a:r>
            <a:endParaRPr lang="pt-PT" dirty="0" smtClean="0"/>
          </a:p>
          <a:p>
            <a:pPr lvl="1"/>
            <a:r>
              <a:rPr lang="pt-PT" dirty="0" smtClean="0"/>
              <a:t> Windows </a:t>
            </a:r>
            <a:r>
              <a:rPr lang="pt-PT" dirty="0" smtClean="0"/>
              <a:t>Phone </a:t>
            </a:r>
            <a:r>
              <a:rPr lang="pt-PT" dirty="0" smtClean="0"/>
              <a:t>8.1</a:t>
            </a:r>
            <a:endParaRPr lang="pt-PT" dirty="0" smtClean="0"/>
          </a:p>
          <a:p>
            <a:pPr lvl="1"/>
            <a:r>
              <a:rPr lang="pt-PT" dirty="0" smtClean="0"/>
              <a:t> </a:t>
            </a:r>
            <a:r>
              <a:rPr lang="pt-PT" dirty="0" smtClean="0"/>
              <a:t>Windows Phone Silverlight </a:t>
            </a:r>
            <a:r>
              <a:rPr lang="pt-PT" dirty="0" smtClean="0"/>
              <a:t>8</a:t>
            </a:r>
          </a:p>
          <a:p>
            <a:pPr lvl="1"/>
            <a:r>
              <a:rPr lang="pt-PT" dirty="0" smtClean="0"/>
              <a:t> Portable </a:t>
            </a:r>
            <a:r>
              <a:rPr lang="pt-PT" dirty="0" smtClean="0"/>
              <a:t>Class Libraries</a:t>
            </a:r>
            <a:endParaRPr lang="pt-PT" dirty="0" smtClean="0"/>
          </a:p>
        </p:txBody>
      </p:sp>
    </p:spTree>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8504" y="2957374"/>
            <a:ext cx="8820980" cy="943253"/>
          </a:xfrm>
        </p:spPr>
        <p:txBody>
          <a:bodyPr>
            <a:normAutofit fontScale="70000" lnSpcReduction="20000"/>
          </a:bodyPr>
          <a:lstStyle/>
          <a:p>
            <a:pPr algn="ctr">
              <a:buNone/>
            </a:pPr>
            <a:r>
              <a:rPr lang="pt-PT" sz="9600" dirty="0" err="1"/>
              <a:t>One</a:t>
            </a:r>
            <a:r>
              <a:rPr lang="pt-PT" sz="9600" dirty="0"/>
              <a:t> </a:t>
            </a:r>
            <a:r>
              <a:rPr lang="pt-PT" sz="9600" dirty="0" err="1"/>
              <a:t>step</a:t>
            </a:r>
            <a:r>
              <a:rPr lang="pt-PT" sz="9600" dirty="0"/>
              <a:t> </a:t>
            </a:r>
            <a:r>
              <a:rPr lang="pt-PT" sz="9600" dirty="0" err="1"/>
              <a:t>forward</a:t>
            </a:r>
            <a:endParaRPr lang="pt-PT" sz="9600" dirty="0"/>
          </a:p>
        </p:txBody>
      </p:sp>
    </p:spTree>
    <p:extLst>
      <p:ext uri="{BB962C8B-B14F-4D97-AF65-F5344CB8AC3E}">
        <p14:creationId xmlns:p14="http://schemas.microsoft.com/office/powerpoint/2010/main" xmlns="" val="2136643878"/>
      </p:ext>
    </p:extLst>
  </p:cSld>
  <p:clrMapOvr>
    <a:masterClrMapping/>
  </p:clrMapOvr>
  <p:transition spd="slow">
    <p:wipe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GuideLines</a:t>
            </a:r>
          </a:p>
        </p:txBody>
      </p:sp>
      <p:pic>
        <p:nvPicPr>
          <p:cNvPr id="4" name="Content Placeholder 3" descr="MEF-Diag.png"/>
          <p:cNvPicPr>
            <a:picLocks noGrp="1" noChangeAspect="1"/>
          </p:cNvPicPr>
          <p:nvPr>
            <p:ph idx="1"/>
          </p:nvPr>
        </p:nvPicPr>
        <p:blipFill>
          <a:blip r:embed="rId2" cstate="print"/>
          <a:stretch>
            <a:fillRect/>
          </a:stretch>
        </p:blipFill>
        <p:spPr>
          <a:xfrm>
            <a:off x="1100572" y="1556792"/>
            <a:ext cx="7229888" cy="4176393"/>
          </a:xfrm>
        </p:spPr>
      </p:pic>
      <p:sp>
        <p:nvSpPr>
          <p:cNvPr id="5" name="TextBox 4"/>
          <p:cNvSpPr txBox="1"/>
          <p:nvPr/>
        </p:nvSpPr>
        <p:spPr>
          <a:xfrm>
            <a:off x="1100572" y="5877272"/>
            <a:ext cx="8352928" cy="276999"/>
          </a:xfrm>
          <a:prstGeom prst="rect">
            <a:avLst/>
          </a:prstGeom>
          <a:noFill/>
        </p:spPr>
        <p:txBody>
          <a:bodyPr wrap="square" rtlCol="0">
            <a:spAutoFit/>
          </a:bodyPr>
          <a:lstStyle/>
          <a:p>
            <a:r>
              <a:rPr lang="pt-PT" sz="1200" dirty="0" smtClean="0"/>
              <a:t>source. http://blogs.geniuscode.net/JeremiahRedekop/wp-content/uploads/2011/01/MEF-Diag.png</a:t>
            </a:r>
            <a:endParaRPr lang="pt-PT" sz="1200" dirty="0"/>
          </a:p>
        </p:txBody>
      </p:sp>
    </p:spTree>
  </p:cSld>
  <p:clrMapOvr>
    <a:masterClrMapping/>
  </p:clrMapOvr>
  <p:transition>
    <p:wipe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GuideLines</a:t>
            </a:r>
          </a:p>
        </p:txBody>
      </p:sp>
      <p:sp>
        <p:nvSpPr>
          <p:cNvPr id="3" name="Content Placeholder 2"/>
          <p:cNvSpPr>
            <a:spLocks noGrp="1"/>
          </p:cNvSpPr>
          <p:nvPr>
            <p:ph idx="1"/>
          </p:nvPr>
        </p:nvSpPr>
        <p:spPr/>
        <p:txBody>
          <a:bodyPr>
            <a:normAutofit lnSpcReduction="10000"/>
          </a:bodyPr>
          <a:lstStyle/>
          <a:p>
            <a:r>
              <a:rPr lang="pt-PT" dirty="0" smtClean="0"/>
              <a:t>Define Contracts</a:t>
            </a:r>
          </a:p>
          <a:p>
            <a:pPr lvl="1"/>
            <a:r>
              <a:rPr lang="pt-PT" dirty="0" smtClean="0"/>
              <a:t> The interface to be use</a:t>
            </a:r>
          </a:p>
          <a:p>
            <a:r>
              <a:rPr lang="pt-PT" dirty="0" smtClean="0"/>
              <a:t>Declare Exports</a:t>
            </a:r>
          </a:p>
          <a:p>
            <a:pPr lvl="1"/>
            <a:r>
              <a:rPr lang="pt-PT" dirty="0" smtClean="0"/>
              <a:t> Expose </a:t>
            </a:r>
            <a:r>
              <a:rPr lang="pt-PT" dirty="0" smtClean="0"/>
              <a:t>the object</a:t>
            </a:r>
          </a:p>
          <a:p>
            <a:r>
              <a:rPr lang="pt-PT" dirty="0" smtClean="0"/>
              <a:t>Declare </a:t>
            </a:r>
            <a:r>
              <a:rPr lang="pt-PT" dirty="0" smtClean="0"/>
              <a:t>Imports</a:t>
            </a:r>
            <a:endParaRPr lang="pt-PT" dirty="0" smtClean="0"/>
          </a:p>
          <a:p>
            <a:pPr lvl="1"/>
            <a:r>
              <a:rPr lang="pt-PT" dirty="0" smtClean="0"/>
              <a:t> Consume </a:t>
            </a:r>
            <a:r>
              <a:rPr lang="pt-PT" dirty="0" smtClean="0"/>
              <a:t>the objects</a:t>
            </a:r>
            <a:endParaRPr lang="pt-PT" dirty="0"/>
          </a:p>
        </p:txBody>
      </p:sp>
    </p:spTree>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95300" y="274638"/>
            <a:ext cx="8915400" cy="1143000"/>
          </a:xfrm>
          <a:effectLst/>
        </p:spPr>
        <p:txBody>
          <a:bodyPr/>
          <a:lstStyle/>
          <a:p>
            <a:r>
              <a:rPr lang="pt-PT" dirty="0" err="1" smtClean="0"/>
              <a:t>License</a:t>
            </a:r>
            <a:endParaRPr lang="pt-PT" dirty="0"/>
          </a:p>
        </p:txBody>
      </p:sp>
      <p:sp>
        <p:nvSpPr>
          <p:cNvPr id="7" name="Content Placeholder 2"/>
          <p:cNvSpPr>
            <a:spLocks noGrp="1"/>
          </p:cNvSpPr>
          <p:nvPr>
            <p:ph idx="1"/>
          </p:nvPr>
        </p:nvSpPr>
        <p:spPr>
          <a:xfrm>
            <a:off x="495300" y="1600201"/>
            <a:ext cx="8915400" cy="4817131"/>
          </a:xfrm>
        </p:spPr>
        <p:txBody>
          <a:bodyPr>
            <a:noAutofit/>
          </a:bodyPr>
          <a:lstStyle/>
          <a:p>
            <a:pPr marL="0" indent="0">
              <a:buNone/>
            </a:pPr>
            <a:r>
              <a:rPr lang="pt-PT" sz="2800" b="1" u="sng" dirty="0" smtClean="0">
                <a:solidFill>
                  <a:srgbClr val="008000"/>
                </a:solidFill>
              </a:rPr>
              <a:t>Attribution 3.0 Unported</a:t>
            </a:r>
          </a:p>
          <a:p>
            <a:pPr>
              <a:buNone/>
            </a:pPr>
            <a:r>
              <a:rPr lang="en-US" sz="2800" b="1" dirty="0" smtClean="0">
                <a:solidFill>
                  <a:schemeClr val="accent3">
                    <a:lumMod val="50000"/>
                  </a:schemeClr>
                </a:solidFill>
              </a:rPr>
              <a:t>You are free:</a:t>
            </a:r>
          </a:p>
          <a:p>
            <a:r>
              <a:rPr lang="en-US" sz="2600" b="1" dirty="0" smtClean="0"/>
              <a:t>to Share</a:t>
            </a:r>
            <a:r>
              <a:rPr lang="en-US" sz="2600" dirty="0" smtClean="0"/>
              <a:t> -</a:t>
            </a:r>
            <a:r>
              <a:rPr lang="en-US" sz="2800" dirty="0" smtClean="0"/>
              <a:t> </a:t>
            </a:r>
            <a:r>
              <a:rPr lang="en-US" sz="2400" dirty="0" smtClean="0"/>
              <a:t>to copy, distribute and transmit the work</a:t>
            </a:r>
          </a:p>
          <a:p>
            <a:r>
              <a:rPr lang="en-US" sz="2600" b="1" dirty="0" smtClean="0"/>
              <a:t>to Remix</a:t>
            </a:r>
            <a:r>
              <a:rPr lang="en-US" sz="2600" dirty="0" smtClean="0"/>
              <a:t> -</a:t>
            </a:r>
            <a:r>
              <a:rPr lang="en-US" sz="2800" dirty="0" smtClean="0"/>
              <a:t> </a:t>
            </a:r>
            <a:r>
              <a:rPr lang="en-US" sz="2400" dirty="0" smtClean="0"/>
              <a:t>to adapt the work to make commercial use of the work</a:t>
            </a:r>
          </a:p>
          <a:p>
            <a:endParaRPr lang="en-US" sz="2400" dirty="0" smtClean="0"/>
          </a:p>
          <a:p>
            <a:pPr>
              <a:buNone/>
            </a:pPr>
            <a:r>
              <a:rPr lang="pt-PT" sz="2800" b="1" dirty="0" smtClean="0">
                <a:solidFill>
                  <a:schemeClr val="accent3">
                    <a:lumMod val="50000"/>
                  </a:schemeClr>
                </a:solidFill>
              </a:rPr>
              <a:t>Under the following conditions:</a:t>
            </a:r>
          </a:p>
          <a:p>
            <a:pPr>
              <a:buNone/>
            </a:pPr>
            <a:r>
              <a:rPr lang="en-US" sz="2400" b="1" dirty="0" smtClean="0"/>
              <a:t>Attribution</a:t>
            </a:r>
            <a:r>
              <a:rPr lang="en-US" sz="2400" dirty="0" smtClean="0"/>
              <a:t> — You must attribute the work in the manner specified by the author or licensor (but not in any way that suggests that they endorse you or your use of the work)</a:t>
            </a:r>
          </a:p>
          <a:p>
            <a:pPr marL="0" indent="0">
              <a:buNone/>
            </a:pPr>
            <a:endParaRPr lang="pt-PT" sz="1200" dirty="0" smtClean="0"/>
          </a:p>
          <a:p>
            <a:pPr marL="0" indent="0">
              <a:buNone/>
            </a:pPr>
            <a:r>
              <a:rPr lang="pt-PT" sz="1200" dirty="0" smtClean="0"/>
              <a:t>Source: </a:t>
            </a:r>
            <a:r>
              <a:rPr lang="pt-PT" sz="1200" dirty="0" smtClean="0">
                <a:hlinkClick r:id="rId2"/>
              </a:rPr>
              <a:t>http://creativecommons.org/licenses/by/3.0/</a:t>
            </a:r>
            <a:endParaRPr lang="pt-PT" sz="1200" dirty="0" smtClean="0"/>
          </a:p>
        </p:txBody>
      </p:sp>
      <p:pic>
        <p:nvPicPr>
          <p:cNvPr id="4" name="Picture 3" descr="seal.png"/>
          <p:cNvPicPr>
            <a:picLocks noChangeAspect="1"/>
          </p:cNvPicPr>
          <p:nvPr/>
        </p:nvPicPr>
        <p:blipFill>
          <a:blip r:embed="rId3" cstate="print"/>
          <a:stretch>
            <a:fillRect/>
          </a:stretch>
        </p:blipFill>
        <p:spPr>
          <a:xfrm>
            <a:off x="7833320" y="2060848"/>
            <a:ext cx="1209675" cy="1209675"/>
          </a:xfrm>
          <a:prstGeom prst="rect">
            <a:avLst/>
          </a:prstGeom>
        </p:spPr>
      </p:pic>
      <p:pic>
        <p:nvPicPr>
          <p:cNvPr id="5" name="Picture 4" descr="88x31.png"/>
          <p:cNvPicPr>
            <a:picLocks noChangeAspect="1"/>
          </p:cNvPicPr>
          <p:nvPr/>
        </p:nvPicPr>
        <p:blipFill>
          <a:blip r:embed="rId4" cstate="print"/>
          <a:stretch>
            <a:fillRect/>
          </a:stretch>
        </p:blipFill>
        <p:spPr>
          <a:xfrm>
            <a:off x="7869324" y="1592796"/>
            <a:ext cx="1117460" cy="393651"/>
          </a:xfrm>
          <a:prstGeom prst="rect">
            <a:avLst/>
          </a:prstGeom>
        </p:spPr>
      </p:pic>
    </p:spTree>
    <p:extLst/>
  </p:cSld>
  <p:clrMapOvr>
    <a:masterClrMapping/>
  </p:clrMapOvr>
  <mc:AlternateContent xmlns:mc="http://schemas.openxmlformats.org/markup-compatibility/2006">
    <mc:Choice xmlns:p14="http://schemas.microsoft.com/office/powerpoint/2007/7/12/main" xmlns=""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Contract</a:t>
            </a:r>
          </a:p>
        </p:txBody>
      </p:sp>
      <p:sp>
        <p:nvSpPr>
          <p:cNvPr id="3" name="Content Placeholder 2"/>
          <p:cNvSpPr>
            <a:spLocks noGrp="1"/>
          </p:cNvSpPr>
          <p:nvPr>
            <p:ph idx="1"/>
          </p:nvPr>
        </p:nvSpPr>
        <p:spPr/>
        <p:txBody>
          <a:bodyPr>
            <a:noAutofit/>
          </a:bodyPr>
          <a:lstStyle/>
          <a:p>
            <a:r>
              <a:rPr lang="pt-PT" sz="5400" dirty="0" smtClean="0"/>
              <a:t>A set of:</a:t>
            </a:r>
          </a:p>
          <a:p>
            <a:pPr lvl="2"/>
            <a:r>
              <a:rPr lang="pt-PT" sz="4400" dirty="0" smtClean="0"/>
              <a:t> Fields</a:t>
            </a:r>
          </a:p>
          <a:p>
            <a:pPr lvl="2"/>
            <a:r>
              <a:rPr lang="pt-PT" sz="4400" dirty="0" smtClean="0"/>
              <a:t> Methods</a:t>
            </a:r>
          </a:p>
          <a:p>
            <a:pPr lvl="1"/>
            <a:r>
              <a:rPr lang="pt-PT" sz="4800" dirty="0" smtClean="0"/>
              <a:t> To be used by the application</a:t>
            </a:r>
            <a:endParaRPr lang="pt-PT" sz="4800" dirty="0"/>
          </a:p>
        </p:txBody>
      </p:sp>
    </p:spTree>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Export it</a:t>
            </a:r>
          </a:p>
        </p:txBody>
      </p:sp>
      <p:sp>
        <p:nvSpPr>
          <p:cNvPr id="3" name="Content Placeholder 2"/>
          <p:cNvSpPr>
            <a:spLocks noGrp="1"/>
          </p:cNvSpPr>
          <p:nvPr>
            <p:ph idx="1"/>
          </p:nvPr>
        </p:nvSpPr>
        <p:spPr/>
        <p:txBody>
          <a:bodyPr>
            <a:normAutofit/>
          </a:bodyPr>
          <a:lstStyle/>
          <a:p>
            <a:r>
              <a:rPr lang="pt-PT" sz="6000" dirty="0" smtClean="0"/>
              <a:t>[Export] attribute</a:t>
            </a:r>
          </a:p>
          <a:p>
            <a:pPr lvl="1"/>
            <a:r>
              <a:rPr lang="pt-PT" sz="5400" dirty="0" smtClean="0"/>
              <a:t> In Class</a:t>
            </a:r>
          </a:p>
          <a:p>
            <a:pPr lvl="1"/>
            <a:r>
              <a:rPr lang="pt-PT" sz="5400" dirty="0" smtClean="0"/>
              <a:t> In Method</a:t>
            </a:r>
          </a:p>
          <a:p>
            <a:pPr lvl="1"/>
            <a:r>
              <a:rPr lang="pt-PT" sz="5400" dirty="0" smtClean="0"/>
              <a:t> In Properties</a:t>
            </a:r>
          </a:p>
          <a:p>
            <a:pPr lvl="1"/>
            <a:endParaRPr lang="pt-PT" dirty="0"/>
          </a:p>
        </p:txBody>
      </p:sp>
    </p:spTree>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Metadata</a:t>
            </a:r>
          </a:p>
        </p:txBody>
      </p:sp>
      <p:sp>
        <p:nvSpPr>
          <p:cNvPr id="3" name="Content Placeholder 2"/>
          <p:cNvSpPr>
            <a:spLocks noGrp="1"/>
          </p:cNvSpPr>
          <p:nvPr>
            <p:ph idx="1"/>
          </p:nvPr>
        </p:nvSpPr>
        <p:spPr/>
        <p:txBody>
          <a:bodyPr>
            <a:normAutofit/>
          </a:bodyPr>
          <a:lstStyle/>
          <a:p>
            <a:r>
              <a:rPr lang="pt-PT" sz="4800" dirty="0" smtClean="0"/>
              <a:t>[ExportMetadata] attribute</a:t>
            </a:r>
          </a:p>
          <a:p>
            <a:pPr lvl="1"/>
            <a:r>
              <a:rPr lang="pt-PT" sz="4400" dirty="0" smtClean="0"/>
              <a:t> Extra information</a:t>
            </a:r>
          </a:p>
          <a:p>
            <a:r>
              <a:rPr lang="pt-PT" sz="4800" dirty="0" smtClean="0"/>
              <a:t>Importers can access Metadata</a:t>
            </a:r>
          </a:p>
          <a:p>
            <a:pPr lvl="1"/>
            <a:r>
              <a:rPr lang="pt-PT" sz="3600" dirty="0" smtClean="0"/>
              <a:t> ex: sender.Metadata.ContainsKey("Issecure")</a:t>
            </a:r>
          </a:p>
          <a:p>
            <a:pPr lvl="1"/>
            <a:endParaRPr lang="pt-PT" sz="3200" dirty="0"/>
          </a:p>
        </p:txBody>
      </p:sp>
    </p:spTree>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Import it</a:t>
            </a:r>
          </a:p>
        </p:txBody>
      </p:sp>
      <p:sp>
        <p:nvSpPr>
          <p:cNvPr id="3" name="Content Placeholder 2"/>
          <p:cNvSpPr>
            <a:spLocks noGrp="1"/>
          </p:cNvSpPr>
          <p:nvPr>
            <p:ph idx="1"/>
          </p:nvPr>
        </p:nvSpPr>
        <p:spPr/>
        <p:txBody>
          <a:bodyPr>
            <a:normAutofit/>
          </a:bodyPr>
          <a:lstStyle/>
          <a:p>
            <a:r>
              <a:rPr lang="pt-PT" sz="6000" dirty="0" smtClean="0"/>
              <a:t>[Import] attribute</a:t>
            </a:r>
          </a:p>
          <a:p>
            <a:pPr lvl="1"/>
            <a:r>
              <a:rPr lang="pt-PT" sz="5400" dirty="0" smtClean="0"/>
              <a:t> Fields</a:t>
            </a:r>
          </a:p>
          <a:p>
            <a:pPr lvl="1"/>
            <a:r>
              <a:rPr lang="pt-PT" sz="5400" dirty="0" smtClean="0"/>
              <a:t> Properties</a:t>
            </a:r>
          </a:p>
          <a:p>
            <a:pPr lvl="1"/>
            <a:r>
              <a:rPr lang="pt-PT" sz="5400" dirty="0" smtClean="0"/>
              <a:t> Constructors</a:t>
            </a:r>
            <a:endParaRPr lang="pt-PT" sz="5400" dirty="0"/>
          </a:p>
        </p:txBody>
      </p:sp>
    </p:spTree>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PT" dirty="0" smtClean="0"/>
              <a:t>Import </a:t>
            </a:r>
            <a:r>
              <a:rPr lang="pt-PT" b="0" dirty="0" smtClean="0"/>
              <a:t>Collections</a:t>
            </a:r>
            <a:endParaRPr lang="pt-PT" dirty="0" smtClean="0"/>
          </a:p>
        </p:txBody>
      </p:sp>
      <p:sp>
        <p:nvSpPr>
          <p:cNvPr id="3" name="Content Placeholder 2"/>
          <p:cNvSpPr>
            <a:spLocks noGrp="1"/>
          </p:cNvSpPr>
          <p:nvPr>
            <p:ph idx="1"/>
          </p:nvPr>
        </p:nvSpPr>
        <p:spPr/>
        <p:txBody>
          <a:bodyPr>
            <a:normAutofit/>
          </a:bodyPr>
          <a:lstStyle/>
          <a:p>
            <a:r>
              <a:rPr lang="pt-PT" sz="6000" dirty="0" smtClean="0"/>
              <a:t>[ImportMany ] attribute</a:t>
            </a:r>
          </a:p>
          <a:p>
            <a:pPr lvl="1"/>
            <a:r>
              <a:rPr lang="pt-PT" sz="5400" dirty="0" smtClean="0"/>
              <a:t> All instances from one Contract will be loaded</a:t>
            </a:r>
            <a:endParaRPr lang="pt-PT" sz="5400" dirty="0"/>
          </a:p>
        </p:txBody>
      </p:sp>
    </p:spTree>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504" y="274638"/>
            <a:ext cx="8915400" cy="1143000"/>
          </a:xfrm>
        </p:spPr>
        <p:txBody>
          <a:bodyPr/>
          <a:lstStyle/>
          <a:p>
            <a:r>
              <a:rPr lang="pt-PT" dirty="0" smtClean="0"/>
              <a:t>Catalogue it</a:t>
            </a:r>
          </a:p>
        </p:txBody>
      </p:sp>
      <p:sp>
        <p:nvSpPr>
          <p:cNvPr id="3" name="Content Placeholder 2"/>
          <p:cNvSpPr>
            <a:spLocks noGrp="1"/>
          </p:cNvSpPr>
          <p:nvPr>
            <p:ph idx="1"/>
          </p:nvPr>
        </p:nvSpPr>
        <p:spPr/>
        <p:txBody>
          <a:bodyPr>
            <a:normAutofit/>
          </a:bodyPr>
          <a:lstStyle/>
          <a:p>
            <a:r>
              <a:rPr lang="en-US" dirty="0" smtClean="0"/>
              <a:t>Ability to dynamically discover parts</a:t>
            </a:r>
          </a:p>
          <a:p>
            <a:r>
              <a:rPr lang="pt-PT" dirty="0" smtClean="0"/>
              <a:t>Catalogues</a:t>
            </a:r>
          </a:p>
          <a:p>
            <a:pPr lvl="1"/>
            <a:r>
              <a:rPr lang="pt-PT" dirty="0" smtClean="0"/>
              <a:t>Assembly Catalog</a:t>
            </a:r>
          </a:p>
          <a:p>
            <a:pPr lvl="1"/>
            <a:r>
              <a:rPr lang="pt-PT" dirty="0" smtClean="0"/>
              <a:t>Directory Catalog</a:t>
            </a:r>
          </a:p>
          <a:p>
            <a:pPr lvl="1"/>
            <a:r>
              <a:rPr lang="pt-PT" dirty="0" smtClean="0"/>
              <a:t>Aggregate Catalog</a:t>
            </a:r>
          </a:p>
          <a:p>
            <a:pPr lvl="1"/>
            <a:r>
              <a:rPr lang="pt-PT" dirty="0" smtClean="0"/>
              <a:t>Type Catalog</a:t>
            </a:r>
          </a:p>
          <a:p>
            <a:pPr lvl="1"/>
            <a:endParaRPr lang="pt-PT" dirty="0" smtClean="0"/>
          </a:p>
          <a:p>
            <a:endParaRPr lang="pt-PT" dirty="0"/>
          </a:p>
        </p:txBody>
      </p:sp>
    </p:spTree>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504" y="274638"/>
            <a:ext cx="8915400" cy="1143000"/>
          </a:xfrm>
        </p:spPr>
        <p:txBody>
          <a:bodyPr/>
          <a:lstStyle/>
          <a:p>
            <a:r>
              <a:rPr lang="pt-PT" dirty="0" smtClean="0"/>
              <a:t>Debugging</a:t>
            </a:r>
          </a:p>
        </p:txBody>
      </p:sp>
      <p:sp>
        <p:nvSpPr>
          <p:cNvPr id="3" name="Content Placeholder 2"/>
          <p:cNvSpPr>
            <a:spLocks noGrp="1"/>
          </p:cNvSpPr>
          <p:nvPr>
            <p:ph idx="1"/>
          </p:nvPr>
        </p:nvSpPr>
        <p:spPr/>
        <p:txBody>
          <a:bodyPr>
            <a:normAutofit/>
          </a:bodyPr>
          <a:lstStyle/>
          <a:p>
            <a:r>
              <a:rPr lang="pt-PT" sz="4000" dirty="0" smtClean="0"/>
              <a:t>Debugging MEF (MSDN)</a:t>
            </a:r>
          </a:p>
          <a:p>
            <a:pPr lvl="1"/>
            <a:r>
              <a:rPr lang="pt-PT" sz="2000" dirty="0" smtClean="0">
                <a:hlinkClick r:id="rId3"/>
              </a:rPr>
              <a:t>http://msdn.microsoft.com/en-us/library/ff603380(v=vs.100).aspx</a:t>
            </a:r>
            <a:endParaRPr lang="pt-PT" sz="2000" dirty="0" smtClean="0"/>
          </a:p>
          <a:p>
            <a:pPr lvl="1"/>
            <a:endParaRPr lang="pt-PT" sz="2000" dirty="0" smtClean="0"/>
          </a:p>
          <a:p>
            <a:r>
              <a:rPr lang="pt-PT" sz="4000" dirty="0" smtClean="0"/>
              <a:t>Diagnosing Composition Problems</a:t>
            </a:r>
          </a:p>
          <a:p>
            <a:pPr lvl="1"/>
            <a:r>
              <a:rPr lang="pt-PT" sz="1400" dirty="0" smtClean="0">
                <a:hlinkClick r:id="rId4"/>
              </a:rPr>
              <a:t>https://mef.codeplex.com/wikipage?title=Debugging%20and%20Diagnostics&amp;referringTitle=Guide</a:t>
            </a:r>
            <a:endParaRPr lang="pt-PT" sz="1400" dirty="0" smtClean="0"/>
          </a:p>
          <a:p>
            <a:pPr lvl="1"/>
            <a:endParaRPr lang="pt-PT" sz="1400" dirty="0" smtClean="0"/>
          </a:p>
          <a:p>
            <a:r>
              <a:rPr lang="pt-PT" sz="4000" dirty="0" smtClean="0"/>
              <a:t>In short .... .... ... Is A Bloody Pain.</a:t>
            </a:r>
            <a:endParaRPr lang="pt-PT" sz="2400" dirty="0"/>
          </a:p>
        </p:txBody>
      </p:sp>
    </p:spTree>
  </p:cSld>
  <p:clrMapOvr>
    <a:masterClrMapping/>
  </p:clrMapOvr>
  <p:transition>
    <p:pull dir="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265282571"/>
      </p:ext>
    </p:extLst>
  </p:cSld>
  <p:clrMapOvr>
    <a:masterClrMapping/>
  </p:clrMapOvr>
  <p:transition>
    <p:wheel spokes="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Conclusion</a:t>
            </a:r>
            <a:r>
              <a:rPr lang="pt-PT" dirty="0" smtClean="0"/>
              <a:t>	</a:t>
            </a:r>
            <a:endParaRPr lang="pt-PT" dirty="0"/>
          </a:p>
        </p:txBody>
      </p:sp>
      <p:sp>
        <p:nvSpPr>
          <p:cNvPr id="4" name="Content Placeholder 3"/>
          <p:cNvSpPr>
            <a:spLocks noGrp="1"/>
          </p:cNvSpPr>
          <p:nvPr>
            <p:ph idx="1"/>
          </p:nvPr>
        </p:nvSpPr>
        <p:spPr>
          <a:xfrm>
            <a:off x="416496" y="1448780"/>
            <a:ext cx="8915400" cy="4608512"/>
          </a:xfrm>
        </p:spPr>
        <p:txBody>
          <a:bodyPr>
            <a:noAutofit/>
          </a:bodyPr>
          <a:lstStyle/>
          <a:p>
            <a:pPr>
              <a:lnSpc>
                <a:spcPct val="150000"/>
              </a:lnSpc>
            </a:pPr>
            <a:r>
              <a:rPr lang="pt-PT" sz="4000" dirty="0" smtClean="0"/>
              <a:t>Simple Implementation</a:t>
            </a:r>
          </a:p>
          <a:p>
            <a:pPr>
              <a:lnSpc>
                <a:spcPct val="150000"/>
              </a:lnSpc>
            </a:pPr>
            <a:r>
              <a:rPr lang="pt-PT" sz="4000" dirty="0" smtClean="0"/>
              <a:t>Play well with MAF</a:t>
            </a:r>
          </a:p>
          <a:p>
            <a:pPr>
              <a:lnSpc>
                <a:spcPct val="150000"/>
              </a:lnSpc>
            </a:pPr>
            <a:r>
              <a:rPr lang="pt-PT" sz="4000" dirty="0" smtClean="0"/>
              <a:t>Provide Application Extensibility</a:t>
            </a:r>
          </a:p>
          <a:p>
            <a:pPr>
              <a:lnSpc>
                <a:spcPct val="150000"/>
              </a:lnSpc>
            </a:pPr>
            <a:r>
              <a:rPr lang="pt-PT" sz="4000" dirty="0" smtClean="0"/>
              <a:t>Complex problem debugging</a:t>
            </a:r>
          </a:p>
          <a:p>
            <a:pPr>
              <a:lnSpc>
                <a:spcPts val="3840"/>
              </a:lnSpc>
            </a:pPr>
            <a:endParaRPr lang="pt-PT" sz="4000" dirty="0" smtClean="0"/>
          </a:p>
          <a:p>
            <a:pPr>
              <a:lnSpc>
                <a:spcPts val="3840"/>
              </a:lnSpc>
            </a:pPr>
            <a:endParaRPr lang="pt-PT" sz="3200" dirty="0" smtClean="0"/>
          </a:p>
        </p:txBody>
      </p:sp>
    </p:spTree>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pt-PT" dirty="0"/>
          </a:p>
        </p:txBody>
      </p:sp>
    </p:spTree>
    <p:extLst/>
  </p:cSld>
  <p:clrMapOvr>
    <a:masterClrMapping/>
  </p:clrMapOvr>
  <p:transition>
    <p:wipe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871564" y="1088740"/>
            <a:ext cx="4817740" cy="972108"/>
          </a:xfrm>
          <a:effectLst/>
        </p:spPr>
        <p:txBody>
          <a:bodyPr>
            <a:normAutofit/>
          </a:bodyPr>
          <a:lstStyle/>
          <a:p>
            <a:pPr algn="just"/>
            <a:r>
              <a:rPr lang="pt-PT" dirty="0" smtClean="0"/>
              <a:t>Nuno Cancelo</a:t>
            </a:r>
            <a:endParaRPr lang="pt-PT" dirty="0"/>
          </a:p>
        </p:txBody>
      </p:sp>
      <p:sp>
        <p:nvSpPr>
          <p:cNvPr id="8" name="Title 1"/>
          <p:cNvSpPr txBox="1">
            <a:spLocks/>
          </p:cNvSpPr>
          <p:nvPr/>
        </p:nvSpPr>
        <p:spPr>
          <a:xfrm>
            <a:off x="2864768" y="1844824"/>
            <a:ext cx="5393804" cy="566936"/>
          </a:xfrm>
          <a:prstGeom prst="rect">
            <a:avLst/>
          </a:prstGeom>
          <a:effectLst/>
        </p:spPr>
        <p:txBody>
          <a:bodyPr vert="horz" lIns="91440" tIns="45720" rIns="91440" bIns="45720" rtlCol="0" anchor="ctr">
            <a:normAutofit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pt-PT" sz="3200" b="1" i="0" u="none" strike="noStrike" kern="1200" cap="none" spc="0" normalizeH="0" baseline="0" noProof="0" dirty="0" smtClean="0">
                <a:ln>
                  <a:noFill/>
                </a:ln>
                <a:solidFill>
                  <a:schemeClr val="tx1"/>
                </a:solidFill>
                <a:effectLst/>
                <a:uLnTx/>
                <a:uFillTx/>
                <a:latin typeface="+mj-lt"/>
                <a:ea typeface="+mj-ea"/>
                <a:cs typeface="+mj-cs"/>
              </a:rPr>
              <a:t>Computer</a:t>
            </a:r>
            <a:r>
              <a:rPr kumimoji="0" lang="pt-PT" sz="3200" b="1" i="0" u="none" strike="noStrike" kern="1200" cap="none" spc="0" normalizeH="0" noProof="0" dirty="0" smtClean="0">
                <a:ln>
                  <a:noFill/>
                </a:ln>
                <a:solidFill>
                  <a:schemeClr val="tx1"/>
                </a:solidFill>
                <a:effectLst/>
                <a:uLnTx/>
                <a:uFillTx/>
                <a:latin typeface="+mj-lt"/>
                <a:ea typeface="+mj-ea"/>
                <a:cs typeface="+mj-cs"/>
              </a:rPr>
              <a:t> Science Engineer</a:t>
            </a:r>
            <a:endParaRPr kumimoji="0" lang="pt-PT" sz="3200" b="1" i="0" u="none" strike="noStrike" kern="1200" cap="none" spc="0" normalizeH="0" baseline="0" noProof="0" dirty="0">
              <a:ln>
                <a:noFill/>
              </a:ln>
              <a:solidFill>
                <a:schemeClr val="tx1"/>
              </a:solidFill>
              <a:effectLst/>
              <a:uLnTx/>
              <a:uFillTx/>
              <a:latin typeface="+mj-lt"/>
              <a:ea typeface="+mj-ea"/>
              <a:cs typeface="+mj-cs"/>
            </a:endParaRPr>
          </a:p>
        </p:txBody>
      </p:sp>
      <p:sp>
        <p:nvSpPr>
          <p:cNvPr id="2" name="Content Placeholder 1"/>
          <p:cNvSpPr>
            <a:spLocks noGrp="1"/>
          </p:cNvSpPr>
          <p:nvPr>
            <p:ph idx="1"/>
          </p:nvPr>
        </p:nvSpPr>
        <p:spPr>
          <a:xfrm>
            <a:off x="0" y="0"/>
            <a:ext cx="9906000" cy="928699"/>
          </a:xfrm>
        </p:spPr>
        <p:txBody>
          <a:bodyPr/>
          <a:lstStyle/>
          <a:p>
            <a:r>
              <a:rPr lang="en-US" b="1" dirty="0" smtClean="0"/>
              <a:t>About me</a:t>
            </a:r>
            <a:r>
              <a:rPr lang="en-US" dirty="0" smtClean="0"/>
              <a:t>:</a:t>
            </a:r>
            <a:endParaRPr lang="en-US" dirty="0"/>
          </a:p>
        </p:txBody>
      </p:sp>
      <p:sp>
        <p:nvSpPr>
          <p:cNvPr id="9" name="Content Placeholder 1"/>
          <p:cNvSpPr txBox="1">
            <a:spLocks/>
          </p:cNvSpPr>
          <p:nvPr/>
        </p:nvSpPr>
        <p:spPr>
          <a:xfrm>
            <a:off x="1568624" y="3212976"/>
            <a:ext cx="6662700" cy="61206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pt-PT" sz="2800" dirty="0" err="1" smtClean="0"/>
              <a:t>nuno.cancelo@gmail.com</a:t>
            </a:r>
            <a:endParaRPr lang="pt-PT" sz="2800" dirty="0" smtClean="0"/>
          </a:p>
        </p:txBody>
      </p:sp>
      <p:pic>
        <p:nvPicPr>
          <p:cNvPr id="10" name="Picture 9" descr="google-buzz-icon.png"/>
          <p:cNvPicPr>
            <a:picLocks noChangeAspect="1"/>
          </p:cNvPicPr>
          <p:nvPr/>
        </p:nvPicPr>
        <p:blipFill>
          <a:blip r:embed="rId2" cstate="print"/>
          <a:stretch>
            <a:fillRect/>
          </a:stretch>
        </p:blipFill>
        <p:spPr>
          <a:xfrm>
            <a:off x="776536" y="3212976"/>
            <a:ext cx="609600" cy="609600"/>
          </a:xfrm>
          <a:prstGeom prst="rect">
            <a:avLst/>
          </a:prstGeom>
          <a:ln>
            <a:noFill/>
          </a:ln>
        </p:spPr>
      </p:pic>
      <p:pic>
        <p:nvPicPr>
          <p:cNvPr id="11" name="Picture 10" descr="linkedin-icon.png"/>
          <p:cNvPicPr>
            <a:picLocks noChangeAspect="1"/>
          </p:cNvPicPr>
          <p:nvPr/>
        </p:nvPicPr>
        <p:blipFill>
          <a:blip r:embed="rId3" cstate="print"/>
          <a:stretch>
            <a:fillRect/>
          </a:stretch>
        </p:blipFill>
        <p:spPr>
          <a:xfrm>
            <a:off x="776536" y="4617132"/>
            <a:ext cx="609600" cy="609600"/>
          </a:xfrm>
          <a:prstGeom prst="rect">
            <a:avLst/>
          </a:prstGeom>
          <a:ln>
            <a:noFill/>
          </a:ln>
        </p:spPr>
      </p:pic>
      <p:pic>
        <p:nvPicPr>
          <p:cNvPr id="12" name="Picture 11" descr="twitter-icon.png"/>
          <p:cNvPicPr>
            <a:picLocks noChangeAspect="1"/>
          </p:cNvPicPr>
          <p:nvPr/>
        </p:nvPicPr>
        <p:blipFill>
          <a:blip r:embed="rId4" cstate="print"/>
          <a:stretch>
            <a:fillRect/>
          </a:stretch>
        </p:blipFill>
        <p:spPr>
          <a:xfrm>
            <a:off x="776536" y="3897052"/>
            <a:ext cx="609600" cy="609600"/>
          </a:xfrm>
          <a:prstGeom prst="rect">
            <a:avLst/>
          </a:prstGeom>
          <a:ln>
            <a:noFill/>
          </a:ln>
        </p:spPr>
      </p:pic>
      <p:sp>
        <p:nvSpPr>
          <p:cNvPr id="13" name="Content Placeholder 1"/>
          <p:cNvSpPr txBox="1">
            <a:spLocks/>
          </p:cNvSpPr>
          <p:nvPr/>
        </p:nvSpPr>
        <p:spPr>
          <a:xfrm>
            <a:off x="1568624" y="3897052"/>
            <a:ext cx="2322258" cy="612068"/>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pt-PT" sz="2800" b="0" i="0" u="none" strike="noStrike" kern="1200" cap="none" spc="0" normalizeH="0" baseline="0" noProof="0" dirty="0" smtClean="0">
                <a:ln>
                  <a:noFill/>
                </a:ln>
                <a:solidFill>
                  <a:schemeClr val="tx1"/>
                </a:solidFill>
                <a:effectLst/>
                <a:uLnTx/>
                <a:uFillTx/>
                <a:latin typeface="+mn-lt"/>
                <a:ea typeface="+mn-ea"/>
                <a:cs typeface="+mn-cs"/>
              </a:rPr>
              <a:t>@masterzdran</a:t>
            </a:r>
          </a:p>
        </p:txBody>
      </p:sp>
      <p:sp>
        <p:nvSpPr>
          <p:cNvPr id="14" name="Content Placeholder 1"/>
          <p:cNvSpPr txBox="1">
            <a:spLocks/>
          </p:cNvSpPr>
          <p:nvPr/>
        </p:nvSpPr>
        <p:spPr>
          <a:xfrm>
            <a:off x="1568624" y="4629133"/>
            <a:ext cx="6662700" cy="612068"/>
          </a:xfrm>
          <a:prstGeom prst="rect">
            <a:avLst/>
          </a:prstGeom>
        </p:spPr>
        <p:txBody>
          <a:bodyPr vert="horz" lIns="91440" tIns="45720" rIns="91440" bIns="45720" rtlCol="0">
            <a:normAutofit/>
          </a:bodyPr>
          <a:lstStyle/>
          <a:p>
            <a:pPr lvl="0">
              <a:spcBef>
                <a:spcPct val="20000"/>
              </a:spcBef>
            </a:pPr>
            <a:r>
              <a:rPr lang="pt-PT" sz="2800" dirty="0" smtClean="0"/>
              <a:t>www.linkedin.com/in/nunocancelo</a:t>
            </a:r>
            <a:endParaRPr kumimoji="0" lang="pt-PT" sz="2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5" name="Picture 4" descr="fd-fun-logo-orangeSx.png"/>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3440832" y="5229200"/>
            <a:ext cx="3163697" cy="1381125"/>
          </a:xfrm>
          <a:prstGeom prst="rect">
            <a:avLst/>
          </a:prstGeom>
        </p:spPr>
      </p:pic>
      <p:pic>
        <p:nvPicPr>
          <p:cNvPr id="16" name="Picture 15" descr="DENNIS-THE-MENACE-1.gif"/>
          <p:cNvPicPr>
            <a:picLocks noChangeAspect="1"/>
          </p:cNvPicPr>
          <p:nvPr/>
        </p:nvPicPr>
        <p:blipFill>
          <a:blip r:embed="rId6" cstate="print"/>
          <a:stretch>
            <a:fillRect/>
          </a:stretch>
        </p:blipFill>
        <p:spPr>
          <a:xfrm>
            <a:off x="596516" y="908720"/>
            <a:ext cx="1905000" cy="1905000"/>
          </a:xfrm>
          <a:prstGeom prst="rect">
            <a:avLst/>
          </a:prstGeom>
        </p:spPr>
      </p:pic>
    </p:spTree>
    <p:extLst/>
  </p:cSld>
  <p:clrMapOvr>
    <a:masterClrMapping/>
  </p:clrMapOvr>
  <mc:AlternateContent xmlns:mc="http://schemas.openxmlformats.org/markup-compatibility/2006">
    <mc:Choice xmlns="" xmlns:p14="http://schemas.microsoft.com/office/powerpoint/2007/7/12/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References</a:t>
            </a:r>
            <a:endParaRPr lang="pt-PT" dirty="0"/>
          </a:p>
        </p:txBody>
      </p:sp>
      <p:sp>
        <p:nvSpPr>
          <p:cNvPr id="3" name="Content Placeholder 2"/>
          <p:cNvSpPr>
            <a:spLocks noGrp="1"/>
          </p:cNvSpPr>
          <p:nvPr>
            <p:ph idx="1"/>
          </p:nvPr>
        </p:nvSpPr>
        <p:spPr/>
        <p:txBody>
          <a:bodyPr>
            <a:noAutofit/>
          </a:bodyPr>
          <a:lstStyle/>
          <a:p>
            <a:pPr marL="0" indent="0"/>
            <a:r>
              <a:rPr lang="en-US" sz="2400" dirty="0" smtClean="0"/>
              <a:t> </a:t>
            </a:r>
            <a:r>
              <a:rPr lang="en-US" sz="2000" dirty="0" smtClean="0"/>
              <a:t>Building Composable Apps in .NET 4 with the Managed Extensibility Framework</a:t>
            </a:r>
            <a:endParaRPr lang="en-US" sz="2400" dirty="0" smtClean="0"/>
          </a:p>
          <a:p>
            <a:pPr marL="400050" lvl="1" indent="0"/>
            <a:r>
              <a:rPr lang="en-US" sz="2000" dirty="0" smtClean="0"/>
              <a:t> </a:t>
            </a:r>
            <a:r>
              <a:rPr lang="en-US" sz="1600" dirty="0" smtClean="0">
                <a:hlinkClick r:id="rId2"/>
              </a:rPr>
              <a:t>http://msdn.microsoft.com/en-us/magazine/ee291628.aspx</a:t>
            </a:r>
            <a:endParaRPr lang="en-US" sz="2000" dirty="0" smtClean="0"/>
          </a:p>
          <a:p>
            <a:pPr marL="0" indent="0"/>
            <a:r>
              <a:rPr lang="en-US" sz="2400" dirty="0" smtClean="0"/>
              <a:t> </a:t>
            </a:r>
            <a:r>
              <a:rPr lang="pt-PT" sz="2000" dirty="0" smtClean="0"/>
              <a:t>Managed Extensibility Framework (MEF)</a:t>
            </a:r>
          </a:p>
          <a:p>
            <a:pPr marL="400050" lvl="1" indent="0"/>
            <a:r>
              <a:rPr lang="pt-PT" sz="2000" dirty="0" smtClean="0"/>
              <a:t> </a:t>
            </a:r>
            <a:r>
              <a:rPr lang="pt-PT" sz="1600" dirty="0" smtClean="0">
                <a:hlinkClick r:id="rId3"/>
              </a:rPr>
              <a:t>http://msdn.microsoft.com/en-us/library/dd460648(v=vs.110).aspx</a:t>
            </a:r>
            <a:endParaRPr lang="pt-PT" sz="2000" dirty="0" smtClean="0"/>
          </a:p>
          <a:p>
            <a:pPr marL="0" indent="0"/>
            <a:r>
              <a:rPr lang="pt-PT" sz="2400" dirty="0" smtClean="0"/>
              <a:t> </a:t>
            </a:r>
            <a:r>
              <a:rPr lang="pt-PT" sz="2000" dirty="0" smtClean="0"/>
              <a:t>Gentle Introduction to MEF</a:t>
            </a:r>
          </a:p>
          <a:p>
            <a:pPr marL="400050" lvl="1" indent="0"/>
            <a:r>
              <a:rPr lang="pt-PT" sz="1600" dirty="0" smtClean="0"/>
              <a:t> </a:t>
            </a:r>
            <a:r>
              <a:rPr lang="pt-PT" sz="1600" dirty="0" smtClean="0">
                <a:hlinkClick r:id="rId4"/>
              </a:rPr>
              <a:t>http://buksbaum.us/2011/08/20/gentle-introduction-to-mefpart-one/</a:t>
            </a:r>
            <a:endParaRPr lang="pt-PT" sz="1600" dirty="0" smtClean="0"/>
          </a:p>
          <a:p>
            <a:pPr marL="0" indent="0"/>
            <a:r>
              <a:rPr lang="pt-PT" sz="2400" dirty="0" smtClean="0"/>
              <a:t> </a:t>
            </a:r>
            <a:r>
              <a:rPr lang="pt-PT" sz="2000" dirty="0" smtClean="0"/>
              <a:t>Codeplex</a:t>
            </a:r>
          </a:p>
          <a:p>
            <a:pPr marL="400050" lvl="1" indent="0"/>
            <a:r>
              <a:rPr lang="pt-PT" sz="1600" dirty="0" smtClean="0"/>
              <a:t> </a:t>
            </a:r>
            <a:r>
              <a:rPr lang="pt-PT" sz="1600" dirty="0" smtClean="0">
                <a:hlinkClick r:id="rId5"/>
              </a:rPr>
              <a:t>https://mef.codeplex.com/wikipage?title=Guide</a:t>
            </a:r>
            <a:endParaRPr lang="pt-PT" sz="1600" dirty="0" smtClean="0"/>
          </a:p>
          <a:p>
            <a:pPr marL="0" indent="0"/>
            <a:r>
              <a:rPr lang="pt-PT" sz="2400" dirty="0" smtClean="0"/>
              <a:t> </a:t>
            </a:r>
            <a:r>
              <a:rPr lang="pt-PT" sz="2000" dirty="0" smtClean="0"/>
              <a:t>Virgilio Esteves Presentation about MAF</a:t>
            </a:r>
            <a:endParaRPr lang="pt-PT" sz="2400" dirty="0" smtClean="0"/>
          </a:p>
          <a:p>
            <a:pPr marL="400050" lvl="1" indent="0"/>
            <a:r>
              <a:rPr lang="pt-PT" sz="2000" dirty="0" smtClean="0"/>
              <a:t> </a:t>
            </a:r>
            <a:r>
              <a:rPr lang="pt-PT" sz="1600" dirty="0" smtClean="0">
                <a:hlinkClick r:id="rId6"/>
              </a:rPr>
              <a:t>http://netponto.org/sessao/maf-managed-addin-framework-criacao-de-aplicacoes-extensiveis/</a:t>
            </a:r>
            <a:endParaRPr lang="pt-PT" sz="2000" dirty="0" smtClean="0"/>
          </a:p>
          <a:p>
            <a:pPr marL="400050" lvl="1" indent="0"/>
            <a:endParaRPr lang="pt-PT" sz="2000" dirty="0" smtClean="0"/>
          </a:p>
          <a:p>
            <a:pPr marL="400050" lvl="1" indent="0"/>
            <a:endParaRPr lang="pt-PT" sz="2000" dirty="0" smtClean="0"/>
          </a:p>
          <a:p>
            <a:pPr marL="0" indent="0"/>
            <a:endParaRPr lang="pt-PT" sz="2400" dirty="0" smtClean="0"/>
          </a:p>
          <a:p>
            <a:pPr marL="0" indent="0"/>
            <a:endParaRPr lang="en-US" sz="2400" dirty="0" smtClean="0"/>
          </a:p>
        </p:txBody>
      </p:sp>
    </p:spTree>
    <p:extLst/>
  </p:cSld>
  <p:clrMapOvr>
    <a:masterClrMapping/>
  </p:clrMapOvr>
  <p:transition>
    <p:wipe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Sponsor</a:t>
            </a:r>
            <a:r>
              <a:rPr lang="pt-PT" dirty="0" smtClean="0"/>
              <a:t> “GOLD”</a:t>
            </a:r>
            <a:endParaRPr lang="pt-PT" dirty="0"/>
          </a:p>
        </p:txBody>
      </p:sp>
      <p:pic>
        <p:nvPicPr>
          <p:cNvPr id="2050" name="Picture 2" descr="F:\Users\Caio Proiete\Desktop\gold-sponsor.png"/>
          <p:cNvPicPr>
            <a:picLocks noChangeAspect="1" noChangeArrowheads="1"/>
          </p:cNvPicPr>
          <p:nvPr/>
        </p:nvPicPr>
        <p:blipFill>
          <a:blip r:embed="rId2" cstate="print">
            <a:extLst>
              <a:ext uri="{28A0092B-C50C-407E-A947-70E740481C1C}">
                <a14:useLocalDpi xmlns:a14="http://schemas.microsoft.com/office/drawing/2010/main" xmlns="" val="0"/>
              </a:ext>
            </a:extLst>
          </a:blip>
          <a:stretch>
            <a:fillRect/>
          </a:stretch>
        </p:blipFill>
        <p:spPr bwMode="auto">
          <a:xfrm>
            <a:off x="7936831" y="190195"/>
            <a:ext cx="905158" cy="1798647"/>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2"/>
          <p:cNvSpPr txBox="1">
            <a:spLocks noChangeArrowheads="1"/>
          </p:cNvSpPr>
          <p:nvPr/>
        </p:nvSpPr>
        <p:spPr>
          <a:xfrm>
            <a:off x="1091570" y="4725144"/>
            <a:ext cx="8145905" cy="940120"/>
          </a:xfrm>
          <a:prstGeom prst="rect">
            <a:avLst/>
          </a:prstGeom>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effectLst>
                  <a:outerShdw blurRad="38100" dist="38100" dir="2700000" algn="tl">
                    <a:srgbClr val="000000">
                      <a:alpha val="43137"/>
                    </a:srgbClr>
                  </a:outerShdw>
                </a:effectLst>
                <a:latin typeface="+mj-lt"/>
                <a:sym typeface="Helvetica Neue" charset="0"/>
              </a:rPr>
              <a:t>Twitter: @PTMicrosoft</a:t>
            </a:r>
          </a:p>
        </p:txBody>
      </p:sp>
      <p:sp>
        <p:nvSpPr>
          <p:cNvPr id="6" name="Rectangle 2"/>
          <p:cNvSpPr txBox="1">
            <a:spLocks noChangeArrowheads="1"/>
          </p:cNvSpPr>
          <p:nvPr/>
        </p:nvSpPr>
        <p:spPr>
          <a:xfrm>
            <a:off x="1100572" y="5085184"/>
            <a:ext cx="5333095" cy="794742"/>
          </a:xfrm>
          <a:prstGeom prst="rect">
            <a:avLst/>
          </a:prstGeom>
          <a:ln/>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effectLst>
                  <a:outerShdw blurRad="38100" dist="38100" dir="2700000" algn="tl">
                    <a:srgbClr val="000000">
                      <a:alpha val="43137"/>
                    </a:srgbClr>
                  </a:outerShdw>
                </a:effectLst>
                <a:sym typeface="Helvetica Neue" charset="0"/>
              </a:rPr>
              <a:t>http://www.microsoft.com/portugal</a:t>
            </a:r>
          </a:p>
        </p:txBody>
      </p:sp>
      <p:pic>
        <p:nvPicPr>
          <p:cNvPr id="7" name="Picture 3">
            <a:hlinkClick r:id="rId3"/>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501118" y="2348882"/>
            <a:ext cx="7017316" cy="19678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211405270"/>
      </p:ext>
    </p:extLst>
  </p:cSld>
  <p:clrMapOvr>
    <a:masterClrMapping/>
  </p:clrMapOvr>
  <p:transition>
    <p:wipe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Sponsor</a:t>
            </a:r>
            <a:r>
              <a:rPr lang="pt-PT" dirty="0" smtClean="0"/>
              <a:t> “Silver”</a:t>
            </a:r>
            <a:endParaRPr lang="pt-PT" dirty="0"/>
          </a:p>
        </p:txBody>
      </p:sp>
      <p:pic>
        <p:nvPicPr>
          <p:cNvPr id="8" name="Picture 2" descr="F:\NetPonto\Media\Imagens\Patrocinadores\pluralsight-logo-for-sponsorships-large.png">
            <a:hlinkClick r:id="rId2"/>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681971" y="4254081"/>
            <a:ext cx="2641586" cy="770229"/>
          </a:xfrm>
          <a:prstGeom prst="rect">
            <a:avLst/>
          </a:prstGeom>
          <a:noFill/>
          <a:extLst>
            <a:ext uri="{909E8E84-426E-40dd-AFC4-6F175D3DCCD1}">
              <a14:hiddenFill xmlns:a14="http://schemas.microsoft.com/office/drawing/2010/main" xmlns="">
                <a:solidFill>
                  <a:srgbClr val="FFFFFF"/>
                </a:solidFill>
              </a14:hiddenFill>
            </a:ext>
          </a:extLst>
        </p:spPr>
      </p:pic>
      <p:pic>
        <p:nvPicPr>
          <p:cNvPr id="3" name="Picture 2"/>
          <p:cNvPicPr>
            <a:picLocks noChangeAspect="1"/>
          </p:cNvPicPr>
          <p:nvPr/>
        </p:nvPicPr>
        <p:blipFill>
          <a:blip r:embed="rId4" cstate="print"/>
          <a:stretch>
            <a:fillRect/>
          </a:stretch>
        </p:blipFill>
        <p:spPr>
          <a:xfrm>
            <a:off x="5304040" y="2495039"/>
            <a:ext cx="3397448" cy="714375"/>
          </a:xfrm>
          <a:prstGeom prst="rect">
            <a:avLst/>
          </a:prstGeom>
        </p:spPr>
      </p:pic>
      <p:pic>
        <p:nvPicPr>
          <p:cNvPr id="7" name="Picture 6"/>
          <p:cNvPicPr>
            <a:picLocks noChangeAspect="1"/>
          </p:cNvPicPr>
          <p:nvPr/>
        </p:nvPicPr>
        <p:blipFill>
          <a:blip r:embed="rId5" cstate="print"/>
          <a:stretch>
            <a:fillRect/>
          </a:stretch>
        </p:blipFill>
        <p:spPr>
          <a:xfrm>
            <a:off x="1765828" y="2296710"/>
            <a:ext cx="2641587" cy="1111035"/>
          </a:xfrm>
          <a:prstGeom prst="rect">
            <a:avLst/>
          </a:prstGeom>
        </p:spPr>
      </p:pic>
      <p:pic>
        <p:nvPicPr>
          <p:cNvPr id="9" name="Picture 2" descr="C:\Users\Caio Proiete\Desktop\telerikLogo-web-1124x449px.jpg">
            <a:hlinkClick r:id="rId6"/>
          </p:cNvPr>
          <p:cNvPicPr>
            <a:picLocks noChangeAspect="1" noChangeArrowheads="1"/>
          </p:cNvPicPr>
          <p:nvPr/>
        </p:nvPicPr>
        <p:blipFill>
          <a:blip r:embed="rId7" cstate="print">
            <a:extLst/>
          </a:blip>
          <a:srcRect/>
          <a:stretch>
            <a:fillRect/>
          </a:stretch>
        </p:blipFill>
        <p:spPr bwMode="auto">
          <a:xfrm>
            <a:off x="1679613" y="3947438"/>
            <a:ext cx="2814017" cy="1383514"/>
          </a:xfrm>
          <a:prstGeom prst="rect">
            <a:avLst/>
          </a:prstGeom>
          <a:extLst/>
        </p:spPr>
      </p:pic>
    </p:spTree>
    <p:extLst>
      <p:ext uri="{BB962C8B-B14F-4D97-AF65-F5344CB8AC3E}">
        <p14:creationId xmlns:p14="http://schemas.microsoft.com/office/powerpoint/2010/main" xmlns="" val="2040477312"/>
      </p:ext>
    </p:extLst>
  </p:cSld>
  <p:clrMapOvr>
    <a:masterClrMapping/>
  </p:clrMapOvr>
  <p:transition>
    <p:wipe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Sponsor</a:t>
            </a:r>
            <a:r>
              <a:rPr lang="pt-PT" dirty="0" smtClean="0"/>
              <a:t> “Bronze”</a:t>
            </a:r>
            <a:endParaRPr lang="pt-PT" dirty="0"/>
          </a:p>
        </p:txBody>
      </p:sp>
      <p:pic>
        <p:nvPicPr>
          <p:cNvPr id="3076" name="Picture 4" descr="http://www.survs.com/about/mediakit/survs_logo_color_large.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71893" y="2492898"/>
            <a:ext cx="3360783" cy="185047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79863630"/>
      </p:ext>
    </p:extLst>
  </p:cSld>
  <p:clrMapOvr>
    <a:masterClrMapping/>
  </p:clrMapOvr>
  <p:transition>
    <p:wipe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Próximas reuniões presenciais</a:t>
            </a:r>
          </a:p>
        </p:txBody>
      </p:sp>
      <p:sp>
        <p:nvSpPr>
          <p:cNvPr id="4" name="Content Placeholder 5"/>
          <p:cNvSpPr>
            <a:spLocks noGrp="1"/>
          </p:cNvSpPr>
          <p:nvPr>
            <p:ph idx="1"/>
          </p:nvPr>
        </p:nvSpPr>
        <p:spPr>
          <a:xfrm>
            <a:off x="681038" y="1825625"/>
            <a:ext cx="8543925" cy="4351338"/>
          </a:xfrm>
        </p:spPr>
        <p:txBody>
          <a:bodyPr>
            <a:noAutofit/>
          </a:bodyPr>
          <a:lstStyle/>
          <a:p>
            <a:pPr marL="0" indent="0">
              <a:buNone/>
            </a:pPr>
            <a:r>
              <a:rPr lang="pt-PT" sz="2600" dirty="0" smtClean="0">
                <a:solidFill>
                  <a:schemeClr val="bg1">
                    <a:lumMod val="50000"/>
                  </a:schemeClr>
                </a:solidFill>
              </a:rPr>
              <a:t>23/11/2013 </a:t>
            </a:r>
            <a:r>
              <a:rPr lang="pt-PT" sz="2600" dirty="0">
                <a:solidFill>
                  <a:schemeClr val="bg1">
                    <a:lumMod val="50000"/>
                  </a:schemeClr>
                </a:solidFill>
              </a:rPr>
              <a:t>– Novembro (Lisboa)</a:t>
            </a:r>
          </a:p>
          <a:p>
            <a:pPr marL="0" indent="0">
              <a:buNone/>
            </a:pPr>
            <a:r>
              <a:rPr lang="pt-PT" sz="2600" dirty="0" smtClean="0"/>
              <a:t>30/11/2013 </a:t>
            </a:r>
            <a:r>
              <a:rPr lang="pt-PT" sz="2600" dirty="0"/>
              <a:t>– </a:t>
            </a:r>
            <a:r>
              <a:rPr lang="pt-PT" sz="2600" dirty="0" smtClean="0"/>
              <a:t>Novembro (Porto)</a:t>
            </a:r>
            <a:endParaRPr lang="pt-PT" sz="2600" dirty="0"/>
          </a:p>
          <a:p>
            <a:pPr marL="0" indent="0">
              <a:buNone/>
            </a:pPr>
            <a:r>
              <a:rPr lang="pt-PT" sz="2600" dirty="0"/>
              <a:t>14/12/2013 – Dezembro (Lisboa)</a:t>
            </a:r>
          </a:p>
          <a:p>
            <a:pPr marL="0" indent="0">
              <a:buNone/>
            </a:pPr>
            <a:r>
              <a:rPr lang="pt-PT" sz="2600" dirty="0"/>
              <a:t>18/01/2014 – Janeiro (Lisboa)</a:t>
            </a:r>
          </a:p>
          <a:p>
            <a:pPr marL="0" indent="0">
              <a:buNone/>
            </a:pPr>
            <a:endParaRPr lang="pt-PT" sz="2600" dirty="0"/>
          </a:p>
          <a:p>
            <a:pPr marL="0" indent="0">
              <a:buNone/>
            </a:pPr>
            <a:endParaRPr lang="pt-PT" sz="2600" dirty="0"/>
          </a:p>
          <a:p>
            <a:pPr marL="0" indent="0">
              <a:buNone/>
            </a:pPr>
            <a:r>
              <a:rPr lang="pt-PT" sz="3494" dirty="0">
                <a:solidFill>
                  <a:srgbClr val="0070C0"/>
                </a:solidFill>
              </a:rPr>
              <a:t>Reserva estes dias na agenda! :)</a:t>
            </a:r>
          </a:p>
          <a:p>
            <a:pPr marL="0" indent="0">
              <a:buNone/>
            </a:pPr>
            <a:r>
              <a:rPr lang="pt-PT" sz="3494" dirty="0">
                <a:solidFill>
                  <a:srgbClr val="0070C0"/>
                </a:solidFill>
              </a:rPr>
              <a:t/>
            </a:r>
            <a:br>
              <a:rPr lang="pt-PT" sz="3494" dirty="0">
                <a:solidFill>
                  <a:srgbClr val="0070C0"/>
                </a:solidFill>
              </a:rPr>
            </a:br>
            <a:endParaRPr lang="pt-PT" sz="3494" dirty="0">
              <a:solidFill>
                <a:srgbClr val="0070C0"/>
              </a:solidFill>
            </a:endParaRPr>
          </a:p>
        </p:txBody>
      </p:sp>
    </p:spTree>
    <p:extLst>
      <p:ext uri="{BB962C8B-B14F-4D97-AF65-F5344CB8AC3E}">
        <p14:creationId xmlns:p14="http://schemas.microsoft.com/office/powerpoint/2010/main" xmlns="" val="807882491"/>
      </p:ext>
    </p:extLst>
  </p:cSld>
  <p:clrMapOvr>
    <a:masterClrMapping/>
  </p:clrMapOvr>
  <p:transition>
    <p:wipe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pt-PT" dirty="0" err="1" smtClean="0"/>
              <a:t>Thanks</a:t>
            </a:r>
            <a:r>
              <a:rPr lang="pt-PT" dirty="0" smtClean="0"/>
              <a:t>!</a:t>
            </a:r>
            <a:endParaRPr lang="pt-PT" dirty="0"/>
          </a:p>
        </p:txBody>
      </p:sp>
      <p:sp>
        <p:nvSpPr>
          <p:cNvPr id="10" name="TextBox 9"/>
          <p:cNvSpPr txBox="1"/>
          <p:nvPr/>
        </p:nvSpPr>
        <p:spPr>
          <a:xfrm>
            <a:off x="488504" y="5589240"/>
            <a:ext cx="8712968" cy="553998"/>
          </a:xfrm>
          <a:prstGeom prst="rect">
            <a:avLst/>
          </a:prstGeom>
          <a:noFill/>
        </p:spPr>
        <p:txBody>
          <a:bodyPr wrap="square" rtlCol="0">
            <a:spAutoFit/>
          </a:bodyPr>
          <a:lstStyle/>
          <a:p>
            <a:r>
              <a:rPr lang="en-US" sz="1000" dirty="0" smtClean="0"/>
              <a:t>Source: </a:t>
            </a:r>
          </a:p>
          <a:p>
            <a:r>
              <a:rPr lang="en-US" sz="1000" dirty="0" smtClean="0"/>
              <a:t>Iconset: Social Media Icons by Iconshock (</a:t>
            </a:r>
            <a:r>
              <a:rPr lang="en-US" sz="1000" dirty="0" smtClean="0">
                <a:hlinkClick r:id="rId3"/>
              </a:rPr>
              <a:t>12 icons</a:t>
            </a:r>
            <a:r>
              <a:rPr lang="en-US" sz="1000" dirty="0" smtClean="0"/>
              <a:t>) : </a:t>
            </a:r>
            <a:r>
              <a:rPr lang="pt-PT" sz="1000" dirty="0" smtClean="0">
                <a:hlinkClick r:id="rId3"/>
              </a:rPr>
              <a:t>http://www.iconarchive.com/show/social-media-icons-by-iconshock.html</a:t>
            </a:r>
            <a:endParaRPr lang="pt-PT" sz="1000" dirty="0" smtClean="0"/>
          </a:p>
          <a:p>
            <a:r>
              <a:rPr lang="en-US" sz="1000" dirty="0"/>
              <a:t>Iconset: Flat Gradient Social Icons by limav (120 icons): </a:t>
            </a:r>
            <a:r>
              <a:rPr lang="en-US" sz="1000" dirty="0">
                <a:hlinkClick r:id="rId4"/>
              </a:rPr>
              <a:t>http://www.iconarchive.com/show/flat-gradient-social-icons-by-</a:t>
            </a:r>
            <a:r>
              <a:rPr lang="en-US" sz="1000" dirty="0" smtClean="0">
                <a:hlinkClick r:id="rId4"/>
              </a:rPr>
              <a:t>limav.html</a:t>
            </a:r>
            <a:endParaRPr lang="en-US" sz="1000" dirty="0"/>
          </a:p>
        </p:txBody>
      </p:sp>
      <p:sp>
        <p:nvSpPr>
          <p:cNvPr id="11" name="Content Placeholder 1"/>
          <p:cNvSpPr txBox="1">
            <a:spLocks/>
          </p:cNvSpPr>
          <p:nvPr/>
        </p:nvSpPr>
        <p:spPr>
          <a:xfrm>
            <a:off x="604900" y="1421160"/>
            <a:ext cx="5860268" cy="820687"/>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pt-PT" sz="4400" b="0" i="0" u="none" strike="noStrike" kern="1200" cap="none" spc="0" normalizeH="0" baseline="0" noProof="0" dirty="0" smtClean="0">
                <a:ln>
                  <a:noFill/>
                </a:ln>
                <a:solidFill>
                  <a:schemeClr val="tx1"/>
                </a:solidFill>
                <a:effectLst/>
                <a:uLnTx/>
                <a:uFillTx/>
                <a:latin typeface="+mn-lt"/>
                <a:ea typeface="+mn-ea"/>
                <a:cs typeface="+mn-cs"/>
              </a:rPr>
              <a:t>Nuno Cancelo</a:t>
            </a:r>
          </a:p>
        </p:txBody>
      </p:sp>
      <p:sp>
        <p:nvSpPr>
          <p:cNvPr id="13" name="Content Placeholder 1"/>
          <p:cNvSpPr txBox="1">
            <a:spLocks/>
          </p:cNvSpPr>
          <p:nvPr/>
        </p:nvSpPr>
        <p:spPr>
          <a:xfrm>
            <a:off x="1532620" y="2816932"/>
            <a:ext cx="6662700" cy="612068"/>
          </a:xfrm>
          <a:prstGeom prst="rect">
            <a:avLst/>
          </a:prstGeom>
        </p:spPr>
        <p:txBody>
          <a:bodyPr vert="horz" lIns="91440" tIns="45720" rIns="91440" bIns="45720" rtlCol="0">
            <a:normAutofit/>
          </a:bodyPr>
          <a:lstStyle/>
          <a:p>
            <a:pPr lvl="0">
              <a:spcBef>
                <a:spcPct val="20000"/>
              </a:spcBef>
            </a:pPr>
            <a:r>
              <a:rPr lang="pt-PT" sz="2800" dirty="0" smtClean="0"/>
              <a:t>www.facebook.com/nuno.cancelo</a:t>
            </a:r>
            <a:endParaRPr kumimoji="0" lang="pt-PT" sz="2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5" name="Picture 14" descr="DENNIS-THE-MENACE-1.gif"/>
          <p:cNvPicPr>
            <a:picLocks noChangeAspect="1"/>
          </p:cNvPicPr>
          <p:nvPr/>
        </p:nvPicPr>
        <p:blipFill>
          <a:blip r:embed="rId5" cstate="print"/>
          <a:stretch>
            <a:fillRect/>
          </a:stretch>
        </p:blipFill>
        <p:spPr>
          <a:xfrm>
            <a:off x="7581292" y="3248980"/>
            <a:ext cx="1905000" cy="1905000"/>
          </a:xfrm>
          <a:prstGeom prst="rect">
            <a:avLst/>
          </a:prstGeom>
        </p:spPr>
      </p:pic>
      <p:sp>
        <p:nvSpPr>
          <p:cNvPr id="17" name="Content Placeholder 1"/>
          <p:cNvSpPr txBox="1">
            <a:spLocks/>
          </p:cNvSpPr>
          <p:nvPr/>
        </p:nvSpPr>
        <p:spPr>
          <a:xfrm>
            <a:off x="1532620" y="4833156"/>
            <a:ext cx="6662700" cy="612068"/>
          </a:xfrm>
          <a:prstGeom prst="rect">
            <a:avLst/>
          </a:prstGeom>
        </p:spPr>
        <p:txBody>
          <a:bodyPr vert="horz" lIns="91440" tIns="45720" rIns="91440" bIns="45720" rtlCol="0">
            <a:normAutofit/>
          </a:bodyPr>
          <a:lstStyle/>
          <a:p>
            <a:pPr lvl="0">
              <a:spcBef>
                <a:spcPct val="20000"/>
              </a:spcBef>
            </a:pPr>
            <a:r>
              <a:rPr lang="pt-PT" sz="2800" dirty="0" smtClean="0"/>
              <a:t>www.github.com/masterzdran</a:t>
            </a:r>
            <a:endParaRPr kumimoji="0" lang="pt-PT"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8" name="Content Placeholder 1"/>
          <p:cNvSpPr txBox="1">
            <a:spLocks/>
          </p:cNvSpPr>
          <p:nvPr/>
        </p:nvSpPr>
        <p:spPr>
          <a:xfrm>
            <a:off x="1532620" y="3825044"/>
            <a:ext cx="6662700" cy="612068"/>
          </a:xfrm>
          <a:prstGeom prst="rect">
            <a:avLst/>
          </a:prstGeom>
        </p:spPr>
        <p:txBody>
          <a:bodyPr vert="horz" lIns="91440" tIns="45720" rIns="91440" bIns="45720" rtlCol="0">
            <a:normAutofit/>
          </a:bodyPr>
          <a:lstStyle/>
          <a:p>
            <a:pPr lvl="0">
              <a:spcBef>
                <a:spcPct val="20000"/>
              </a:spcBef>
            </a:pPr>
            <a:r>
              <a:rPr lang="pt-PT" sz="2800" dirty="0" smtClean="0"/>
              <a:t>www.bitbucket.org/masterzdran</a:t>
            </a:r>
            <a:endParaRPr kumimoji="0" lang="pt-PT" sz="2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21" name="Picture 20" descr="Facebook-icon.png"/>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596516" y="2708920"/>
            <a:ext cx="812800" cy="812800"/>
          </a:xfrm>
          <a:prstGeom prst="rect">
            <a:avLst/>
          </a:prstGeom>
        </p:spPr>
      </p:pic>
      <p:pic>
        <p:nvPicPr>
          <p:cNvPr id="22" name="Picture 21" descr="Bitbucket-icon.png"/>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596516" y="3717032"/>
            <a:ext cx="812800" cy="812800"/>
          </a:xfrm>
          <a:prstGeom prst="rect">
            <a:avLst/>
          </a:prstGeom>
        </p:spPr>
      </p:pic>
      <p:pic>
        <p:nvPicPr>
          <p:cNvPr id="23" name="Picture 22" descr="Github-icon.png"/>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596516" y="4725144"/>
            <a:ext cx="812800" cy="812800"/>
          </a:xfrm>
          <a:prstGeom prst="rect">
            <a:avLst/>
          </a:prstGeom>
        </p:spPr>
      </p:pic>
    </p:spTree>
    <p:extLst/>
  </p:cSld>
  <p:clrMapOvr>
    <a:masterClrMapping/>
  </p:clrMapOvr>
  <p:transition>
    <p:newsfla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Agenda</a:t>
            </a:r>
            <a:endParaRPr lang="pt-PT" dirty="0"/>
          </a:p>
        </p:txBody>
      </p:sp>
      <p:sp>
        <p:nvSpPr>
          <p:cNvPr id="3" name="Content Placeholder 2"/>
          <p:cNvSpPr>
            <a:spLocks noGrp="1"/>
          </p:cNvSpPr>
          <p:nvPr>
            <p:ph idx="1"/>
          </p:nvPr>
        </p:nvSpPr>
        <p:spPr/>
        <p:txBody>
          <a:bodyPr>
            <a:normAutofit/>
          </a:bodyPr>
          <a:lstStyle/>
          <a:p>
            <a:r>
              <a:rPr lang="pt-PT" dirty="0" smtClean="0"/>
              <a:t>Introduction</a:t>
            </a:r>
          </a:p>
          <a:p>
            <a:r>
              <a:rPr lang="pt-PT" dirty="0" smtClean="0"/>
              <a:t>Managed Extensibility Framework</a:t>
            </a:r>
          </a:p>
          <a:p>
            <a:r>
              <a:rPr lang="pt-PT" dirty="0" smtClean="0"/>
              <a:t>GuideLines</a:t>
            </a:r>
          </a:p>
          <a:p>
            <a:r>
              <a:rPr lang="pt-PT" dirty="0" smtClean="0"/>
              <a:t>Demo</a:t>
            </a:r>
          </a:p>
          <a:p>
            <a:r>
              <a:rPr lang="pt-PT" dirty="0" smtClean="0"/>
              <a:t>Conclusion</a:t>
            </a:r>
            <a:endParaRPr lang="pt-PT" dirty="0"/>
          </a:p>
        </p:txBody>
      </p:sp>
    </p:spTree>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endParaRPr lang="pt-PT"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Introduction</a:t>
            </a:r>
            <a:endParaRPr lang="pt-PT" dirty="0"/>
          </a:p>
        </p:txBody>
      </p:sp>
      <p:sp>
        <p:nvSpPr>
          <p:cNvPr id="3" name="Content Placeholder 2"/>
          <p:cNvSpPr>
            <a:spLocks noGrp="1"/>
          </p:cNvSpPr>
          <p:nvPr>
            <p:ph idx="1"/>
          </p:nvPr>
        </p:nvSpPr>
        <p:spPr/>
        <p:txBody>
          <a:bodyPr/>
          <a:lstStyle/>
          <a:p>
            <a:r>
              <a:rPr lang="pt-PT" dirty="0" smtClean="0"/>
              <a:t>What is the problem?</a:t>
            </a:r>
          </a:p>
          <a:p>
            <a:pPr lvl="1"/>
            <a:r>
              <a:rPr lang="pt-PT" dirty="0" smtClean="0"/>
              <a:t> Maintenance</a:t>
            </a:r>
          </a:p>
          <a:p>
            <a:pPr lvl="1"/>
            <a:r>
              <a:rPr lang="pt-PT" dirty="0" smtClean="0"/>
              <a:t> Refactoring</a:t>
            </a:r>
          </a:p>
          <a:p>
            <a:pPr lvl="1"/>
            <a:r>
              <a:rPr lang="pt-PT" dirty="0" smtClean="0"/>
              <a:t> Extend Application functionalities</a:t>
            </a:r>
          </a:p>
          <a:p>
            <a:pPr lvl="1"/>
            <a:r>
              <a:rPr lang="pt-PT" dirty="0" smtClean="0"/>
              <a:t> Peace of Mind</a:t>
            </a:r>
            <a:endParaRPr lang="pt-PT" dirty="0"/>
          </a:p>
        </p:txBody>
      </p:sp>
    </p:spTree>
  </p:cSld>
  <p:clrMapOvr>
    <a:masterClrMapping/>
  </p:clrMapOvr>
  <p:transition>
    <p:pull dir="l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Introduction</a:t>
            </a:r>
            <a:endParaRPr lang="pt-PT" dirty="0"/>
          </a:p>
        </p:txBody>
      </p:sp>
      <p:sp>
        <p:nvSpPr>
          <p:cNvPr id="3" name="Content Placeholder 2"/>
          <p:cNvSpPr>
            <a:spLocks noGrp="1"/>
          </p:cNvSpPr>
          <p:nvPr>
            <p:ph idx="1"/>
          </p:nvPr>
        </p:nvSpPr>
        <p:spPr/>
        <p:txBody>
          <a:bodyPr/>
          <a:lstStyle/>
          <a:p>
            <a:r>
              <a:rPr lang="pt-PT" dirty="0" smtClean="0"/>
              <a:t>Extend functionalities?</a:t>
            </a:r>
          </a:p>
          <a:p>
            <a:pPr lvl="1"/>
            <a:r>
              <a:rPr lang="pt-PT" dirty="0" smtClean="0"/>
              <a:t> Extensible syntax</a:t>
            </a:r>
          </a:p>
          <a:p>
            <a:pPr lvl="1"/>
            <a:r>
              <a:rPr lang="pt-PT" dirty="0" smtClean="0"/>
              <a:t> Extensible compiler</a:t>
            </a:r>
          </a:p>
          <a:p>
            <a:pPr lvl="1"/>
            <a:r>
              <a:rPr lang="pt-PT" dirty="0" smtClean="0"/>
              <a:t> Extensible runtime</a:t>
            </a:r>
          </a:p>
          <a:p>
            <a:pPr lvl="1"/>
            <a:r>
              <a:rPr lang="pt-PT" dirty="0" smtClean="0"/>
              <a:t> Extensible at will</a:t>
            </a:r>
            <a:endParaRPr lang="pt-PT" dirty="0"/>
          </a:p>
        </p:txBody>
      </p:sp>
    </p:spTree>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0622" y="2051847"/>
            <a:ext cx="6804756" cy="2754306"/>
          </a:xfrm>
        </p:spPr>
        <p:txBody>
          <a:bodyPr>
            <a:normAutofit fontScale="70000" lnSpcReduction="20000"/>
          </a:bodyPr>
          <a:lstStyle/>
          <a:p>
            <a:pPr marL="0" indent="0" algn="ctr">
              <a:lnSpc>
                <a:spcPct val="120000"/>
              </a:lnSpc>
              <a:buNone/>
            </a:pPr>
            <a:r>
              <a:rPr lang="en-US" sz="7200" dirty="0" smtClean="0"/>
              <a:t> “And God said, ‘Let there be light,’ and there was light.”</a:t>
            </a:r>
          </a:p>
          <a:p>
            <a:pPr marL="0" indent="0" algn="ctr">
              <a:lnSpc>
                <a:spcPct val="120000"/>
              </a:lnSpc>
              <a:buNone/>
            </a:pPr>
            <a:r>
              <a:rPr lang="en-US" sz="2900" dirty="0" smtClean="0"/>
              <a:t>Genesis 1:3</a:t>
            </a:r>
            <a:endParaRPr lang="pt-PT" sz="2900" dirty="0" smtClean="0"/>
          </a:p>
        </p:txBody>
      </p:sp>
    </p:spTree>
  </p:cSld>
  <p:clrMapOvr>
    <a:masterClrMapping/>
  </p:clrMapOvr>
  <p:transition spd="slow">
    <p:pull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How to </a:t>
            </a:r>
            <a:r>
              <a:rPr lang="pt-PT" dirty="0" smtClean="0"/>
              <a:t>become modular?</a:t>
            </a:r>
            <a:endParaRPr lang="pt-PT" dirty="0"/>
          </a:p>
        </p:txBody>
      </p:sp>
      <p:sp>
        <p:nvSpPr>
          <p:cNvPr id="3" name="Content Placeholder 2"/>
          <p:cNvSpPr>
            <a:spLocks noGrp="1"/>
          </p:cNvSpPr>
          <p:nvPr>
            <p:ph idx="1"/>
          </p:nvPr>
        </p:nvSpPr>
        <p:spPr/>
        <p:txBody>
          <a:bodyPr/>
          <a:lstStyle/>
          <a:p>
            <a:r>
              <a:rPr lang="pt-PT" dirty="0" smtClean="0"/>
              <a:t>Design Patterns</a:t>
            </a:r>
          </a:p>
          <a:p>
            <a:pPr lvl="1"/>
            <a:r>
              <a:rPr lang="pt-PT" dirty="0" smtClean="0"/>
              <a:t> Façade, MVC, Template Method</a:t>
            </a:r>
          </a:p>
          <a:p>
            <a:r>
              <a:rPr lang="pt-PT" dirty="0" smtClean="0"/>
              <a:t>Build infrastructure</a:t>
            </a:r>
          </a:p>
          <a:p>
            <a:pPr lvl="1"/>
            <a:r>
              <a:rPr lang="pt-PT" dirty="0" smtClean="0"/>
              <a:t> Know the libraries</a:t>
            </a:r>
          </a:p>
          <a:p>
            <a:pPr lvl="1"/>
            <a:r>
              <a:rPr lang="pt-PT" dirty="0" smtClean="0"/>
              <a:t> Load the libraries </a:t>
            </a:r>
          </a:p>
          <a:p>
            <a:pPr lvl="1"/>
            <a:r>
              <a:rPr lang="pt-PT" dirty="0" smtClean="0"/>
              <a:t> Use the libraries</a:t>
            </a:r>
            <a:endParaRPr lang="pt-PT" dirty="0"/>
          </a:p>
        </p:txBody>
      </p:sp>
    </p:spTree>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F7F7F"/>
      </a:hlink>
      <a:folHlink>
        <a:srgbClr val="7F7F7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2009-10-22T00:10:36Z</outs:dateTime>
      <outs:isPinned>true</outs:isPinned>
    </outs:relatedDate>
    <outs:relatedDate>
      <outs:type>2</outs:type>
      <outs:displayName>Created</outs:displayName>
      <outs:dateTime>2009-08-11T22:46:43Z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Caio Proiete</outs:displayName>
          <outs:accountName/>
        </outs:relatedPerson>
      </outs:people>
      <outs:source>0</outs:source>
      <outs:isPinned>true</outs:isPinned>
    </outs:relatedPeopleItem>
    <outs:relatedPeopleItem>
      <outs:category>Last modified by</outs:category>
      <outs:people>
        <outs:relatedPerson>
          <outs:displayName>Caio Proiete</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B1E06176-E829-4712-BBD3-8C51CFBDF700}">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otalTime>4255</TotalTime>
  <Words>764</Words>
  <Application>Microsoft Office PowerPoint</Application>
  <PresentationFormat>A4 Paper (210x297 mm)</PresentationFormat>
  <Paragraphs>190</Paragraphs>
  <Slides>35</Slides>
  <Notes>7</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Give more life to your application…</vt:lpstr>
      <vt:lpstr>License</vt:lpstr>
      <vt:lpstr>Nuno Cancelo</vt:lpstr>
      <vt:lpstr>Agenda</vt:lpstr>
      <vt:lpstr>Slide 5</vt:lpstr>
      <vt:lpstr>Introduction</vt:lpstr>
      <vt:lpstr>Introduction</vt:lpstr>
      <vt:lpstr>Slide 8</vt:lpstr>
      <vt:lpstr>How to become modular?</vt:lpstr>
      <vt:lpstr>Slide 10</vt:lpstr>
      <vt:lpstr>.NET Framework 3.5</vt:lpstr>
      <vt:lpstr>.NET Framework 3.5</vt:lpstr>
      <vt:lpstr>Slide 13</vt:lpstr>
      <vt:lpstr>Managed Extensibility Framework</vt:lpstr>
      <vt:lpstr>Managed Extensibility Framework</vt:lpstr>
      <vt:lpstr>Managed Extensibility Framework</vt:lpstr>
      <vt:lpstr>Slide 17</vt:lpstr>
      <vt:lpstr>GuideLines</vt:lpstr>
      <vt:lpstr>GuideLines</vt:lpstr>
      <vt:lpstr>Contract</vt:lpstr>
      <vt:lpstr>Export it</vt:lpstr>
      <vt:lpstr>Metadata</vt:lpstr>
      <vt:lpstr>Import it</vt:lpstr>
      <vt:lpstr>Import Collections</vt:lpstr>
      <vt:lpstr>Catalogue it</vt:lpstr>
      <vt:lpstr>Debugging</vt:lpstr>
      <vt:lpstr>Slide 27</vt:lpstr>
      <vt:lpstr>Conclusion </vt:lpstr>
      <vt:lpstr>Slide 29</vt:lpstr>
      <vt:lpstr>References</vt:lpstr>
      <vt:lpstr>Sponsor “GOLD”</vt:lpstr>
      <vt:lpstr>Sponsor “Silver”</vt:lpstr>
      <vt:lpstr>Sponsor “Bronze”</vt:lpstr>
      <vt:lpstr>Próximas reuniões presenciais</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Caio Proiete</dc:creator>
  <cp:lastModifiedBy>Nuno Alexandre Cancelo</cp:lastModifiedBy>
  <cp:revision>632</cp:revision>
  <dcterms:created xsi:type="dcterms:W3CDTF">2009-08-11T22:46:43Z</dcterms:created>
  <dcterms:modified xsi:type="dcterms:W3CDTF">2014-07-03T16:57:55Z</dcterms:modified>
</cp:coreProperties>
</file>