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26"/>
  </p:notesMasterIdLst>
  <p:handoutMasterIdLst>
    <p:handoutMasterId r:id="rId27"/>
  </p:handoutMasterIdLst>
  <p:sldIdLst>
    <p:sldId id="256" r:id="rId3"/>
    <p:sldId id="373" r:id="rId4"/>
    <p:sldId id="343" r:id="rId5"/>
    <p:sldId id="301" r:id="rId6"/>
    <p:sldId id="415" r:id="rId7"/>
    <p:sldId id="437" r:id="rId8"/>
    <p:sldId id="431" r:id="rId9"/>
    <p:sldId id="432" r:id="rId10"/>
    <p:sldId id="387" r:id="rId11"/>
    <p:sldId id="433" r:id="rId12"/>
    <p:sldId id="434" r:id="rId13"/>
    <p:sldId id="435" r:id="rId14"/>
    <p:sldId id="436" r:id="rId15"/>
    <p:sldId id="416" r:id="rId16"/>
    <p:sldId id="392" r:id="rId17"/>
    <p:sldId id="421" r:id="rId18"/>
    <p:sldId id="328" r:id="rId19"/>
    <p:sldId id="311" r:id="rId20"/>
    <p:sldId id="427" r:id="rId21"/>
    <p:sldId id="428" r:id="rId22"/>
    <p:sldId id="429" r:id="rId23"/>
    <p:sldId id="430" r:id="rId24"/>
    <p:sldId id="293" r:id="rId25"/>
  </p:sldIdLst>
  <p:sldSz cx="9906000" cy="6858000" type="A4"/>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8000"/>
    <a:srgbClr val="50F03C"/>
    <a:srgbClr val="0000FF"/>
    <a:srgbClr val="2B91AF"/>
    <a:srgbClr val="A3151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2" autoAdjust="0"/>
    <p:restoredTop sz="94660"/>
  </p:normalViewPr>
  <p:slideViewPr>
    <p:cSldViewPr>
      <p:cViewPr varScale="1">
        <p:scale>
          <a:sx n="70" d="100"/>
          <a:sy n="70" d="100"/>
        </p:scale>
        <p:origin x="-876" y="24"/>
      </p:cViewPr>
      <p:guideLst>
        <p:guide orient="horz" pos="2160"/>
        <p:guide pos="3120"/>
      </p:guideLst>
    </p:cSldViewPr>
  </p:slideViewPr>
  <p:notesTextViewPr>
    <p:cViewPr>
      <p:scale>
        <a:sx n="1" d="1"/>
        <a:sy n="1" d="1"/>
      </p:scale>
      <p:origin x="0" y="0"/>
    </p:cViewPr>
  </p:notesTextViewPr>
  <p:notesViewPr>
    <p:cSldViewPr>
      <p:cViewPr varScale="1">
        <p:scale>
          <a:sx n="54" d="100"/>
          <a:sy n="54" d="100"/>
        </p:scale>
        <p:origin x="-1986" y="-90"/>
      </p:cViewPr>
      <p:guideLst>
        <p:guide orient="horz" pos="2880"/>
        <p:guide pos="2160"/>
      </p:guideLst>
    </p:cSldViewPr>
  </p:notes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FD96CD-F9A7-4B23-9F0C-9C94434A7F7D}" type="datetimeFigureOut">
              <a:rPr lang="pt-PT" smtClean="0"/>
              <a:pPr/>
              <a:t>12/05/2014</a:t>
            </a:fld>
            <a:endParaRPr lang="pt-PT"/>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DCDB76-1492-4126-9760-4CBB7CB80BBB}" type="slidenum">
              <a:rPr lang="pt-PT" smtClean="0"/>
              <a:pPr/>
              <a:t>‹#›</a:t>
            </a:fld>
            <a:endParaRPr lang="pt-PT"/>
          </a:p>
        </p:txBody>
      </p:sp>
    </p:spTree>
    <p:extLst>
      <p:ext uri="{BB962C8B-B14F-4D97-AF65-F5344CB8AC3E}">
        <p14:creationId xmlns:p14="http://schemas.microsoft.com/office/powerpoint/2010/main" xmlns="" val="3144946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680C6F-1AC0-45E8-AE4C-9DD1ADA0D880}" type="datetimeFigureOut">
              <a:rPr lang="pt-PT" smtClean="0"/>
              <a:pPr/>
              <a:t>12/05/2014</a:t>
            </a:fld>
            <a:endParaRPr lang="pt-PT"/>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3EE754-1482-4D08-B801-58AD7081021E}" type="slidenum">
              <a:rPr lang="pt-PT" smtClean="0"/>
              <a:pPr/>
              <a:t>‹#›</a:t>
            </a:fld>
            <a:endParaRPr lang="pt-PT"/>
          </a:p>
        </p:txBody>
      </p:sp>
    </p:spTree>
    <p:extLst>
      <p:ext uri="{BB962C8B-B14F-4D97-AF65-F5344CB8AC3E}">
        <p14:creationId xmlns:p14="http://schemas.microsoft.com/office/powerpoint/2010/main" xmlns="" val="2182160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5/12/2014 7:09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5/12/2014 7:09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5/12/2014 7:09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4A3EE754-1482-4D08-B801-58AD7081021E}" type="slidenum">
              <a:rPr lang="pt-PT" smtClean="0"/>
              <a:pPr/>
              <a:t>23</a:t>
            </a:fld>
            <a:endParaRPr lang="pt-PT"/>
          </a:p>
        </p:txBody>
      </p:sp>
    </p:spTree>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netponto.org/"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pic>
        <p:nvPicPr>
          <p:cNvPr id="2051" name="Picture 3"/>
          <p:cNvPicPr>
            <a:picLocks noChangeAspect="1" noChangeArrowheads="1"/>
          </p:cNvPicPr>
          <p:nvPr userDrawn="1"/>
        </p:nvPicPr>
        <p:blipFill>
          <a:blip r:embed="rId2" cstate="print">
            <a:extLst/>
          </a:blip>
          <a:srcRect/>
          <a:stretch>
            <a:fillRect/>
          </a:stretch>
        </p:blipFill>
        <p:spPr bwMode="auto">
          <a:xfrm>
            <a:off x="0" y="0"/>
            <a:ext cx="9944100" cy="6886575"/>
          </a:xfrm>
          <a:prstGeom prst="rect">
            <a:avLst/>
          </a:prstGeom>
          <a:extLst/>
        </p:spPr>
      </p:pic>
      <p:sp>
        <p:nvSpPr>
          <p:cNvPr id="2" name="Title 1"/>
          <p:cNvSpPr>
            <a:spLocks noGrp="1"/>
          </p:cNvSpPr>
          <p:nvPr>
            <p:ph type="ctrTitle"/>
          </p:nvPr>
        </p:nvSpPr>
        <p:spPr>
          <a:xfrm>
            <a:off x="742950" y="2130426"/>
            <a:ext cx="8420100" cy="1470025"/>
          </a:xfrm>
        </p:spPr>
        <p:txBody>
          <a:bodyPr>
            <a:normAutofit/>
          </a:bodyPr>
          <a:lstStyle>
            <a:lvl1pPr>
              <a:defRPr sz="4800" b="1"/>
            </a:lvl1pPr>
          </a:lstStyle>
          <a:p>
            <a:r>
              <a:rPr lang="en-US" dirty="0" smtClean="0"/>
              <a:t>Click to edit Master title style</a:t>
            </a:r>
            <a:endParaRPr lang="pt-PT" dirty="0"/>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PT"/>
          </a:p>
        </p:txBody>
      </p:sp>
      <p:pic>
        <p:nvPicPr>
          <p:cNvPr id="5" name="Picture 4" descr="logo.png">
            <a:hlinkClick r:id="rId3"/>
          </p:cNvPr>
          <p:cNvPicPr>
            <a:picLocks noChangeAspect="1"/>
          </p:cNvPicPr>
          <p:nvPr userDrawn="1"/>
        </p:nvPicPr>
        <p:blipFill rotWithShape="1">
          <a:blip r:embed="rId4" cstate="print">
            <a:extLst/>
          </a:blip>
          <a:srcRect l="1471" r="13898" b="25009"/>
          <a:stretch/>
        </p:blipFill>
        <p:spPr bwMode="auto">
          <a:xfrm>
            <a:off x="601075" y="571480"/>
            <a:ext cx="7626350" cy="2817876"/>
          </a:xfrm>
          <a:prstGeom prst="rect">
            <a:avLst/>
          </a:prstGeom>
          <a:effectLst>
            <a:reflection blurRad="6350" stA="52000" endA="300" endPos="35000" dir="5400000" sy="-100000" algn="bl" rotWithShape="0"/>
          </a:effectLst>
          <a:extLst/>
        </p:spPr>
      </p:pic>
    </p:spTree>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pt-PT"/>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normAutofit/>
          </a:bodyPr>
          <a:lstStyle>
            <a:lvl1pPr>
              <a:defRPr sz="4800"/>
            </a:lvl1pPr>
          </a:lstStyle>
          <a:p>
            <a:r>
              <a:rPr lang="en-US" smtClean="0"/>
              <a:t>Click to edit Master title style</a:t>
            </a:r>
            <a:endParaRPr lang="pt-PT"/>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Demo, Partner and Customer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58117" y="4038600"/>
            <a:ext cx="3744102" cy="914400"/>
          </a:xfrm>
        </p:spPr>
        <p:txBody>
          <a:bodyPr anchor="t" anchorCtr="0">
            <a:noAutofit/>
          </a:bodyPr>
          <a:lstStyle>
            <a:lvl1pPr>
              <a:lnSpc>
                <a:spcPct val="78000"/>
              </a:lnSpc>
              <a:spcBef>
                <a:spcPts val="0"/>
              </a:spcBef>
              <a:spcAft>
                <a:spcPts val="0"/>
              </a:spcAft>
              <a:defRPr sz="3600"/>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5358117" y="5334002"/>
            <a:ext cx="3744102" cy="1066799"/>
          </a:xfrm>
        </p:spPr>
        <p:txBody>
          <a:bodyPr>
            <a:noAutofit/>
          </a:bodyPr>
          <a:lstStyle>
            <a:lvl1pPr marL="457200" indent="-457200" algn="l">
              <a:lnSpc>
                <a:spcPct val="78000"/>
              </a:lnSpc>
              <a:spcBef>
                <a:spcPts val="0"/>
              </a:spcBef>
              <a:spcAft>
                <a:spcPts val="0"/>
              </a:spcAft>
              <a:buNone/>
              <a:tabLst>
                <a:tab pos="457200" algn="l"/>
              </a:tabLst>
              <a:defRPr sz="3000">
                <a:solidFill>
                  <a:schemeClr val="tx1">
                    <a:tint val="75000"/>
                  </a:schemeClr>
                </a:solidFill>
                <a:sym typeface="Wingding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	Presenter Name</a:t>
            </a:r>
          </a:p>
          <a:p>
            <a:r>
              <a:rPr lang="en-US" sz="2400" dirty="0" smtClean="0"/>
              <a:t>	Title</a:t>
            </a:r>
          </a:p>
          <a:p>
            <a:r>
              <a:rPr lang="en-US" sz="2400" dirty="0" smtClean="0"/>
              <a:t>	Group</a:t>
            </a:r>
            <a:endParaRPr lang="en-US" sz="2400" dirty="0"/>
          </a:p>
        </p:txBody>
      </p:sp>
      <p:sp>
        <p:nvSpPr>
          <p:cNvPr id="7" name="Text Placeholder 6"/>
          <p:cNvSpPr>
            <a:spLocks noGrp="1"/>
          </p:cNvSpPr>
          <p:nvPr>
            <p:ph type="body" sz="quarter" idx="10" hasCustomPrompt="1"/>
          </p:nvPr>
        </p:nvSpPr>
        <p:spPr>
          <a:xfrm>
            <a:off x="790881" y="1905000"/>
            <a:ext cx="8322296" cy="1384994"/>
          </a:xfrm>
        </p:spPr>
        <p:txBody>
          <a:bodyPr vert="horz" wrap="square" lIns="0" tIns="0" rIns="0" bIns="0" rtlCol="0" anchor="t" anchorCtr="0">
            <a:noAutofit/>
            <a:scene3d>
              <a:camera prst="orthographicFront"/>
              <a:lightRig rig="flat" dir="t"/>
            </a:scene3d>
            <a:sp3d>
              <a:contourClr>
                <a:srgbClr val="F4A234"/>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62000">
                      <a:schemeClr val="tx1"/>
                    </a:gs>
                    <a:gs pos="88000">
                      <a:schemeClr val="tx1"/>
                    </a:gs>
                  </a:gsLst>
                  <a:lin ang="5400000"/>
                </a:gradFill>
                <a:effectLst/>
                <a:uLnTx/>
                <a:uFillTx/>
                <a:latin typeface="Calibri" pitchFamily="34" charset="0"/>
                <a:ea typeface="+mn-ea"/>
                <a:cs typeface="+mn-cs"/>
              </a:defRPr>
            </a:lvl1pPr>
          </a:lstStyle>
          <a:p>
            <a:pPr marL="0" lvl="0" indent="0" algn="l" defTabSz="914363" rtl="0" eaLnBrk="1" latinLnBrk="0" hangingPunct="1">
              <a:lnSpc>
                <a:spcPct val="78000"/>
              </a:lnSpc>
              <a:spcBef>
                <a:spcPct val="20000"/>
              </a:spcBef>
              <a:spcAft>
                <a:spcPts val="800"/>
              </a:spcAft>
              <a:buFont typeface="Arial" pitchFamily="34" charset="0"/>
              <a:buNone/>
            </a:pPr>
            <a:r>
              <a:rPr lang="en-US" dirty="0" smtClean="0"/>
              <a:t>click to…</a:t>
            </a:r>
          </a:p>
        </p:txBody>
      </p:sp>
    </p:spTree>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b="1"/>
            </a:lvl1pPr>
          </a:lstStyle>
          <a:p>
            <a:r>
              <a:rPr lang="en-US" smtClean="0"/>
              <a:t>Click to edit Master title style</a:t>
            </a:r>
            <a:endParaRPr lang="pt-PT"/>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pt-PT" dirty="0"/>
          </a:p>
        </p:txBody>
      </p:sp>
    </p:spTree>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smtClean="0"/>
              <a:t>Click to edit Master title style</a:t>
            </a:r>
            <a:endParaRPr lang="pt-PT"/>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b="1"/>
            </a:lvl1pPr>
          </a:lstStyle>
          <a:p>
            <a:r>
              <a:rPr lang="en-US" smtClean="0"/>
              <a:t>Click to edit Master title style</a:t>
            </a:r>
            <a:endParaRPr lang="pt-PT"/>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Date Placeholder 2"/>
          <p:cNvSpPr>
            <a:spLocks noGrp="1"/>
          </p:cNvSpPr>
          <p:nvPr>
            <p:ph type="dt" sz="half" idx="10"/>
          </p:nvPr>
        </p:nvSpPr>
        <p:spPr>
          <a:xfrm>
            <a:off x="495300" y="6356351"/>
            <a:ext cx="2311400" cy="365125"/>
          </a:xfrm>
          <a:prstGeom prst="rect">
            <a:avLst/>
          </a:prstGeom>
        </p:spPr>
        <p:txBody>
          <a:bodyPr/>
          <a:lstStyle/>
          <a:p>
            <a:endParaRPr lang="pt-PT"/>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pt-PT"/>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95073CE8-BEDF-4976-A928-DDF569DB4EFC}" type="slidenum">
              <a:rPr lang="pt-PT" smtClean="0"/>
              <a:pPr/>
              <a:t>‹#›</a:t>
            </a:fld>
            <a:endParaRPr lang="pt-PT"/>
          </a:p>
        </p:txBody>
      </p:sp>
    </p:spTree>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495300" y="274638"/>
            <a:ext cx="8915400" cy="1143000"/>
          </a:xfrm>
        </p:spPr>
        <p:txBody>
          <a:bodyPr/>
          <a:lstStyle>
            <a:lvl1pPr>
              <a:defRPr/>
            </a:lvl1pPr>
          </a:lstStyle>
          <a:p>
            <a:r>
              <a:rPr lang="pt-PT" dirty="0" smtClean="0"/>
              <a:t>Questões?</a:t>
            </a:r>
            <a:endParaRPr lang="pt-PT" dirty="0"/>
          </a:p>
        </p:txBody>
      </p:sp>
      <p:pic>
        <p:nvPicPr>
          <p:cNvPr id="1026" name="Picture 2" descr="C:\Users\NunoAlexandre\AppData\Local\Microsoft\Windows\INetCache\IE\J752MMU8\MC900383308[1].wmf"/>
          <p:cNvPicPr>
            <a:picLocks noChangeAspect="1" noChangeArrowheads="1"/>
          </p:cNvPicPr>
          <p:nvPr userDrawn="1"/>
        </p:nvPicPr>
        <p:blipFill>
          <a:blip r:embed="rId2" cstate="print"/>
          <a:srcRect/>
          <a:stretch>
            <a:fillRect/>
          </a:stretch>
        </p:blipFill>
        <p:spPr bwMode="auto">
          <a:xfrm>
            <a:off x="2676144" y="1975561"/>
            <a:ext cx="4553712" cy="2906878"/>
          </a:xfrm>
          <a:prstGeom prst="rect">
            <a:avLst/>
          </a:prstGeom>
          <a:noFill/>
        </p:spPr>
      </p:pic>
      <p:pic>
        <p:nvPicPr>
          <p:cNvPr id="1027" name="Picture 3" descr="C:\Users\NunoAlexandre\AppData\Local\Microsoft\Windows\INetCache\IE\J752MMU8\MC900383308[1].wmf"/>
          <p:cNvPicPr>
            <a:picLocks noChangeAspect="1" noChangeArrowheads="1"/>
          </p:cNvPicPr>
          <p:nvPr userDrawn="1"/>
        </p:nvPicPr>
        <p:blipFill>
          <a:blip r:embed="rId2" cstate="print"/>
          <a:srcRect/>
          <a:stretch>
            <a:fillRect/>
          </a:stretch>
        </p:blipFill>
        <p:spPr bwMode="auto">
          <a:xfrm>
            <a:off x="1483212" y="1520788"/>
            <a:ext cx="6939577" cy="4429903"/>
          </a:xfrm>
          <a:prstGeom prst="rect">
            <a:avLst/>
          </a:prstGeom>
          <a:noFill/>
        </p:spPr>
      </p:pic>
    </p:spTree>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2">
    <p:bg>
      <p:bgRef idx="1001">
        <a:schemeClr val="bg1"/>
      </p:bgRef>
    </p:bg>
    <p:spTree>
      <p:nvGrpSpPr>
        <p:cNvPr id="1" name=""/>
        <p:cNvGrpSpPr/>
        <p:nvPr/>
      </p:nvGrpSpPr>
      <p:grpSpPr>
        <a:xfrm>
          <a:off x="0" y="0"/>
          <a:ext cx="0" cy="0"/>
          <a:chOff x="0" y="0"/>
          <a:chExt cx="0" cy="0"/>
        </a:xfrm>
      </p:grpSpPr>
      <p:pic>
        <p:nvPicPr>
          <p:cNvPr id="3075" name="Picture 3"/>
          <p:cNvPicPr>
            <a:picLocks noChangeAspect="1" noChangeArrowheads="1"/>
          </p:cNvPicPr>
          <p:nvPr userDrawn="1"/>
        </p:nvPicPr>
        <p:blipFill>
          <a:blip r:embed="rId2" cstate="print">
            <a:extLst/>
          </a:blip>
          <a:srcRect/>
          <a:stretch>
            <a:fillRect/>
          </a:stretch>
        </p:blipFill>
        <p:spPr bwMode="auto">
          <a:xfrm>
            <a:off x="0" y="0"/>
            <a:ext cx="9944100" cy="6886575"/>
          </a:xfrm>
          <a:prstGeom prst="rect">
            <a:avLst/>
          </a:prstGeom>
          <a:extLst/>
        </p:spPr>
      </p:pic>
      <p:sp>
        <p:nvSpPr>
          <p:cNvPr id="4" name="Title 1"/>
          <p:cNvSpPr>
            <a:spLocks noGrp="1"/>
          </p:cNvSpPr>
          <p:nvPr>
            <p:ph type="title"/>
          </p:nvPr>
        </p:nvSpPr>
        <p:spPr>
          <a:xfrm>
            <a:off x="495300" y="274638"/>
            <a:ext cx="8915400" cy="1143000"/>
          </a:xfrm>
        </p:spPr>
        <p:txBody>
          <a:bodyPr>
            <a:normAutofit/>
          </a:bodyPr>
          <a:lstStyle>
            <a:lvl1pPr algn="l">
              <a:defRPr sz="4800"/>
            </a:lvl1pPr>
          </a:lstStyle>
          <a:p>
            <a:r>
              <a:rPr lang="en-US" smtClean="0"/>
              <a:t>Click to edit Master title style</a:t>
            </a:r>
            <a:endParaRPr lang="pt-PT"/>
          </a:p>
        </p:txBody>
      </p:sp>
      <p:sp>
        <p:nvSpPr>
          <p:cNvPr id="5" name="Content Placeholder 2"/>
          <p:cNvSpPr>
            <a:spLocks noGrp="1"/>
          </p:cNvSpPr>
          <p:nvPr>
            <p:ph idx="1"/>
          </p:nvPr>
        </p:nvSpPr>
        <p:spPr>
          <a:xfrm>
            <a:off x="495300" y="1600201"/>
            <a:ext cx="89154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pt-PT"/>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5" cstate="print">
            <a:extLst/>
          </a:blip>
          <a:srcRect/>
          <a:stretch>
            <a:fillRect/>
          </a:stretch>
        </p:blipFill>
        <p:spPr bwMode="auto">
          <a:xfrm>
            <a:off x="0" y="0"/>
            <a:ext cx="9944100" cy="6886575"/>
          </a:xfrm>
          <a:prstGeom prst="rect">
            <a:avLst/>
          </a:prstGeom>
          <a:extLst/>
        </p:spPr>
      </p:pic>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pt-PT"/>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pt-PT" dirty="0"/>
          </a:p>
        </p:txBody>
      </p:sp>
      <p:pic>
        <p:nvPicPr>
          <p:cNvPr id="8" name="Picture 9" descr="logo.png"/>
          <p:cNvPicPr>
            <a:picLocks noChangeAspect="1"/>
          </p:cNvPicPr>
          <p:nvPr/>
        </p:nvPicPr>
        <p:blipFill>
          <a:blip r:embed="rId16" cstate="print">
            <a:extLst/>
          </a:blip>
          <a:srcRect/>
          <a:stretch>
            <a:fillRect/>
          </a:stretch>
        </p:blipFill>
        <p:spPr bwMode="auto">
          <a:xfrm>
            <a:off x="6645188" y="5733256"/>
            <a:ext cx="3467100" cy="1446212"/>
          </a:xfrm>
          <a:prstGeom prst="rect">
            <a:avLst/>
          </a:prstGeom>
          <a:extLst/>
        </p:spPr>
      </p:pic>
      <p:pic>
        <p:nvPicPr>
          <p:cNvPr id="11" name="Picture 7" descr="Logo Net H.png"/>
          <p:cNvPicPr>
            <a:picLocks noChangeAspect="1"/>
          </p:cNvPicPr>
          <p:nvPr userDrawn="1"/>
        </p:nvPicPr>
        <p:blipFill>
          <a:blip r:embed="rId17" cstate="print">
            <a:extLst/>
          </a:blip>
          <a:srcRect/>
          <a:stretch>
            <a:fillRect/>
          </a:stretch>
        </p:blipFill>
        <p:spPr bwMode="auto">
          <a:xfrm>
            <a:off x="166654" y="6215082"/>
            <a:ext cx="1717675" cy="423863"/>
          </a:xfrm>
          <a:prstGeom prst="rect">
            <a:avLst/>
          </a:prstGeom>
          <a:extLst/>
        </p:spPr>
      </p:pic>
      <p:pic>
        <p:nvPicPr>
          <p:cNvPr id="7" name="Picture 6" descr="88x31.png"/>
          <p:cNvPicPr>
            <a:picLocks noChangeAspect="1"/>
          </p:cNvPicPr>
          <p:nvPr userDrawn="1"/>
        </p:nvPicPr>
        <p:blipFill>
          <a:blip r:embed="rId18" cstate="print"/>
          <a:stretch>
            <a:fillRect/>
          </a:stretch>
        </p:blipFill>
        <p:spPr>
          <a:xfrm>
            <a:off x="4160912" y="6201308"/>
            <a:ext cx="1117460" cy="393651"/>
          </a:xfrm>
          <a:prstGeom prst="rect">
            <a:avLst/>
          </a:prstGeom>
        </p:spPr>
      </p:pic>
    </p:spTree>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 id="2147483661" r:id="rId13"/>
  </p:sldLayoutIdLst>
  <p:timing>
    <p:tnLst>
      <p:par>
        <p:cTn id="1" dur="indefinite" restart="never" nodeType="tmRoot"/>
      </p:par>
    </p:tnLst>
  </p:timing>
  <p:hf hdr="0" ftr="0" dt="0"/>
  <p:txStyles>
    <p:titleStyle>
      <a:lvl1pPr algn="ctr" defTabSz="914400" rtl="0" eaLnBrk="1" latinLnBrk="0" hangingPunct="1">
        <a:spcBef>
          <a:spcPct val="0"/>
        </a:spcBef>
        <a:buNone/>
        <a:defRPr sz="5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netponto.or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microsoft.com/portugal" TargetMode="External"/><Relationship Id="rId2" Type="http://schemas.openxmlformats.org/officeDocument/2006/relationships/image" Target="../media/image15.png"/><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creativecommons.org/licenses/by/3.0/" TargetMode="Externa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0.jpeg"/><Relationship Id="rId2" Type="http://schemas.openxmlformats.org/officeDocument/2006/relationships/hyperlink" Target="http://www.pluralsight-training.net/microsoft/" TargetMode="External"/><Relationship Id="rId1" Type="http://schemas.openxmlformats.org/officeDocument/2006/relationships/slideLayout" Target="../slideLayouts/slideLayout8.xml"/><Relationship Id="rId6" Type="http://schemas.openxmlformats.org/officeDocument/2006/relationships/hyperlink" Target="http://www.telerik.com/" TargetMode="Externa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www.iconarchive.com/show/social-media-icons-by-iconshock.html" TargetMode="External"/><Relationship Id="rId7"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9.gif"/><Relationship Id="rId4" Type="http://schemas.openxmlformats.org/officeDocument/2006/relationships/hyperlink" Target="http://www.iconarchive.com/show/flat-gradient-social-icons-by-limav.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2500" y="4000504"/>
            <a:ext cx="9453500" cy="904660"/>
          </a:xfrm>
        </p:spPr>
        <p:txBody>
          <a:bodyPr>
            <a:normAutofit/>
          </a:bodyPr>
          <a:lstStyle/>
          <a:p>
            <a:pPr algn="l"/>
            <a:r>
              <a:rPr lang="en-US" b="0" dirty="0" smtClean="0"/>
              <a:t>Give more live to your application…</a:t>
            </a:r>
            <a:endParaRPr lang="pt-PT" sz="2100" b="1" dirty="0">
              <a:solidFill>
                <a:schemeClr val="bg1">
                  <a:lumMod val="50000"/>
                </a:schemeClr>
              </a:solidFill>
              <a:latin typeface="Courier New" pitchFamily="49" charset="0"/>
              <a:cs typeface="Courier New" pitchFamily="49" charset="0"/>
            </a:endParaRPr>
          </a:p>
        </p:txBody>
      </p:sp>
      <p:sp>
        <p:nvSpPr>
          <p:cNvPr id="5" name="Subtitle 2"/>
          <p:cNvSpPr txBox="1">
            <a:spLocks/>
          </p:cNvSpPr>
          <p:nvPr/>
        </p:nvSpPr>
        <p:spPr>
          <a:xfrm>
            <a:off x="6643734" y="171424"/>
            <a:ext cx="3238488" cy="75724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44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40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36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pt-PT" sz="2800" dirty="0" smtClean="0">
                <a:hlinkClick r:id="rId2"/>
              </a:rPr>
              <a:t>http://netponto.org</a:t>
            </a:r>
            <a:endParaRPr lang="pt-PT" sz="2800" dirty="0"/>
          </a:p>
        </p:txBody>
      </p:sp>
      <p:sp>
        <p:nvSpPr>
          <p:cNvPr id="7" name="Subtitle 2"/>
          <p:cNvSpPr txBox="1">
            <a:spLocks/>
          </p:cNvSpPr>
          <p:nvPr/>
        </p:nvSpPr>
        <p:spPr>
          <a:xfrm>
            <a:off x="238092" y="214290"/>
            <a:ext cx="6357982" cy="75724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44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40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36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pt-PT" sz="2800" b="1" dirty="0" smtClean="0">
                <a:solidFill>
                  <a:schemeClr val="tx1">
                    <a:lumMod val="65000"/>
                    <a:lumOff val="35000"/>
                  </a:schemeClr>
                </a:solidFill>
              </a:rPr>
              <a:t>47</a:t>
            </a:r>
            <a:r>
              <a:rPr lang="pt-PT" sz="2800" b="1" dirty="0" smtClean="0">
                <a:solidFill>
                  <a:schemeClr val="tx1">
                    <a:lumMod val="65000"/>
                    <a:lumOff val="35000"/>
                  </a:schemeClr>
                </a:solidFill>
              </a:rPr>
              <a:t>ª </a:t>
            </a:r>
            <a:r>
              <a:rPr lang="pt-PT" sz="2800" b="1" dirty="0" smtClean="0">
                <a:solidFill>
                  <a:schemeClr val="tx1">
                    <a:lumMod val="65000"/>
                    <a:lumOff val="35000"/>
                  </a:schemeClr>
                </a:solidFill>
              </a:rPr>
              <a:t>Reunião Presencial - </a:t>
            </a:r>
            <a:r>
              <a:rPr lang="pt-PT" sz="2800" b="1" dirty="0" smtClean="0">
                <a:solidFill>
                  <a:schemeClr val="tx1">
                    <a:lumMod val="65000"/>
                    <a:lumOff val="35000"/>
                  </a:schemeClr>
                </a:solidFill>
              </a:rPr>
              <a:t>31</a:t>
            </a:r>
            <a:r>
              <a:rPr lang="pt-PT" sz="2800" b="1" dirty="0" smtClean="0">
                <a:solidFill>
                  <a:schemeClr val="tx1">
                    <a:lumMod val="65000"/>
                    <a:lumOff val="35000"/>
                  </a:schemeClr>
                </a:solidFill>
              </a:rPr>
              <a:t>/05/2014</a:t>
            </a:r>
            <a:endParaRPr lang="pt-PT" sz="2800" b="1" dirty="0">
              <a:solidFill>
                <a:schemeClr val="tx1">
                  <a:lumMod val="65000"/>
                  <a:lumOff val="35000"/>
                </a:schemeClr>
              </a:solidFill>
            </a:endParaRPr>
          </a:p>
        </p:txBody>
      </p:sp>
      <p:sp>
        <p:nvSpPr>
          <p:cNvPr id="8" name="Title 1"/>
          <p:cNvSpPr txBox="1">
            <a:spLocks/>
          </p:cNvSpPr>
          <p:nvPr/>
        </p:nvSpPr>
        <p:spPr>
          <a:xfrm>
            <a:off x="1548172" y="4689140"/>
            <a:ext cx="8013340" cy="828092"/>
          </a:xfrm>
          <a:prstGeom prst="rect">
            <a:avLst/>
          </a:prstGeom>
        </p:spPr>
        <p:txBody>
          <a:bodyPr vert="horz" lIns="91440" tIns="45720" rIns="91440" bIns="45720" rtlCol="0" anchor="ctr">
            <a:normAutofit fontScale="77500" lnSpcReduction="2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chemeClr val="tx1"/>
                </a:solidFill>
                <a:effectLst/>
                <a:uLnTx/>
                <a:uFillTx/>
                <a:latin typeface="+mj-lt"/>
                <a:ea typeface="+mj-ea"/>
                <a:cs typeface="+mj-cs"/>
              </a:rPr>
              <a:t>... </a:t>
            </a:r>
            <a:r>
              <a:rPr lang="en-US" sz="4800" noProof="0" dirty="0" smtClean="0">
                <a:latin typeface="+mj-lt"/>
                <a:ea typeface="+mj-ea"/>
                <a:cs typeface="+mj-cs"/>
              </a:rPr>
              <a:t>e</a:t>
            </a:r>
            <a:r>
              <a:rPr kumimoji="0" lang="en-US" sz="4800" b="0" i="0" u="none" strike="noStrike" kern="1200" cap="none" spc="0" normalizeH="0" baseline="0" noProof="0" dirty="0" smtClean="0">
                <a:ln>
                  <a:noFill/>
                </a:ln>
                <a:solidFill>
                  <a:schemeClr val="tx1"/>
                </a:solidFill>
                <a:effectLst/>
                <a:uLnTx/>
                <a:uFillTx/>
                <a:latin typeface="+mj-lt"/>
                <a:ea typeface="+mj-ea"/>
                <a:cs typeface="+mj-cs"/>
              </a:rPr>
              <a:t>xtending</a:t>
            </a:r>
            <a:r>
              <a:rPr kumimoji="0" lang="en-US" sz="4800" b="0" i="0" u="none" strike="noStrike" kern="1200" cap="none" spc="0" normalizeH="0" noProof="0" dirty="0" smtClean="0">
                <a:ln>
                  <a:noFill/>
                </a:ln>
                <a:solidFill>
                  <a:schemeClr val="tx1"/>
                </a:solidFill>
                <a:effectLst/>
                <a:uLnTx/>
                <a:uFillTx/>
                <a:latin typeface="+mj-lt"/>
                <a:ea typeface="+mj-ea"/>
                <a:cs typeface="+mj-cs"/>
              </a:rPr>
              <a:t> it </a:t>
            </a:r>
            <a:r>
              <a:rPr kumimoji="0" lang="en-US" sz="4800" b="0" i="0" u="none" strike="noStrike" kern="1200" cap="none" spc="0" normalizeH="0" baseline="0" noProof="0" dirty="0" smtClean="0">
                <a:ln>
                  <a:noFill/>
                </a:ln>
                <a:solidFill>
                  <a:schemeClr val="tx1"/>
                </a:solidFill>
                <a:effectLst/>
                <a:uLnTx/>
                <a:uFillTx/>
                <a:latin typeface="+mj-lt"/>
                <a:ea typeface="+mj-ea"/>
                <a:cs typeface="+mj-cs"/>
              </a:rPr>
              <a:t>with </a:t>
            </a:r>
            <a:r>
              <a:rPr kumimoji="0" lang="en-US" sz="4800" b="0" i="0" u="none" strike="noStrike" kern="1200" cap="none" spc="0" normalizeH="0" baseline="0" noProof="0" dirty="0" smtClean="0">
                <a:ln>
                  <a:noFill/>
                </a:ln>
                <a:solidFill>
                  <a:schemeClr val="tx1"/>
                </a:solidFill>
                <a:effectLst/>
                <a:uLnTx/>
                <a:uFillTx/>
                <a:latin typeface="+mj-lt"/>
                <a:ea typeface="+mj-ea"/>
                <a:cs typeface="+mj-cs"/>
              </a:rPr>
              <a:t>MEF </a:t>
            </a:r>
          </a:p>
          <a:p>
            <a:pPr marL="0" marR="0" lvl="0" indent="0" algn="r" defTabSz="914400" rtl="0" eaLnBrk="1" fontAlgn="auto" latinLnBrk="0" hangingPunct="1">
              <a:lnSpc>
                <a:spcPct val="100000"/>
              </a:lnSpc>
              <a:spcBef>
                <a:spcPct val="0"/>
              </a:spcBef>
              <a:spcAft>
                <a:spcPts val="0"/>
              </a:spcAft>
              <a:buClrTx/>
              <a:buSzTx/>
              <a:buFontTx/>
              <a:buNone/>
              <a:tabLst/>
              <a:defRPr/>
            </a:pPr>
            <a:r>
              <a:rPr lang="en-US" sz="2800" dirty="0" smtClean="0">
                <a:latin typeface="+mj-lt"/>
                <a:ea typeface="+mj-ea"/>
                <a:cs typeface="+mj-cs"/>
              </a:rPr>
              <a:t>An introduction.</a:t>
            </a:r>
            <a:endParaRPr kumimoji="0" lang="pt-PT" sz="2800" b="1" i="0" u="none" strike="noStrike" kern="1200" cap="none" spc="0" normalizeH="0" baseline="0" noProof="0" dirty="0">
              <a:ln>
                <a:noFill/>
              </a:ln>
              <a:solidFill>
                <a:schemeClr val="bg1">
                  <a:lumMod val="50000"/>
                </a:schemeClr>
              </a:solidFill>
              <a:effectLst/>
              <a:uLnTx/>
              <a:uFillTx/>
              <a:latin typeface="Courier New" pitchFamily="49" charset="0"/>
              <a:ea typeface="+mj-ea"/>
              <a:cs typeface="Courier New" pitchFamily="49" charset="0"/>
            </a:endParaRPr>
          </a:p>
        </p:txBody>
      </p:sp>
      <p:sp>
        <p:nvSpPr>
          <p:cNvPr id="9" name="Title 1"/>
          <p:cNvSpPr txBox="1">
            <a:spLocks/>
          </p:cNvSpPr>
          <p:nvPr/>
        </p:nvSpPr>
        <p:spPr>
          <a:xfrm>
            <a:off x="0" y="5445224"/>
            <a:ext cx="9906000" cy="912734"/>
          </a:xfrm>
          <a:prstGeom prst="rect">
            <a:avLst/>
          </a:prstGeom>
        </p:spPr>
        <p:txBody>
          <a:bodyPr vert="horz" lIns="91440" tIns="45720" rIns="91440" bIns="45720" rtlCol="0" anchor="ctr">
            <a:normAutofit fontScale="77500" lnSpcReduction="2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pt-PT" sz="4800" b="1" i="0" u="none" strike="noStrike" kern="1200" cap="none" spc="0" normalizeH="0" baseline="0" noProof="0" dirty="0" smtClean="0">
                <a:ln>
                  <a:noFill/>
                </a:ln>
                <a:solidFill>
                  <a:schemeClr val="tx1"/>
                </a:solidFill>
                <a:effectLst/>
                <a:uLnTx/>
                <a:uFillTx/>
                <a:latin typeface="+mj-lt"/>
                <a:ea typeface="+mj-ea"/>
                <a:cs typeface="+mj-cs"/>
              </a:rPr>
              <a:t/>
            </a:r>
            <a:br>
              <a:rPr kumimoji="0" lang="pt-PT" sz="4800" b="1" i="0" u="none" strike="noStrike" kern="1200" cap="none" spc="0" normalizeH="0" baseline="0" noProof="0" dirty="0" smtClean="0">
                <a:ln>
                  <a:noFill/>
                </a:ln>
                <a:solidFill>
                  <a:schemeClr val="tx1"/>
                </a:solidFill>
                <a:effectLst/>
                <a:uLnTx/>
                <a:uFillTx/>
                <a:latin typeface="+mj-lt"/>
                <a:ea typeface="+mj-ea"/>
                <a:cs typeface="+mj-cs"/>
              </a:rPr>
            </a:br>
            <a:r>
              <a:rPr kumimoji="0" lang="pt-PT" sz="3200" b="1" i="0" u="none" strike="noStrike" kern="1200" cap="none" spc="0" normalizeH="0" baseline="0" noProof="0" dirty="0" smtClean="0">
                <a:ln>
                  <a:noFill/>
                </a:ln>
                <a:solidFill>
                  <a:schemeClr val="bg1">
                    <a:lumMod val="50000"/>
                  </a:schemeClr>
                </a:solidFill>
                <a:effectLst/>
                <a:uLnTx/>
                <a:uFillTx/>
                <a:latin typeface="+mj-lt"/>
                <a:ea typeface="+mj-ea"/>
                <a:cs typeface="+mj-cs"/>
              </a:rPr>
              <a:t>Nuno Cancelo</a:t>
            </a:r>
            <a:endParaRPr kumimoji="0" lang="pt-PT" sz="2100" b="1" i="0" u="none" strike="noStrike" kern="1200" cap="none" spc="0" normalizeH="0" baseline="0" noProof="0" dirty="0">
              <a:ln>
                <a:noFill/>
              </a:ln>
              <a:solidFill>
                <a:schemeClr val="bg1">
                  <a:lumMod val="50000"/>
                </a:schemeClr>
              </a:solidFill>
              <a:effectLst/>
              <a:uLnTx/>
              <a:uFillTx/>
              <a:latin typeface="Courier New" pitchFamily="49" charset="0"/>
              <a:ea typeface="+mj-ea"/>
              <a:cs typeface="Courier New" pitchFamily="49" charset="0"/>
            </a:endParaRPr>
          </a:p>
        </p:txBody>
      </p:sp>
    </p:spTree>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504" y="2957374"/>
            <a:ext cx="8820980" cy="943253"/>
          </a:xfrm>
        </p:spPr>
        <p:txBody>
          <a:bodyPr>
            <a:normAutofit fontScale="70000" lnSpcReduction="20000"/>
          </a:bodyPr>
          <a:lstStyle/>
          <a:p>
            <a:pPr algn="ctr">
              <a:buNone/>
            </a:pPr>
            <a:r>
              <a:rPr lang="pt-PT" sz="9600" dirty="0" err="1"/>
              <a:t>One</a:t>
            </a:r>
            <a:r>
              <a:rPr lang="pt-PT" sz="9600" dirty="0"/>
              <a:t> </a:t>
            </a:r>
            <a:r>
              <a:rPr lang="pt-PT" sz="9600" dirty="0" err="1"/>
              <a:t>step</a:t>
            </a:r>
            <a:r>
              <a:rPr lang="pt-PT" sz="9600" dirty="0"/>
              <a:t> </a:t>
            </a:r>
            <a:r>
              <a:rPr lang="pt-PT" sz="9600" dirty="0" err="1"/>
              <a:t>forward</a:t>
            </a:r>
            <a:endParaRPr lang="pt-PT" sz="9600" dirty="0"/>
          </a:p>
        </p:txBody>
      </p:sp>
    </p:spTree>
    <p:extLst>
      <p:ext uri="{BB962C8B-B14F-4D97-AF65-F5344CB8AC3E}">
        <p14:creationId xmlns:p14="http://schemas.microsoft.com/office/powerpoint/2010/main" xmlns="" val="213664387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504" y="2957374"/>
            <a:ext cx="8820980" cy="943253"/>
          </a:xfrm>
        </p:spPr>
        <p:txBody>
          <a:bodyPr>
            <a:normAutofit fontScale="70000" lnSpcReduction="20000"/>
          </a:bodyPr>
          <a:lstStyle/>
          <a:p>
            <a:pPr algn="ctr">
              <a:buNone/>
            </a:pPr>
            <a:r>
              <a:rPr lang="pt-PT" sz="9600" dirty="0"/>
              <a:t>Some </a:t>
            </a:r>
            <a:r>
              <a:rPr lang="pt-PT" sz="9600" dirty="0" err="1"/>
              <a:t>advanced</a:t>
            </a:r>
            <a:r>
              <a:rPr lang="pt-PT" sz="9600" dirty="0"/>
              <a:t> </a:t>
            </a:r>
            <a:r>
              <a:rPr lang="pt-PT" sz="9600" dirty="0" err="1"/>
              <a:t>topics</a:t>
            </a:r>
            <a:endParaRPr lang="pt-PT" sz="9600" dirty="0"/>
          </a:p>
        </p:txBody>
      </p:sp>
    </p:spTree>
    <p:extLst>
      <p:ext uri="{BB962C8B-B14F-4D97-AF65-F5344CB8AC3E}">
        <p14:creationId xmlns:p14="http://schemas.microsoft.com/office/powerpoint/2010/main" xmlns="" val="231665002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860" y="4038600"/>
            <a:ext cx="6292359" cy="1319226"/>
          </a:xfrm>
        </p:spPr>
        <p:txBody>
          <a:bodyPr/>
          <a:lstStyle/>
          <a:p>
            <a:r>
              <a:rPr lang="en-US" dirty="0" smtClean="0">
                <a:solidFill>
                  <a:schemeClr val="bg1">
                    <a:lumMod val="50000"/>
                  </a:schemeClr>
                </a:solidFill>
              </a:rPr>
              <a:t>“Hello MEF”</a:t>
            </a:r>
            <a:endParaRPr lang="en-US" dirty="0">
              <a:solidFill>
                <a:schemeClr val="bg1">
                  <a:lumMod val="50000"/>
                </a:schemeClr>
              </a:solidFill>
            </a:endParaRPr>
          </a:p>
        </p:txBody>
      </p:sp>
      <p:sp>
        <p:nvSpPr>
          <p:cNvPr id="4" name="Text Placeholder 3"/>
          <p:cNvSpPr>
            <a:spLocks noGrp="1"/>
          </p:cNvSpPr>
          <p:nvPr>
            <p:ph type="body" sz="quarter" idx="10"/>
          </p:nvPr>
        </p:nvSpPr>
        <p:spPr/>
        <p:txBody>
          <a:bodyPr/>
          <a:lstStyle/>
          <a:p>
            <a:r>
              <a:rPr lang="en-US" dirty="0" err="1" smtClean="0"/>
              <a:t>demonstração</a:t>
            </a:r>
            <a:r>
              <a:rPr lang="en-US" dirty="0" smtClean="0"/>
              <a:t> </a:t>
            </a:r>
            <a:endParaRPr lang="en-US" dirty="0"/>
          </a:p>
        </p:txBody>
      </p:sp>
    </p:spTree>
    <p:extLst>
      <p:ext uri="{BB962C8B-B14F-4D97-AF65-F5344CB8AC3E}">
        <p14:creationId xmlns:p14="http://schemas.microsoft.com/office/powerpoint/2010/main" xmlns="" val="226528257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504" y="2957374"/>
            <a:ext cx="8820980" cy="943253"/>
          </a:xfrm>
        </p:spPr>
        <p:txBody>
          <a:bodyPr>
            <a:normAutofit fontScale="70000" lnSpcReduction="20000"/>
          </a:bodyPr>
          <a:lstStyle/>
          <a:p>
            <a:pPr algn="ctr">
              <a:buNone/>
            </a:pPr>
            <a:r>
              <a:rPr lang="pt-PT" sz="9600" dirty="0"/>
              <a:t>MEF play </a:t>
            </a:r>
            <a:r>
              <a:rPr lang="pt-PT" sz="9600" dirty="0" err="1"/>
              <a:t>with</a:t>
            </a:r>
            <a:r>
              <a:rPr lang="pt-PT" sz="9600" dirty="0"/>
              <a:t> </a:t>
            </a:r>
            <a:r>
              <a:rPr lang="pt-PT" sz="9600" dirty="0" err="1" smtClean="0"/>
              <a:t>others</a:t>
            </a:r>
            <a:endParaRPr lang="pt-PT" sz="9600" dirty="0"/>
          </a:p>
        </p:txBody>
      </p:sp>
    </p:spTree>
    <p:extLst>
      <p:ext uri="{BB962C8B-B14F-4D97-AF65-F5344CB8AC3E}">
        <p14:creationId xmlns:p14="http://schemas.microsoft.com/office/powerpoint/2010/main" xmlns="" val="54605570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Template</a:t>
            </a:r>
            <a:endParaRPr lang="pt-PT" dirty="0"/>
          </a:p>
        </p:txBody>
      </p:sp>
      <p:sp>
        <p:nvSpPr>
          <p:cNvPr id="4" name="Content Placeholder 3"/>
          <p:cNvSpPr>
            <a:spLocks noGrp="1"/>
          </p:cNvSpPr>
          <p:nvPr>
            <p:ph idx="1"/>
          </p:nvPr>
        </p:nvSpPr>
        <p:spPr/>
        <p:txBody>
          <a:bodyPr>
            <a:noAutofit/>
          </a:bodyPr>
          <a:lstStyle/>
          <a:p>
            <a:pPr lvl="1">
              <a:lnSpc>
                <a:spcPct val="200000"/>
              </a:lnSpc>
            </a:pPr>
            <a:r>
              <a:rPr lang="pt-PT" sz="3200" dirty="0" smtClean="0"/>
              <a:t>Utilizado desde o início dos tempos</a:t>
            </a:r>
          </a:p>
          <a:p>
            <a:pPr lvl="1">
              <a:lnSpc>
                <a:spcPct val="200000"/>
              </a:lnSpc>
            </a:pPr>
            <a:r>
              <a:rPr lang="pt-PT" sz="3200" dirty="0" smtClean="0"/>
              <a:t>Em diversas áreas</a:t>
            </a:r>
          </a:p>
          <a:p>
            <a:pPr lvl="1">
              <a:lnSpc>
                <a:spcPct val="200000"/>
              </a:lnSpc>
            </a:pPr>
            <a:r>
              <a:rPr lang="pt-PT" sz="3200" dirty="0" smtClean="0"/>
              <a:t>Em todas as empresas</a:t>
            </a:r>
          </a:p>
          <a:p>
            <a:pPr lvl="1">
              <a:lnSpc>
                <a:spcPct val="200000"/>
              </a:lnSpc>
            </a:pPr>
            <a:r>
              <a:rPr lang="pt-PT" sz="3200" dirty="0" smtClean="0"/>
              <a:t>É a identificação de um padrão</a:t>
            </a:r>
          </a:p>
        </p:txBody>
      </p:sp>
    </p:spTree>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80492" y="224644"/>
            <a:ext cx="8322296" cy="1384994"/>
          </a:xfrm>
        </p:spPr>
        <p:txBody>
          <a:bodyPr/>
          <a:lstStyle/>
          <a:p>
            <a:r>
              <a:rPr lang="en-US" dirty="0" err="1" smtClean="0"/>
              <a:t>demonstração</a:t>
            </a:r>
            <a:r>
              <a:rPr lang="en-US" dirty="0" smtClean="0"/>
              <a:t> </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172580" y="1700808"/>
            <a:ext cx="8035713" cy="4071270"/>
          </a:xfrm>
          <a:prstGeom prst="rect">
            <a:avLst/>
          </a:prstGeom>
          <a:noFill/>
          <a:ln w="9525">
            <a:noFill/>
            <a:miter lim="800000"/>
            <a:headEnd/>
            <a:tailEnd/>
          </a:ln>
        </p:spPr>
      </p:pic>
    </p:spTree>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Conclusion</a:t>
            </a:r>
            <a:r>
              <a:rPr lang="pt-PT" dirty="0" smtClean="0"/>
              <a:t>	</a:t>
            </a:r>
            <a:endParaRPr lang="pt-PT" dirty="0"/>
          </a:p>
        </p:txBody>
      </p:sp>
      <p:sp>
        <p:nvSpPr>
          <p:cNvPr id="4" name="Content Placeholder 3"/>
          <p:cNvSpPr>
            <a:spLocks noGrp="1"/>
          </p:cNvSpPr>
          <p:nvPr>
            <p:ph idx="1"/>
          </p:nvPr>
        </p:nvSpPr>
        <p:spPr>
          <a:xfrm>
            <a:off x="416496" y="1448780"/>
            <a:ext cx="8915400" cy="4608512"/>
          </a:xfrm>
        </p:spPr>
        <p:txBody>
          <a:bodyPr>
            <a:noAutofit/>
          </a:bodyPr>
          <a:lstStyle/>
          <a:p>
            <a:pPr>
              <a:lnSpc>
                <a:spcPts val="3840"/>
              </a:lnSpc>
            </a:pPr>
            <a:endParaRPr lang="pt-PT" sz="3200" dirty="0" smtClean="0"/>
          </a:p>
        </p:txBody>
      </p:sp>
    </p:spTree>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pt-PT" dirty="0"/>
          </a:p>
        </p:txBody>
      </p:sp>
    </p:spTree>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References</a:t>
            </a:r>
            <a:endParaRPr lang="pt-PT" dirty="0"/>
          </a:p>
        </p:txBody>
      </p:sp>
      <p:sp>
        <p:nvSpPr>
          <p:cNvPr id="3" name="Content Placeholder 2"/>
          <p:cNvSpPr>
            <a:spLocks noGrp="1"/>
          </p:cNvSpPr>
          <p:nvPr>
            <p:ph idx="1"/>
          </p:nvPr>
        </p:nvSpPr>
        <p:spPr/>
        <p:txBody>
          <a:bodyPr>
            <a:noAutofit/>
          </a:bodyPr>
          <a:lstStyle/>
          <a:p>
            <a:pPr marL="0" indent="0">
              <a:buNone/>
            </a:pPr>
            <a:endParaRPr lang="en-US" sz="2400" dirty="0"/>
          </a:p>
        </p:txBody>
      </p:sp>
    </p:spTree>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Sponsor</a:t>
            </a:r>
            <a:r>
              <a:rPr lang="pt-PT" dirty="0" smtClean="0"/>
              <a:t> “GOLD”</a:t>
            </a:r>
            <a:endParaRPr lang="pt-PT" dirty="0"/>
          </a:p>
        </p:txBody>
      </p:sp>
      <p:pic>
        <p:nvPicPr>
          <p:cNvPr id="2050" name="Picture 2" descr="F:\Users\Caio Proiete\Desktop\gold-sponsor.png"/>
          <p:cNvPicPr>
            <a:picLocks noChangeAspect="1" noChangeArrowheads="1"/>
          </p:cNvPicPr>
          <p:nvPr/>
        </p:nvPicPr>
        <p:blipFill>
          <a:blip r:embed="rId2" cstate="print">
            <a:extLst>
              <a:ext uri="{28A0092B-C50C-407E-A947-70E740481C1C}">
                <a14:useLocalDpi xmlns:a14="http://schemas.microsoft.com/office/drawing/2010/main" xmlns="" val="0"/>
              </a:ext>
            </a:extLst>
          </a:blip>
          <a:stretch>
            <a:fillRect/>
          </a:stretch>
        </p:blipFill>
        <p:spPr bwMode="auto">
          <a:xfrm>
            <a:off x="7936831" y="190195"/>
            <a:ext cx="905158" cy="1798647"/>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2"/>
          <p:cNvSpPr txBox="1">
            <a:spLocks noChangeArrowheads="1"/>
          </p:cNvSpPr>
          <p:nvPr/>
        </p:nvSpPr>
        <p:spPr>
          <a:xfrm>
            <a:off x="1091570" y="4725144"/>
            <a:ext cx="8145905" cy="940120"/>
          </a:xfrm>
          <a:prstGeom prst="rect">
            <a:avLst/>
          </a:prstGeom>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effectLst>
                  <a:outerShdw blurRad="38100" dist="38100" dir="2700000" algn="tl">
                    <a:srgbClr val="000000">
                      <a:alpha val="43137"/>
                    </a:srgbClr>
                  </a:outerShdw>
                </a:effectLst>
                <a:latin typeface="+mj-lt"/>
                <a:sym typeface="Helvetica Neue" charset="0"/>
              </a:rPr>
              <a:t>Twitter: @</a:t>
            </a:r>
            <a:r>
              <a:rPr lang="en-US" sz="3200" dirty="0" err="1">
                <a:effectLst>
                  <a:outerShdw blurRad="38100" dist="38100" dir="2700000" algn="tl">
                    <a:srgbClr val="000000">
                      <a:alpha val="43137"/>
                    </a:srgbClr>
                  </a:outerShdw>
                </a:effectLst>
                <a:latin typeface="+mj-lt"/>
                <a:sym typeface="Helvetica Neue" charset="0"/>
              </a:rPr>
              <a:t>PTMicrosoft</a:t>
            </a:r>
            <a:endParaRPr lang="en-US" sz="3200" dirty="0">
              <a:effectLst>
                <a:outerShdw blurRad="38100" dist="38100" dir="2700000" algn="tl">
                  <a:srgbClr val="000000">
                    <a:alpha val="43137"/>
                  </a:srgbClr>
                </a:outerShdw>
              </a:effectLst>
              <a:latin typeface="+mj-lt"/>
              <a:sym typeface="Helvetica Neue" charset="0"/>
            </a:endParaRPr>
          </a:p>
        </p:txBody>
      </p:sp>
      <p:sp>
        <p:nvSpPr>
          <p:cNvPr id="6" name="Rectangle 2"/>
          <p:cNvSpPr txBox="1">
            <a:spLocks noChangeArrowheads="1"/>
          </p:cNvSpPr>
          <p:nvPr/>
        </p:nvSpPr>
        <p:spPr>
          <a:xfrm>
            <a:off x="1100572" y="5085184"/>
            <a:ext cx="5333095" cy="794742"/>
          </a:xfrm>
          <a:prstGeom prst="rect">
            <a:avLst/>
          </a:prstGeom>
          <a:ln/>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effectLst>
                  <a:outerShdw blurRad="38100" dist="38100" dir="2700000" algn="tl">
                    <a:srgbClr val="000000">
                      <a:alpha val="43137"/>
                    </a:srgbClr>
                  </a:outerShdw>
                </a:effectLst>
                <a:sym typeface="Helvetica Neue" charset="0"/>
              </a:rPr>
              <a:t>http://www.microsoft.com/portugal</a:t>
            </a:r>
          </a:p>
        </p:txBody>
      </p:sp>
      <p:pic>
        <p:nvPicPr>
          <p:cNvPr id="7" name="Picture 3">
            <a:hlinkClick r:id="rId3"/>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501118" y="2348882"/>
            <a:ext cx="7017316" cy="19678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114052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95300" y="274638"/>
            <a:ext cx="8915400" cy="1143000"/>
          </a:xfrm>
          <a:effectLst/>
        </p:spPr>
        <p:txBody>
          <a:bodyPr/>
          <a:lstStyle/>
          <a:p>
            <a:r>
              <a:rPr lang="pt-PT" dirty="0" err="1" smtClean="0"/>
              <a:t>License</a:t>
            </a:r>
            <a:endParaRPr lang="pt-PT" dirty="0"/>
          </a:p>
        </p:txBody>
      </p:sp>
      <p:sp>
        <p:nvSpPr>
          <p:cNvPr id="7" name="Content Placeholder 2"/>
          <p:cNvSpPr>
            <a:spLocks noGrp="1"/>
          </p:cNvSpPr>
          <p:nvPr>
            <p:ph idx="1"/>
          </p:nvPr>
        </p:nvSpPr>
        <p:spPr>
          <a:xfrm>
            <a:off x="495300" y="1600201"/>
            <a:ext cx="8915400" cy="4817131"/>
          </a:xfrm>
        </p:spPr>
        <p:txBody>
          <a:bodyPr>
            <a:noAutofit/>
          </a:bodyPr>
          <a:lstStyle/>
          <a:p>
            <a:pPr marL="0" indent="0">
              <a:buNone/>
            </a:pPr>
            <a:r>
              <a:rPr lang="pt-PT" sz="2800" b="1" u="sng" dirty="0" smtClean="0">
                <a:solidFill>
                  <a:srgbClr val="008000"/>
                </a:solidFill>
              </a:rPr>
              <a:t>Attribution 3.0 Unported</a:t>
            </a:r>
          </a:p>
          <a:p>
            <a:pPr>
              <a:buNone/>
            </a:pPr>
            <a:r>
              <a:rPr lang="en-US" sz="2800" b="1" dirty="0" smtClean="0">
                <a:solidFill>
                  <a:schemeClr val="accent3">
                    <a:lumMod val="50000"/>
                  </a:schemeClr>
                </a:solidFill>
              </a:rPr>
              <a:t>You are free:</a:t>
            </a:r>
          </a:p>
          <a:p>
            <a:r>
              <a:rPr lang="en-US" sz="2600" b="1" dirty="0" smtClean="0"/>
              <a:t>to Share</a:t>
            </a:r>
            <a:r>
              <a:rPr lang="en-US" sz="2600" dirty="0" smtClean="0"/>
              <a:t> -</a:t>
            </a:r>
            <a:r>
              <a:rPr lang="en-US" sz="2800" dirty="0" smtClean="0"/>
              <a:t> </a:t>
            </a:r>
            <a:r>
              <a:rPr lang="en-US" sz="2400" dirty="0" smtClean="0"/>
              <a:t>to copy, distribute and transmit the work</a:t>
            </a:r>
          </a:p>
          <a:p>
            <a:r>
              <a:rPr lang="en-US" sz="2600" b="1" dirty="0" smtClean="0"/>
              <a:t>to Remix</a:t>
            </a:r>
            <a:r>
              <a:rPr lang="en-US" sz="2600" dirty="0" smtClean="0"/>
              <a:t> -</a:t>
            </a:r>
            <a:r>
              <a:rPr lang="en-US" sz="2800" dirty="0" smtClean="0"/>
              <a:t> </a:t>
            </a:r>
            <a:r>
              <a:rPr lang="en-US" sz="2400" dirty="0" smtClean="0"/>
              <a:t>to adapt the work to make commercial use of the work</a:t>
            </a:r>
          </a:p>
          <a:p>
            <a:endParaRPr lang="en-US" sz="2400" dirty="0" smtClean="0"/>
          </a:p>
          <a:p>
            <a:pPr>
              <a:buNone/>
            </a:pPr>
            <a:r>
              <a:rPr lang="pt-PT" sz="2800" b="1" dirty="0" smtClean="0">
                <a:solidFill>
                  <a:schemeClr val="accent3">
                    <a:lumMod val="50000"/>
                  </a:schemeClr>
                </a:solidFill>
              </a:rPr>
              <a:t>Under the following conditions:</a:t>
            </a:r>
          </a:p>
          <a:p>
            <a:pPr>
              <a:buNone/>
            </a:pPr>
            <a:r>
              <a:rPr lang="en-US" sz="2400" b="1" dirty="0" smtClean="0"/>
              <a:t>Attribution</a:t>
            </a:r>
            <a:r>
              <a:rPr lang="en-US" sz="2400" dirty="0" smtClean="0"/>
              <a:t> — You must attribute the work in the manner specified by the author or licensor (but not in any way that suggests that they endorse you or your use of the work)</a:t>
            </a:r>
          </a:p>
          <a:p>
            <a:pPr marL="0" indent="0">
              <a:buNone/>
            </a:pPr>
            <a:endParaRPr lang="pt-PT" sz="1200" dirty="0" smtClean="0"/>
          </a:p>
          <a:p>
            <a:pPr marL="0" indent="0">
              <a:buNone/>
            </a:pPr>
            <a:r>
              <a:rPr lang="pt-PT" sz="1200" dirty="0" smtClean="0"/>
              <a:t>Source: </a:t>
            </a:r>
            <a:r>
              <a:rPr lang="pt-PT" sz="1200" dirty="0" smtClean="0">
                <a:hlinkClick r:id="rId2"/>
              </a:rPr>
              <a:t>http://creativecommons.org/licenses/by/3.0/</a:t>
            </a:r>
            <a:endParaRPr lang="pt-PT" sz="1200" dirty="0" smtClean="0"/>
          </a:p>
        </p:txBody>
      </p:sp>
      <p:pic>
        <p:nvPicPr>
          <p:cNvPr id="4" name="Picture 3" descr="seal.png"/>
          <p:cNvPicPr>
            <a:picLocks noChangeAspect="1"/>
          </p:cNvPicPr>
          <p:nvPr/>
        </p:nvPicPr>
        <p:blipFill>
          <a:blip r:embed="rId3" cstate="print"/>
          <a:stretch>
            <a:fillRect/>
          </a:stretch>
        </p:blipFill>
        <p:spPr>
          <a:xfrm>
            <a:off x="7833320" y="2060848"/>
            <a:ext cx="1209675" cy="1209675"/>
          </a:xfrm>
          <a:prstGeom prst="rect">
            <a:avLst/>
          </a:prstGeom>
        </p:spPr>
      </p:pic>
      <p:pic>
        <p:nvPicPr>
          <p:cNvPr id="5" name="Picture 4" descr="88x31.png"/>
          <p:cNvPicPr>
            <a:picLocks noChangeAspect="1"/>
          </p:cNvPicPr>
          <p:nvPr/>
        </p:nvPicPr>
        <p:blipFill>
          <a:blip r:embed="rId4" cstate="print"/>
          <a:stretch>
            <a:fillRect/>
          </a:stretch>
        </p:blipFill>
        <p:spPr>
          <a:xfrm>
            <a:off x="7869324" y="1592796"/>
            <a:ext cx="1117460" cy="393651"/>
          </a:xfrm>
          <a:prstGeom prst="rect">
            <a:avLst/>
          </a:prstGeom>
        </p:spPr>
      </p:pic>
    </p:spTree>
    <p:extLst/>
  </p:cSld>
  <p:clrMapOvr>
    <a:masterClrMapping/>
  </p:clrMapOvr>
  <mc:AlternateContent xmlns:mc="http://schemas.openxmlformats.org/markup-compatibility/2006">
    <mc:Choice xmlns:p14="http://schemas.microsoft.com/office/powerpoint/2007/7/12/main" xmlns=""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Sponsor</a:t>
            </a:r>
            <a:r>
              <a:rPr lang="pt-PT" dirty="0" smtClean="0"/>
              <a:t> “Silver”</a:t>
            </a:r>
            <a:endParaRPr lang="pt-PT" dirty="0"/>
          </a:p>
        </p:txBody>
      </p:sp>
      <p:pic>
        <p:nvPicPr>
          <p:cNvPr id="8" name="Picture 2" descr="F:\NetPonto\Media\Imagens\Patrocinadores\pluralsight-logo-for-sponsorships-large.png">
            <a:hlinkClick r:id="rId2"/>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681971" y="4254081"/>
            <a:ext cx="2641586" cy="770229"/>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p:cNvPicPr>
            <a:picLocks noChangeAspect="1"/>
          </p:cNvPicPr>
          <p:nvPr/>
        </p:nvPicPr>
        <p:blipFill>
          <a:blip r:embed="rId4" cstate="print"/>
          <a:stretch>
            <a:fillRect/>
          </a:stretch>
        </p:blipFill>
        <p:spPr>
          <a:xfrm>
            <a:off x="5304040" y="2495039"/>
            <a:ext cx="3397448" cy="714375"/>
          </a:xfrm>
          <a:prstGeom prst="rect">
            <a:avLst/>
          </a:prstGeom>
        </p:spPr>
      </p:pic>
      <p:pic>
        <p:nvPicPr>
          <p:cNvPr id="7" name="Picture 6"/>
          <p:cNvPicPr>
            <a:picLocks noChangeAspect="1"/>
          </p:cNvPicPr>
          <p:nvPr/>
        </p:nvPicPr>
        <p:blipFill>
          <a:blip r:embed="rId5" cstate="print"/>
          <a:stretch>
            <a:fillRect/>
          </a:stretch>
        </p:blipFill>
        <p:spPr>
          <a:xfrm>
            <a:off x="1765828" y="2296710"/>
            <a:ext cx="2641587" cy="1111035"/>
          </a:xfrm>
          <a:prstGeom prst="rect">
            <a:avLst/>
          </a:prstGeom>
        </p:spPr>
      </p:pic>
      <p:pic>
        <p:nvPicPr>
          <p:cNvPr id="9" name="Picture 2" descr="C:\Users\Caio Proiete\Desktop\telerikLogo-web-1124x449px.jpg">
            <a:hlinkClick r:id="rId6"/>
          </p:cNvPr>
          <p:cNvPicPr>
            <a:picLocks noChangeAspect="1" noChangeArrowheads="1"/>
          </p:cNvPicPr>
          <p:nvPr/>
        </p:nvPicPr>
        <p:blipFill>
          <a:blip r:embed="rId7" cstate="print">
            <a:extLst/>
          </a:blip>
          <a:srcRect/>
          <a:stretch>
            <a:fillRect/>
          </a:stretch>
        </p:blipFill>
        <p:spPr bwMode="auto">
          <a:xfrm>
            <a:off x="1679613" y="3947438"/>
            <a:ext cx="2814017" cy="1383514"/>
          </a:xfrm>
          <a:prstGeom prst="rect">
            <a:avLst/>
          </a:prstGeom>
          <a:extLst/>
        </p:spPr>
      </p:pic>
    </p:spTree>
    <p:extLst>
      <p:ext uri="{BB962C8B-B14F-4D97-AF65-F5344CB8AC3E}">
        <p14:creationId xmlns:p14="http://schemas.microsoft.com/office/powerpoint/2010/main" xmlns="" val="20404773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Sponsor</a:t>
            </a:r>
            <a:r>
              <a:rPr lang="pt-PT" dirty="0" smtClean="0"/>
              <a:t> “Bronze”</a:t>
            </a:r>
            <a:endParaRPr lang="pt-PT" dirty="0"/>
          </a:p>
        </p:txBody>
      </p:sp>
      <p:pic>
        <p:nvPicPr>
          <p:cNvPr id="3076" name="Picture 4" descr="http://www.survs.com/about/mediakit/survs_logo_color_large.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71893" y="2492898"/>
            <a:ext cx="3360783" cy="185047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798636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Próximas reuniões presenciais</a:t>
            </a:r>
          </a:p>
        </p:txBody>
      </p:sp>
      <p:sp>
        <p:nvSpPr>
          <p:cNvPr id="4" name="Content Placeholder 5"/>
          <p:cNvSpPr>
            <a:spLocks noGrp="1"/>
          </p:cNvSpPr>
          <p:nvPr>
            <p:ph idx="1"/>
          </p:nvPr>
        </p:nvSpPr>
        <p:spPr>
          <a:xfrm>
            <a:off x="681038" y="1825625"/>
            <a:ext cx="8543925" cy="4351338"/>
          </a:xfrm>
        </p:spPr>
        <p:txBody>
          <a:bodyPr>
            <a:noAutofit/>
          </a:bodyPr>
          <a:lstStyle/>
          <a:p>
            <a:pPr marL="0" indent="0">
              <a:buNone/>
            </a:pPr>
            <a:r>
              <a:rPr lang="pt-PT" sz="2600" dirty="0" smtClean="0">
                <a:solidFill>
                  <a:schemeClr val="bg1">
                    <a:lumMod val="50000"/>
                  </a:schemeClr>
                </a:solidFill>
              </a:rPr>
              <a:t>23/11/2013 </a:t>
            </a:r>
            <a:r>
              <a:rPr lang="pt-PT" sz="2600" dirty="0">
                <a:solidFill>
                  <a:schemeClr val="bg1">
                    <a:lumMod val="50000"/>
                  </a:schemeClr>
                </a:solidFill>
              </a:rPr>
              <a:t>– Novembro (Lisboa)</a:t>
            </a:r>
          </a:p>
          <a:p>
            <a:pPr marL="0" indent="0">
              <a:buNone/>
            </a:pPr>
            <a:r>
              <a:rPr lang="pt-PT" sz="2600" dirty="0" smtClean="0"/>
              <a:t>30/11/2013 </a:t>
            </a:r>
            <a:r>
              <a:rPr lang="pt-PT" sz="2600" dirty="0"/>
              <a:t>– </a:t>
            </a:r>
            <a:r>
              <a:rPr lang="pt-PT" sz="2600" dirty="0" smtClean="0"/>
              <a:t>Novembro (Porto)</a:t>
            </a:r>
            <a:endParaRPr lang="pt-PT" sz="2600" dirty="0"/>
          </a:p>
          <a:p>
            <a:pPr marL="0" indent="0">
              <a:buNone/>
            </a:pPr>
            <a:r>
              <a:rPr lang="pt-PT" sz="2600" dirty="0"/>
              <a:t>14/12/2013 – Dezembro (Lisboa)</a:t>
            </a:r>
          </a:p>
          <a:p>
            <a:pPr marL="0" indent="0">
              <a:buNone/>
            </a:pPr>
            <a:r>
              <a:rPr lang="pt-PT" sz="2600" dirty="0"/>
              <a:t>18/01/2014 – Janeiro (Lisboa)</a:t>
            </a:r>
          </a:p>
          <a:p>
            <a:pPr marL="0" indent="0">
              <a:buNone/>
            </a:pPr>
            <a:endParaRPr lang="pt-PT" sz="2600" dirty="0"/>
          </a:p>
          <a:p>
            <a:pPr marL="0" indent="0">
              <a:buNone/>
            </a:pPr>
            <a:endParaRPr lang="pt-PT" sz="2600" dirty="0"/>
          </a:p>
          <a:p>
            <a:pPr marL="0" indent="0">
              <a:buNone/>
            </a:pPr>
            <a:r>
              <a:rPr lang="pt-PT" sz="3494" dirty="0">
                <a:solidFill>
                  <a:srgbClr val="0070C0"/>
                </a:solidFill>
              </a:rPr>
              <a:t>Reserva estes dias na agenda! :)</a:t>
            </a:r>
          </a:p>
          <a:p>
            <a:pPr marL="0" indent="0">
              <a:buNone/>
            </a:pPr>
            <a:r>
              <a:rPr lang="pt-PT" sz="3494" dirty="0">
                <a:solidFill>
                  <a:srgbClr val="0070C0"/>
                </a:solidFill>
              </a:rPr>
              <a:t/>
            </a:r>
            <a:br>
              <a:rPr lang="pt-PT" sz="3494" dirty="0">
                <a:solidFill>
                  <a:srgbClr val="0070C0"/>
                </a:solidFill>
              </a:rPr>
            </a:br>
            <a:endParaRPr lang="pt-PT" sz="3494" dirty="0">
              <a:solidFill>
                <a:srgbClr val="0070C0"/>
              </a:solidFill>
            </a:endParaRPr>
          </a:p>
        </p:txBody>
      </p:sp>
    </p:spTree>
    <p:extLst>
      <p:ext uri="{BB962C8B-B14F-4D97-AF65-F5344CB8AC3E}">
        <p14:creationId xmlns:p14="http://schemas.microsoft.com/office/powerpoint/2010/main" xmlns="" val="8078824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pt-PT" dirty="0" err="1" smtClean="0"/>
              <a:t>Thanks</a:t>
            </a:r>
            <a:r>
              <a:rPr lang="pt-PT" dirty="0" smtClean="0"/>
              <a:t>!</a:t>
            </a:r>
            <a:endParaRPr lang="pt-PT" dirty="0"/>
          </a:p>
        </p:txBody>
      </p:sp>
      <p:sp>
        <p:nvSpPr>
          <p:cNvPr id="10" name="TextBox 9"/>
          <p:cNvSpPr txBox="1"/>
          <p:nvPr/>
        </p:nvSpPr>
        <p:spPr>
          <a:xfrm>
            <a:off x="488504" y="5589240"/>
            <a:ext cx="8712968" cy="553998"/>
          </a:xfrm>
          <a:prstGeom prst="rect">
            <a:avLst/>
          </a:prstGeom>
          <a:noFill/>
        </p:spPr>
        <p:txBody>
          <a:bodyPr wrap="square" rtlCol="0">
            <a:spAutoFit/>
          </a:bodyPr>
          <a:lstStyle/>
          <a:p>
            <a:r>
              <a:rPr lang="en-US" sz="1000" dirty="0" smtClean="0"/>
              <a:t>Source: </a:t>
            </a:r>
          </a:p>
          <a:p>
            <a:r>
              <a:rPr lang="en-US" sz="1000" dirty="0" err="1" smtClean="0"/>
              <a:t>Iconset</a:t>
            </a:r>
            <a:r>
              <a:rPr lang="en-US" sz="1000" dirty="0" smtClean="0"/>
              <a:t>: Social Media Icons by </a:t>
            </a:r>
            <a:r>
              <a:rPr lang="en-US" sz="1000" dirty="0" err="1" smtClean="0"/>
              <a:t>Iconshock</a:t>
            </a:r>
            <a:r>
              <a:rPr lang="en-US" sz="1000" dirty="0" smtClean="0"/>
              <a:t> (</a:t>
            </a:r>
            <a:r>
              <a:rPr lang="en-US" sz="1000" dirty="0" smtClean="0">
                <a:hlinkClick r:id="rId3"/>
              </a:rPr>
              <a:t>12 icons</a:t>
            </a:r>
            <a:r>
              <a:rPr lang="en-US" sz="1000" dirty="0" smtClean="0"/>
              <a:t>) : </a:t>
            </a:r>
            <a:r>
              <a:rPr lang="pt-PT" sz="1000" dirty="0" smtClean="0">
                <a:hlinkClick r:id="rId3"/>
              </a:rPr>
              <a:t>http://www.iconarchive.com/show/social-media-icons-by-iconshock.html</a:t>
            </a:r>
            <a:endParaRPr lang="pt-PT" sz="1000" dirty="0" smtClean="0"/>
          </a:p>
          <a:p>
            <a:r>
              <a:rPr lang="en-US" sz="1000" dirty="0" err="1"/>
              <a:t>Iconset</a:t>
            </a:r>
            <a:r>
              <a:rPr lang="en-US" sz="1000" dirty="0"/>
              <a:t>: Flat Gradient Social Icons by </a:t>
            </a:r>
            <a:r>
              <a:rPr lang="en-US" sz="1000" dirty="0" err="1"/>
              <a:t>limav</a:t>
            </a:r>
            <a:r>
              <a:rPr lang="en-US" sz="1000" dirty="0"/>
              <a:t> (120 icons): </a:t>
            </a:r>
            <a:r>
              <a:rPr lang="en-US" sz="1000" dirty="0">
                <a:hlinkClick r:id="rId4"/>
              </a:rPr>
              <a:t>http://www.iconarchive.com/show/flat-gradient-social-icons-by-</a:t>
            </a:r>
            <a:r>
              <a:rPr lang="en-US" sz="1000" dirty="0" smtClean="0">
                <a:hlinkClick r:id="rId4"/>
              </a:rPr>
              <a:t>limav.html</a:t>
            </a:r>
            <a:endParaRPr lang="en-US" sz="1000" dirty="0"/>
          </a:p>
        </p:txBody>
      </p:sp>
      <p:sp>
        <p:nvSpPr>
          <p:cNvPr id="11" name="Content Placeholder 1"/>
          <p:cNvSpPr txBox="1">
            <a:spLocks/>
          </p:cNvSpPr>
          <p:nvPr/>
        </p:nvSpPr>
        <p:spPr>
          <a:xfrm>
            <a:off x="604900" y="1421160"/>
            <a:ext cx="5860268" cy="820687"/>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pt-PT" sz="4400" b="0" i="0" u="none" strike="noStrike" kern="1200" cap="none" spc="0" normalizeH="0" baseline="0" noProof="0" dirty="0" smtClean="0">
                <a:ln>
                  <a:noFill/>
                </a:ln>
                <a:solidFill>
                  <a:schemeClr val="tx1"/>
                </a:solidFill>
                <a:effectLst/>
                <a:uLnTx/>
                <a:uFillTx/>
                <a:latin typeface="+mn-lt"/>
                <a:ea typeface="+mn-ea"/>
                <a:cs typeface="+mn-cs"/>
              </a:rPr>
              <a:t>Nuno Cancelo</a:t>
            </a:r>
          </a:p>
        </p:txBody>
      </p:sp>
      <p:sp>
        <p:nvSpPr>
          <p:cNvPr id="13" name="Content Placeholder 1"/>
          <p:cNvSpPr txBox="1">
            <a:spLocks/>
          </p:cNvSpPr>
          <p:nvPr/>
        </p:nvSpPr>
        <p:spPr>
          <a:xfrm>
            <a:off x="1532620" y="2816932"/>
            <a:ext cx="6662700" cy="612068"/>
          </a:xfrm>
          <a:prstGeom prst="rect">
            <a:avLst/>
          </a:prstGeom>
        </p:spPr>
        <p:txBody>
          <a:bodyPr vert="horz" lIns="91440" tIns="45720" rIns="91440" bIns="45720" rtlCol="0">
            <a:normAutofit/>
          </a:bodyPr>
          <a:lstStyle/>
          <a:p>
            <a:pPr lvl="0">
              <a:spcBef>
                <a:spcPct val="20000"/>
              </a:spcBef>
            </a:pPr>
            <a:r>
              <a:rPr lang="pt-PT" sz="2800" dirty="0" smtClean="0"/>
              <a:t>www.facebook.com/nuno.cancelo</a:t>
            </a:r>
            <a:endParaRPr kumimoji="0" lang="pt-PT"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5" name="Picture 14" descr="DENNIS-THE-MENACE-1.gif"/>
          <p:cNvPicPr>
            <a:picLocks noChangeAspect="1"/>
          </p:cNvPicPr>
          <p:nvPr/>
        </p:nvPicPr>
        <p:blipFill>
          <a:blip r:embed="rId5" cstate="print"/>
          <a:stretch>
            <a:fillRect/>
          </a:stretch>
        </p:blipFill>
        <p:spPr>
          <a:xfrm>
            <a:off x="7581292" y="3248980"/>
            <a:ext cx="1905000" cy="1905000"/>
          </a:xfrm>
          <a:prstGeom prst="rect">
            <a:avLst/>
          </a:prstGeom>
        </p:spPr>
      </p:pic>
      <p:sp>
        <p:nvSpPr>
          <p:cNvPr id="17" name="Content Placeholder 1"/>
          <p:cNvSpPr txBox="1">
            <a:spLocks/>
          </p:cNvSpPr>
          <p:nvPr/>
        </p:nvSpPr>
        <p:spPr>
          <a:xfrm>
            <a:off x="1532620" y="4833156"/>
            <a:ext cx="6662700" cy="612068"/>
          </a:xfrm>
          <a:prstGeom prst="rect">
            <a:avLst/>
          </a:prstGeom>
        </p:spPr>
        <p:txBody>
          <a:bodyPr vert="horz" lIns="91440" tIns="45720" rIns="91440" bIns="45720" rtlCol="0">
            <a:normAutofit/>
          </a:bodyPr>
          <a:lstStyle/>
          <a:p>
            <a:pPr lvl="0">
              <a:spcBef>
                <a:spcPct val="20000"/>
              </a:spcBef>
            </a:pPr>
            <a:r>
              <a:rPr lang="pt-PT" sz="2800" dirty="0" smtClean="0"/>
              <a:t>www.github.com/masterzdran</a:t>
            </a:r>
            <a:endParaRPr kumimoji="0" lang="pt-PT"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8" name="Content Placeholder 1"/>
          <p:cNvSpPr txBox="1">
            <a:spLocks/>
          </p:cNvSpPr>
          <p:nvPr/>
        </p:nvSpPr>
        <p:spPr>
          <a:xfrm>
            <a:off x="1532620" y="3825044"/>
            <a:ext cx="6662700" cy="612068"/>
          </a:xfrm>
          <a:prstGeom prst="rect">
            <a:avLst/>
          </a:prstGeom>
        </p:spPr>
        <p:txBody>
          <a:bodyPr vert="horz" lIns="91440" tIns="45720" rIns="91440" bIns="45720" rtlCol="0">
            <a:normAutofit/>
          </a:bodyPr>
          <a:lstStyle/>
          <a:p>
            <a:pPr lvl="0">
              <a:spcBef>
                <a:spcPct val="20000"/>
              </a:spcBef>
            </a:pPr>
            <a:r>
              <a:rPr lang="pt-PT" sz="2800" dirty="0" smtClean="0"/>
              <a:t>www.bitbucket.org/masterzdran</a:t>
            </a:r>
            <a:endParaRPr kumimoji="0" lang="pt-PT"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21" name="Picture 20" descr="Facebook-icon.png"/>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596516" y="2708920"/>
            <a:ext cx="812800" cy="812800"/>
          </a:xfrm>
          <a:prstGeom prst="rect">
            <a:avLst/>
          </a:prstGeom>
        </p:spPr>
      </p:pic>
      <p:pic>
        <p:nvPicPr>
          <p:cNvPr id="22" name="Picture 21" descr="Bitbucket-icon.png"/>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596516" y="3717032"/>
            <a:ext cx="812800" cy="812800"/>
          </a:xfrm>
          <a:prstGeom prst="rect">
            <a:avLst/>
          </a:prstGeom>
        </p:spPr>
      </p:pic>
      <p:pic>
        <p:nvPicPr>
          <p:cNvPr id="23" name="Picture 22" descr="Github-icon.png"/>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596516" y="4725144"/>
            <a:ext cx="812800" cy="812800"/>
          </a:xfrm>
          <a:prstGeom prst="rect">
            <a:avLst/>
          </a:prstGeom>
        </p:spPr>
      </p:pic>
    </p:spTree>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871564" y="1088740"/>
            <a:ext cx="4817740" cy="972108"/>
          </a:xfrm>
          <a:effectLst/>
        </p:spPr>
        <p:txBody>
          <a:bodyPr>
            <a:normAutofit/>
          </a:bodyPr>
          <a:lstStyle/>
          <a:p>
            <a:pPr algn="just"/>
            <a:r>
              <a:rPr lang="pt-PT" dirty="0" smtClean="0"/>
              <a:t>Nuno Cancelo</a:t>
            </a:r>
            <a:endParaRPr lang="pt-PT" dirty="0"/>
          </a:p>
        </p:txBody>
      </p:sp>
      <p:pic>
        <p:nvPicPr>
          <p:cNvPr id="4" name="Picture 3" descr="DENNIS-THE-MENACE-1.gif"/>
          <p:cNvPicPr>
            <a:picLocks noChangeAspect="1"/>
          </p:cNvPicPr>
          <p:nvPr/>
        </p:nvPicPr>
        <p:blipFill>
          <a:blip r:embed="rId2" cstate="print"/>
          <a:stretch>
            <a:fillRect/>
          </a:stretch>
        </p:blipFill>
        <p:spPr>
          <a:xfrm>
            <a:off x="632520" y="1088740"/>
            <a:ext cx="1905000" cy="1905000"/>
          </a:xfrm>
          <a:prstGeom prst="rect">
            <a:avLst/>
          </a:prstGeom>
        </p:spPr>
      </p:pic>
      <p:sp>
        <p:nvSpPr>
          <p:cNvPr id="8" name="Title 1"/>
          <p:cNvSpPr txBox="1">
            <a:spLocks/>
          </p:cNvSpPr>
          <p:nvPr/>
        </p:nvSpPr>
        <p:spPr>
          <a:xfrm>
            <a:off x="2864768" y="1844824"/>
            <a:ext cx="5393804" cy="566936"/>
          </a:xfrm>
          <a:prstGeom prst="rect">
            <a:avLst/>
          </a:prstGeom>
          <a:effectLst/>
        </p:spPr>
        <p:txBody>
          <a:bodyPr vert="horz" lIns="91440" tIns="45720" rIns="91440" bIns="45720" rtlCol="0" anchor="ctr">
            <a:normAutofit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pt-PT" sz="3200" b="1" i="0" u="none" strike="noStrike" kern="1200" cap="none" spc="0" normalizeH="0" baseline="0" noProof="0" dirty="0" smtClean="0">
                <a:ln>
                  <a:noFill/>
                </a:ln>
                <a:solidFill>
                  <a:schemeClr val="tx1"/>
                </a:solidFill>
                <a:effectLst/>
                <a:uLnTx/>
                <a:uFillTx/>
                <a:latin typeface="+mj-lt"/>
                <a:ea typeface="+mj-ea"/>
                <a:cs typeface="+mj-cs"/>
              </a:rPr>
              <a:t>Computer</a:t>
            </a:r>
            <a:r>
              <a:rPr kumimoji="0" lang="pt-PT" sz="3200" b="1" i="0" u="none" strike="noStrike" kern="1200" cap="none" spc="0" normalizeH="0" noProof="0" dirty="0" smtClean="0">
                <a:ln>
                  <a:noFill/>
                </a:ln>
                <a:solidFill>
                  <a:schemeClr val="tx1"/>
                </a:solidFill>
                <a:effectLst/>
                <a:uLnTx/>
                <a:uFillTx/>
                <a:latin typeface="+mj-lt"/>
                <a:ea typeface="+mj-ea"/>
                <a:cs typeface="+mj-cs"/>
              </a:rPr>
              <a:t> Science Engineer</a:t>
            </a:r>
            <a:endParaRPr kumimoji="0" lang="pt-PT" sz="3200" b="1" i="0" u="none" strike="noStrike" kern="1200" cap="none" spc="0" normalizeH="0" baseline="0" noProof="0" dirty="0">
              <a:ln>
                <a:noFill/>
              </a:ln>
              <a:solidFill>
                <a:schemeClr val="tx1"/>
              </a:solidFill>
              <a:effectLst/>
              <a:uLnTx/>
              <a:uFillTx/>
              <a:latin typeface="+mj-lt"/>
              <a:ea typeface="+mj-ea"/>
              <a:cs typeface="+mj-cs"/>
            </a:endParaRPr>
          </a:p>
        </p:txBody>
      </p:sp>
      <p:sp>
        <p:nvSpPr>
          <p:cNvPr id="2" name="Content Placeholder 1"/>
          <p:cNvSpPr>
            <a:spLocks noGrp="1"/>
          </p:cNvSpPr>
          <p:nvPr>
            <p:ph idx="1"/>
          </p:nvPr>
        </p:nvSpPr>
        <p:spPr>
          <a:xfrm>
            <a:off x="0" y="0"/>
            <a:ext cx="9906000" cy="928699"/>
          </a:xfrm>
        </p:spPr>
        <p:txBody>
          <a:bodyPr/>
          <a:lstStyle/>
          <a:p>
            <a:r>
              <a:rPr lang="en-US" b="1" dirty="0" smtClean="0"/>
              <a:t>About me</a:t>
            </a:r>
            <a:r>
              <a:rPr lang="en-US" dirty="0" smtClean="0"/>
              <a:t>:</a:t>
            </a:r>
            <a:endParaRPr lang="en-US" dirty="0"/>
          </a:p>
        </p:txBody>
      </p:sp>
      <p:sp>
        <p:nvSpPr>
          <p:cNvPr id="9" name="Content Placeholder 1"/>
          <p:cNvSpPr txBox="1">
            <a:spLocks/>
          </p:cNvSpPr>
          <p:nvPr/>
        </p:nvSpPr>
        <p:spPr>
          <a:xfrm>
            <a:off x="1568624" y="3212976"/>
            <a:ext cx="6662700" cy="6120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pt-PT" sz="2800" dirty="0" err="1" smtClean="0"/>
              <a:t>nuno.cancelo@gmail.com</a:t>
            </a:r>
            <a:endParaRPr lang="pt-PT" sz="2800" dirty="0" smtClean="0"/>
          </a:p>
        </p:txBody>
      </p:sp>
      <p:pic>
        <p:nvPicPr>
          <p:cNvPr id="10" name="Picture 9" descr="google-buzz-icon.png"/>
          <p:cNvPicPr>
            <a:picLocks noChangeAspect="1"/>
          </p:cNvPicPr>
          <p:nvPr/>
        </p:nvPicPr>
        <p:blipFill>
          <a:blip r:embed="rId3" cstate="print"/>
          <a:stretch>
            <a:fillRect/>
          </a:stretch>
        </p:blipFill>
        <p:spPr>
          <a:xfrm>
            <a:off x="776536" y="3212976"/>
            <a:ext cx="609600" cy="609600"/>
          </a:xfrm>
          <a:prstGeom prst="rect">
            <a:avLst/>
          </a:prstGeom>
          <a:ln>
            <a:noFill/>
          </a:ln>
        </p:spPr>
      </p:pic>
      <p:pic>
        <p:nvPicPr>
          <p:cNvPr id="11" name="Picture 10" descr="linkedin-icon.png"/>
          <p:cNvPicPr>
            <a:picLocks noChangeAspect="1"/>
          </p:cNvPicPr>
          <p:nvPr/>
        </p:nvPicPr>
        <p:blipFill>
          <a:blip r:embed="rId4" cstate="print"/>
          <a:stretch>
            <a:fillRect/>
          </a:stretch>
        </p:blipFill>
        <p:spPr>
          <a:xfrm>
            <a:off x="776536" y="4617132"/>
            <a:ext cx="609600" cy="609600"/>
          </a:xfrm>
          <a:prstGeom prst="rect">
            <a:avLst/>
          </a:prstGeom>
          <a:ln>
            <a:noFill/>
          </a:ln>
        </p:spPr>
      </p:pic>
      <p:pic>
        <p:nvPicPr>
          <p:cNvPr id="12" name="Picture 11" descr="twitter-icon.png"/>
          <p:cNvPicPr>
            <a:picLocks noChangeAspect="1"/>
          </p:cNvPicPr>
          <p:nvPr/>
        </p:nvPicPr>
        <p:blipFill>
          <a:blip r:embed="rId5" cstate="print"/>
          <a:stretch>
            <a:fillRect/>
          </a:stretch>
        </p:blipFill>
        <p:spPr>
          <a:xfrm>
            <a:off x="776536" y="3897052"/>
            <a:ext cx="609600" cy="609600"/>
          </a:xfrm>
          <a:prstGeom prst="rect">
            <a:avLst/>
          </a:prstGeom>
          <a:ln>
            <a:noFill/>
          </a:ln>
        </p:spPr>
      </p:pic>
      <p:sp>
        <p:nvSpPr>
          <p:cNvPr id="13" name="Content Placeholder 1"/>
          <p:cNvSpPr txBox="1">
            <a:spLocks/>
          </p:cNvSpPr>
          <p:nvPr/>
        </p:nvSpPr>
        <p:spPr>
          <a:xfrm>
            <a:off x="1568624" y="3897052"/>
            <a:ext cx="2322258" cy="612068"/>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pt-PT" sz="2800" b="0" i="0" u="none" strike="noStrike" kern="1200" cap="none" spc="0" normalizeH="0" baseline="0" noProof="0" dirty="0" smtClean="0">
                <a:ln>
                  <a:noFill/>
                </a:ln>
                <a:solidFill>
                  <a:schemeClr val="tx1"/>
                </a:solidFill>
                <a:effectLst/>
                <a:uLnTx/>
                <a:uFillTx/>
                <a:latin typeface="+mn-lt"/>
                <a:ea typeface="+mn-ea"/>
                <a:cs typeface="+mn-cs"/>
              </a:rPr>
              <a:t>@masterzdran</a:t>
            </a:r>
          </a:p>
        </p:txBody>
      </p:sp>
      <p:sp>
        <p:nvSpPr>
          <p:cNvPr id="14" name="Content Placeholder 1"/>
          <p:cNvSpPr txBox="1">
            <a:spLocks/>
          </p:cNvSpPr>
          <p:nvPr/>
        </p:nvSpPr>
        <p:spPr>
          <a:xfrm>
            <a:off x="1568624" y="4629133"/>
            <a:ext cx="6662700" cy="612068"/>
          </a:xfrm>
          <a:prstGeom prst="rect">
            <a:avLst/>
          </a:prstGeom>
        </p:spPr>
        <p:txBody>
          <a:bodyPr vert="horz" lIns="91440" tIns="45720" rIns="91440" bIns="45720" rtlCol="0">
            <a:normAutofit/>
          </a:bodyPr>
          <a:lstStyle/>
          <a:p>
            <a:pPr lvl="0">
              <a:spcBef>
                <a:spcPct val="20000"/>
              </a:spcBef>
            </a:pPr>
            <a:r>
              <a:rPr lang="pt-PT" sz="2800" dirty="0" smtClean="0"/>
              <a:t>www.linkedin.com/in/nunocancelo</a:t>
            </a:r>
            <a:endParaRPr kumimoji="0" lang="pt-PT"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5" name="Picture 4" descr="fd-fun-logo-orangeSx.png"/>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3440832" y="5229200"/>
            <a:ext cx="3163697" cy="1381125"/>
          </a:xfrm>
          <a:prstGeom prst="rect">
            <a:avLst/>
          </a:prstGeom>
        </p:spPr>
      </p:pic>
    </p:spTree>
    <p:extLst/>
  </p:cSld>
  <p:clrMapOvr>
    <a:masterClrMapping/>
  </p:clrMapOvr>
  <mc:AlternateContent xmlns:mc="http://schemas.openxmlformats.org/markup-compatibility/2006">
    <mc:Choice xmlns="" xmlns:p14="http://schemas.microsoft.com/office/powerpoint/2007/7/12/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Agenda</a:t>
            </a:r>
            <a:endParaRPr lang="pt-PT" dirty="0"/>
          </a:p>
        </p:txBody>
      </p:sp>
      <p:sp>
        <p:nvSpPr>
          <p:cNvPr id="3" name="Content Placeholder 2"/>
          <p:cNvSpPr>
            <a:spLocks noGrp="1"/>
          </p:cNvSpPr>
          <p:nvPr>
            <p:ph idx="1"/>
          </p:nvPr>
        </p:nvSpPr>
        <p:spPr/>
        <p:txBody>
          <a:bodyPr>
            <a:normAutofit lnSpcReduction="10000"/>
          </a:bodyPr>
          <a:lstStyle/>
          <a:p>
            <a:r>
              <a:rPr lang="pt-PT" dirty="0" smtClean="0"/>
              <a:t>Introduction</a:t>
            </a:r>
          </a:p>
          <a:p>
            <a:r>
              <a:rPr lang="pt-PT" dirty="0" smtClean="0"/>
              <a:t>Managed Extensiability Frameworks</a:t>
            </a:r>
          </a:p>
          <a:p>
            <a:r>
              <a:rPr lang="pt-PT" dirty="0" smtClean="0"/>
              <a:t>GuideLines</a:t>
            </a:r>
          </a:p>
          <a:p>
            <a:r>
              <a:rPr lang="pt-PT" dirty="0" smtClean="0"/>
              <a:t>Reference</a:t>
            </a:r>
          </a:p>
          <a:p>
            <a:r>
              <a:rPr lang="pt-PT" dirty="0" smtClean="0"/>
              <a:t>Demos</a:t>
            </a:r>
          </a:p>
          <a:p>
            <a:r>
              <a:rPr lang="pt-PT" dirty="0" smtClean="0"/>
              <a:t>Conclusion</a:t>
            </a:r>
            <a:endParaRPr lang="pt-PT" dirty="0"/>
          </a:p>
        </p:txBody>
      </p:sp>
    </p:spTree>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8654" y="2957374"/>
            <a:ext cx="6228692" cy="943253"/>
          </a:xfrm>
        </p:spPr>
        <p:txBody>
          <a:bodyPr>
            <a:normAutofit fontScale="92500" lnSpcReduction="20000"/>
          </a:bodyPr>
          <a:lstStyle/>
          <a:p>
            <a:pPr>
              <a:buNone/>
            </a:pPr>
            <a:r>
              <a:rPr lang="en-US" sz="7200" dirty="0" smtClean="0"/>
              <a:t>In the </a:t>
            </a:r>
            <a:r>
              <a:rPr lang="en-US" sz="7200" dirty="0" smtClean="0"/>
              <a:t>beginning</a:t>
            </a:r>
            <a:endParaRPr lang="pt-PT" sz="9600" dirty="0" smtClean="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Introduction</a:t>
            </a:r>
            <a:endParaRPr lang="pt-PT" dirty="0"/>
          </a:p>
        </p:txBody>
      </p:sp>
      <p:sp>
        <p:nvSpPr>
          <p:cNvPr id="3" name="Content Placeholder 2"/>
          <p:cNvSpPr>
            <a:spLocks noGrp="1"/>
          </p:cNvSpPr>
          <p:nvPr>
            <p:ph idx="1"/>
          </p:nvPr>
        </p:nvSpPr>
        <p:spPr/>
        <p:txBody>
          <a:bodyPr/>
          <a:lstStyle/>
          <a:p>
            <a:r>
              <a:rPr lang="pt-PT" dirty="0" smtClean="0"/>
              <a:t>Why extend an application?</a:t>
            </a:r>
          </a:p>
          <a:p>
            <a:pPr lvl="1"/>
            <a:r>
              <a:rPr lang="pt-PT" dirty="0" smtClean="0"/>
              <a:t> </a:t>
            </a:r>
            <a:r>
              <a:rPr lang="pt-PT" dirty="0" smtClean="0"/>
              <a:t>Provide more funcionalities</a:t>
            </a:r>
          </a:p>
          <a:p>
            <a:pPr lvl="1"/>
            <a:r>
              <a:rPr lang="pt-PT" smtClean="0"/>
              <a:t> </a:t>
            </a:r>
            <a:r>
              <a:rPr lang="pt-PT" smtClean="0"/>
              <a:t>Ease </a:t>
            </a:r>
            <a:endParaRPr lang="pt-PT"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504" y="2957374"/>
            <a:ext cx="8820980" cy="943253"/>
          </a:xfrm>
        </p:spPr>
        <p:txBody>
          <a:bodyPr>
            <a:normAutofit fontScale="55000" lnSpcReduction="20000"/>
          </a:bodyPr>
          <a:lstStyle/>
          <a:p>
            <a:pPr algn="ctr">
              <a:buNone/>
            </a:pPr>
            <a:r>
              <a:rPr lang="pt-PT" sz="9600" dirty="0" err="1"/>
              <a:t>Before</a:t>
            </a:r>
            <a:r>
              <a:rPr lang="pt-PT" sz="9600" dirty="0"/>
              <a:t> MEF ... </a:t>
            </a:r>
            <a:r>
              <a:rPr lang="pt-PT" sz="9600" dirty="0" err="1"/>
              <a:t>there</a:t>
            </a:r>
            <a:r>
              <a:rPr lang="pt-PT" sz="9600" dirty="0"/>
              <a:t> </a:t>
            </a:r>
            <a:r>
              <a:rPr lang="pt-PT" sz="9600" dirty="0" err="1"/>
              <a:t>was</a:t>
            </a:r>
            <a:r>
              <a:rPr lang="pt-PT" sz="9600" dirty="0"/>
              <a:t> MAF</a:t>
            </a:r>
            <a:endParaRPr lang="pt-PT" sz="9600" dirty="0" smtClean="0"/>
          </a:p>
        </p:txBody>
      </p:sp>
    </p:spTree>
    <p:extLst>
      <p:ext uri="{BB962C8B-B14F-4D97-AF65-F5344CB8AC3E}">
        <p14:creationId xmlns:p14="http://schemas.microsoft.com/office/powerpoint/2010/main" xmlns="" val="310983924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504" y="2957374"/>
            <a:ext cx="8820980" cy="943253"/>
          </a:xfrm>
        </p:spPr>
        <p:txBody>
          <a:bodyPr>
            <a:normAutofit fontScale="47500" lnSpcReduction="20000"/>
          </a:bodyPr>
          <a:lstStyle/>
          <a:p>
            <a:pPr algn="ctr">
              <a:buNone/>
            </a:pPr>
            <a:r>
              <a:rPr lang="pt-PT" sz="9600" dirty="0" err="1"/>
              <a:t>Contract</a:t>
            </a:r>
            <a:r>
              <a:rPr lang="pt-PT" sz="9600" dirty="0"/>
              <a:t> </a:t>
            </a:r>
            <a:r>
              <a:rPr lang="pt-PT" sz="9600" dirty="0" err="1" smtClean="0"/>
              <a:t>Oriented</a:t>
            </a:r>
            <a:r>
              <a:rPr lang="pt-PT" sz="9600" dirty="0" smtClean="0"/>
              <a:t> </a:t>
            </a:r>
            <a:r>
              <a:rPr lang="pt-PT" sz="9600" dirty="0" err="1" smtClean="0"/>
              <a:t>Development</a:t>
            </a:r>
            <a:endParaRPr lang="pt-PT" sz="9600" dirty="0"/>
          </a:p>
        </p:txBody>
      </p:sp>
    </p:spTree>
    <p:extLst>
      <p:ext uri="{BB962C8B-B14F-4D97-AF65-F5344CB8AC3E}">
        <p14:creationId xmlns:p14="http://schemas.microsoft.com/office/powerpoint/2010/main" xmlns="" val="269510445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860" y="4038600"/>
            <a:ext cx="6292359" cy="1319226"/>
          </a:xfrm>
        </p:spPr>
        <p:txBody>
          <a:bodyPr/>
          <a:lstStyle/>
          <a:p>
            <a:r>
              <a:rPr lang="en-US" dirty="0" smtClean="0">
                <a:solidFill>
                  <a:schemeClr val="bg1">
                    <a:lumMod val="50000"/>
                  </a:schemeClr>
                </a:solidFill>
              </a:rPr>
              <a:t>“Hello MEF”</a:t>
            </a:r>
            <a:endParaRPr lang="en-US" dirty="0">
              <a:solidFill>
                <a:schemeClr val="bg1">
                  <a:lumMod val="50000"/>
                </a:schemeClr>
              </a:solidFill>
            </a:endParaRPr>
          </a:p>
        </p:txBody>
      </p:sp>
      <p:sp>
        <p:nvSpPr>
          <p:cNvPr id="4" name="Text Placeholder 3"/>
          <p:cNvSpPr>
            <a:spLocks noGrp="1"/>
          </p:cNvSpPr>
          <p:nvPr>
            <p:ph type="body" sz="quarter" idx="10"/>
          </p:nvPr>
        </p:nvSpPr>
        <p:spPr/>
        <p:txBody>
          <a:bodyPr/>
          <a:lstStyle/>
          <a:p>
            <a:r>
              <a:rPr lang="en-US" dirty="0" err="1" smtClean="0"/>
              <a:t>demonstração</a:t>
            </a:r>
            <a:r>
              <a:rPr lang="en-US" dirty="0" smtClean="0"/>
              <a:t> </a:t>
            </a:r>
            <a:endParaRPr lang="en-US" dirty="0"/>
          </a:p>
        </p:txBody>
      </p:sp>
    </p:spTree>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2009-10-22T00:10:36Z</outs:dateTime>
      <outs:isPinned>true</outs:isPinned>
    </outs:relatedDate>
    <outs:relatedDate>
      <outs:type>2</outs:type>
      <outs:displayName>Created</outs:displayName>
      <outs:dateTime>2009-08-11T22:46:43Z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Caio Proiete</outs:displayName>
          <outs:accountName/>
        </outs:relatedPerson>
      </outs:people>
      <outs:source>0</outs:source>
      <outs:isPinned>true</outs:isPinned>
    </outs:relatedPeopleItem>
    <outs:relatedPeopleItem>
      <outs:category>Last modified by</outs:category>
      <outs:people>
        <outs:relatedPerson>
          <outs:displayName>Caio Proiete</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B1E06176-E829-4712-BBD3-8C51CFBDF700}">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otalTime>4059</TotalTime>
  <Words>520</Words>
  <Application>Microsoft Office PowerPoint</Application>
  <PresentationFormat>A4 Paper (210x297 mm)</PresentationFormat>
  <Paragraphs>86</Paragraphs>
  <Slides>23</Slides>
  <Notes>4</Notes>
  <HiddenSlides>2</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Give more live to your application…</vt:lpstr>
      <vt:lpstr>License</vt:lpstr>
      <vt:lpstr>Nuno Cancelo</vt:lpstr>
      <vt:lpstr>Agenda</vt:lpstr>
      <vt:lpstr>Slide 5</vt:lpstr>
      <vt:lpstr>Introduction</vt:lpstr>
      <vt:lpstr>Slide 7</vt:lpstr>
      <vt:lpstr>Slide 8</vt:lpstr>
      <vt:lpstr>“Hello MEF”</vt:lpstr>
      <vt:lpstr>Slide 10</vt:lpstr>
      <vt:lpstr>Slide 11</vt:lpstr>
      <vt:lpstr>“Hello MEF”</vt:lpstr>
      <vt:lpstr>Slide 13</vt:lpstr>
      <vt:lpstr>Template</vt:lpstr>
      <vt:lpstr>Slide 15</vt:lpstr>
      <vt:lpstr>Conclusion </vt:lpstr>
      <vt:lpstr>Slide 17</vt:lpstr>
      <vt:lpstr>References</vt:lpstr>
      <vt:lpstr>Sponsor “GOLD”</vt:lpstr>
      <vt:lpstr>Sponsor “Silver”</vt:lpstr>
      <vt:lpstr>Sponsor “Bronze”</vt:lpstr>
      <vt:lpstr>Próximas reuniões presenciais</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Caio Proiete</dc:creator>
  <cp:lastModifiedBy>Nuno Alexandre Cancelo</cp:lastModifiedBy>
  <cp:revision>575</cp:revision>
  <dcterms:created xsi:type="dcterms:W3CDTF">2009-08-11T22:46:43Z</dcterms:created>
  <dcterms:modified xsi:type="dcterms:W3CDTF">2014-05-12T20:59:26Z</dcterms:modified>
</cp:coreProperties>
</file>