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5"/>
  </p:notesMasterIdLst>
  <p:handoutMasterIdLst>
    <p:handoutMasterId r:id="rId26"/>
  </p:handoutMasterIdLst>
  <p:sldIdLst>
    <p:sldId id="256" r:id="rId3"/>
    <p:sldId id="373" r:id="rId4"/>
    <p:sldId id="343" r:id="rId5"/>
    <p:sldId id="301" r:id="rId6"/>
    <p:sldId id="415" r:id="rId7"/>
    <p:sldId id="431" r:id="rId8"/>
    <p:sldId id="432" r:id="rId9"/>
    <p:sldId id="387" r:id="rId10"/>
    <p:sldId id="433" r:id="rId11"/>
    <p:sldId id="434" r:id="rId12"/>
    <p:sldId id="435" r:id="rId13"/>
    <p:sldId id="436" r:id="rId14"/>
    <p:sldId id="416" r:id="rId15"/>
    <p:sldId id="392" r:id="rId16"/>
    <p:sldId id="421" r:id="rId17"/>
    <p:sldId id="328" r:id="rId18"/>
    <p:sldId id="311" r:id="rId19"/>
    <p:sldId id="427" r:id="rId20"/>
    <p:sldId id="428" r:id="rId21"/>
    <p:sldId id="429" r:id="rId22"/>
    <p:sldId id="430" r:id="rId23"/>
    <p:sldId id="293" r:id="rId24"/>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0F03C"/>
    <a:srgbClr val="0000FF"/>
    <a:srgbClr val="2B91AF"/>
    <a:srgbClr val="A3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2" autoAdjust="0"/>
    <p:restoredTop sz="94660"/>
  </p:normalViewPr>
  <p:slideViewPr>
    <p:cSldViewPr>
      <p:cViewPr varScale="1">
        <p:scale>
          <a:sx n="77" d="100"/>
          <a:sy n="77" d="100"/>
        </p:scale>
        <p:origin x="-1784" y="-104"/>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26/02/14</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p14="http://schemas.microsoft.com/office/powerpoint/2010/main" val="3144946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26/02/14</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p14="http://schemas.microsoft.com/office/powerpoint/2010/main" val="218216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26/02/14 18:49</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26/02/14 20:38</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26/02/14 18:49</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22</a:t>
            </a:fld>
            <a:endParaRPr lang="pt-PT"/>
          </a:p>
        </p:txBody>
      </p:sp>
    </p:spTree>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blip>
          <a:srcRect/>
          <a:stretch>
            <a:fillRect/>
          </a:stretch>
        </p:blipFill>
        <p:spPr bwMode="auto">
          <a:xfrm>
            <a:off x="0" y="0"/>
            <a:ext cx="9944100" cy="6886575"/>
          </a:xfrm>
          <a:prstGeom prst="rect">
            <a:avLst/>
          </a:prstGeom>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p:spPr>
      </p:pic>
    </p:spTree>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95300" y="274638"/>
            <a:ext cx="8915400" cy="1143000"/>
          </a:xfrm>
        </p:spPr>
        <p:txBody>
          <a:bodyPr/>
          <a:lstStyle>
            <a:lvl1pPr>
              <a:defRPr/>
            </a:lvl1pPr>
          </a:lstStyle>
          <a:p>
            <a:r>
              <a:rPr lang="pt-PT" dirty="0" smtClean="0"/>
              <a:t>Questões?</a:t>
            </a:r>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blip>
          <a:srcRect/>
          <a:stretch>
            <a:fillRect/>
          </a:stretch>
        </p:blipFill>
        <p:spPr bwMode="auto">
          <a:xfrm>
            <a:off x="0" y="0"/>
            <a:ext cx="9944100" cy="6886575"/>
          </a:xfrm>
          <a:prstGeom prst="rect">
            <a:avLst/>
          </a:prstGeom>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7" Type="http://schemas.openxmlformats.org/officeDocument/2006/relationships/image" Target="../media/image3.png"/><Relationship Id="rId18"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blip>
          <a:srcRect/>
          <a:stretch>
            <a:fillRect/>
          </a:stretch>
        </p:blipFill>
        <p:spPr bwMode="auto">
          <a:xfrm>
            <a:off x="0" y="0"/>
            <a:ext cx="9944100" cy="6886575"/>
          </a:xfrm>
          <a:prstGeom prst="rect">
            <a:avLst/>
          </a:prstGeom>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blip>
          <a:srcRect/>
          <a:stretch>
            <a:fillRect/>
          </a:stretch>
        </p:blipFill>
        <p:spPr bwMode="auto">
          <a:xfrm>
            <a:off x="6645188" y="5733256"/>
            <a:ext cx="3467100" cy="1446212"/>
          </a:xfrm>
          <a:prstGeom prst="rect">
            <a:avLst/>
          </a:prstGeom>
          <a:extLst/>
        </p:spPr>
      </p:pic>
      <p:pic>
        <p:nvPicPr>
          <p:cNvPr id="11" name="Picture 7" descr="Logo Net H.png"/>
          <p:cNvPicPr>
            <a:picLocks noChangeAspect="1"/>
          </p:cNvPicPr>
          <p:nvPr userDrawn="1"/>
        </p:nvPicPr>
        <p:blipFill>
          <a:blip r:embed="rId17" cstate="print">
            <a:extLst/>
          </a:blip>
          <a:srcRect/>
          <a:stretch>
            <a:fillRect/>
          </a:stretch>
        </p:blipFill>
        <p:spPr bwMode="auto">
          <a:xfrm>
            <a:off x="166654" y="6215082"/>
            <a:ext cx="1717675" cy="423863"/>
          </a:xfrm>
          <a:prstGeom prst="rect">
            <a:avLst/>
          </a:prstGeom>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netponto.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microsoft.com/portugal" TargetMode="External"/><Relationship Id="rId4" Type="http://schemas.openxmlformats.org/officeDocument/2006/relationships/image" Target="../media/image15.png"/><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hyperlink" Target="http://www.telerik.com/" TargetMode="External"/><Relationship Id="rId7" Type="http://schemas.openxmlformats.org/officeDocument/2006/relationships/image" Target="../media/image19.jpeg"/><Relationship Id="rId1" Type="http://schemas.openxmlformats.org/officeDocument/2006/relationships/slideLayout" Target="../slideLayouts/slideLayout8.xml"/><Relationship Id="rId2" Type="http://schemas.openxmlformats.org/officeDocument/2006/relationships/hyperlink" Target="http://www.pluralsight-training.net/microsof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hyperlink" Target="http://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www.iconarchive.com/show/social-media-icons-by-iconshock.html" TargetMode="External"/><Relationship Id="rId4" Type="http://schemas.openxmlformats.org/officeDocument/2006/relationships/hyperlink" Target="http://www.iconarchive.com/show/flat-gradient-social-icons-by-limav.html" TargetMode="External"/><Relationship Id="rId5" Type="http://schemas.openxmlformats.org/officeDocument/2006/relationships/image" Target="../media/image9.gif"/><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500" y="4000504"/>
            <a:ext cx="9453500" cy="904660"/>
          </a:xfrm>
        </p:spPr>
        <p:txBody>
          <a:bodyPr>
            <a:normAutofit/>
          </a:bodyPr>
          <a:lstStyle/>
          <a:p>
            <a:pPr algn="l"/>
            <a:r>
              <a:rPr lang="en-US" b="0" dirty="0" smtClean="0"/>
              <a:t>Extend your application </a:t>
            </a:r>
            <a:r>
              <a:rPr lang="en-US" b="0" dirty="0" smtClean="0"/>
              <a:t>…</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a:t>
            </a:r>
            <a:r>
              <a:rPr lang="pt-PT" sz="2800" b="1" dirty="0" err="1" smtClean="0">
                <a:solidFill>
                  <a:schemeClr val="tx1">
                    <a:lumMod val="65000"/>
                    <a:lumOff val="35000"/>
                  </a:schemeClr>
                </a:solidFill>
              </a:rPr>
              <a:t>ª</a:t>
            </a:r>
            <a:r>
              <a:rPr lang="pt-PT" sz="2800" b="1" dirty="0" smtClean="0">
                <a:solidFill>
                  <a:schemeClr val="tx1">
                    <a:lumMod val="65000"/>
                    <a:lumOff val="35000"/>
                  </a:schemeClr>
                </a:solidFill>
              </a:rPr>
              <a:t> </a:t>
            </a:r>
            <a:r>
              <a:rPr lang="pt-PT" sz="2800" b="1" dirty="0" smtClean="0">
                <a:solidFill>
                  <a:schemeClr val="tx1">
                    <a:lumMod val="65000"/>
                    <a:lumOff val="35000"/>
                  </a:schemeClr>
                </a:solidFill>
              </a:rPr>
              <a:t>Reunião Presencial - </a:t>
            </a:r>
            <a:r>
              <a:rPr lang="pt-PT" sz="2800" b="1" dirty="0" smtClean="0">
                <a:solidFill>
                  <a:schemeClr val="tx1">
                    <a:lumMod val="65000"/>
                    <a:lumOff val="35000"/>
                  </a:schemeClr>
                </a:solidFill>
              </a:rPr>
              <a:t>##/##</a:t>
            </a:r>
            <a:r>
              <a:rPr lang="pt-PT" sz="2800" b="1" dirty="0" smtClean="0">
                <a:solidFill>
                  <a:schemeClr val="tx1">
                    <a:lumMod val="65000"/>
                    <a:lumOff val="35000"/>
                  </a:schemeClr>
                </a:solidFill>
              </a:rPr>
              <a:t>/####</a:t>
            </a:r>
            <a:endParaRPr lang="pt-PT" sz="2800" b="1" dirty="0">
              <a:solidFill>
                <a:schemeClr val="tx1">
                  <a:lumMod val="65000"/>
                  <a:lumOff val="35000"/>
                </a:schemeClr>
              </a:solidFill>
            </a:endParaRPr>
          </a:p>
        </p:txBody>
      </p:sp>
      <p:sp>
        <p:nvSpPr>
          <p:cNvPr id="8" name="Title 1"/>
          <p:cNvSpPr txBox="1">
            <a:spLocks/>
          </p:cNvSpPr>
          <p:nvPr/>
        </p:nvSpPr>
        <p:spPr>
          <a:xfrm>
            <a:off x="1548172" y="4689140"/>
            <a:ext cx="8013340" cy="828092"/>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with </a:t>
            </a:r>
            <a:r>
              <a:rPr kumimoji="0" lang="en-US" sz="4800" b="0" i="0" u="none" strike="noStrike" kern="1200" cap="none" spc="0" normalizeH="0" baseline="0" noProof="0" dirty="0" smtClean="0">
                <a:ln>
                  <a:noFill/>
                </a:ln>
                <a:solidFill>
                  <a:schemeClr val="tx1"/>
                </a:solidFill>
                <a:effectLst/>
                <a:uLnTx/>
                <a:uFillTx/>
                <a:latin typeface="+mj-lt"/>
                <a:ea typeface="+mj-ea"/>
                <a:cs typeface="+mj-cs"/>
              </a:rPr>
              <a:t>MEF </a:t>
            </a:r>
          </a:p>
          <a:p>
            <a:pPr marL="0" marR="0" lvl="0" indent="0" algn="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An introduction.</a:t>
            </a:r>
            <a:endParaRPr kumimoji="0" lang="pt-PT" sz="28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a:t>Some </a:t>
            </a:r>
            <a:r>
              <a:rPr lang="pt-PT" sz="9600" dirty="0" err="1"/>
              <a:t>advanced</a:t>
            </a:r>
            <a:r>
              <a:rPr lang="pt-PT" sz="9600" dirty="0"/>
              <a:t> </a:t>
            </a:r>
            <a:r>
              <a:rPr lang="pt-PT" sz="9600" dirty="0" err="1"/>
              <a:t>topics</a:t>
            </a:r>
            <a:endParaRPr lang="pt-PT" sz="9600" dirty="0"/>
          </a:p>
        </p:txBody>
      </p:sp>
    </p:spTree>
    <p:extLst>
      <p:ext uri="{BB962C8B-B14F-4D97-AF65-F5344CB8AC3E}">
        <p14:creationId xmlns:p14="http://schemas.microsoft.com/office/powerpoint/2010/main" val="2316650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a:t>
            </a:r>
            <a:r>
              <a:rPr lang="en-US" dirty="0" smtClean="0">
                <a:solidFill>
                  <a:schemeClr val="bg1">
                    <a:lumMod val="50000"/>
                  </a:schemeClr>
                </a:solidFill>
              </a:rPr>
              <a:t>MEF”</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10/main" val="2265282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a:t>MEF play </a:t>
            </a:r>
            <a:r>
              <a:rPr lang="pt-PT" sz="9600" dirty="0" err="1"/>
              <a:t>with</a:t>
            </a:r>
            <a:r>
              <a:rPr lang="pt-PT" sz="9600" dirty="0"/>
              <a:t> </a:t>
            </a:r>
            <a:r>
              <a:rPr lang="pt-PT" sz="9600" dirty="0" err="1" smtClean="0"/>
              <a:t>others</a:t>
            </a:r>
            <a:endParaRPr lang="pt-PT" sz="9600" dirty="0"/>
          </a:p>
        </p:txBody>
      </p:sp>
    </p:spTree>
    <p:extLst>
      <p:ext uri="{BB962C8B-B14F-4D97-AF65-F5344CB8AC3E}">
        <p14:creationId xmlns:p14="http://schemas.microsoft.com/office/powerpoint/2010/main" val="546055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a:t>
            </a:r>
            <a:endParaRPr lang="pt-PT" dirty="0"/>
          </a:p>
        </p:txBody>
      </p:sp>
      <p:sp>
        <p:nvSpPr>
          <p:cNvPr id="4" name="Content Placeholder 3"/>
          <p:cNvSpPr>
            <a:spLocks noGrp="1"/>
          </p:cNvSpPr>
          <p:nvPr>
            <p:ph idx="1"/>
          </p:nvPr>
        </p:nvSpPr>
        <p:spPr/>
        <p:txBody>
          <a:bodyPr>
            <a:noAutofit/>
          </a:bodyPr>
          <a:lstStyle/>
          <a:p>
            <a:pPr lvl="1">
              <a:lnSpc>
                <a:spcPct val="200000"/>
              </a:lnSpc>
            </a:pPr>
            <a:r>
              <a:rPr lang="pt-PT" sz="3200" dirty="0" smtClean="0"/>
              <a:t>Utilizado desde o início dos tempos</a:t>
            </a:r>
          </a:p>
          <a:p>
            <a:pPr lvl="1">
              <a:lnSpc>
                <a:spcPct val="200000"/>
              </a:lnSpc>
            </a:pPr>
            <a:r>
              <a:rPr lang="pt-PT" sz="3200" dirty="0" smtClean="0"/>
              <a:t>Em diversas áreas</a:t>
            </a:r>
          </a:p>
          <a:p>
            <a:pPr lvl="1">
              <a:lnSpc>
                <a:spcPct val="200000"/>
              </a:lnSpc>
            </a:pPr>
            <a:r>
              <a:rPr lang="pt-PT" sz="3200" dirty="0" smtClean="0"/>
              <a:t>Em todas as empresas</a:t>
            </a:r>
          </a:p>
          <a:p>
            <a:pPr lvl="1">
              <a:lnSpc>
                <a:spcPct val="200000"/>
              </a:lnSpc>
            </a:pPr>
            <a:r>
              <a:rPr lang="pt-PT" sz="3200" dirty="0" smtClean="0"/>
              <a:t>É a identificação de um padrão</a:t>
            </a:r>
          </a:p>
        </p:txBody>
      </p:sp>
    </p:spTree>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72580" y="1700808"/>
            <a:ext cx="8035713" cy="4071270"/>
          </a:xfrm>
          <a:prstGeom prst="rect">
            <a:avLst/>
          </a:prstGeom>
          <a:noFill/>
          <a:ln w="9525">
            <a:noFill/>
            <a:miter lim="800000"/>
            <a:headEnd/>
            <a:tailEnd/>
          </a:ln>
        </p:spPr>
      </p:pic>
    </p:spTree>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Conclusion</a:t>
            </a:r>
            <a:r>
              <a:rPr lang="pt-PT" dirty="0" smtClean="0"/>
              <a:t>	</a:t>
            </a:r>
            <a:endParaRPr lang="pt-PT" dirty="0"/>
          </a:p>
        </p:txBody>
      </p:sp>
      <p:sp>
        <p:nvSpPr>
          <p:cNvPr id="4" name="Content Placeholder 3"/>
          <p:cNvSpPr>
            <a:spLocks noGrp="1"/>
          </p:cNvSpPr>
          <p:nvPr>
            <p:ph idx="1"/>
          </p:nvPr>
        </p:nvSpPr>
        <p:spPr>
          <a:xfrm>
            <a:off x="416496" y="1448780"/>
            <a:ext cx="8915400" cy="4608512"/>
          </a:xfrm>
        </p:spPr>
        <p:txBody>
          <a:bodyPr>
            <a:noAutofit/>
          </a:bodyPr>
          <a:lstStyle/>
          <a:p>
            <a:pPr>
              <a:lnSpc>
                <a:spcPts val="3840"/>
              </a:lnSpc>
            </a:pPr>
            <a:endParaRPr lang="pt-PT" sz="3200" dirty="0" smtClean="0"/>
          </a:p>
        </p:txBody>
      </p:sp>
    </p:spTree>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p:txBody>
          <a:bodyPr>
            <a:noAutofit/>
          </a:bodyPr>
          <a:lstStyle/>
          <a:p>
            <a:pPr marL="0" indent="0">
              <a:buNone/>
            </a:pPr>
            <a:endParaRPr lang="en-US" sz="2400" dirty="0"/>
          </a:p>
        </p:txBody>
      </p:sp>
    </p:spTree>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a:t>
            </a:r>
            <a:r>
              <a:rPr lang="pt-PT" dirty="0" smtClean="0"/>
              <a:t>GOLD”</a:t>
            </a:r>
            <a:endParaRPr lang="pt-PT" dirty="0"/>
          </a:p>
        </p:txBody>
      </p:sp>
      <p:pic>
        <p:nvPicPr>
          <p:cNvPr id="2050" name="Picture 2" descr="F:\Users\Caio Proiete\Desktop\gold-sponsor.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936831" y="190195"/>
            <a:ext cx="905158" cy="17986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1091570" y="4725144"/>
            <a:ext cx="8145905" cy="940120"/>
          </a:xfrm>
          <a:prstGeom prst="rect">
            <a:avLst/>
          </a:prstGeom>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effectLst>
                  <a:outerShdw blurRad="38100" dist="38100" dir="2700000" algn="tl">
                    <a:srgbClr val="000000">
                      <a:alpha val="43137"/>
                    </a:srgbClr>
                  </a:outerShdw>
                </a:effectLst>
                <a:latin typeface="+mj-lt"/>
                <a:sym typeface="Helvetica Neue" charset="0"/>
              </a:rPr>
              <a:t>Twitter: @</a:t>
            </a:r>
            <a:r>
              <a:rPr lang="en-US" sz="3200" dirty="0" err="1">
                <a:effectLst>
                  <a:outerShdw blurRad="38100" dist="38100" dir="2700000" algn="tl">
                    <a:srgbClr val="000000">
                      <a:alpha val="43137"/>
                    </a:srgbClr>
                  </a:outerShdw>
                </a:effectLst>
                <a:latin typeface="+mj-lt"/>
                <a:sym typeface="Helvetica Neue" charset="0"/>
              </a:rPr>
              <a:t>PTMicrosoft</a:t>
            </a:r>
            <a:endParaRPr lang="en-US" sz="3200" dirty="0">
              <a:effectLst>
                <a:outerShdw blurRad="38100" dist="38100" dir="2700000" algn="tl">
                  <a:srgbClr val="000000">
                    <a:alpha val="43137"/>
                  </a:srgbClr>
                </a:outerShdw>
              </a:effectLst>
              <a:latin typeface="+mj-lt"/>
              <a:sym typeface="Helvetica Neue" charset="0"/>
            </a:endParaRPr>
          </a:p>
        </p:txBody>
      </p:sp>
      <p:sp>
        <p:nvSpPr>
          <p:cNvPr id="6" name="Rectangle 2"/>
          <p:cNvSpPr txBox="1">
            <a:spLocks noChangeArrowheads="1"/>
          </p:cNvSpPr>
          <p:nvPr/>
        </p:nvSpPr>
        <p:spPr>
          <a:xfrm>
            <a:off x="1100572" y="5085184"/>
            <a:ext cx="5333095" cy="794742"/>
          </a:xfrm>
          <a:prstGeom prst="rect">
            <a:avLst/>
          </a:prstGeom>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effectLst>
                  <a:outerShdw blurRad="38100" dist="38100" dir="2700000" algn="tl">
                    <a:srgbClr val="000000">
                      <a:alpha val="43137"/>
                    </a:srgbClr>
                  </a:outerShdw>
                </a:effectLst>
                <a:sym typeface="Helvetica Neue" charset="0"/>
              </a:rPr>
              <a:t>http://www.microsoft.com/portugal</a:t>
            </a:r>
          </a:p>
        </p:txBody>
      </p:sp>
      <p:pic>
        <p:nvPicPr>
          <p:cNvPr id="7" name="Picture 3">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1118" y="2348882"/>
            <a:ext cx="7017316" cy="1967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4052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a:t>
            </a:r>
            <a:r>
              <a:rPr lang="pt-PT" dirty="0" smtClean="0"/>
              <a:t>Silver”</a:t>
            </a:r>
            <a:endParaRPr lang="pt-PT" dirty="0"/>
          </a:p>
        </p:txBody>
      </p:sp>
      <p:pic>
        <p:nvPicPr>
          <p:cNvPr id="8" name="Picture 2" descr="F:\NetPonto\Media\Imagens\Patrocinadores\pluralsight-logo-for-sponsorships-larg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1971" y="4254081"/>
            <a:ext cx="2641586" cy="7702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stretch>
            <a:fillRect/>
          </a:stretch>
        </p:blipFill>
        <p:spPr>
          <a:xfrm>
            <a:off x="5304040" y="2495039"/>
            <a:ext cx="3397448" cy="714375"/>
          </a:xfrm>
          <a:prstGeom prst="rect">
            <a:avLst/>
          </a:prstGeom>
        </p:spPr>
      </p:pic>
      <p:pic>
        <p:nvPicPr>
          <p:cNvPr id="7" name="Picture 6"/>
          <p:cNvPicPr>
            <a:picLocks noChangeAspect="1"/>
          </p:cNvPicPr>
          <p:nvPr/>
        </p:nvPicPr>
        <p:blipFill>
          <a:blip r:embed="rId5" cstate="print"/>
          <a:stretch>
            <a:fillRect/>
          </a:stretch>
        </p:blipFill>
        <p:spPr>
          <a:xfrm>
            <a:off x="1765828" y="2296710"/>
            <a:ext cx="2641587" cy="1111035"/>
          </a:xfrm>
          <a:prstGeom prst="rect">
            <a:avLst/>
          </a:prstGeom>
        </p:spPr>
      </p:pic>
      <p:pic>
        <p:nvPicPr>
          <p:cNvPr id="9" name="Picture 2" descr="C:\Users\Caio Proiete\Desktop\telerikLogo-web-1124x449px.jpg">
            <a:hlinkClick r:id="rId6"/>
          </p:cNvPr>
          <p:cNvPicPr>
            <a:picLocks noChangeAspect="1" noChangeArrowheads="1"/>
          </p:cNvPicPr>
          <p:nvPr/>
        </p:nvPicPr>
        <p:blipFill>
          <a:blip r:embed="rId7" cstate="print">
            <a:extLst/>
          </a:blip>
          <a:srcRect/>
          <a:stretch>
            <a:fillRect/>
          </a:stretch>
        </p:blipFill>
        <p:spPr bwMode="auto">
          <a:xfrm>
            <a:off x="1679613" y="3947438"/>
            <a:ext cx="2814017" cy="1383514"/>
          </a:xfrm>
          <a:prstGeom prst="rect">
            <a:avLst/>
          </a:prstGeom>
          <a:extLst/>
        </p:spPr>
      </p:pic>
    </p:spTree>
    <p:extLst>
      <p:ext uri="{BB962C8B-B14F-4D97-AF65-F5344CB8AC3E}">
        <p14:creationId xmlns:p14="http://schemas.microsoft.com/office/powerpoint/2010/main" val="20404773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License</a:t>
            </a:r>
            <a:endParaRPr lang="pt-PT" dirty="0"/>
          </a:p>
        </p:txBody>
      </p:sp>
      <p:sp>
        <p:nvSpPr>
          <p:cNvPr id="7" name="Content Placeholder 2"/>
          <p:cNvSpPr>
            <a:spLocks noGrp="1"/>
          </p:cNvSpPr>
          <p:nvPr>
            <p:ph idx="1"/>
          </p:nvPr>
        </p:nvSpPr>
        <p:spPr>
          <a:xfrm>
            <a:off x="495300" y="1600201"/>
            <a:ext cx="8915400" cy="4817131"/>
          </a:xfrm>
        </p:spPr>
        <p:txBody>
          <a:bodyPr>
            <a:noAutofit/>
          </a:bodyPr>
          <a:lstStyle/>
          <a:p>
            <a:pPr marL="0" indent="0">
              <a:buNone/>
            </a:pPr>
            <a:r>
              <a:rPr lang="pt-PT" sz="2800" b="1" u="sng" dirty="0" smtClean="0">
                <a:solidFill>
                  <a:srgbClr val="008000"/>
                </a:solidFill>
              </a:rPr>
              <a:t>Attribution 3.0 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800" dirty="0" smtClean="0"/>
              <a:t> </a:t>
            </a:r>
            <a:r>
              <a:rPr lang="en-US" sz="2400" dirty="0" smtClean="0"/>
              <a:t>to adapt the work to make commercial use of the 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by the author or licensor (but not in any way that suggests that they endorse you or your use of the work)</a:t>
            </a:r>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0" y="2060848"/>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7869324" y="1592796"/>
            <a:ext cx="1117460" cy="393651"/>
          </a:xfrm>
          <a:prstGeom prst="rect">
            <a:avLst/>
          </a:prstGeom>
        </p:spPr>
      </p:pic>
    </p:spTree>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a:t>
            </a:r>
            <a:r>
              <a:rPr lang="pt-PT" dirty="0" smtClean="0"/>
              <a:t>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893" y="2492898"/>
            <a:ext cx="3360783" cy="185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86363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Próximas reuniões presenciais</a:t>
            </a:r>
          </a:p>
        </p:txBody>
      </p:sp>
      <p:sp>
        <p:nvSpPr>
          <p:cNvPr id="4" name="Content Placeholder 5"/>
          <p:cNvSpPr>
            <a:spLocks noGrp="1"/>
          </p:cNvSpPr>
          <p:nvPr>
            <p:ph idx="1"/>
          </p:nvPr>
        </p:nvSpPr>
        <p:spPr>
          <a:xfrm>
            <a:off x="681038" y="1825625"/>
            <a:ext cx="8543925" cy="4351338"/>
          </a:xfrm>
        </p:spPr>
        <p:txBody>
          <a:bodyPr>
            <a:noAutofit/>
          </a:bodyPr>
          <a:lstStyle/>
          <a:p>
            <a:pPr marL="0" indent="0">
              <a:buNone/>
            </a:pPr>
            <a:r>
              <a:rPr lang="pt-PT" sz="2600" dirty="0" smtClean="0">
                <a:solidFill>
                  <a:schemeClr val="bg1">
                    <a:lumMod val="50000"/>
                  </a:schemeClr>
                </a:solidFill>
              </a:rPr>
              <a:t>23/11/2013 </a:t>
            </a:r>
            <a:r>
              <a:rPr lang="pt-PT" sz="2600" dirty="0">
                <a:solidFill>
                  <a:schemeClr val="bg1">
                    <a:lumMod val="50000"/>
                  </a:schemeClr>
                </a:solidFill>
              </a:rPr>
              <a:t>– Novembro (Lisboa)</a:t>
            </a:r>
          </a:p>
          <a:p>
            <a:pPr marL="0" indent="0">
              <a:buNone/>
            </a:pPr>
            <a:r>
              <a:rPr lang="pt-PT" sz="2600" dirty="0" smtClean="0"/>
              <a:t>30/11/2013 </a:t>
            </a:r>
            <a:r>
              <a:rPr lang="pt-PT" sz="2600" dirty="0"/>
              <a:t>– </a:t>
            </a:r>
            <a:r>
              <a:rPr lang="pt-PT" sz="2600" dirty="0" smtClean="0"/>
              <a:t>Novembro (Porto)</a:t>
            </a:r>
            <a:endParaRPr lang="pt-PT" sz="2600" dirty="0"/>
          </a:p>
          <a:p>
            <a:pPr marL="0" indent="0">
              <a:buNone/>
            </a:pPr>
            <a:r>
              <a:rPr lang="pt-PT" sz="2600" dirty="0"/>
              <a:t>14/12/2013 – Dezembro (Lisboa)</a:t>
            </a:r>
          </a:p>
          <a:p>
            <a:pPr marL="0" indent="0">
              <a:buNone/>
            </a:pPr>
            <a:r>
              <a:rPr lang="pt-PT" sz="2600" dirty="0"/>
              <a:t>18/01/2014 – Janeiro (Lisboa)</a:t>
            </a:r>
          </a:p>
          <a:p>
            <a:pPr marL="0" indent="0">
              <a:buNone/>
            </a:pPr>
            <a:endParaRPr lang="pt-PT" sz="2600" dirty="0"/>
          </a:p>
          <a:p>
            <a:pPr marL="0" indent="0">
              <a:buNone/>
            </a:pPr>
            <a:endParaRPr lang="pt-PT" sz="2600" dirty="0"/>
          </a:p>
          <a:p>
            <a:pPr marL="0" indent="0">
              <a:buNone/>
            </a:pPr>
            <a:r>
              <a:rPr lang="pt-PT" sz="3494" dirty="0">
                <a:solidFill>
                  <a:srgbClr val="0070C0"/>
                </a:solidFill>
              </a:rPr>
              <a:t>Reserva estes dias na agenda! :)</a:t>
            </a:r>
          </a:p>
          <a:p>
            <a:pPr marL="0" indent="0">
              <a:buNone/>
            </a:pPr>
            <a:r>
              <a:rPr lang="pt-PT" sz="3494" dirty="0">
                <a:solidFill>
                  <a:srgbClr val="0070C0"/>
                </a:solidFill>
              </a:rPr>
              <a:t/>
            </a:r>
            <a:br>
              <a:rPr lang="pt-PT" sz="3494" dirty="0">
                <a:solidFill>
                  <a:srgbClr val="0070C0"/>
                </a:solidFill>
              </a:rPr>
            </a:br>
            <a:endParaRPr lang="pt-PT" sz="3494" dirty="0">
              <a:solidFill>
                <a:srgbClr val="0070C0"/>
              </a:solidFill>
            </a:endParaRPr>
          </a:p>
        </p:txBody>
      </p:sp>
    </p:spTree>
    <p:extLst>
      <p:ext uri="{BB962C8B-B14F-4D97-AF65-F5344CB8AC3E}">
        <p14:creationId xmlns:p14="http://schemas.microsoft.com/office/powerpoint/2010/main" val="8078824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err="1" smtClean="0"/>
              <a:t>Thanks</a:t>
            </a:r>
            <a:r>
              <a:rPr lang="pt-PT" dirty="0" smtClean="0"/>
              <a:t>!</a:t>
            </a:r>
            <a:endParaRPr lang="pt-PT" dirty="0"/>
          </a:p>
        </p:txBody>
      </p:sp>
      <p:sp>
        <p:nvSpPr>
          <p:cNvPr id="10" name="TextBox 9"/>
          <p:cNvSpPr txBox="1"/>
          <p:nvPr/>
        </p:nvSpPr>
        <p:spPr>
          <a:xfrm>
            <a:off x="488504" y="5589240"/>
            <a:ext cx="8712968" cy="553998"/>
          </a:xfrm>
          <a:prstGeom prst="rect">
            <a:avLst/>
          </a:prstGeom>
          <a:noFill/>
        </p:spPr>
        <p:txBody>
          <a:bodyPr wrap="square" rtlCol="0">
            <a:spAutoFit/>
          </a:bodyPr>
          <a:lstStyle/>
          <a:p>
            <a:r>
              <a:rPr lang="en-US" sz="1000" dirty="0" smtClean="0"/>
              <a:t>Source: </a:t>
            </a:r>
            <a:endParaRPr lang="en-US" sz="1000" dirty="0" smtClean="0"/>
          </a:p>
          <a:p>
            <a:r>
              <a:rPr lang="en-US" sz="1000" dirty="0" err="1" smtClean="0"/>
              <a:t>Iconset</a:t>
            </a:r>
            <a:r>
              <a:rPr lang="en-US" sz="1000" dirty="0" smtClean="0"/>
              <a:t>: Social Media Icons by </a:t>
            </a:r>
            <a:r>
              <a:rPr lang="en-US" sz="1000" dirty="0" err="1" smtClean="0"/>
              <a:t>Iconshock</a:t>
            </a:r>
            <a:r>
              <a:rPr lang="en-US" sz="1000" dirty="0" smtClean="0"/>
              <a:t> (</a:t>
            </a:r>
            <a:r>
              <a:rPr lang="en-US" sz="1000" dirty="0" smtClean="0">
                <a:hlinkClick r:id="rId3"/>
              </a:rPr>
              <a:t>12 icons</a:t>
            </a:r>
            <a:r>
              <a:rPr lang="en-US" sz="1000" dirty="0" smtClean="0"/>
              <a:t>) : </a:t>
            </a:r>
            <a:r>
              <a:rPr lang="pt-PT" sz="1000" dirty="0" smtClean="0">
                <a:hlinkClick r:id="rId3"/>
              </a:rPr>
              <a:t>http://www.iconarchive.com/show/social-media-icons-by-</a:t>
            </a:r>
            <a:r>
              <a:rPr lang="pt-PT" sz="1000" dirty="0" smtClean="0">
                <a:hlinkClick r:id="rId3"/>
              </a:rPr>
              <a:t>iconshock.html</a:t>
            </a:r>
            <a:endParaRPr lang="pt-PT" sz="1000" dirty="0" smtClean="0"/>
          </a:p>
          <a:p>
            <a:r>
              <a:rPr lang="en-US" sz="1000" dirty="0" err="1"/>
              <a:t>Iconset</a:t>
            </a:r>
            <a:r>
              <a:rPr lang="en-US" sz="1000" dirty="0"/>
              <a:t>: Flat Gradient Social Icons by </a:t>
            </a:r>
            <a:r>
              <a:rPr lang="en-US" sz="1000" dirty="0" err="1"/>
              <a:t>limav</a:t>
            </a:r>
            <a:r>
              <a:rPr lang="en-US" sz="1000" dirty="0"/>
              <a:t> (120 icons</a:t>
            </a:r>
            <a:r>
              <a:rPr lang="en-US" sz="1000" dirty="0"/>
              <a:t>): </a:t>
            </a:r>
            <a:r>
              <a:rPr lang="en-US" sz="1000" dirty="0">
                <a:hlinkClick r:id="rId4"/>
              </a:rPr>
              <a:t>http://www.iconarchive.com/show/flat-gradient-social-icons-by-</a:t>
            </a:r>
            <a:r>
              <a:rPr lang="en-US" sz="1000" dirty="0" smtClean="0">
                <a:hlinkClick r:id="rId4"/>
              </a:rPr>
              <a:t>limav.html</a:t>
            </a:r>
            <a:endParaRPr lang="en-US" sz="1000" dirty="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dirty="0" smtClean="0">
                <a:ln>
                  <a:noFill/>
                </a:ln>
                <a:solidFill>
                  <a:schemeClr val="tx1"/>
                </a:solidFill>
                <a:effectLst/>
                <a:uLnTx/>
                <a:uFillTx/>
                <a:latin typeface="+mn-lt"/>
                <a:ea typeface="+mn-ea"/>
                <a:cs typeface="+mn-cs"/>
              </a:rPr>
              <a:t>Nuno Cancelo</a:t>
            </a:r>
          </a:p>
        </p:txBody>
      </p:sp>
      <p:sp>
        <p:nvSpPr>
          <p:cNvPr id="13" name="Content Placeholder 1"/>
          <p:cNvSpPr txBox="1">
            <a:spLocks/>
          </p:cNvSpPr>
          <p:nvPr/>
        </p:nvSpPr>
        <p:spPr>
          <a:xfrm>
            <a:off x="1532620" y="2816932"/>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5" name="Picture 14" descr="DENNIS-THE-MENACE-1.gif"/>
          <p:cNvPicPr>
            <a:picLocks noChangeAspect="1"/>
          </p:cNvPicPr>
          <p:nvPr/>
        </p:nvPicPr>
        <p:blipFill>
          <a:blip r:embed="rId5" cstate="print"/>
          <a:stretch>
            <a:fillRect/>
          </a:stretch>
        </p:blipFill>
        <p:spPr>
          <a:xfrm>
            <a:off x="7581292" y="3248980"/>
            <a:ext cx="1905000" cy="1905000"/>
          </a:xfrm>
          <a:prstGeom prst="rect">
            <a:avLst/>
          </a:prstGeom>
        </p:spPr>
      </p:pic>
      <p:sp>
        <p:nvSpPr>
          <p:cNvPr id="17" name="Content Placeholder 1"/>
          <p:cNvSpPr txBox="1">
            <a:spLocks/>
          </p:cNvSpPr>
          <p:nvPr/>
        </p:nvSpPr>
        <p:spPr>
          <a:xfrm>
            <a:off x="1532620" y="4833156"/>
            <a:ext cx="6662700" cy="612068"/>
          </a:xfrm>
          <a:prstGeom prst="rect">
            <a:avLst/>
          </a:prstGeom>
        </p:spPr>
        <p:txBody>
          <a:bodyPr vert="horz" lIns="91440" tIns="45720" rIns="91440" bIns="45720" rtlCol="0">
            <a:normAutofit/>
          </a:bodyPr>
          <a:lstStyle/>
          <a:p>
            <a:pPr lvl="0">
              <a:spcBef>
                <a:spcPct val="20000"/>
              </a:spcBef>
            </a:pPr>
            <a:r>
              <a:rPr lang="pt-PT" sz="2800" dirty="0" smtClean="0"/>
              <a:t>www.github.com/masterzdran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Content Placeholder 1"/>
          <p:cNvSpPr txBox="1">
            <a:spLocks/>
          </p:cNvSpPr>
          <p:nvPr/>
        </p:nvSpPr>
        <p:spPr>
          <a:xfrm>
            <a:off x="1532620" y="3825044"/>
            <a:ext cx="6662700" cy="612068"/>
          </a:xfrm>
          <a:prstGeom prst="rect">
            <a:avLst/>
          </a:prstGeom>
        </p:spPr>
        <p:txBody>
          <a:bodyPr vert="horz" lIns="91440" tIns="45720" rIns="91440" bIns="45720" rtlCol="0">
            <a:normAutofit/>
          </a:bodyPr>
          <a:lstStyle/>
          <a:p>
            <a:pPr lvl="0">
              <a:spcBef>
                <a:spcPct val="20000"/>
              </a:spcBef>
            </a:pPr>
            <a:r>
              <a:rPr lang="pt-PT" sz="2800" dirty="0" smtClean="0"/>
              <a:t>www.bitbucket.org/masterzdran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1" name="Picture 20" descr="Facebook-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516" y="2708920"/>
            <a:ext cx="812800" cy="812800"/>
          </a:xfrm>
          <a:prstGeom prst="rect">
            <a:avLst/>
          </a:prstGeom>
        </p:spPr>
      </p:pic>
      <p:pic>
        <p:nvPicPr>
          <p:cNvPr id="22" name="Picture 21" descr="Bitbucket-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516" y="3717032"/>
            <a:ext cx="812800" cy="812800"/>
          </a:xfrm>
          <a:prstGeom prst="rect">
            <a:avLst/>
          </a:prstGeom>
        </p:spPr>
      </p:pic>
      <p:pic>
        <p:nvPicPr>
          <p:cNvPr id="23" name="Picture 22" descr="Github-ic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516" y="4725144"/>
            <a:ext cx="812800" cy="812800"/>
          </a:xfrm>
          <a:prstGeom prst="rect">
            <a:avLst/>
          </a:prstGeom>
        </p:spPr>
      </p:pic>
    </p:spTree>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1088740"/>
            <a:ext cx="4817740" cy="972108"/>
          </a:xfrm>
          <a:effectLst/>
        </p:spPr>
        <p:txBody>
          <a:bodyPr>
            <a:normAutofit/>
          </a:bodyPr>
          <a:lstStyle/>
          <a:p>
            <a:pPr algn="just"/>
            <a:r>
              <a:rPr lang="pt-PT" dirty="0" smtClean="0"/>
              <a:t>Nuno Cancelo</a:t>
            </a:r>
            <a:endParaRPr lang="pt-PT" dirty="0"/>
          </a:p>
        </p:txBody>
      </p:sp>
      <p:pic>
        <p:nvPicPr>
          <p:cNvPr id="4" name="Picture 3" descr="DENNIS-THE-MENACE-1.gif"/>
          <p:cNvPicPr>
            <a:picLocks noChangeAspect="1"/>
          </p:cNvPicPr>
          <p:nvPr/>
        </p:nvPicPr>
        <p:blipFill>
          <a:blip r:embed="rId2" cstate="print"/>
          <a:stretch>
            <a:fillRect/>
          </a:stretch>
        </p:blipFill>
        <p:spPr>
          <a:xfrm>
            <a:off x="632520" y="1088740"/>
            <a:ext cx="1905000" cy="1905000"/>
          </a:xfrm>
          <a:prstGeom prst="rect">
            <a:avLst/>
          </a:prstGeom>
        </p:spPr>
      </p:pic>
      <p:sp>
        <p:nvSpPr>
          <p:cNvPr id="8" name="Title 1"/>
          <p:cNvSpPr txBox="1">
            <a:spLocks/>
          </p:cNvSpPr>
          <p:nvPr/>
        </p:nvSpPr>
        <p:spPr>
          <a:xfrm>
            <a:off x="2864768" y="184482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2" name="Content Placeholder 1"/>
          <p:cNvSpPr>
            <a:spLocks noGrp="1"/>
          </p:cNvSpPr>
          <p:nvPr>
            <p:ph idx="1"/>
          </p:nvPr>
        </p:nvSpPr>
        <p:spPr>
          <a:xfrm>
            <a:off x="0" y="0"/>
            <a:ext cx="9906000" cy="928699"/>
          </a:xfrm>
        </p:spPr>
        <p:txBody>
          <a:bodyPr/>
          <a:lstStyle/>
          <a:p>
            <a:r>
              <a:rPr lang="en-US" b="1" dirty="0" smtClean="0"/>
              <a:t>About me</a:t>
            </a:r>
            <a:r>
              <a:rPr lang="en-US" dirty="0" smtClean="0"/>
              <a:t>:</a:t>
            </a:r>
            <a:endParaRPr lang="en-US" dirty="0"/>
          </a:p>
        </p:txBody>
      </p:sp>
      <p:sp>
        <p:nvSpPr>
          <p:cNvPr id="9" name="Content Placeholder 1"/>
          <p:cNvSpPr txBox="1">
            <a:spLocks/>
          </p:cNvSpPr>
          <p:nvPr/>
        </p:nvSpPr>
        <p:spPr>
          <a:xfrm>
            <a:off x="1568624" y="3212976"/>
            <a:ext cx="6662700" cy="6120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PT" sz="2800" dirty="0" err="1" smtClean="0"/>
              <a:t>nuno.cancelo@gmail.com</a:t>
            </a:r>
            <a:endParaRPr lang="pt-PT" sz="2800" dirty="0" smtClean="0"/>
          </a:p>
        </p:txBody>
      </p:sp>
      <p:pic>
        <p:nvPicPr>
          <p:cNvPr id="10" name="Picture 9" descr="google-buzz-icon.png"/>
          <p:cNvPicPr>
            <a:picLocks noChangeAspect="1"/>
          </p:cNvPicPr>
          <p:nvPr/>
        </p:nvPicPr>
        <p:blipFill>
          <a:blip r:embed="rId3" cstate="print"/>
          <a:stretch>
            <a:fillRect/>
          </a:stretch>
        </p:blipFill>
        <p:spPr>
          <a:xfrm>
            <a:off x="776536" y="3212976"/>
            <a:ext cx="609600" cy="609600"/>
          </a:xfrm>
          <a:prstGeom prst="rect">
            <a:avLst/>
          </a:prstGeom>
          <a:ln>
            <a:noFill/>
          </a:ln>
        </p:spPr>
      </p:pic>
      <p:pic>
        <p:nvPicPr>
          <p:cNvPr id="11" name="Picture 10" descr="linkedin-icon.png"/>
          <p:cNvPicPr>
            <a:picLocks noChangeAspect="1"/>
          </p:cNvPicPr>
          <p:nvPr/>
        </p:nvPicPr>
        <p:blipFill>
          <a:blip r:embed="rId4" cstate="print"/>
          <a:stretch>
            <a:fillRect/>
          </a:stretch>
        </p:blipFill>
        <p:spPr>
          <a:xfrm>
            <a:off x="776536" y="4617132"/>
            <a:ext cx="609600" cy="609600"/>
          </a:xfrm>
          <a:prstGeom prst="rect">
            <a:avLst/>
          </a:prstGeom>
          <a:ln>
            <a:noFill/>
          </a:ln>
        </p:spPr>
      </p:pic>
      <p:pic>
        <p:nvPicPr>
          <p:cNvPr id="12" name="Picture 11" descr="twitter-icon.png"/>
          <p:cNvPicPr>
            <a:picLocks noChangeAspect="1"/>
          </p:cNvPicPr>
          <p:nvPr/>
        </p:nvPicPr>
        <p:blipFill>
          <a:blip r:embed="rId5" cstate="print"/>
          <a:stretch>
            <a:fillRect/>
          </a:stretch>
        </p:blipFill>
        <p:spPr>
          <a:xfrm>
            <a:off x="776536" y="3897052"/>
            <a:ext cx="609600" cy="609600"/>
          </a:xfrm>
          <a:prstGeom prst="rect">
            <a:avLst/>
          </a:prstGeom>
          <a:ln>
            <a:noFill/>
          </a:ln>
        </p:spPr>
      </p:pic>
      <p:sp>
        <p:nvSpPr>
          <p:cNvPr id="13" name="Content Placeholder 1"/>
          <p:cNvSpPr txBox="1">
            <a:spLocks/>
          </p:cNvSpPr>
          <p:nvPr/>
        </p:nvSpPr>
        <p:spPr>
          <a:xfrm>
            <a:off x="1568624" y="3897052"/>
            <a:ext cx="2322258"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4" name="Content Placeholder 1"/>
          <p:cNvSpPr txBox="1">
            <a:spLocks/>
          </p:cNvSpPr>
          <p:nvPr/>
        </p:nvSpPr>
        <p:spPr>
          <a:xfrm>
            <a:off x="1568624" y="4629133"/>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Tree>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8654" y="2957374"/>
            <a:ext cx="6228692" cy="943253"/>
          </a:xfrm>
        </p:spPr>
        <p:txBody>
          <a:bodyPr>
            <a:normAutofit fontScale="62500" lnSpcReduction="20000"/>
          </a:bodyPr>
          <a:lstStyle/>
          <a:p>
            <a:pPr>
              <a:buNone/>
            </a:pPr>
            <a:r>
              <a:rPr lang="pt-PT" sz="9600" dirty="0" err="1"/>
              <a:t>Little</a:t>
            </a:r>
            <a:r>
              <a:rPr lang="pt-PT" sz="9600" dirty="0"/>
              <a:t> bit </a:t>
            </a:r>
            <a:r>
              <a:rPr lang="pt-PT" sz="9600" dirty="0" err="1"/>
              <a:t>of</a:t>
            </a:r>
            <a:r>
              <a:rPr lang="pt-PT" sz="9600" dirty="0"/>
              <a:t> </a:t>
            </a:r>
            <a:r>
              <a:rPr lang="pt-PT" sz="9600" dirty="0" err="1"/>
              <a:t>history</a:t>
            </a:r>
            <a:endParaRPr lang="pt-PT" sz="96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55000" lnSpcReduction="20000"/>
          </a:bodyPr>
          <a:lstStyle/>
          <a:p>
            <a:pPr algn="ctr">
              <a:buNone/>
            </a:pPr>
            <a:r>
              <a:rPr lang="pt-PT" sz="9600" dirty="0" err="1"/>
              <a:t>Before</a:t>
            </a:r>
            <a:r>
              <a:rPr lang="pt-PT" sz="9600" dirty="0"/>
              <a:t> MEF ... </a:t>
            </a:r>
            <a:r>
              <a:rPr lang="pt-PT" sz="9600" dirty="0" err="1"/>
              <a:t>there</a:t>
            </a:r>
            <a:r>
              <a:rPr lang="pt-PT" sz="9600" dirty="0"/>
              <a:t> </a:t>
            </a:r>
            <a:r>
              <a:rPr lang="pt-PT" sz="9600" dirty="0" err="1"/>
              <a:t>was</a:t>
            </a:r>
            <a:r>
              <a:rPr lang="pt-PT" sz="9600" dirty="0"/>
              <a:t> MAF</a:t>
            </a:r>
            <a:endParaRPr lang="pt-PT" sz="9600" dirty="0" smtClean="0"/>
          </a:p>
        </p:txBody>
      </p:sp>
    </p:spTree>
    <p:extLst>
      <p:ext uri="{BB962C8B-B14F-4D97-AF65-F5344CB8AC3E}">
        <p14:creationId xmlns:p14="http://schemas.microsoft.com/office/powerpoint/2010/main" val="3109839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47500" lnSpcReduction="20000"/>
          </a:bodyPr>
          <a:lstStyle/>
          <a:p>
            <a:pPr algn="ctr">
              <a:buNone/>
            </a:pPr>
            <a:r>
              <a:rPr lang="pt-PT" sz="9600" dirty="0" err="1"/>
              <a:t>Contract</a:t>
            </a:r>
            <a:r>
              <a:rPr lang="pt-PT" sz="9600" dirty="0"/>
              <a:t> </a:t>
            </a:r>
            <a:r>
              <a:rPr lang="pt-PT" sz="9600" dirty="0" err="1" smtClean="0"/>
              <a:t>Oriented</a:t>
            </a:r>
            <a:r>
              <a:rPr lang="pt-PT" sz="9600" dirty="0" smtClean="0"/>
              <a:t> </a:t>
            </a:r>
            <a:r>
              <a:rPr lang="pt-PT" sz="9600" dirty="0" err="1" smtClean="0"/>
              <a:t>Development</a:t>
            </a:r>
            <a:endParaRPr lang="pt-PT" sz="9600" dirty="0"/>
          </a:p>
        </p:txBody>
      </p:sp>
    </p:spTree>
    <p:extLst>
      <p:ext uri="{BB962C8B-B14F-4D97-AF65-F5344CB8AC3E}">
        <p14:creationId xmlns:p14="http://schemas.microsoft.com/office/powerpoint/2010/main" val="2695104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a:t>
            </a:r>
            <a:r>
              <a:rPr lang="en-US" dirty="0" smtClean="0">
                <a:solidFill>
                  <a:schemeClr val="bg1">
                    <a:lumMod val="50000"/>
                  </a:schemeClr>
                </a:solidFill>
              </a:rPr>
              <a:t>MEF”</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err="1"/>
              <a:t>One</a:t>
            </a:r>
            <a:r>
              <a:rPr lang="pt-PT" sz="9600" dirty="0"/>
              <a:t> </a:t>
            </a:r>
            <a:r>
              <a:rPr lang="pt-PT" sz="9600" dirty="0" err="1"/>
              <a:t>step</a:t>
            </a:r>
            <a:r>
              <a:rPr lang="pt-PT" sz="9600" dirty="0"/>
              <a:t> </a:t>
            </a:r>
            <a:r>
              <a:rPr lang="pt-PT" sz="9600" dirty="0" err="1"/>
              <a:t>forward</a:t>
            </a:r>
            <a:endParaRPr lang="pt-PT" sz="9600" dirty="0"/>
          </a:p>
        </p:txBody>
      </p:sp>
    </p:spTree>
    <p:extLst>
      <p:ext uri="{BB962C8B-B14F-4D97-AF65-F5344CB8AC3E}">
        <p14:creationId xmlns:p14="http://schemas.microsoft.com/office/powerpoint/2010/main" val="2136643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3885</TotalTime>
  <Words>589</Words>
  <Application>Microsoft Macintosh PowerPoint</Application>
  <PresentationFormat>A4 Paper (210x297 mm)</PresentationFormat>
  <Paragraphs>76</Paragraphs>
  <Slides>22</Slides>
  <Notes>4</Notes>
  <HiddenSlides>2</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Extend your application …</vt:lpstr>
      <vt:lpstr>License</vt:lpstr>
      <vt:lpstr>Nuno Cancelo</vt:lpstr>
      <vt:lpstr>Agenda</vt:lpstr>
      <vt:lpstr>PowerPoint Presentation</vt:lpstr>
      <vt:lpstr>PowerPoint Presentation</vt:lpstr>
      <vt:lpstr>PowerPoint Presentation</vt:lpstr>
      <vt:lpstr>“Hello MEF”</vt:lpstr>
      <vt:lpstr>PowerPoint Presentation</vt:lpstr>
      <vt:lpstr>PowerPoint Presentation</vt:lpstr>
      <vt:lpstr>“Hello MEF”</vt:lpstr>
      <vt:lpstr>PowerPoint Presentation</vt:lpstr>
      <vt:lpstr>Template</vt:lpstr>
      <vt:lpstr>PowerPoint Presentation</vt:lpstr>
      <vt:lpstr>Conclusion </vt:lpstr>
      <vt:lpstr>PowerPoint Presentation</vt:lpstr>
      <vt:lpstr>References</vt:lpstr>
      <vt:lpstr>Sponsor “GOLD”</vt:lpstr>
      <vt:lpstr>Sponsor “Silver”</vt:lpstr>
      <vt:lpstr>Sponsor “Bronze”</vt:lpstr>
      <vt:lpstr>Próximas reuniões presenciais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Cancelo</cp:lastModifiedBy>
  <cp:revision>571</cp:revision>
  <dcterms:created xsi:type="dcterms:W3CDTF">2009-08-11T22:46:43Z</dcterms:created>
  <dcterms:modified xsi:type="dcterms:W3CDTF">2014-02-26T20:45:23Z</dcterms:modified>
</cp:coreProperties>
</file>