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7"/>
  </p:notesMasterIdLst>
  <p:handoutMasterIdLst>
    <p:handoutMasterId r:id="rId28"/>
  </p:handoutMasterIdLst>
  <p:sldIdLst>
    <p:sldId id="256" r:id="rId3"/>
    <p:sldId id="373" r:id="rId4"/>
    <p:sldId id="343" r:id="rId5"/>
    <p:sldId id="301" r:id="rId6"/>
    <p:sldId id="372" r:id="rId7"/>
    <p:sldId id="374" r:id="rId8"/>
    <p:sldId id="375" r:id="rId9"/>
    <p:sldId id="376" r:id="rId10"/>
    <p:sldId id="387" r:id="rId11"/>
    <p:sldId id="377" r:id="rId12"/>
    <p:sldId id="378" r:id="rId13"/>
    <p:sldId id="379" r:id="rId14"/>
    <p:sldId id="380" r:id="rId15"/>
    <p:sldId id="381" r:id="rId16"/>
    <p:sldId id="382" r:id="rId17"/>
    <p:sldId id="383" r:id="rId18"/>
    <p:sldId id="384" r:id="rId19"/>
    <p:sldId id="385" r:id="rId20"/>
    <p:sldId id="386" r:id="rId21"/>
    <p:sldId id="324" r:id="rId22"/>
    <p:sldId id="328" r:id="rId23"/>
    <p:sldId id="311" r:id="rId24"/>
    <p:sldId id="368" r:id="rId25"/>
    <p:sldId id="293" r:id="rId26"/>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50F03C"/>
    <a:srgbClr val="0000FF"/>
    <a:srgbClr val="2B91AF"/>
    <a:srgbClr val="A31515"/>
  </p:clrMru>
  <p:extLst>
    <p:ext uri="{E76CE94A-603C-4142-B9EB-6D1370010A27}">
      <p14:discardImageEditData xmlns="" xmlns:p14="http://schemas.microsoft.com/office/powerpoint/2007/7/12/main" val="0"/>
    </p:ext>
    <p:ext uri="{D31A062A-798A-4329-ABDD-BBA856620510}">
      <p14:defaultImageDpi xmlns=""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94660"/>
  </p:normalViewPr>
  <p:slideViewPr>
    <p:cSldViewPr>
      <p:cViewPr varScale="1">
        <p:scale>
          <a:sx n="70" d="100"/>
          <a:sy n="70" d="100"/>
        </p:scale>
        <p:origin x="-882" y="-96"/>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09/11/2013</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 xmlns:p14="http://schemas.microsoft.com/office/powerpoint/2007/7/12/main" val="29416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09/11/2013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 xmlns:p14="http://schemas.microsoft.com/office/powerpoint/2007/7/12/main" val="204203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2:35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2:06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24</a:t>
            </a:fld>
            <a:endParaRPr lang="pt-PT"/>
          </a:p>
        </p:txBody>
      </p:sp>
    </p:spTree>
    <p:extLst>
      <p:ext uri="{BB962C8B-B14F-4D97-AF65-F5344CB8AC3E}">
        <p14:creationId xmlns="" xmlns:p14="http://schemas.microsoft.com/office/powerpoint/2007/7/12/main" val="287587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ext uri="28A0092B-C50C-407e-A947-70E740481C1C">
                <a14:useLocalDpi xmlns="" xmlns:a14="http://schemas.microsoft.com/office/drawing/2007/7/7/main" val="0"/>
              </a:ex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 xmlns:a14="http://schemas.microsoft.com/office/drawing/2007/7/7/main" val="1"/>
            </a:ext>
          </a:extLst>
        </p:spPr>
      </p:pic>
    </p:spTree>
    <p:extLst>
      <p:ext uri="{BB962C8B-B14F-4D97-AF65-F5344CB8AC3E}">
        <p14:creationId xmlns="" xmlns:p14="http://schemas.microsoft.com/office/powerpoint/2007/7/12/main" val="2296204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07/7/12/main" val="1558211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1628332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29927439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ext uri="{BB962C8B-B14F-4D97-AF65-F5344CB8AC3E}">
        <p14:creationId xmlns="" xmlns:p14="http://schemas.microsoft.com/office/powerpoint/2007/7/12/main" val="2396692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ext uri="{BB962C8B-B14F-4D97-AF65-F5344CB8AC3E}">
        <p14:creationId xmlns="" xmlns:p14="http://schemas.microsoft.com/office/powerpoint/2007/7/12/main" val="1884871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07/7/12/main" val="109521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3121598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217596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ext uri="{BB962C8B-B14F-4D97-AF65-F5344CB8AC3E}">
        <p14:creationId xmlns="" xmlns:p14="http://schemas.microsoft.com/office/powerpoint/2007/7/12/main" val="3760814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ext uri="{BB962C8B-B14F-4D97-AF65-F5344CB8AC3E}">
        <p14:creationId xmlns="" xmlns:p14="http://schemas.microsoft.com/office/powerpoint/2007/7/12/main" val="2449055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163273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07/7/12/main" val="1239055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ext uri="28A0092B-C50C-407e-A947-70E740481C1C">
                <a14:useLocalDpi xmlns="" xmlns:a14="http://schemas.microsoft.com/office/drawing/2007/7/7/main" val="0"/>
              </a:ext>
            </a:extLst>
          </a:blip>
          <a:srcRect/>
          <a:stretch>
            <a:fillRect/>
          </a:stretch>
        </p:blipFill>
        <p:spPr bwMode="auto">
          <a:xfrm>
            <a:off x="6645188" y="5733256"/>
            <a:ext cx="3467100" cy="1446212"/>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 xmlns:a14="http://schemas.microsoft.com/office/drawing/2007/7/7/main" val="1"/>
            </a:ext>
          </a:extLst>
        </p:spPr>
      </p:pic>
      <p:pic>
        <p:nvPicPr>
          <p:cNvPr id="11" name="Picture 7" descr="Logo Net H.png"/>
          <p:cNvPicPr>
            <a:picLocks noChangeAspect="1"/>
          </p:cNvPicPr>
          <p:nvPr userDrawn="1"/>
        </p:nvPicPr>
        <p:blipFill>
          <a:blip r:embed="rId17" cstate="print">
            <a:extLst>
              <a:ext uri="28A0092B-C50C-407e-A947-70E740481C1C">
                <a14:useLocalDpi xmlns="" xmlns:a14="http://schemas.microsoft.com/office/drawing/2007/7/7/main" val="0"/>
              </a:ext>
            </a:extLst>
          </a:blip>
          <a:srcRect/>
          <a:stretch>
            <a:fillRect/>
          </a:stretch>
        </p:blipFill>
        <p:spPr bwMode="auto">
          <a:xfrm>
            <a:off x="166654" y="6215082"/>
            <a:ext cx="1717675" cy="423863"/>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ext uri="{BB962C8B-B14F-4D97-AF65-F5344CB8AC3E}">
        <p14:creationId xmlns="" xmlns:p14="http://schemas.microsoft.com/office/powerpoint/2007/7/12/main" val="31357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velocity.apache.org/engine/devel/developer-guide.html" TargetMode="External"/><Relationship Id="rId2" Type="http://schemas.openxmlformats.org/officeDocument/2006/relationships/hyperlink" Target="http://velocity.apache.org/engine/releases/velocity-1.5/vtl-reference-guide.html" TargetMode="External"/><Relationship Id="rId1" Type="http://schemas.openxmlformats.org/officeDocument/2006/relationships/slideLayout" Target="../slideLayouts/slideLayout2.xml"/><Relationship Id="rId5" Type="http://schemas.openxmlformats.org/officeDocument/2006/relationships/hyperlink" Target="http://docs.castleproject.org/MonoRail.NVelocity.ashx" TargetMode="External"/><Relationship Id="rId4" Type="http://schemas.openxmlformats.org/officeDocument/2006/relationships/hyperlink" Target="http://velocity.apache.org/engine/devel/user-guid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www.iconarchive.com/show/social-media-icons-by-iconshock.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904660"/>
          </a:xfrm>
        </p:spPr>
        <p:txBody>
          <a:bodyPr>
            <a:normAutofit/>
          </a:bodyPr>
          <a:lstStyle/>
          <a:p>
            <a:pPr algn="l"/>
            <a:r>
              <a:rPr lang="en-US" b="0" dirty="0" smtClean="0"/>
              <a:t>The power of </a:t>
            </a:r>
            <a:r>
              <a:rPr lang="en-US" b="0" dirty="0" err="1" smtClean="0"/>
              <a:t>templating</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43ª Reunião Presencial - 23/11/2013</a:t>
            </a:r>
            <a:endParaRPr lang="pt-PT" sz="2800" b="1" dirty="0">
              <a:solidFill>
                <a:schemeClr val="tx1">
                  <a:lumMod val="65000"/>
                  <a:lumOff val="35000"/>
                </a:schemeClr>
              </a:solidFill>
            </a:endParaRPr>
          </a:p>
        </p:txBody>
      </p:sp>
      <p:sp>
        <p:nvSpPr>
          <p:cNvPr id="8" name="Title 1"/>
          <p:cNvSpPr txBox="1">
            <a:spLocks/>
          </p:cNvSpPr>
          <p:nvPr/>
        </p:nvSpPr>
        <p:spPr>
          <a:xfrm>
            <a:off x="0" y="4725144"/>
            <a:ext cx="9906000" cy="828092"/>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NVelocity</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ext uri="{BB962C8B-B14F-4D97-AF65-F5344CB8AC3E}">
        <p14:creationId xmlns="" xmlns:p14="http://schemas.microsoft.com/office/powerpoint/2007/7/12/main" val="1337988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p:txBody>
          <a:bodyPr>
            <a:noAutofit/>
          </a:bodyPr>
          <a:lstStyle/>
          <a:p>
            <a:r>
              <a:rPr lang="pt-PT" sz="3200" dirty="0" smtClean="0"/>
              <a:t>Referências</a:t>
            </a:r>
          </a:p>
          <a:p>
            <a:r>
              <a:rPr lang="pt-PT" sz="3200" dirty="0" smtClean="0"/>
              <a:t>Statements</a:t>
            </a:r>
          </a:p>
          <a:p>
            <a:pPr lvl="1"/>
            <a:r>
              <a:rPr lang="pt-PT" sz="2800" dirty="0" smtClean="0"/>
              <a:t>IF</a:t>
            </a:r>
          </a:p>
          <a:p>
            <a:pPr lvl="1"/>
            <a:r>
              <a:rPr lang="pt-PT" sz="2800" dirty="0" smtClean="0"/>
              <a:t>Foreach</a:t>
            </a:r>
          </a:p>
          <a:p>
            <a:pPr lvl="1"/>
            <a:r>
              <a:rPr lang="pt-PT" sz="2800" dirty="0" smtClean="0"/>
              <a:t>Include / Parse</a:t>
            </a:r>
          </a:p>
          <a:p>
            <a:pPr lvl="1"/>
            <a:r>
              <a:rPr lang="pt-PT" sz="2800" dirty="0" smtClean="0"/>
              <a:t>Break / Stop</a:t>
            </a:r>
          </a:p>
          <a:p>
            <a:pPr lvl="1"/>
            <a:r>
              <a:rPr lang="pt-PT" sz="2800" dirty="0" smtClean="0"/>
              <a:t>Evaluate / Define</a:t>
            </a:r>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Advanced </a:t>
            </a:r>
            <a:endParaRPr lang="pt-PT" dirty="0"/>
          </a:p>
        </p:txBody>
      </p:sp>
      <p:sp>
        <p:nvSpPr>
          <p:cNvPr id="4" name="Content Placeholder 3"/>
          <p:cNvSpPr>
            <a:spLocks noGrp="1"/>
          </p:cNvSpPr>
          <p:nvPr>
            <p:ph idx="1"/>
          </p:nvPr>
        </p:nvSpPr>
        <p:spPr/>
        <p:txBody>
          <a:bodyPr>
            <a:noAutofit/>
          </a:bodyPr>
          <a:lstStyle/>
          <a:p>
            <a:r>
              <a:rPr lang="pt-PT" sz="3200" dirty="0" smtClean="0"/>
              <a:t>Formating issues</a:t>
            </a:r>
          </a:p>
          <a:p>
            <a:r>
              <a:rPr lang="pt-PT" sz="3200" dirty="0" smtClean="0"/>
              <a:t>Math</a:t>
            </a:r>
          </a:p>
          <a:p>
            <a:r>
              <a:rPr lang="pt-PT" sz="3200" dirty="0" smtClean="0"/>
              <a:t>Literal and Escaping</a:t>
            </a:r>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smtClean="0"/>
              <a:t>Licença</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a:t>
            </a:r>
            <a:r>
              <a:rPr lang="pt-PT" sz="2800" b="1" u="sng" dirty="0" smtClean="0">
                <a:solidFill>
                  <a:srgbClr val="008000"/>
                </a:solidFill>
              </a:rPr>
              <a:t>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600" dirty="0" smtClean="0"/>
              <a:t>-</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600" dirty="0" smtClean="0"/>
              <a:t>-</a:t>
            </a:r>
            <a:r>
              <a:rPr lang="en-US" sz="2800" dirty="0" smtClean="0"/>
              <a:t> </a:t>
            </a:r>
            <a:r>
              <a:rPr lang="en-US" sz="2400" dirty="0" smtClean="0"/>
              <a:t>to adapt the </a:t>
            </a:r>
            <a:r>
              <a:rPr lang="en-US" sz="2400" dirty="0" smtClean="0"/>
              <a:t>work to </a:t>
            </a:r>
            <a:r>
              <a:rPr lang="en-US" sz="2400" dirty="0" smtClean="0"/>
              <a:t>make commercial use of the </a:t>
            </a:r>
            <a:r>
              <a:rPr lang="en-US" sz="2400" dirty="0" smtClean="0"/>
              <a:t>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a:t>
            </a:r>
            <a:r>
              <a:rPr lang="en-US" sz="2400" dirty="0" smtClean="0"/>
              <a:t>by the </a:t>
            </a:r>
            <a:r>
              <a:rPr lang="en-US" sz="2400" dirty="0" smtClean="0"/>
              <a:t>author or licensor (but not in any way that suggests that they endorse you or your use of </a:t>
            </a:r>
            <a:r>
              <a:rPr lang="en-US" sz="2400" dirty="0" smtClean="0"/>
              <a:t>the work)</a:t>
            </a:r>
            <a:endParaRPr lang="en-US" sz="2400" dirty="0" smtClean="0"/>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4376936" y="1664804"/>
            <a:ext cx="1117460" cy="393651"/>
          </a:xfrm>
          <a:prstGeom prst="rect">
            <a:avLst/>
          </a:prstGeom>
        </p:spPr>
      </p:pic>
    </p:spTree>
    <p:extLst>
      <p:ext uri="{BB962C8B-B14F-4D97-AF65-F5344CB8AC3E}">
        <p14:creationId xmlns:p14="http://schemas.microsoft.com/office/powerpoint/2007/7/12/main" xmlns="" val="1875469109"/>
      </p:ext>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Descrição</a:t>
            </a:r>
            <a:r>
              <a:rPr lang="en-US" dirty="0" smtClean="0">
                <a:solidFill>
                  <a:schemeClr val="bg1">
                    <a:lumMod val="50000"/>
                  </a:schemeClr>
                </a:solidFill>
              </a:rPr>
              <a:t> do </a:t>
            </a:r>
            <a:r>
              <a:rPr lang="en-US" dirty="0" err="1" smtClean="0">
                <a:solidFill>
                  <a:schemeClr val="bg1">
                    <a:lumMod val="50000"/>
                  </a:schemeClr>
                </a:solidFill>
              </a:rPr>
              <a:t>que</a:t>
            </a:r>
            <a:r>
              <a:rPr lang="en-US" dirty="0" smtClean="0">
                <a:solidFill>
                  <a:schemeClr val="bg1">
                    <a:lumMod val="50000"/>
                  </a:schemeClr>
                </a:solidFill>
              </a:rPr>
              <a:t> </a:t>
            </a:r>
            <a:r>
              <a:rPr lang="en-US" dirty="0" err="1" smtClean="0">
                <a:solidFill>
                  <a:schemeClr val="bg1">
                    <a:lumMod val="50000"/>
                  </a:schemeClr>
                </a:solidFill>
              </a:rPr>
              <a:t>será</a:t>
            </a:r>
            <a:r>
              <a:rPr lang="en-US" dirty="0" smtClean="0">
                <a:solidFill>
                  <a:schemeClr val="bg1">
                    <a:lumMod val="50000"/>
                  </a:schemeClr>
                </a:solidFill>
              </a:rPr>
              <a:t> </a:t>
            </a:r>
            <a:r>
              <a:rPr lang="en-US" dirty="0" err="1" smtClean="0">
                <a:solidFill>
                  <a:schemeClr val="bg1">
                    <a:lumMod val="50000"/>
                  </a:schemeClr>
                </a:solidFill>
              </a:rPr>
              <a:t>mostrado</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ext uri="{BB962C8B-B14F-4D97-AF65-F5344CB8AC3E}">
        <p14:creationId xmlns="" xmlns:p14="http://schemas.microsoft.com/office/powerpoint/2007/7/12/main" val="1125168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Referências</a:t>
            </a:r>
            <a:endParaRPr lang="pt-PT" dirty="0"/>
          </a:p>
        </p:txBody>
      </p:sp>
      <p:sp>
        <p:nvSpPr>
          <p:cNvPr id="3" name="Content Placeholder 2"/>
          <p:cNvSpPr>
            <a:spLocks noGrp="1"/>
          </p:cNvSpPr>
          <p:nvPr>
            <p:ph idx="1"/>
          </p:nvPr>
        </p:nvSpPr>
        <p:spPr/>
        <p:txBody>
          <a:bodyPr>
            <a:noAutofit/>
          </a:bodyPr>
          <a:lstStyle/>
          <a:p>
            <a:pPr marL="0" indent="0">
              <a:buNone/>
            </a:pPr>
            <a:r>
              <a:rPr lang="pt-PT" sz="2400" dirty="0" smtClean="0"/>
              <a:t>VTL Reference Guide </a:t>
            </a:r>
            <a:r>
              <a:rPr lang="pt-PT" sz="1200" dirty="0" smtClean="0"/>
              <a:t>[visitado Novembro/2013]</a:t>
            </a:r>
            <a:endParaRPr lang="en-US" sz="1200" dirty="0" smtClean="0"/>
          </a:p>
          <a:p>
            <a:pPr lvl="1"/>
            <a:r>
              <a:rPr lang="pt-PT" sz="1800" dirty="0" smtClean="0">
                <a:hlinkClick r:id="rId2"/>
              </a:rPr>
              <a:t>http://velocity.apache.org/engine/releases/velocity-1.5/vtl-reference-guide.html</a:t>
            </a:r>
            <a:r>
              <a:rPr lang="en-US" sz="1800" dirty="0" smtClean="0"/>
              <a:t> </a:t>
            </a:r>
            <a:endParaRPr lang="en-US" sz="2000" dirty="0" smtClean="0"/>
          </a:p>
          <a:p>
            <a:pPr marL="0" indent="0">
              <a:buNone/>
            </a:pPr>
            <a:endParaRPr lang="pt-PT" sz="2400" dirty="0" smtClean="0"/>
          </a:p>
          <a:p>
            <a:pPr marL="0" indent="0">
              <a:buNone/>
            </a:pPr>
            <a:r>
              <a:rPr lang="pt-PT" sz="2400" dirty="0" smtClean="0"/>
              <a:t>Apache Developer Guide  </a:t>
            </a:r>
            <a:r>
              <a:rPr lang="pt-PT" sz="1200" dirty="0" smtClean="0"/>
              <a:t>[visitado Novembro/2013]</a:t>
            </a:r>
            <a:endParaRPr lang="en-US" sz="1200" dirty="0"/>
          </a:p>
          <a:p>
            <a:pPr lvl="1"/>
            <a:r>
              <a:rPr lang="pt-PT" sz="1800" dirty="0" smtClean="0">
                <a:hlinkClick r:id="rId3"/>
              </a:rPr>
              <a:t>http://velocity.apache.org/engine/devel/developer-gu</a:t>
            </a:r>
            <a:r>
              <a:rPr lang="pt-PT" sz="2000" dirty="0" smtClean="0">
                <a:hlinkClick r:id="rId3"/>
              </a:rPr>
              <a:t>ide.html </a:t>
            </a:r>
            <a:endParaRPr lang="pt-PT" sz="2000" dirty="0" smtClean="0"/>
          </a:p>
          <a:p>
            <a:pPr marL="0" indent="0">
              <a:buNone/>
            </a:pPr>
            <a:endParaRPr lang="pt-PT" sz="2400" dirty="0" smtClean="0"/>
          </a:p>
          <a:p>
            <a:pPr marL="0" indent="0">
              <a:buNone/>
            </a:pPr>
            <a:r>
              <a:rPr lang="pt-PT" sz="2400" dirty="0" smtClean="0"/>
              <a:t>Apache User Guide  </a:t>
            </a:r>
            <a:r>
              <a:rPr lang="pt-PT" sz="1200" dirty="0" smtClean="0"/>
              <a:t>[visitado Novembro/2013]</a:t>
            </a:r>
            <a:endParaRPr lang="en-US" sz="1200" dirty="0" smtClean="0"/>
          </a:p>
          <a:p>
            <a:pPr lvl="1"/>
            <a:r>
              <a:rPr lang="pt-PT" sz="1800" dirty="0" smtClean="0">
                <a:hlinkClick r:id="rId4"/>
              </a:rPr>
              <a:t>http://velocity.apache.org/engine/devel/user-guide.html</a:t>
            </a:r>
            <a:r>
              <a:rPr lang="pt-PT" sz="2000" dirty="0" smtClean="0">
                <a:hlinkClick r:id="rId3"/>
              </a:rPr>
              <a:t> </a:t>
            </a:r>
            <a:r>
              <a:rPr lang="en-US" sz="2000" dirty="0" smtClean="0"/>
              <a:t/>
            </a:r>
            <a:br>
              <a:rPr lang="en-US" sz="2000" dirty="0" smtClean="0"/>
            </a:br>
            <a:endParaRPr lang="en-US" sz="2000" dirty="0" smtClean="0"/>
          </a:p>
          <a:p>
            <a:pPr marL="0" indent="0">
              <a:buNone/>
            </a:pPr>
            <a:r>
              <a:rPr lang="pt-PT" sz="2400" dirty="0" smtClean="0"/>
              <a:t>Castle Project Nvelocity </a:t>
            </a:r>
            <a:r>
              <a:rPr lang="pt-PT" sz="1800" dirty="0" smtClean="0"/>
              <a:t>[visitado Novembro/2013]</a:t>
            </a:r>
            <a:endParaRPr lang="en-US" sz="1800" dirty="0" smtClean="0"/>
          </a:p>
          <a:p>
            <a:pPr lvl="1"/>
            <a:r>
              <a:rPr lang="pt-PT" sz="1800" dirty="0" smtClean="0">
                <a:hlinkClick r:id="rId5"/>
              </a:rPr>
              <a:t>http://docs.castleproject.org/MonoRail.NVelocity.ashx</a:t>
            </a:r>
            <a:r>
              <a:rPr lang="en-US" sz="2000" dirty="0" smtClean="0"/>
              <a:t> </a:t>
            </a:r>
            <a:endParaRPr lang="en-US" sz="2000" dirty="0"/>
          </a:p>
        </p:txBody>
      </p:sp>
    </p:spTree>
    <p:extLst>
      <p:ext uri="{BB962C8B-B14F-4D97-AF65-F5344CB8AC3E}">
        <p14:creationId xmlns="" xmlns:p14="http://schemas.microsoft.com/office/powerpoint/2007/7/12/main" val="237563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desta reunião</a:t>
            </a:r>
            <a:endParaRPr lang="pt-PT" dirty="0"/>
          </a:p>
        </p:txBody>
      </p:sp>
      <p:sp>
        <p:nvSpPr>
          <p:cNvPr id="6" name="AutoShape 2"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63500" y="-13652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7" name="AutoShape 4"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215900" y="1587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8" name="AutoShape 6"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368300" y="16827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9" name="Content Placeholder 2"/>
          <p:cNvSpPr>
            <a:spLocks noGrp="1"/>
          </p:cNvSpPr>
          <p:nvPr>
            <p:ph idx="1"/>
          </p:nvPr>
        </p:nvSpPr>
        <p:spPr>
          <a:xfrm>
            <a:off x="495300" y="1600201"/>
            <a:ext cx="8915400" cy="2185989"/>
          </a:xfrm>
        </p:spPr>
        <p:txBody>
          <a:bodyPr>
            <a:noAutofit/>
          </a:bodyPr>
          <a:lstStyle/>
          <a:p>
            <a:pPr marL="0" indent="0">
              <a:buNone/>
            </a:pPr>
            <a:r>
              <a:rPr lang="pt-PT" sz="2800" dirty="0" smtClean="0"/>
              <a:t>&lt;Logo do(s) patrocinador(es)&gt;</a:t>
            </a:r>
          </a:p>
        </p:txBody>
      </p:sp>
    </p:spTree>
    <p:extLst>
      <p:ext uri="{BB962C8B-B14F-4D97-AF65-F5344CB8AC3E}">
        <p14:creationId xmlns="" xmlns:p14="http://schemas.microsoft.com/office/powerpoint/2007/7/12/main" val="3704673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Obrigado!</a:t>
            </a:r>
            <a:endParaRPr lang="pt-PT" dirty="0"/>
          </a:p>
        </p:txBody>
      </p:sp>
      <p:sp>
        <p:nvSpPr>
          <p:cNvPr id="2" name="Content Placeholder 1"/>
          <p:cNvSpPr>
            <a:spLocks noGrp="1"/>
          </p:cNvSpPr>
          <p:nvPr>
            <p:ph idx="1"/>
          </p:nvPr>
        </p:nvSpPr>
        <p:spPr>
          <a:xfrm>
            <a:off x="1478614" y="2240868"/>
            <a:ext cx="6662700" cy="612068"/>
          </a:xfrm>
        </p:spPr>
        <p:txBody>
          <a:bodyPr>
            <a:normAutofit/>
          </a:bodyPr>
          <a:lstStyle/>
          <a:p>
            <a:pPr marL="0" indent="0">
              <a:buNone/>
            </a:pPr>
            <a:r>
              <a:rPr lang="pt-PT" sz="2800" dirty="0" smtClean="0"/>
              <a:t>nuno.cancelo@gmail.com</a:t>
            </a:r>
          </a:p>
        </p:txBody>
      </p:sp>
      <p:pic>
        <p:nvPicPr>
          <p:cNvPr id="5" name="Picture 4" descr="google-buzz-icon.png"/>
          <p:cNvPicPr>
            <a:picLocks noChangeAspect="1"/>
          </p:cNvPicPr>
          <p:nvPr/>
        </p:nvPicPr>
        <p:blipFill>
          <a:blip r:embed="rId3" cstate="print"/>
          <a:stretch>
            <a:fillRect/>
          </a:stretch>
        </p:blipFill>
        <p:spPr>
          <a:xfrm>
            <a:off x="704528" y="2240868"/>
            <a:ext cx="609600" cy="609600"/>
          </a:xfrm>
          <a:prstGeom prst="rect">
            <a:avLst/>
          </a:prstGeom>
          <a:ln>
            <a:noFill/>
          </a:ln>
        </p:spPr>
      </p:pic>
      <p:pic>
        <p:nvPicPr>
          <p:cNvPr id="7" name="Picture 6" descr="facebook-icon.png"/>
          <p:cNvPicPr>
            <a:picLocks noChangeAspect="1"/>
          </p:cNvPicPr>
          <p:nvPr/>
        </p:nvPicPr>
        <p:blipFill>
          <a:blip r:embed="rId4" cstate="print"/>
          <a:stretch>
            <a:fillRect/>
          </a:stretch>
        </p:blipFill>
        <p:spPr>
          <a:xfrm>
            <a:off x="704528" y="4077072"/>
            <a:ext cx="609600" cy="609600"/>
          </a:xfrm>
          <a:prstGeom prst="rect">
            <a:avLst/>
          </a:prstGeom>
          <a:ln>
            <a:noFill/>
          </a:ln>
        </p:spPr>
      </p:pic>
      <p:pic>
        <p:nvPicPr>
          <p:cNvPr id="8" name="Picture 7" descr="linkedin-icon.png"/>
          <p:cNvPicPr>
            <a:picLocks noChangeAspect="1"/>
          </p:cNvPicPr>
          <p:nvPr/>
        </p:nvPicPr>
        <p:blipFill>
          <a:blip r:embed="rId5" cstate="print"/>
          <a:stretch>
            <a:fillRect/>
          </a:stretch>
        </p:blipFill>
        <p:spPr>
          <a:xfrm>
            <a:off x="758534" y="5013176"/>
            <a:ext cx="609600" cy="609600"/>
          </a:xfrm>
          <a:prstGeom prst="rect">
            <a:avLst/>
          </a:prstGeom>
          <a:ln>
            <a:noFill/>
          </a:ln>
        </p:spPr>
      </p:pic>
      <p:pic>
        <p:nvPicPr>
          <p:cNvPr id="9" name="Picture 8" descr="twitter-icon.png"/>
          <p:cNvPicPr>
            <a:picLocks noChangeAspect="1"/>
          </p:cNvPicPr>
          <p:nvPr/>
        </p:nvPicPr>
        <p:blipFill>
          <a:blip r:embed="rId6" cstate="print"/>
          <a:stretch>
            <a:fillRect/>
          </a:stretch>
        </p:blipFill>
        <p:spPr>
          <a:xfrm>
            <a:off x="704528" y="3164971"/>
            <a:ext cx="609600" cy="609600"/>
          </a:xfrm>
          <a:prstGeom prst="rect">
            <a:avLst/>
          </a:prstGeom>
          <a:ln>
            <a:noFill/>
          </a:ln>
        </p:spPr>
      </p:pic>
      <p:sp>
        <p:nvSpPr>
          <p:cNvPr id="10" name="TextBox 9"/>
          <p:cNvSpPr txBox="1"/>
          <p:nvPr/>
        </p:nvSpPr>
        <p:spPr>
          <a:xfrm>
            <a:off x="380492" y="5805264"/>
            <a:ext cx="8712968" cy="246221"/>
          </a:xfrm>
          <a:prstGeom prst="rect">
            <a:avLst/>
          </a:prstGeom>
          <a:noFill/>
        </p:spPr>
        <p:txBody>
          <a:bodyPr wrap="square" rtlCol="0">
            <a:spAutoFit/>
          </a:bodyPr>
          <a:lstStyle/>
          <a:p>
            <a:r>
              <a:rPr lang="en-US" sz="1000" dirty="0" smtClean="0"/>
              <a:t>Source: </a:t>
            </a:r>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7"/>
              </a:rPr>
              <a:t>12 icons</a:t>
            </a:r>
            <a:r>
              <a:rPr lang="en-US" sz="1000" dirty="0" smtClean="0"/>
              <a:t>) : </a:t>
            </a:r>
            <a:r>
              <a:rPr lang="pt-PT" sz="1000" dirty="0" smtClean="0">
                <a:hlinkClick r:id="rId7"/>
              </a:rPr>
              <a:t>http://www.iconarchive.com/show/social-media-icons-by-iconshock.html</a:t>
            </a:r>
            <a:endParaRPr lang="en-US" sz="1000" dirty="0" smtClean="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smtClean="0">
                <a:ln>
                  <a:noFill/>
                </a:ln>
                <a:solidFill>
                  <a:schemeClr val="tx1"/>
                </a:solidFill>
                <a:effectLst/>
                <a:uLnTx/>
                <a:uFillTx/>
                <a:latin typeface="+mn-lt"/>
                <a:ea typeface="+mn-ea"/>
                <a:cs typeface="+mn-cs"/>
              </a:rPr>
              <a:t>Nuno Cancelo</a:t>
            </a:r>
            <a:endParaRPr kumimoji="0" lang="pt-PT" sz="4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1"/>
          <p:cNvSpPr txBox="1">
            <a:spLocks/>
          </p:cNvSpPr>
          <p:nvPr/>
        </p:nvSpPr>
        <p:spPr>
          <a:xfrm>
            <a:off x="1478614" y="3164971"/>
            <a:ext cx="6662700"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3" name="Content Placeholder 1"/>
          <p:cNvSpPr txBox="1">
            <a:spLocks/>
          </p:cNvSpPr>
          <p:nvPr/>
        </p:nvSpPr>
        <p:spPr>
          <a:xfrm>
            <a:off x="1478614" y="407707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1"/>
          <p:cNvSpPr txBox="1">
            <a:spLocks/>
          </p:cNvSpPr>
          <p:nvPr/>
        </p:nvSpPr>
        <p:spPr>
          <a:xfrm>
            <a:off x="1478614" y="5013176"/>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07/7/12/main" val="2914442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548680"/>
            <a:ext cx="4817740" cy="972108"/>
          </a:xfrm>
          <a:effectLst/>
        </p:spPr>
        <p:txBody>
          <a:bodyPr>
            <a:normAutofit/>
          </a:bodyPr>
          <a:lstStyle/>
          <a:p>
            <a:pPr algn="just"/>
            <a:r>
              <a:rPr lang="pt-PT" dirty="0" smtClean="0"/>
              <a:t>Nuno Cancelo</a:t>
            </a:r>
            <a:endParaRPr lang="pt-PT" dirty="0"/>
          </a:p>
        </p:txBody>
      </p:sp>
      <p:sp>
        <p:nvSpPr>
          <p:cNvPr id="7" name="Content Placeholder 2"/>
          <p:cNvSpPr>
            <a:spLocks noGrp="1"/>
          </p:cNvSpPr>
          <p:nvPr>
            <p:ph idx="1"/>
          </p:nvPr>
        </p:nvSpPr>
        <p:spPr>
          <a:xfrm>
            <a:off x="704528" y="2492896"/>
            <a:ext cx="8424936" cy="2980927"/>
          </a:xfrm>
        </p:spPr>
        <p:txBody>
          <a:bodyPr>
            <a:noAutofit/>
          </a:bodyPr>
          <a:lstStyle/>
          <a:p>
            <a:pPr marL="0" indent="0">
              <a:lnSpc>
                <a:spcPct val="200000"/>
              </a:lnSpc>
            </a:pPr>
            <a:r>
              <a:rPr lang="pt-PT" sz="2600" dirty="0" smtClean="0"/>
              <a:t> Licenciado em Eng. Informática e de Computadores (ISEL)</a:t>
            </a:r>
          </a:p>
          <a:p>
            <a:pPr marL="0" indent="0">
              <a:lnSpc>
                <a:spcPct val="200000"/>
              </a:lnSpc>
            </a:pPr>
            <a:r>
              <a:rPr lang="pt-PT" sz="2800" dirty="0" smtClean="0"/>
              <a:t> </a:t>
            </a:r>
            <a:r>
              <a:rPr lang="pt-PT" sz="2600" dirty="0" smtClean="0"/>
              <a:t>Tirar o mestrado em Eng. Informática (ISCTE)</a:t>
            </a:r>
          </a:p>
          <a:p>
            <a:pPr marL="0" indent="0">
              <a:lnSpc>
                <a:spcPct val="200000"/>
              </a:lnSpc>
            </a:pPr>
            <a:r>
              <a:rPr lang="pt-PT" sz="2800" dirty="0" smtClean="0"/>
              <a:t> </a:t>
            </a:r>
            <a:r>
              <a:rPr lang="pt-PT" sz="2600" dirty="0" smtClean="0"/>
              <a:t>Technical Consultant @ CGI </a:t>
            </a:r>
          </a:p>
          <a:p>
            <a:pPr marL="0" indent="0"/>
            <a:endParaRPr lang="pt-PT" sz="2800" dirty="0" smtClean="0"/>
          </a:p>
          <a:p>
            <a:pPr marL="0" indent="0"/>
            <a:endParaRPr lang="pt-PT" sz="2800" dirty="0" smtClean="0"/>
          </a:p>
        </p:txBody>
      </p:sp>
      <p:pic>
        <p:nvPicPr>
          <p:cNvPr id="4" name="Picture 3" descr="DENNIS-THE-MENACE-1.gif"/>
          <p:cNvPicPr>
            <a:picLocks noChangeAspect="1"/>
          </p:cNvPicPr>
          <p:nvPr/>
        </p:nvPicPr>
        <p:blipFill>
          <a:blip r:embed="rId2" cstate="print"/>
          <a:stretch>
            <a:fillRect/>
          </a:stretch>
        </p:blipFill>
        <p:spPr>
          <a:xfrm>
            <a:off x="632520" y="548680"/>
            <a:ext cx="1905000" cy="1905000"/>
          </a:xfrm>
          <a:prstGeom prst="rect">
            <a:avLst/>
          </a:prstGeom>
        </p:spPr>
      </p:pic>
      <p:pic>
        <p:nvPicPr>
          <p:cNvPr id="5" name="Picture 4" descr="Nuno_Cancelo.jpg"/>
          <p:cNvPicPr>
            <a:picLocks noChangeAspect="1"/>
          </p:cNvPicPr>
          <p:nvPr/>
        </p:nvPicPr>
        <p:blipFill>
          <a:blip r:embed="rId3" cstate="print"/>
          <a:stretch>
            <a:fillRect/>
          </a:stretch>
        </p:blipFill>
        <p:spPr>
          <a:xfrm>
            <a:off x="7689304" y="4149080"/>
            <a:ext cx="1463040" cy="1901952"/>
          </a:xfrm>
          <a:prstGeom prst="rect">
            <a:avLst/>
          </a:prstGeom>
        </p:spPr>
      </p:pic>
      <p:sp>
        <p:nvSpPr>
          <p:cNvPr id="8" name="Title 1"/>
          <p:cNvSpPr txBox="1">
            <a:spLocks/>
          </p:cNvSpPr>
          <p:nvPr/>
        </p:nvSpPr>
        <p:spPr>
          <a:xfrm>
            <a:off x="2864768" y="130476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07/7/12/main" val="1875469109"/>
      </p:ext>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4" name="Content Placeholder 3"/>
          <p:cNvSpPr>
            <a:spLocks noGrp="1"/>
          </p:cNvSpPr>
          <p:nvPr>
            <p:ph idx="1"/>
          </p:nvPr>
        </p:nvSpPr>
        <p:spPr/>
        <p:txBody>
          <a:bodyPr>
            <a:normAutofit/>
          </a:bodyPr>
          <a:lstStyle/>
          <a:p>
            <a:r>
              <a:rPr lang="pt-PT" sz="3200" dirty="0" smtClean="0"/>
              <a:t>Tópico 1</a:t>
            </a:r>
          </a:p>
          <a:p>
            <a:r>
              <a:rPr lang="pt-PT" sz="3200" dirty="0" smtClean="0"/>
              <a:t>Tópico 2</a:t>
            </a:r>
          </a:p>
          <a:p>
            <a:r>
              <a:rPr lang="pt-PT" sz="3200" dirty="0" smtClean="0"/>
              <a:t>Tópico 3</a:t>
            </a:r>
          </a:p>
          <a:p>
            <a:r>
              <a:rPr lang="pt-PT" sz="3200" dirty="0" smtClean="0"/>
              <a:t>...</a:t>
            </a:r>
          </a:p>
        </p:txBody>
      </p:sp>
    </p:spTree>
    <p:extLst>
      <p:ext uri="{BB962C8B-B14F-4D97-AF65-F5344CB8AC3E}">
        <p14:creationId xmlns="" xmlns:p14="http://schemas.microsoft.com/office/powerpoint/2007/7/12/main" val="242698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a:t>
            </a:r>
            <a:endParaRPr lang="pt-PT" dirty="0"/>
          </a:p>
        </p:txBody>
      </p:sp>
      <p:sp>
        <p:nvSpPr>
          <p:cNvPr id="4" name="Content Placeholder 3"/>
          <p:cNvSpPr>
            <a:spLocks noGrp="1"/>
          </p:cNvSpPr>
          <p:nvPr>
            <p:ph idx="1"/>
          </p:nvPr>
        </p:nvSpPr>
        <p:spPr/>
        <p:txBody>
          <a:bodyPr>
            <a:noAutofit/>
          </a:bodyPr>
          <a:lstStyle/>
          <a:p>
            <a:r>
              <a:rPr lang="pt-PT" sz="3200" dirty="0" smtClean="0"/>
              <a:t>Descrição do problema</a:t>
            </a:r>
          </a:p>
          <a:p>
            <a:r>
              <a:rPr lang="pt-PT" sz="3200" dirty="0" smtClean="0"/>
              <a:t>Contexto</a:t>
            </a:r>
          </a:p>
          <a:p>
            <a:r>
              <a:rPr lang="pt-PT" sz="3200" dirty="0" smtClean="0"/>
              <a:t>Dominios</a:t>
            </a:r>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Templates</a:t>
            </a:r>
            <a:endParaRPr lang="pt-PT" dirty="0"/>
          </a:p>
        </p:txBody>
      </p:sp>
      <p:sp>
        <p:nvSpPr>
          <p:cNvPr id="4" name="Content Placeholder 3"/>
          <p:cNvSpPr>
            <a:spLocks noGrp="1"/>
          </p:cNvSpPr>
          <p:nvPr>
            <p:ph idx="1"/>
          </p:nvPr>
        </p:nvSpPr>
        <p:spPr/>
        <p:txBody>
          <a:bodyPr>
            <a:noAutofit/>
          </a:bodyPr>
          <a:lstStyle/>
          <a:p>
            <a:r>
              <a:rPr lang="pt-PT" sz="3200" dirty="0" smtClean="0"/>
              <a:t>Onde se usam</a:t>
            </a:r>
          </a:p>
          <a:p>
            <a:r>
              <a:rPr lang="pt-PT" sz="3200" dirty="0" smtClean="0"/>
              <a:t>Para que servem</a:t>
            </a:r>
          </a:p>
          <a:p>
            <a:r>
              <a:rPr lang="pt-PT" sz="3200" dirty="0" smtClean="0"/>
              <a:t>Padrões de desenho associado</a:t>
            </a:r>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 Engine</a:t>
            </a:r>
            <a:endParaRPr lang="pt-PT" dirty="0"/>
          </a:p>
        </p:txBody>
      </p:sp>
      <p:sp>
        <p:nvSpPr>
          <p:cNvPr id="4" name="Content Placeholder 3"/>
          <p:cNvSpPr>
            <a:spLocks noGrp="1"/>
          </p:cNvSpPr>
          <p:nvPr>
            <p:ph idx="1"/>
          </p:nvPr>
        </p:nvSpPr>
        <p:spPr/>
        <p:txBody>
          <a:bodyPr>
            <a:noAutofit/>
          </a:bodyPr>
          <a:lstStyle/>
          <a:p>
            <a:r>
              <a:rPr lang="pt-PT" sz="3200" dirty="0" smtClean="0"/>
              <a:t>Nvelocity</a:t>
            </a:r>
          </a:p>
          <a:p>
            <a:r>
              <a:rPr lang="pt-PT" sz="3200" dirty="0" smtClean="0"/>
              <a:t>Onde se usa</a:t>
            </a:r>
          </a:p>
          <a:p>
            <a:r>
              <a:rPr lang="pt-PT" sz="3200" dirty="0" smtClean="0"/>
              <a:t>Casos de Uso</a:t>
            </a:r>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a:t>
            </a:r>
            <a:endParaRPr lang="pt-PT" dirty="0"/>
          </a:p>
        </p:txBody>
      </p:sp>
      <p:sp>
        <p:nvSpPr>
          <p:cNvPr id="4" name="Content Placeholder 3"/>
          <p:cNvSpPr>
            <a:spLocks noGrp="1"/>
          </p:cNvSpPr>
          <p:nvPr>
            <p:ph idx="1"/>
          </p:nvPr>
        </p:nvSpPr>
        <p:spPr/>
        <p:txBody>
          <a:bodyPr>
            <a:noAutofit/>
          </a:bodyPr>
          <a:lstStyle/>
          <a:p>
            <a:r>
              <a:rPr lang="pt-PT" sz="3200" dirty="0" smtClean="0"/>
              <a:t>Historia</a:t>
            </a:r>
          </a:p>
          <a:p>
            <a:r>
              <a:rPr lang="pt-PT" sz="3200" dirty="0" smtClean="0"/>
              <a:t>Pros and Cons</a:t>
            </a:r>
          </a:p>
          <a:p>
            <a:r>
              <a:rPr lang="pt-PT" sz="3200" dirty="0" smtClean="0"/>
              <a:t>Instalação</a:t>
            </a:r>
          </a:p>
          <a:p>
            <a:r>
              <a:rPr lang="pt-PT" sz="3200" dirty="0" smtClean="0"/>
              <a:t>Linguagem VTL</a:t>
            </a:r>
          </a:p>
          <a:p>
            <a:endParaRPr lang="pt-PT" sz="3200" dirty="0" smtClean="0"/>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smtClean="0">
                <a:solidFill>
                  <a:schemeClr val="bg1">
                    <a:lumMod val="50000"/>
                  </a:schemeClr>
                </a:solidFill>
              </a:rPr>
              <a:t>“Hello World”</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3343</TotalTime>
  <Words>399</Words>
  <Application>Microsoft Office PowerPoint</Application>
  <PresentationFormat>A4 Paper (210x297 mm)</PresentationFormat>
  <Paragraphs>95</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The power of templating…</vt:lpstr>
      <vt:lpstr>Licença</vt:lpstr>
      <vt:lpstr>Nuno Cancelo</vt:lpstr>
      <vt:lpstr>Agenda</vt:lpstr>
      <vt:lpstr>Padrões</vt:lpstr>
      <vt:lpstr>Templates</vt:lpstr>
      <vt:lpstr>Template Engine</vt:lpstr>
      <vt:lpstr>NVelocity</vt:lpstr>
      <vt:lpstr>“Hello World”</vt:lpstr>
      <vt:lpstr>NVelocity – Síntaxe </vt:lpstr>
      <vt:lpstr>NVelocity - Advanced </vt:lpstr>
      <vt:lpstr>Padrões</vt:lpstr>
      <vt:lpstr>Padrões</vt:lpstr>
      <vt:lpstr>Padrões</vt:lpstr>
      <vt:lpstr>Padrões</vt:lpstr>
      <vt:lpstr>Padrões</vt:lpstr>
      <vt:lpstr>Padrões</vt:lpstr>
      <vt:lpstr>Padrões</vt:lpstr>
      <vt:lpstr>Padrões</vt:lpstr>
      <vt:lpstr>Descrição do que será mostrado</vt:lpstr>
      <vt:lpstr>Slide 21</vt:lpstr>
      <vt:lpstr>Referências</vt:lpstr>
      <vt:lpstr>Patrocinador desta reunião</vt:lpstr>
      <vt:lpstr>Obrigado!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398</cp:revision>
  <dcterms:created xsi:type="dcterms:W3CDTF">2009-08-11T22:46:43Z</dcterms:created>
  <dcterms:modified xsi:type="dcterms:W3CDTF">2013-11-09T14:35:24Z</dcterms:modified>
</cp:coreProperties>
</file>