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8"/>
  </p:notesMasterIdLst>
  <p:handoutMasterIdLst>
    <p:handoutMasterId r:id="rId49"/>
  </p:handoutMasterIdLst>
  <p:sldIdLst>
    <p:sldId id="256" r:id="rId3"/>
    <p:sldId id="373" r:id="rId4"/>
    <p:sldId id="343" r:id="rId5"/>
    <p:sldId id="301" r:id="rId6"/>
    <p:sldId id="415" r:id="rId7"/>
    <p:sldId id="416" r:id="rId8"/>
    <p:sldId id="374" r:id="rId9"/>
    <p:sldId id="375" r:id="rId10"/>
    <p:sldId id="393" r:id="rId11"/>
    <p:sldId id="417" r:id="rId12"/>
    <p:sldId id="388" r:id="rId13"/>
    <p:sldId id="389" r:id="rId14"/>
    <p:sldId id="390" r:id="rId15"/>
    <p:sldId id="391" r:id="rId16"/>
    <p:sldId id="387" r:id="rId17"/>
    <p:sldId id="392" r:id="rId18"/>
    <p:sldId id="411" r:id="rId19"/>
    <p:sldId id="394" r:id="rId20"/>
    <p:sldId id="395" r:id="rId21"/>
    <p:sldId id="396" r:id="rId22"/>
    <p:sldId id="397" r:id="rId23"/>
    <p:sldId id="398" r:id="rId24"/>
    <p:sldId id="418" r:id="rId25"/>
    <p:sldId id="419" r:id="rId26"/>
    <p:sldId id="401" r:id="rId27"/>
    <p:sldId id="400" r:id="rId28"/>
    <p:sldId id="399" r:id="rId29"/>
    <p:sldId id="403" r:id="rId30"/>
    <p:sldId id="406" r:id="rId31"/>
    <p:sldId id="404" r:id="rId32"/>
    <p:sldId id="407" r:id="rId33"/>
    <p:sldId id="405" r:id="rId34"/>
    <p:sldId id="408" r:id="rId35"/>
    <p:sldId id="409" r:id="rId36"/>
    <p:sldId id="324" r:id="rId37"/>
    <p:sldId id="420" r:id="rId38"/>
    <p:sldId id="412" r:id="rId39"/>
    <p:sldId id="410" r:id="rId40"/>
    <p:sldId id="414" r:id="rId41"/>
    <p:sldId id="413" r:id="rId42"/>
    <p:sldId id="421" r:id="rId43"/>
    <p:sldId id="328" r:id="rId44"/>
    <p:sldId id="311" r:id="rId45"/>
    <p:sldId id="368" r:id="rId46"/>
    <p:sldId id="293" r:id="rId47"/>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8000"/>
    <a:srgbClr val="50F03C"/>
    <a:srgbClr val="0000FF"/>
    <a:srgbClr val="2B91AF"/>
    <a:srgbClr val="A31515"/>
  </p:clrMru>
  <p:extLst>
    <p:ext uri="{E76CE94A-603C-4142-B9EB-6D1370010A27}">
      <p14:discardImageEditData xmlns:p14="http://schemas.microsoft.com/office/powerpoint/2007/7/12/main" xmlns="" val="0"/>
    </p:ext>
    <p:ext uri="{D31A062A-798A-4329-ABDD-BBA856620510}">
      <p14:defaultImageDpi xmlns:p14="http://schemas.microsoft.com/office/powerpoint/2007/7/12/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2" autoAdjust="0"/>
    <p:restoredTop sz="94660"/>
  </p:normalViewPr>
  <p:slideViewPr>
    <p:cSldViewPr>
      <p:cViewPr varScale="1">
        <p:scale>
          <a:sx n="66" d="100"/>
          <a:sy n="66" d="100"/>
        </p:scale>
        <p:origin x="-1014" y="-102"/>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09/11/2013</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p14="http://schemas.microsoft.com/office/powerpoint/2007/7/12/main" xmlns="" val="294162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09/11/2013</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p14="http://schemas.microsoft.com/office/powerpoint/2007/7/12/main" xmlns="" val="204203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9:21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9:21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9:21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9:21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9:21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11/9/2013 9:21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45</a:t>
            </a:fld>
            <a:endParaRPr lang="pt-PT"/>
          </a:p>
        </p:txBody>
      </p:sp>
    </p:spTree>
    <p:extLst>
      <p:ext uri="{BB962C8B-B14F-4D97-AF65-F5344CB8AC3E}">
        <p14:creationId xmlns:p14="http://schemas.microsoft.com/office/powerpoint/2007/7/12/main" xmlns="" val="2875876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ext uri="28A0092B-C50C-407e-A947-70E740481C1C">
                <a14:useLocalDpi xmlns:a14="http://schemas.microsoft.com/office/drawing/2007/7/7/main" xmlns="" val="0"/>
              </a:ext>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ext uri="28A0092B-C50C-407e-A947-70E740481C1C">
                <a14:useLocalDpi xmlns:a14="http://schemas.microsoft.com/office/drawing/2007/7/7/main" xmlns="" val="0"/>
              </a:ex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xmlns="" val="1"/>
            </a:ext>
          </a:extLst>
        </p:spPr>
      </p:pic>
    </p:spTree>
    <p:extLst>
      <p:ext uri="{BB962C8B-B14F-4D97-AF65-F5344CB8AC3E}">
        <p14:creationId xmlns:p14="http://schemas.microsoft.com/office/powerpoint/2007/7/12/main" xmlns="" val="2296204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07/7/12/main" xmlns="" val="15582110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1628332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29927439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ext uri="{BB962C8B-B14F-4D97-AF65-F5344CB8AC3E}">
        <p14:creationId xmlns:p14="http://schemas.microsoft.com/office/powerpoint/2007/7/12/main" xmlns="" val="23966928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ext uri="{BB962C8B-B14F-4D97-AF65-F5344CB8AC3E}">
        <p14:creationId xmlns:p14="http://schemas.microsoft.com/office/powerpoint/2007/7/12/main" xmlns="" val="1884871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07/7/12/main" xmlns="" val="109521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31215982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2175966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ext uri="{BB962C8B-B14F-4D97-AF65-F5344CB8AC3E}">
        <p14:creationId xmlns:p14="http://schemas.microsoft.com/office/powerpoint/2007/7/12/main" xmlns="" val="37608141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95300" y="274638"/>
            <a:ext cx="8915400" cy="1143000"/>
          </a:xfrm>
        </p:spPr>
        <p:txBody>
          <a:bodyPr/>
          <a:lstStyle>
            <a:lvl1pPr>
              <a:defRPr/>
            </a:lvl1pPr>
          </a:lstStyle>
          <a:p>
            <a:r>
              <a:rPr lang="pt-PT" dirty="0" smtClean="0"/>
              <a:t>Questões?</a:t>
            </a:r>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ext uri="{BB962C8B-B14F-4D97-AF65-F5344CB8AC3E}">
        <p14:creationId xmlns:p14="http://schemas.microsoft.com/office/powerpoint/2007/7/12/main" xmlns="" val="24490551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ext uri="28A0092B-C50C-407e-A947-70E740481C1C">
                <a14:useLocalDpi xmlns:a14="http://schemas.microsoft.com/office/drawing/2007/7/7/main" xmlns="" val="0"/>
              </a:ext>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1632735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07/7/12/main" xmlns="" val="12390551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ext uri="28A0092B-C50C-407e-A947-70E740481C1C">
                <a14:useLocalDpi xmlns:a14="http://schemas.microsoft.com/office/drawing/2007/7/7/main" xmlns="" val="0"/>
              </a:ext>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ext uri="28A0092B-C50C-407e-A947-70E740481C1C">
                <a14:useLocalDpi xmlns:a14="http://schemas.microsoft.com/office/drawing/2007/7/7/main" xmlns="" val="0"/>
              </a:ext>
            </a:extLst>
          </a:blip>
          <a:srcRect/>
          <a:stretch>
            <a:fillRect/>
          </a:stretch>
        </p:blipFill>
        <p:spPr bwMode="auto">
          <a:xfrm>
            <a:off x="6645188" y="5733256"/>
            <a:ext cx="3467100" cy="1446212"/>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xmlns="" val="1"/>
            </a:ext>
          </a:extLst>
        </p:spPr>
      </p:pic>
      <p:pic>
        <p:nvPicPr>
          <p:cNvPr id="11" name="Picture 7" descr="Logo Net H.png"/>
          <p:cNvPicPr>
            <a:picLocks noChangeAspect="1"/>
          </p:cNvPicPr>
          <p:nvPr userDrawn="1"/>
        </p:nvPicPr>
        <p:blipFill>
          <a:blip r:embed="rId17" cstate="print">
            <a:extLst>
              <a:ext uri="28A0092B-C50C-407e-A947-70E740481C1C">
                <a14:useLocalDpi xmlns:a14="http://schemas.microsoft.com/office/drawing/2007/7/7/main" xmlns="" val="0"/>
              </a:ext>
            </a:extLst>
          </a:blip>
          <a:srcRect/>
          <a:stretch>
            <a:fillRect/>
          </a:stretch>
        </p:blipFill>
        <p:spPr bwMode="auto">
          <a:xfrm>
            <a:off x="166654" y="6215082"/>
            <a:ext cx="1717675" cy="423863"/>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ext uri="{BB962C8B-B14F-4D97-AF65-F5344CB8AC3E}">
        <p14:creationId xmlns:p14="http://schemas.microsoft.com/office/powerpoint/2007/7/12/main" xmlns="" val="3135767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ackoverflow.com/questions/503957/why-do-people-use-velocity-and-or-nveloc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3.0/"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velocity.apache.org/engine/devel/developer-guide.html" TargetMode="External"/><Relationship Id="rId2" Type="http://schemas.openxmlformats.org/officeDocument/2006/relationships/hyperlink" Target="http://velocity.apache.org/engine/releases/velocity-1.5/vtl-reference-guide.html" TargetMode="External"/><Relationship Id="rId1" Type="http://schemas.openxmlformats.org/officeDocument/2006/relationships/slideLayout" Target="../slideLayouts/slideLayout2.xml"/><Relationship Id="rId5" Type="http://schemas.openxmlformats.org/officeDocument/2006/relationships/hyperlink" Target="http://docs.castleproject.org/MonoRail.NVelocity.ashx" TargetMode="External"/><Relationship Id="rId4" Type="http://schemas.openxmlformats.org/officeDocument/2006/relationships/hyperlink" Target="http://velocity.apache.org/engine/devel/user-guid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14.png"/><Relationship Id="rId7" Type="http://schemas.openxmlformats.org/officeDocument/2006/relationships/hyperlink" Target="http://www.iconarchive.com/show/social-media-icons-by-iconshock.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904660"/>
          </a:xfrm>
        </p:spPr>
        <p:txBody>
          <a:bodyPr>
            <a:normAutofit/>
          </a:bodyPr>
          <a:lstStyle/>
          <a:p>
            <a:pPr algn="l"/>
            <a:r>
              <a:rPr lang="en-US" b="0" dirty="0" smtClean="0"/>
              <a:t>The power of </a:t>
            </a:r>
            <a:r>
              <a:rPr lang="en-US" b="0" dirty="0" err="1" smtClean="0"/>
              <a:t>templating</a:t>
            </a:r>
            <a:r>
              <a:rPr lang="en-US" b="0" dirty="0" smtClean="0"/>
              <a:t>…</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43ª Reunião Presencial - 23/11/2013</a:t>
            </a:r>
            <a:endParaRPr lang="pt-PT" sz="2800" b="1" dirty="0">
              <a:solidFill>
                <a:schemeClr val="tx1">
                  <a:lumMod val="65000"/>
                  <a:lumOff val="35000"/>
                </a:schemeClr>
              </a:solidFill>
            </a:endParaRPr>
          </a:p>
        </p:txBody>
      </p:sp>
      <p:sp>
        <p:nvSpPr>
          <p:cNvPr id="8" name="Title 1"/>
          <p:cNvSpPr txBox="1">
            <a:spLocks/>
          </p:cNvSpPr>
          <p:nvPr/>
        </p:nvSpPr>
        <p:spPr>
          <a:xfrm>
            <a:off x="0" y="4725144"/>
            <a:ext cx="9906000" cy="828092"/>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with </a:t>
            </a: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NVelocity</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ext uri="{BB962C8B-B14F-4D97-AF65-F5344CB8AC3E}">
        <p14:creationId xmlns:p14="http://schemas.microsoft.com/office/powerpoint/2007/7/12/main" xmlns="" val="1337988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fontAlgn="base"/>
            <a:r>
              <a:rPr lang="en-US" sz="3200" dirty="0" smtClean="0"/>
              <a:t>“Why do people use Velocity and/or </a:t>
            </a:r>
            <a:r>
              <a:rPr lang="en-US" sz="3200" dirty="0" err="1" smtClean="0"/>
              <a:t>NVelocity</a:t>
            </a:r>
            <a:r>
              <a:rPr lang="en-US" sz="3200" dirty="0" smtClean="0"/>
              <a:t>?”</a:t>
            </a:r>
            <a:endParaRPr lang="en-US" sz="3200" dirty="0"/>
          </a:p>
        </p:txBody>
      </p:sp>
      <p:sp>
        <p:nvSpPr>
          <p:cNvPr id="3" name="Content Placeholder 2"/>
          <p:cNvSpPr>
            <a:spLocks noGrp="1"/>
          </p:cNvSpPr>
          <p:nvPr>
            <p:ph idx="1"/>
          </p:nvPr>
        </p:nvSpPr>
        <p:spPr/>
        <p:txBody>
          <a:bodyPr>
            <a:normAutofit fontScale="77500" lnSpcReduction="20000"/>
          </a:bodyPr>
          <a:lstStyle/>
          <a:p>
            <a:pPr marL="0" algn="just">
              <a:spcBef>
                <a:spcPts val="0"/>
              </a:spcBef>
              <a:buNone/>
            </a:pPr>
            <a:r>
              <a:rPr lang="en-US" dirty="0" smtClean="0"/>
              <a:t>“Since the dawn of web apps, people started to think about separation of concerns in many applications, including web applications. The challenge is to separate what is view code from what is business code, or logic code. When </a:t>
            </a:r>
            <a:r>
              <a:rPr lang="en-US" dirty="0" err="1" smtClean="0"/>
              <a:t>jsps</a:t>
            </a:r>
            <a:r>
              <a:rPr lang="en-US" dirty="0" smtClean="0"/>
              <a:t> first arrived, many people where coding lots of logic in </a:t>
            </a:r>
            <a:r>
              <a:rPr lang="en-US" dirty="0" err="1" smtClean="0"/>
              <a:t>jsps</a:t>
            </a:r>
            <a:r>
              <a:rPr lang="en-US" dirty="0" smtClean="0"/>
              <a:t> directly (stuff like db access and other), breaking the basic principle of </a:t>
            </a:r>
            <a:r>
              <a:rPr lang="en-US" b="1" dirty="0" smtClean="0"/>
              <a:t>separation of concerns</a:t>
            </a:r>
            <a:r>
              <a:rPr lang="en-US" dirty="0" smtClean="0"/>
              <a:t> (</a:t>
            </a:r>
            <a:r>
              <a:rPr lang="en-US" dirty="0" err="1" smtClean="0"/>
              <a:t>jsps</a:t>
            </a:r>
            <a:r>
              <a:rPr lang="en-US" dirty="0" smtClean="0"/>
              <a:t> should be responsible for the presentation, not for the logic).”</a:t>
            </a:r>
          </a:p>
          <a:p>
            <a:pPr marL="0" algn="just">
              <a:spcBef>
                <a:spcPts val="0"/>
              </a:spcBef>
              <a:buNone/>
            </a:pPr>
            <a:r>
              <a:rPr lang="pt-PT" sz="1400" dirty="0" smtClean="0"/>
              <a:t>Source: </a:t>
            </a:r>
            <a:r>
              <a:rPr lang="pt-PT" sz="1400" dirty="0" smtClean="0">
                <a:hlinkClick r:id="rId2"/>
              </a:rPr>
              <a:t>http://stackoverflow.com/questions/503957/why-do-people-use-velocity-and-or-nvelocity</a:t>
            </a:r>
            <a:endParaRPr lang="pt-PT"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a:t>
            </a:r>
            <a:endParaRPr lang="pt-PT" dirty="0"/>
          </a:p>
        </p:txBody>
      </p:sp>
      <p:sp>
        <p:nvSpPr>
          <p:cNvPr id="4" name="Content Placeholder 3"/>
          <p:cNvSpPr>
            <a:spLocks noGrp="1"/>
          </p:cNvSpPr>
          <p:nvPr>
            <p:ph idx="1"/>
          </p:nvPr>
        </p:nvSpPr>
        <p:spPr/>
        <p:txBody>
          <a:bodyPr>
            <a:noAutofit/>
          </a:bodyPr>
          <a:lstStyle/>
          <a:p>
            <a:pPr>
              <a:lnSpc>
                <a:spcPts val="3840"/>
              </a:lnSpc>
            </a:pPr>
            <a:r>
              <a:rPr lang="pt-PT" sz="3200" dirty="0" smtClean="0"/>
              <a:t>Port  do projeto Apache Jakarta Velocity</a:t>
            </a:r>
          </a:p>
          <a:p>
            <a:pPr>
              <a:lnSpc>
                <a:spcPts val="3840"/>
              </a:lnSpc>
            </a:pPr>
            <a:r>
              <a:rPr lang="pt-PT" sz="3200" dirty="0" smtClean="0"/>
              <a:t>Simples </a:t>
            </a:r>
          </a:p>
          <a:p>
            <a:pPr lvl="1">
              <a:lnSpc>
                <a:spcPts val="3840"/>
              </a:lnSpc>
            </a:pPr>
            <a:r>
              <a:rPr lang="pt-PT" sz="3200" dirty="0" smtClean="0"/>
              <a:t>Aprender</a:t>
            </a:r>
          </a:p>
          <a:p>
            <a:pPr lvl="1">
              <a:lnSpc>
                <a:spcPts val="3840"/>
              </a:lnSpc>
            </a:pPr>
            <a:r>
              <a:rPr lang="pt-PT" sz="3200" dirty="0" smtClean="0"/>
              <a:t>Usar</a:t>
            </a:r>
          </a:p>
          <a:p>
            <a:pPr lvl="1">
              <a:lnSpc>
                <a:spcPts val="3840"/>
              </a:lnSpc>
            </a:pPr>
            <a:r>
              <a:rPr lang="pt-PT" sz="3200" dirty="0" smtClean="0"/>
              <a:t>Estender</a:t>
            </a:r>
          </a:p>
          <a:p>
            <a:pPr>
              <a:lnSpc>
                <a:spcPts val="3840"/>
              </a:lnSpc>
            </a:pPr>
            <a:r>
              <a:rPr lang="pt-PT" sz="3200" dirty="0" smtClean="0"/>
              <a:t>Projecto popular: “Castle Project” (MonoRail)</a:t>
            </a:r>
          </a:p>
          <a:p>
            <a:pPr>
              <a:lnSpc>
                <a:spcPts val="3840"/>
              </a:lnSpc>
            </a:pPr>
            <a:r>
              <a:rPr lang="pt-PT" sz="3200" dirty="0" smtClean="0"/>
              <a:t>Utilizado por uma grande empresa portuguesa para gerar código automático </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lstStyle/>
          <a:p>
            <a:r>
              <a:rPr lang="pt-PT" dirty="0" smtClean="0"/>
              <a:t>Separação de Responsabilidades</a:t>
            </a:r>
          </a:p>
          <a:p>
            <a:r>
              <a:rPr lang="pt-PT" dirty="0" smtClean="0"/>
              <a:t>Linguagem fácil de aprender</a:t>
            </a:r>
          </a:p>
          <a:p>
            <a:r>
              <a:rPr lang="pt-PT" dirty="0" smtClean="0"/>
              <a:t>Sintaxe igual ao Velocity</a:t>
            </a:r>
          </a:p>
          <a:p>
            <a:r>
              <a:rPr lang="pt-PT" dirty="0" smtClean="0"/>
              <a:t>Utilizado para múltiplos propósitos</a:t>
            </a:r>
            <a:endParaRPr lang="pt-PT" dirty="0"/>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Prós</a:t>
            </a:r>
            <a:endParaRPr lang="pt-PT" sz="4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lstStyle/>
          <a:p>
            <a:r>
              <a:rPr lang="pt-PT" dirty="0" smtClean="0"/>
              <a:t>Linguagem interpretada</a:t>
            </a:r>
          </a:p>
          <a:p>
            <a:r>
              <a:rPr lang="pt-PT" dirty="0" smtClean="0"/>
              <a:t>Documentação dispersa</a:t>
            </a:r>
          </a:p>
          <a:p>
            <a:r>
              <a:rPr lang="pt-PT" dirty="0" smtClean="0"/>
              <a:t>Comunidade pouco ativa</a:t>
            </a:r>
          </a:p>
          <a:p>
            <a:r>
              <a:rPr lang="pt-PT" dirty="0" smtClean="0"/>
              <a:t>Projetos ‘parados’ </a:t>
            </a:r>
          </a:p>
          <a:p>
            <a:endParaRPr lang="pt-PT" dirty="0"/>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pt-PT" sz="4400" dirty="0" smtClean="0"/>
              <a:t>Contras</a:t>
            </a:r>
            <a:endParaRPr lang="pt-PT" sz="4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pt-PT" dirty="0" smtClean="0"/>
              <a:t>NVelocity</a:t>
            </a:r>
            <a:endParaRPr lang="pt-PT" dirty="0"/>
          </a:p>
        </p:txBody>
      </p:sp>
      <p:sp>
        <p:nvSpPr>
          <p:cNvPr id="3" name="Content Placeholder 2"/>
          <p:cNvSpPr>
            <a:spLocks noGrp="1"/>
          </p:cNvSpPr>
          <p:nvPr>
            <p:ph idx="1"/>
          </p:nvPr>
        </p:nvSpPr>
        <p:spPr>
          <a:xfrm>
            <a:off x="495300" y="2384884"/>
            <a:ext cx="8915400" cy="3741280"/>
          </a:xfrm>
        </p:spPr>
        <p:txBody>
          <a:bodyPr>
            <a:normAutofit/>
          </a:bodyPr>
          <a:lstStyle/>
          <a:p>
            <a:r>
              <a:rPr lang="pt-PT" dirty="0" smtClean="0"/>
              <a:t>Nuget</a:t>
            </a:r>
          </a:p>
          <a:p>
            <a:pPr lvl="1"/>
            <a:r>
              <a:rPr lang="pt-PT" dirty="0" smtClean="0"/>
              <a:t> Castle Project (V1.0.3 e V.1.1.1) </a:t>
            </a:r>
          </a:p>
          <a:p>
            <a:r>
              <a:rPr lang="pt-PT" dirty="0" smtClean="0"/>
              <a:t>Castle Project</a:t>
            </a:r>
          </a:p>
          <a:p>
            <a:pPr lvl="1"/>
            <a:r>
              <a:rPr lang="pt-PT" sz="2400" dirty="0" smtClean="0"/>
              <a:t>http://sourceforge.net/projects/castleproject/files/NVelocity/</a:t>
            </a:r>
          </a:p>
        </p:txBody>
      </p:sp>
      <p:sp>
        <p:nvSpPr>
          <p:cNvPr id="4" name="Title 1"/>
          <p:cNvSpPr txBox="1">
            <a:spLocks/>
          </p:cNvSpPr>
          <p:nvPr/>
        </p:nvSpPr>
        <p:spPr>
          <a:xfrm>
            <a:off x="647700" y="427038"/>
            <a:ext cx="89154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2500" y="1340768"/>
            <a:ext cx="8928992" cy="76944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pt-PT" sz="4400" dirty="0" smtClean="0"/>
              <a:t>Instalação</a:t>
            </a:r>
            <a:endParaRPr lang="pt-PT"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World”</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72580" y="1700808"/>
            <a:ext cx="8035713" cy="4071270"/>
          </a:xfrm>
          <a:prstGeom prst="rect">
            <a:avLst/>
          </a:prstGeom>
          <a:noFill/>
          <a:ln w="9525">
            <a:noFill/>
            <a:miter lim="800000"/>
            <a:headEnd/>
            <a:tailEnd/>
          </a:ln>
        </p:spPr>
      </p:pic>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fontScale="62500" lnSpcReduction="20000"/>
          </a:bodyPr>
          <a:lstStyle/>
          <a:p>
            <a:pPr algn="ctr">
              <a:buNone/>
            </a:pPr>
            <a:r>
              <a:rPr lang="pt-PT" sz="9600" dirty="0" smtClean="0"/>
              <a:t>NVelocity</a:t>
            </a:r>
          </a:p>
          <a:p>
            <a:pPr algn="ctr">
              <a:buNone/>
            </a:pPr>
            <a:r>
              <a:rPr lang="pt-PT" sz="9600" dirty="0" smtClean="0"/>
              <a:t>Sintaxe</a:t>
            </a:r>
            <a:endParaRPr lang="pt-PT" sz="9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492388"/>
          </a:xfrm>
        </p:spPr>
        <p:txBody>
          <a:bodyPr>
            <a:noAutofit/>
          </a:bodyPr>
          <a:lstStyle/>
          <a:p>
            <a:r>
              <a:rPr lang="pt-PT" sz="3200" dirty="0" smtClean="0"/>
              <a:t>Conjunto de instruções limitado</a:t>
            </a:r>
          </a:p>
          <a:p>
            <a:pPr lvl="1">
              <a:lnSpc>
                <a:spcPct val="200000"/>
              </a:lnSpc>
            </a:pPr>
            <a:r>
              <a:rPr lang="pt-PT" sz="2800" dirty="0" smtClean="0"/>
              <a:t>Comentários</a:t>
            </a:r>
          </a:p>
          <a:p>
            <a:pPr lvl="1">
              <a:lnSpc>
                <a:spcPct val="200000"/>
              </a:lnSpc>
            </a:pPr>
            <a:r>
              <a:rPr lang="pt-PT" sz="2800" dirty="0" smtClean="0"/>
              <a:t>Referências</a:t>
            </a:r>
          </a:p>
          <a:p>
            <a:pPr lvl="1">
              <a:lnSpc>
                <a:spcPct val="200000"/>
              </a:lnSpc>
            </a:pPr>
            <a:r>
              <a:rPr lang="pt-PT" sz="2800" dirty="0" smtClean="0"/>
              <a:t>Diretivas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Velocity Template Language (VTL)</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Comentários</a:t>
            </a:r>
          </a:p>
          <a:p>
            <a:pPr lvl="1"/>
            <a:r>
              <a:rPr lang="pt-PT" sz="2800" dirty="0" smtClean="0"/>
              <a:t>De linha: </a:t>
            </a:r>
          </a:p>
          <a:p>
            <a:pPr lvl="2"/>
            <a:r>
              <a:rPr lang="pt-PT" sz="2400" dirty="0" smtClean="0"/>
              <a:t>Começam com ‘</a:t>
            </a:r>
            <a:r>
              <a:rPr lang="pt-PT" sz="2400" b="1" dirty="0" smtClean="0"/>
              <a:t>##</a:t>
            </a:r>
            <a:r>
              <a:rPr lang="pt-PT" sz="2400" dirty="0" smtClean="0"/>
              <a:t>’ e acabam no fim da linha</a:t>
            </a:r>
          </a:p>
          <a:p>
            <a:pPr lvl="1"/>
            <a:r>
              <a:rPr lang="pt-PT" sz="2800" dirty="0" smtClean="0"/>
              <a:t>Multilinha:</a:t>
            </a:r>
          </a:p>
          <a:p>
            <a:pPr lvl="2"/>
            <a:r>
              <a:rPr lang="pt-PT" sz="2400" dirty="0" smtClean="0"/>
              <a:t>Começam com ‘</a:t>
            </a:r>
            <a:r>
              <a:rPr lang="pt-PT" sz="2400" b="1" dirty="0" smtClean="0"/>
              <a:t>#*</a:t>
            </a:r>
            <a:r>
              <a:rPr lang="pt-PT" sz="2400" dirty="0" smtClean="0"/>
              <a:t>’  e terminam com ‘</a:t>
            </a:r>
            <a:r>
              <a:rPr lang="pt-PT" sz="2400" b="1" dirty="0" smtClean="0"/>
              <a:t>*#</a:t>
            </a:r>
            <a:r>
              <a:rPr lang="pt-PT" sz="2400" dirty="0" smtClean="0"/>
              <a:t>’</a:t>
            </a:r>
          </a:p>
          <a:p>
            <a:pPr lvl="1"/>
            <a:r>
              <a:rPr lang="pt-PT" sz="2800" dirty="0" smtClean="0"/>
              <a:t>VTL:</a:t>
            </a:r>
          </a:p>
          <a:p>
            <a:pPr lvl="2"/>
            <a:r>
              <a:rPr lang="pt-PT" sz="2400" dirty="0" smtClean="0"/>
              <a:t>Começam com ‘</a:t>
            </a:r>
            <a:r>
              <a:rPr lang="pt-PT" sz="2400" b="1" dirty="0" smtClean="0"/>
              <a:t>#**</a:t>
            </a:r>
            <a:r>
              <a:rPr lang="pt-PT" sz="2400" dirty="0" smtClean="0"/>
              <a:t>’  e terminam com ‘</a:t>
            </a:r>
            <a:r>
              <a:rPr lang="pt-PT" sz="2400" b="1" dirty="0" smtClean="0"/>
              <a:t>*#</a:t>
            </a:r>
            <a:r>
              <a:rPr lang="pt-PT" sz="2400" dirty="0" smtClean="0"/>
              <a:t>’</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Comentários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smtClean="0"/>
              <a:t>Licença</a:t>
            </a:r>
            <a:endParaRPr lang="pt-PT" dirty="0"/>
          </a:p>
        </p:txBody>
      </p:sp>
      <p:sp>
        <p:nvSpPr>
          <p:cNvPr id="7" name="Content Placeholder 2"/>
          <p:cNvSpPr>
            <a:spLocks noGrp="1"/>
          </p:cNvSpPr>
          <p:nvPr>
            <p:ph idx="1"/>
          </p:nvPr>
        </p:nvSpPr>
        <p:spPr>
          <a:xfrm>
            <a:off x="495300" y="1600201"/>
            <a:ext cx="8915400" cy="4817131"/>
          </a:xfrm>
        </p:spPr>
        <p:txBody>
          <a:bodyPr>
            <a:noAutofit/>
          </a:bodyPr>
          <a:lstStyle/>
          <a:p>
            <a:pPr marL="0" indent="0">
              <a:buNone/>
            </a:pPr>
            <a:r>
              <a:rPr lang="pt-PT" sz="2800" b="1" u="sng" dirty="0" smtClean="0">
                <a:solidFill>
                  <a:srgbClr val="008000"/>
                </a:solidFill>
              </a:rPr>
              <a:t>Attribution 3.0 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800" dirty="0" smtClean="0"/>
              <a:t> </a:t>
            </a:r>
            <a:r>
              <a:rPr lang="en-US" sz="2400" dirty="0" smtClean="0"/>
              <a:t>to adapt the work to make commercial use of the 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by the author or licensor (but not in any way that suggests that they endorse you or your use of the work)</a:t>
            </a:r>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0" y="2060848"/>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7869324" y="1592796"/>
            <a:ext cx="1117460" cy="393651"/>
          </a:xfrm>
          <a:prstGeom prst="rect">
            <a:avLst/>
          </a:prstGeom>
        </p:spPr>
      </p:pic>
    </p:spTree>
    <p:extLst>
      <p:ext uri="{BB962C8B-B14F-4D97-AF65-F5344CB8AC3E}">
        <p14:creationId xmlns="" xmlns:p14="http://schemas.microsoft.com/office/powerpoint/2007/7/12/main" val="1875469109"/>
      </p:ext>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Identificadores VTL</a:t>
            </a:r>
          </a:p>
          <a:p>
            <a:pPr lvl="1"/>
            <a:r>
              <a:rPr lang="pt-PT" sz="2800" dirty="0" smtClean="0"/>
              <a:t>Variáveis: </a:t>
            </a:r>
          </a:p>
          <a:p>
            <a:pPr lvl="2"/>
            <a:r>
              <a:rPr lang="pt-PT" sz="2400" b="1" dirty="0" smtClean="0">
                <a:solidFill>
                  <a:srgbClr val="008000"/>
                </a:solidFill>
              </a:rPr>
              <a:t>$</a:t>
            </a:r>
            <a:r>
              <a:rPr lang="pt-PT" sz="2400" dirty="0" smtClean="0"/>
              <a:t> [ ! ][ { ][ a-z, A-Z ][ a-z, A-Z, 0..9, -, _ ][ } ]</a:t>
            </a:r>
          </a:p>
          <a:p>
            <a:pPr lvl="1"/>
            <a:r>
              <a:rPr lang="pt-PT" sz="2800" dirty="0" smtClean="0"/>
              <a:t>Propriedades:</a:t>
            </a:r>
          </a:p>
          <a:p>
            <a:pPr lvl="2"/>
            <a:r>
              <a:rPr lang="pt-PT" sz="2400" b="1" dirty="0" smtClean="0">
                <a:solidFill>
                  <a:srgbClr val="008000"/>
                </a:solidFill>
              </a:rPr>
              <a:t>$</a:t>
            </a:r>
            <a:r>
              <a:rPr lang="pt-PT" sz="1800" dirty="0" smtClean="0"/>
              <a:t> [ { ][ a-z, A-Z ][ a-z, A-Z, 0.-9, -, _ ]* .[a-z, A-Z ][ a-z, A-Z, 0-9, -, _ ]* [ } ]</a:t>
            </a:r>
          </a:p>
          <a:p>
            <a:pPr lvl="1"/>
            <a:r>
              <a:rPr lang="pt-PT" sz="2800" dirty="0" smtClean="0"/>
              <a:t>Métodos:</a:t>
            </a:r>
          </a:p>
          <a:p>
            <a:pPr lvl="2"/>
            <a:r>
              <a:rPr lang="pt-PT" sz="1800" b="1" dirty="0" smtClean="0">
                <a:solidFill>
                  <a:srgbClr val="008000"/>
                </a:solidFill>
              </a:rPr>
              <a:t>$</a:t>
            </a:r>
            <a:r>
              <a:rPr lang="pt-PT" sz="1800" dirty="0" smtClean="0"/>
              <a:t>[ { ][ a-z, A-Z ][ a-z, A-Z, 0.-9, -, _ ]* .[a-z, A-Z ][ a-z, A-Z, 0-9, -, _ ]*( [ </a:t>
            </a:r>
            <a:r>
              <a:rPr lang="pt-PT" sz="1800" i="1" dirty="0" smtClean="0"/>
              <a:t>optional parameter list...</a:t>
            </a:r>
            <a:r>
              <a:rPr lang="pt-PT" sz="1800" dirty="0" smtClean="0"/>
              <a:t> ] ) [ } ]</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Exemplos de Identificadores VTL</a:t>
            </a:r>
          </a:p>
          <a:p>
            <a:pPr lvl="1"/>
            <a:r>
              <a:rPr lang="pt-PT" sz="2800" dirty="0" smtClean="0"/>
              <a:t>Variáveis: </a:t>
            </a:r>
          </a:p>
          <a:p>
            <a:pPr lvl="2"/>
            <a:r>
              <a:rPr lang="pt-PT" sz="2400" b="1" dirty="0" smtClean="0">
                <a:solidFill>
                  <a:srgbClr val="008000"/>
                </a:solidFill>
              </a:rPr>
              <a:t>$</a:t>
            </a:r>
            <a:r>
              <a:rPr lang="pt-PT" sz="2400" dirty="0" smtClean="0"/>
              <a:t>evento</a:t>
            </a:r>
          </a:p>
          <a:p>
            <a:pPr lvl="1"/>
            <a:r>
              <a:rPr lang="pt-PT" sz="2800" dirty="0" smtClean="0"/>
              <a:t>Propriedades:</a:t>
            </a:r>
          </a:p>
          <a:p>
            <a:pPr lvl="2"/>
            <a:r>
              <a:rPr lang="pt-PT" sz="2400" b="1" dirty="0" smtClean="0">
                <a:solidFill>
                  <a:srgbClr val="008000"/>
                </a:solidFill>
              </a:rPr>
              <a:t>$</a:t>
            </a:r>
            <a:r>
              <a:rPr lang="pt-PT" sz="2400" dirty="0" smtClean="0"/>
              <a:t>Evento.Sessao</a:t>
            </a:r>
          </a:p>
          <a:p>
            <a:pPr lvl="1"/>
            <a:r>
              <a:rPr lang="pt-PT" sz="2800" dirty="0" smtClean="0"/>
              <a:t>Métodos:</a:t>
            </a:r>
          </a:p>
          <a:p>
            <a:pPr lvl="2"/>
            <a:r>
              <a:rPr lang="pt-PT" sz="2400" b="1" dirty="0" smtClean="0">
                <a:solidFill>
                  <a:srgbClr val="008000"/>
                </a:solidFill>
              </a:rPr>
              <a:t>$</a:t>
            </a:r>
            <a:r>
              <a:rPr lang="pt-PT" sz="2400" dirty="0" smtClean="0"/>
              <a:t>Evento.getAttendees()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3200" dirty="0" smtClean="0"/>
              <a:t>Identificadores VTL</a:t>
            </a:r>
          </a:p>
          <a:p>
            <a:pPr lvl="1"/>
            <a:r>
              <a:rPr lang="pt-PT" sz="2800" dirty="0" smtClean="0"/>
              <a:t>Notação Normal </a:t>
            </a:r>
          </a:p>
          <a:p>
            <a:pPr lvl="2"/>
            <a:r>
              <a:rPr lang="pt-PT" sz="2400" dirty="0" smtClean="0"/>
              <a:t>Utilização habitual. Ex: $evento</a:t>
            </a:r>
          </a:p>
          <a:p>
            <a:pPr lvl="1"/>
            <a:r>
              <a:rPr lang="pt-PT" sz="2800" dirty="0" smtClean="0"/>
              <a:t>Notação Formal</a:t>
            </a:r>
          </a:p>
          <a:p>
            <a:pPr lvl="2"/>
            <a:r>
              <a:rPr lang="pt-PT" sz="2400" dirty="0" smtClean="0"/>
              <a:t>Colocação de  { }. Ex: ${evento}.  ${evento}1 != $evento1</a:t>
            </a:r>
          </a:p>
          <a:p>
            <a:pPr lvl="1"/>
            <a:r>
              <a:rPr lang="pt-PT" sz="2800" dirty="0" smtClean="0"/>
              <a:t>Notação Silenciosa</a:t>
            </a:r>
          </a:p>
          <a:p>
            <a:pPr lvl="2"/>
            <a:r>
              <a:rPr lang="pt-PT" sz="2400" dirty="0" smtClean="0"/>
              <a:t>Colocação de  ! . Ex: $!evento,  $!{evento}</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Referências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“VTL Demo”</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80592" y="1736812"/>
            <a:ext cx="7776864" cy="3940125"/>
          </a:xfrm>
          <a:prstGeom prst="rect">
            <a:avLst/>
          </a:prstGeom>
          <a:noFill/>
          <a:ln w="9525">
            <a:noFill/>
            <a:miter lim="800000"/>
            <a:headEnd/>
            <a:tailEnd/>
          </a:ln>
        </p:spPr>
      </p:pic>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r>
              <a:rPr lang="pt-PT" sz="2800" dirty="0" smtClean="0"/>
              <a:t>Começam sempre por </a:t>
            </a:r>
            <a:r>
              <a:rPr lang="pt-PT" sz="2800" b="1" dirty="0" smtClean="0"/>
              <a:t>#</a:t>
            </a:r>
          </a:p>
          <a:p>
            <a:r>
              <a:rPr lang="pt-PT" sz="2800" dirty="0" smtClean="0"/>
              <a:t>Podem ter { }</a:t>
            </a:r>
          </a:p>
          <a:p>
            <a:r>
              <a:rPr lang="pt-PT" sz="2800" dirty="0" smtClean="0"/>
              <a:t>Acabam sempre por </a:t>
            </a:r>
            <a:r>
              <a:rPr lang="pt-PT" sz="2800" b="1" dirty="0" smtClean="0"/>
              <a:t>#end</a:t>
            </a:r>
          </a:p>
          <a:p>
            <a:pPr lvl="1"/>
            <a:r>
              <a:rPr lang="pt-PT" sz="2400" dirty="0" smtClean="0"/>
              <a:t>Excepto o #SET</a:t>
            </a:r>
          </a:p>
          <a:p>
            <a:r>
              <a:rPr lang="pt-PT" sz="2800" dirty="0" smtClean="0"/>
              <a:t>É case sensitive</a:t>
            </a:r>
          </a:p>
          <a:p>
            <a:pPr lvl="1"/>
            <a:r>
              <a:rPr lang="pt-PT" sz="2400" dirty="0" smtClean="0"/>
              <a:t>Todas as directivas são em minúsculas</a:t>
            </a:r>
          </a:p>
          <a:p>
            <a:pPr lvl="1"/>
            <a:r>
              <a:rPr lang="pt-PT" sz="2400" dirty="0" smtClean="0"/>
              <a:t>As referências também são case sensitive</a:t>
            </a:r>
          </a:p>
          <a:p>
            <a:endParaRPr lang="pt-PT" sz="2800" dirty="0" smtClean="0"/>
          </a:p>
          <a:p>
            <a:endParaRPr lang="pt-PT" sz="28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1944216"/>
          </a:xfrm>
        </p:spPr>
        <p:txBody>
          <a:bodyPr>
            <a:noAutofit/>
          </a:bodyPr>
          <a:lstStyle/>
          <a:p>
            <a:pPr>
              <a:buNone/>
            </a:pPr>
            <a:r>
              <a:rPr lang="pt-PT" sz="2800" dirty="0" smtClean="0"/>
              <a:t>#SET</a:t>
            </a:r>
          </a:p>
          <a:p>
            <a:pPr lvl="1"/>
            <a:r>
              <a:rPr lang="pt-PT" sz="2400" dirty="0" smtClean="0"/>
              <a:t>Estabelece o valor do identificador VTL</a:t>
            </a:r>
          </a:p>
          <a:p>
            <a:pPr lvl="1"/>
            <a:r>
              <a:rPr lang="pt-PT" sz="2400" dirty="0" smtClean="0"/>
              <a:t>#set( $evento = “Netponto” )</a:t>
            </a:r>
          </a:p>
          <a:p>
            <a:pPr lvl="1"/>
            <a:r>
              <a:rPr lang="pt-PT" sz="2400" dirty="0" smtClean="0"/>
              <a:t>Suporta listas, arrays, contantes, literais e variáveis</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
        <p:nvSpPr>
          <p:cNvPr id="5" name="TextBox 4"/>
          <p:cNvSpPr txBox="1"/>
          <p:nvPr/>
        </p:nvSpPr>
        <p:spPr>
          <a:xfrm>
            <a:off x="452500" y="4315743"/>
            <a:ext cx="8928992" cy="76944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pt-PT" sz="4400" dirty="0" smtClean="0"/>
              <a:t>Nota:</a:t>
            </a:r>
          </a:p>
        </p:txBody>
      </p:sp>
      <p:sp>
        <p:nvSpPr>
          <p:cNvPr id="8" name="Content Placeholder 3"/>
          <p:cNvSpPr txBox="1">
            <a:spLocks/>
          </p:cNvSpPr>
          <p:nvPr/>
        </p:nvSpPr>
        <p:spPr>
          <a:xfrm>
            <a:off x="452500" y="5085184"/>
            <a:ext cx="8915400" cy="9361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pt-PT" sz="2400" b="0" i="0" u="none" strike="noStrike" kern="1200" cap="none" spc="0" normalizeH="0" baseline="0" noProof="0" dirty="0" smtClean="0">
                <a:ln>
                  <a:noFill/>
                </a:ln>
                <a:solidFill>
                  <a:schemeClr val="tx1"/>
                </a:solidFill>
                <a:effectLst/>
                <a:uLnTx/>
                <a:uFillTx/>
                <a:latin typeface="+mn-lt"/>
                <a:ea typeface="+mn-ea"/>
                <a:cs typeface="+mn-cs"/>
              </a:rPr>
              <a:t>Admintindo</a:t>
            </a:r>
            <a:r>
              <a:rPr kumimoji="0" lang="pt-PT" sz="2400" b="0" i="0" u="none" strike="noStrike" kern="1200" cap="none" spc="0" normalizeH="0" noProof="0" dirty="0" smtClean="0">
                <a:ln>
                  <a:noFill/>
                </a:ln>
                <a:solidFill>
                  <a:schemeClr val="tx1"/>
                </a:solidFill>
                <a:effectLst/>
                <a:uLnTx/>
                <a:uFillTx/>
                <a:latin typeface="+mn-lt"/>
                <a:ea typeface="+mn-ea"/>
                <a:cs typeface="+mn-cs"/>
              </a:rPr>
              <a:t> que $evento = “Netponto”</a:t>
            </a:r>
          </a:p>
          <a:p>
            <a:pPr marL="342900" marR="0" lvl="0" indent="-342900" algn="l" defTabSz="914400" rtl="0" eaLnBrk="1" fontAlgn="auto" latinLnBrk="0" hangingPunct="1">
              <a:lnSpc>
                <a:spcPct val="100000"/>
              </a:lnSpc>
              <a:spcBef>
                <a:spcPct val="20000"/>
              </a:spcBef>
              <a:spcAft>
                <a:spcPts val="0"/>
              </a:spcAft>
              <a:buClrTx/>
              <a:buSzTx/>
              <a:tabLst/>
              <a:defRPr/>
            </a:pPr>
            <a:r>
              <a:rPr lang="pt-PT" sz="2400" noProof="0" dirty="0" smtClean="0"/>
              <a:t>“$envento” != ‘$evento’ =&gt; Netponto != $evento</a:t>
            </a:r>
            <a:endParaRPr kumimoji="0" lang="pt-PT"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graphicFrame>
        <p:nvGraphicFramePr>
          <p:cNvPr id="7" name="Table 6"/>
          <p:cNvGraphicFramePr>
            <a:graphicFrameLocks noGrp="1"/>
          </p:cNvGraphicFramePr>
          <p:nvPr/>
        </p:nvGraphicFramePr>
        <p:xfrm>
          <a:off x="524508" y="2960948"/>
          <a:ext cx="8892988" cy="2808312"/>
        </p:xfrm>
        <a:graphic>
          <a:graphicData uri="http://schemas.openxmlformats.org/drawingml/2006/table">
            <a:tbl>
              <a:tblPr firstRow="1" bandRow="1">
                <a:tableStyleId>{F5AB1C69-6EDB-4FF4-983F-18BD219EF322}</a:tableStyleId>
              </a:tblPr>
              <a:tblGrid>
                <a:gridCol w="4446494"/>
                <a:gridCol w="4446494"/>
              </a:tblGrid>
              <a:tr h="468052">
                <a:tc>
                  <a:txBody>
                    <a:bodyPr/>
                    <a:lstStyle/>
                    <a:p>
                      <a:pPr algn="ctr"/>
                      <a:r>
                        <a:rPr lang="pt-PT" dirty="0" smtClean="0"/>
                        <a:t>Operação</a:t>
                      </a:r>
                      <a:endParaRPr lang="pt-PT" dirty="0"/>
                    </a:p>
                  </a:txBody>
                  <a:tcPr/>
                </a:tc>
                <a:tc>
                  <a:txBody>
                    <a:bodyPr/>
                    <a:lstStyle/>
                    <a:p>
                      <a:pPr algn="ctr"/>
                      <a:r>
                        <a:rPr lang="pt-PT" dirty="0" smtClean="0"/>
                        <a:t>Exemplo</a:t>
                      </a:r>
                      <a:endParaRPr lang="pt-PT" dirty="0"/>
                    </a:p>
                  </a:txBody>
                  <a:tcPr/>
                </a:tc>
              </a:tr>
              <a:tr h="468052">
                <a:tc>
                  <a:txBody>
                    <a:bodyPr/>
                    <a:lstStyle/>
                    <a:p>
                      <a:r>
                        <a:rPr lang="pt-PT" dirty="0" smtClean="0"/>
                        <a:t>Adição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Subtração</a:t>
                      </a:r>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Multiplicação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Divisão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r h="468052">
                <a:tc>
                  <a:txBody>
                    <a:bodyPr/>
                    <a:lstStyle/>
                    <a:p>
                      <a:r>
                        <a:rPr lang="pt-PT" dirty="0" smtClean="0"/>
                        <a:t>Resto</a:t>
                      </a:r>
                      <a:endParaRPr lang="pt-PT" dirty="0"/>
                    </a:p>
                  </a:txBody>
                  <a:tcPr/>
                </a:tc>
                <a:tc>
                  <a:txBody>
                    <a:bodyPr/>
                    <a:lstStyle/>
                    <a:p>
                      <a:r>
                        <a:rPr lang="pt-PT" sz="1800" b="0" i="0" kern="1200" dirty="0" smtClean="0">
                          <a:solidFill>
                            <a:schemeClr val="dk1"/>
                          </a:solidFill>
                          <a:latin typeface="+mn-lt"/>
                          <a:ea typeface="+mn-ea"/>
                          <a:cs typeface="+mn-cs"/>
                        </a:rPr>
                        <a:t> #set( $value = $foo % 1 )</a:t>
                      </a:r>
                      <a:endParaRPr lang="pt-PT" dirty="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Expressões aritméticas:</a:t>
            </a:r>
            <a:endParaRPr lang="pt-PT" sz="3200" b="1" dirty="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#IF / #IF-#ELSE / #IF-#ELSEIF-#ELSE</a:t>
            </a:r>
          </a:p>
          <a:p>
            <a:pPr lvl="1">
              <a:buNone/>
            </a:pPr>
            <a:r>
              <a:rPr lang="pt-PT" sz="2400" b="1" dirty="0" smtClean="0">
                <a:solidFill>
                  <a:srgbClr val="008000"/>
                </a:solidFill>
              </a:rPr>
              <a:t>#IF (Expressão Booleana)</a:t>
            </a:r>
          </a:p>
          <a:p>
            <a:pPr lvl="1">
              <a:buNone/>
            </a:pPr>
            <a:endParaRPr lang="pt-PT" sz="2400" dirty="0" smtClean="0"/>
          </a:p>
          <a:p>
            <a:pPr lvl="1">
              <a:buNone/>
            </a:pPr>
            <a:r>
              <a:rPr lang="pt-PT" sz="2400" dirty="0" smtClean="0"/>
              <a:t>[ #ELSEIF (Expressão Booleana) ] </a:t>
            </a:r>
          </a:p>
          <a:p>
            <a:pPr lvl="1">
              <a:buNone/>
            </a:pPr>
            <a:endParaRPr lang="pt-PT" sz="2400" dirty="0" smtClean="0"/>
          </a:p>
          <a:p>
            <a:pPr lvl="1">
              <a:buNone/>
            </a:pPr>
            <a:r>
              <a:rPr lang="pt-PT" sz="2400" dirty="0" smtClean="0"/>
              <a:t>[ #ELSE] </a:t>
            </a:r>
          </a:p>
          <a:p>
            <a:pPr lvl="1">
              <a:buNone/>
            </a:pPr>
            <a:endParaRPr lang="pt-PT" sz="2400" dirty="0" smtClean="0"/>
          </a:p>
          <a:p>
            <a:pPr lvl="1">
              <a:buNone/>
            </a:pPr>
            <a:r>
              <a:rPr lang="pt-PT" sz="2400" b="1" dirty="0" smtClean="0">
                <a:solidFill>
                  <a:srgbClr val="008000"/>
                </a:solidFill>
              </a:rPr>
              <a:t>#END</a:t>
            </a:r>
          </a:p>
          <a:p>
            <a:pPr lvl="1">
              <a:buNone/>
            </a:pP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Controlo de Fluxo</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Controlo de Fluxo</a:t>
            </a:r>
          </a:p>
        </p:txBody>
      </p:sp>
      <p:graphicFrame>
        <p:nvGraphicFramePr>
          <p:cNvPr id="5" name="Table 4"/>
          <p:cNvGraphicFramePr>
            <a:graphicFrameLocks noGrp="1"/>
          </p:cNvGraphicFramePr>
          <p:nvPr/>
        </p:nvGraphicFramePr>
        <p:xfrm>
          <a:off x="524508" y="2852936"/>
          <a:ext cx="8316924" cy="3048000"/>
        </p:xfrm>
        <a:graphic>
          <a:graphicData uri="http://schemas.openxmlformats.org/drawingml/2006/table">
            <a:tbl>
              <a:tblPr firstRow="1" bandRow="1">
                <a:tableStyleId>{5C22544A-7EE6-4342-B048-85BDC9FD1C3A}</a:tableStyleId>
              </a:tblPr>
              <a:tblGrid>
                <a:gridCol w="2079231"/>
                <a:gridCol w="2079231"/>
                <a:gridCol w="2079231"/>
                <a:gridCol w="2079231"/>
              </a:tblGrid>
              <a:tr h="292533">
                <a:tc>
                  <a:txBody>
                    <a:bodyPr/>
                    <a:lstStyle/>
                    <a:p>
                      <a:pPr algn="ctr"/>
                      <a:r>
                        <a:rPr lang="pt-PT" sz="1400" dirty="0" smtClean="0"/>
                        <a:t>Operador</a:t>
                      </a:r>
                      <a:endParaRPr lang="pt-PT" sz="1400" dirty="0"/>
                    </a:p>
                  </a:txBody>
                  <a:tcPr/>
                </a:tc>
                <a:tc>
                  <a:txBody>
                    <a:bodyPr/>
                    <a:lstStyle/>
                    <a:p>
                      <a:pPr algn="ctr"/>
                      <a:r>
                        <a:rPr lang="pt-PT" sz="1400" dirty="0" smtClean="0"/>
                        <a:t>Simbolo</a:t>
                      </a:r>
                      <a:endParaRPr lang="pt-PT" sz="1400" dirty="0"/>
                    </a:p>
                  </a:txBody>
                  <a:tcPr/>
                </a:tc>
                <a:tc>
                  <a:txBody>
                    <a:bodyPr/>
                    <a:lstStyle/>
                    <a:p>
                      <a:pPr algn="ctr"/>
                      <a:r>
                        <a:rPr lang="pt-PT" sz="1400" dirty="0" smtClean="0"/>
                        <a:t>Alternativo</a:t>
                      </a:r>
                      <a:endParaRPr lang="pt-PT" sz="1400" dirty="0"/>
                    </a:p>
                  </a:txBody>
                  <a:tcPr/>
                </a:tc>
                <a:tc>
                  <a:txBody>
                    <a:bodyPr/>
                    <a:lstStyle/>
                    <a:p>
                      <a:pPr algn="ctr"/>
                      <a:r>
                        <a:rPr lang="pt-PT" sz="1400" dirty="0" smtClean="0"/>
                        <a:t>Exemplo</a:t>
                      </a:r>
                      <a:endParaRPr lang="pt-PT" sz="1400" dirty="0"/>
                    </a:p>
                  </a:txBody>
                  <a:tcPr/>
                </a:tc>
              </a:tr>
              <a:tr h="292533">
                <a:tc>
                  <a:txBody>
                    <a:bodyPr/>
                    <a:lstStyle/>
                    <a:p>
                      <a:r>
                        <a:rPr lang="pt-PT" sz="1400" b="0" i="0" kern="1200" dirty="0" smtClean="0">
                          <a:solidFill>
                            <a:schemeClr val="dk1"/>
                          </a:solidFill>
                          <a:latin typeface="+mn-lt"/>
                          <a:ea typeface="+mn-ea"/>
                          <a:cs typeface="+mn-cs"/>
                        </a:rPr>
                        <a:t>Equals Number</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42 )</a:t>
                      </a:r>
                      <a:endParaRPr lang="pt-PT" sz="1400" dirty="0"/>
                    </a:p>
                  </a:txBody>
                  <a:tcPr/>
                </a:tc>
              </a:tr>
              <a:tr h="292533">
                <a:tc>
                  <a:txBody>
                    <a:bodyPr/>
                    <a:lstStyle/>
                    <a:p>
                      <a:r>
                        <a:rPr lang="pt-PT" sz="1400" b="0" i="0" kern="1200" dirty="0" smtClean="0">
                          <a:solidFill>
                            <a:schemeClr val="dk1"/>
                          </a:solidFill>
                          <a:latin typeface="+mn-lt"/>
                          <a:ea typeface="+mn-ea"/>
                          <a:cs typeface="+mn-cs"/>
                        </a:rPr>
                        <a:t>Equals String</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Object Equivalence</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eq</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Not Equals</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ne</a:t>
                      </a:r>
                      <a:endParaRPr lang="pt-PT" sz="1400" dirty="0"/>
                    </a:p>
                  </a:txBody>
                  <a:tcPr/>
                </a:tc>
                <a:tc>
                  <a:txBody>
                    <a:bodyPr/>
                    <a:lstStyle/>
                    <a:p>
                      <a:r>
                        <a:rPr lang="pt-PT" sz="1400" b="0" i="0" kern="1200" dirty="0" smtClean="0">
                          <a:solidFill>
                            <a:schemeClr val="dk1"/>
                          </a:solidFill>
                          <a:latin typeface="+mn-lt"/>
                          <a:ea typeface="+mn-ea"/>
                          <a:cs typeface="+mn-cs"/>
                        </a:rPr>
                        <a:t>#if( $foo != $bar )</a:t>
                      </a:r>
                      <a:endParaRPr lang="pt-PT" sz="1400" dirty="0"/>
                    </a:p>
                  </a:txBody>
                  <a:tcPr/>
                </a:tc>
              </a:tr>
              <a:tr h="292533">
                <a:tc>
                  <a:txBody>
                    <a:bodyPr/>
                    <a:lstStyle/>
                    <a:p>
                      <a:r>
                        <a:rPr lang="pt-PT" sz="1400" b="0" i="0" kern="1200" dirty="0" smtClean="0">
                          <a:solidFill>
                            <a:schemeClr val="dk1"/>
                          </a:solidFill>
                          <a:latin typeface="+mn-lt"/>
                          <a:ea typeface="+mn-ea"/>
                          <a:cs typeface="+mn-cs"/>
                        </a:rPr>
                        <a:t>Greater Than</a:t>
                      </a:r>
                      <a:endParaRPr lang="pt-PT" sz="1400" dirty="0"/>
                    </a:p>
                  </a:txBody>
                  <a:tcPr/>
                </a:tc>
                <a:tc>
                  <a:txBody>
                    <a:bodyPr/>
                    <a:lstStyle/>
                    <a:p>
                      <a:pPr algn="ctr"/>
                      <a:r>
                        <a:rPr lang="pt-PT" sz="1400" dirty="0" smtClean="0"/>
                        <a:t>&gt;</a:t>
                      </a:r>
                      <a:endParaRPr lang="pt-PT" sz="1400" dirty="0"/>
                    </a:p>
                  </a:txBody>
                  <a:tcPr/>
                </a:tc>
                <a:tc>
                  <a:txBody>
                    <a:bodyPr/>
                    <a:lstStyle/>
                    <a:p>
                      <a:pPr algn="ctr"/>
                      <a:r>
                        <a:rPr lang="pt-PT" sz="1400" dirty="0" smtClean="0"/>
                        <a:t>gt</a:t>
                      </a:r>
                      <a:endParaRPr lang="pt-PT" sz="1400" dirty="0"/>
                    </a:p>
                  </a:txBody>
                  <a:tcPr/>
                </a:tc>
                <a:tc>
                  <a:txBody>
                    <a:bodyPr/>
                    <a:lstStyle/>
                    <a:p>
                      <a:r>
                        <a:rPr lang="pt-PT" sz="1400" b="0" i="0" kern="1200" dirty="0" smtClean="0">
                          <a:solidFill>
                            <a:schemeClr val="dk1"/>
                          </a:solidFill>
                          <a:latin typeface="+mn-lt"/>
                          <a:ea typeface="+mn-ea"/>
                          <a:cs typeface="+mn-cs"/>
                        </a:rPr>
                        <a:t>#if( $foo &gt; 42 )</a:t>
                      </a:r>
                      <a:endParaRPr lang="pt-PT" sz="1400" dirty="0"/>
                    </a:p>
                  </a:txBody>
                  <a:tcPr/>
                </a:tc>
              </a:tr>
              <a:tr h="292533">
                <a:tc>
                  <a:txBody>
                    <a:bodyPr/>
                    <a:lstStyle/>
                    <a:p>
                      <a:r>
                        <a:rPr lang="pt-PT" sz="1400" b="0" i="0" kern="1200" dirty="0" smtClean="0">
                          <a:solidFill>
                            <a:schemeClr val="dk1"/>
                          </a:solidFill>
                          <a:latin typeface="+mn-lt"/>
                          <a:ea typeface="+mn-ea"/>
                          <a:cs typeface="+mn-cs"/>
                        </a:rPr>
                        <a:t>Less Than</a:t>
                      </a:r>
                      <a:endParaRPr lang="pt-PT" sz="1400" dirty="0"/>
                    </a:p>
                  </a:txBody>
                  <a:tcPr/>
                </a:tc>
                <a:tc>
                  <a:txBody>
                    <a:bodyPr/>
                    <a:lstStyle/>
                    <a:p>
                      <a:pPr algn="ctr"/>
                      <a:r>
                        <a:rPr lang="pt-PT" sz="1400" dirty="0" smtClean="0"/>
                        <a:t>&lt;</a:t>
                      </a:r>
                      <a:endParaRPr lang="pt-PT" sz="1400" dirty="0"/>
                    </a:p>
                  </a:txBody>
                  <a:tcPr/>
                </a:tc>
                <a:tc>
                  <a:txBody>
                    <a:bodyPr/>
                    <a:lstStyle/>
                    <a:p>
                      <a:pPr algn="ctr"/>
                      <a:r>
                        <a:rPr lang="pt-PT" sz="1400" dirty="0" smtClean="0"/>
                        <a:t>lt</a:t>
                      </a:r>
                      <a:endParaRPr lang="pt-PT" sz="1400" dirty="0"/>
                    </a:p>
                  </a:txBody>
                  <a:tcPr/>
                </a:tc>
                <a:tc>
                  <a:txBody>
                    <a:bodyPr/>
                    <a:lstStyle/>
                    <a:p>
                      <a:r>
                        <a:rPr lang="pt-PT" sz="1400" b="0" i="0" kern="1200" dirty="0" smtClean="0">
                          <a:solidFill>
                            <a:schemeClr val="dk1"/>
                          </a:solidFill>
                          <a:latin typeface="+mn-lt"/>
                          <a:ea typeface="+mn-ea"/>
                          <a:cs typeface="+mn-cs"/>
                        </a:rPr>
                        <a:t>#if( $foo &lt; 42 )</a:t>
                      </a:r>
                      <a:endParaRPr lang="pt-PT" sz="1400" dirty="0"/>
                    </a:p>
                  </a:txBody>
                  <a:tcPr/>
                </a:tc>
              </a:tr>
              <a:tr h="292533">
                <a:tc>
                  <a:txBody>
                    <a:bodyPr/>
                    <a:lstStyle/>
                    <a:p>
                      <a:r>
                        <a:rPr lang="en-US" sz="1400" b="0" i="0" kern="1200" dirty="0" smtClean="0">
                          <a:solidFill>
                            <a:schemeClr val="dk1"/>
                          </a:solidFill>
                          <a:latin typeface="+mn-lt"/>
                          <a:ea typeface="+mn-ea"/>
                          <a:cs typeface="+mn-cs"/>
                        </a:rPr>
                        <a:t>Greater Than or Equal To</a:t>
                      </a:r>
                      <a:endParaRPr lang="pt-PT" sz="1400" dirty="0"/>
                    </a:p>
                  </a:txBody>
                  <a:tcPr/>
                </a:tc>
                <a:tc>
                  <a:txBody>
                    <a:bodyPr/>
                    <a:lstStyle/>
                    <a:p>
                      <a:pPr algn="ctr"/>
                      <a:r>
                        <a:rPr lang="pt-PT" sz="1400" dirty="0" smtClean="0"/>
                        <a:t>&gt;=</a:t>
                      </a:r>
                      <a:endParaRPr lang="pt-PT" sz="1400" dirty="0"/>
                    </a:p>
                  </a:txBody>
                  <a:tcPr/>
                </a:tc>
                <a:tc>
                  <a:txBody>
                    <a:bodyPr/>
                    <a:lstStyle/>
                    <a:p>
                      <a:pPr algn="ctr"/>
                      <a:r>
                        <a:rPr lang="pt-PT" sz="1400" dirty="0" smtClean="0"/>
                        <a:t>ge</a:t>
                      </a:r>
                      <a:endParaRPr lang="pt-PT" sz="1400" dirty="0"/>
                    </a:p>
                  </a:txBody>
                  <a:tcPr/>
                </a:tc>
                <a:tc>
                  <a:txBody>
                    <a:bodyPr/>
                    <a:lstStyle/>
                    <a:p>
                      <a:r>
                        <a:rPr lang="pt-PT" sz="1400" b="0" i="0" kern="1200" dirty="0" smtClean="0">
                          <a:solidFill>
                            <a:schemeClr val="dk1"/>
                          </a:solidFill>
                          <a:latin typeface="+mn-lt"/>
                          <a:ea typeface="+mn-ea"/>
                          <a:cs typeface="+mn-cs"/>
                        </a:rPr>
                        <a:t>#if( $foo &gt;= 42 )</a:t>
                      </a:r>
                      <a:endParaRPr lang="pt-PT" sz="1400" dirty="0"/>
                    </a:p>
                  </a:txBody>
                  <a:tcPr/>
                </a:tc>
              </a:tr>
              <a:tr h="292533">
                <a:tc>
                  <a:txBody>
                    <a:bodyPr/>
                    <a:lstStyle/>
                    <a:p>
                      <a:r>
                        <a:rPr lang="en-US" sz="1400" b="0" i="0" kern="1200" dirty="0" smtClean="0">
                          <a:solidFill>
                            <a:schemeClr val="dk1"/>
                          </a:solidFill>
                          <a:latin typeface="+mn-lt"/>
                          <a:ea typeface="+mn-ea"/>
                          <a:cs typeface="+mn-cs"/>
                        </a:rPr>
                        <a:t>Less Than or Equal To</a:t>
                      </a:r>
                      <a:endParaRPr lang="pt-PT" sz="1400" dirty="0"/>
                    </a:p>
                  </a:txBody>
                  <a:tcPr/>
                </a:tc>
                <a:tc>
                  <a:txBody>
                    <a:bodyPr/>
                    <a:lstStyle/>
                    <a:p>
                      <a:pPr algn="ctr"/>
                      <a:r>
                        <a:rPr lang="pt-PT" sz="1400" dirty="0" smtClean="0"/>
                        <a:t>&lt;=</a:t>
                      </a:r>
                      <a:endParaRPr lang="pt-PT" sz="1400" dirty="0"/>
                    </a:p>
                  </a:txBody>
                  <a:tcPr/>
                </a:tc>
                <a:tc>
                  <a:txBody>
                    <a:bodyPr/>
                    <a:lstStyle/>
                    <a:p>
                      <a:pPr algn="ctr"/>
                      <a:r>
                        <a:rPr lang="pt-PT" sz="1400" dirty="0" smtClean="0"/>
                        <a:t>le</a:t>
                      </a:r>
                      <a:endParaRPr lang="pt-PT" sz="1400" dirty="0"/>
                    </a:p>
                  </a:txBody>
                  <a:tcPr/>
                </a:tc>
                <a:tc>
                  <a:txBody>
                    <a:bodyPr/>
                    <a:lstStyle/>
                    <a:p>
                      <a:r>
                        <a:rPr lang="pt-PT" sz="1400" b="0" i="0" kern="1200" dirty="0" smtClean="0">
                          <a:solidFill>
                            <a:schemeClr val="dk1"/>
                          </a:solidFill>
                          <a:latin typeface="+mn-lt"/>
                          <a:ea typeface="+mn-ea"/>
                          <a:cs typeface="+mn-cs"/>
                        </a:rPr>
                        <a:t>#if( $foo &lt;= 42 )</a:t>
                      </a:r>
                      <a:endParaRPr lang="pt-PT" sz="1400" dirty="0"/>
                    </a:p>
                  </a:txBody>
                  <a:tcPr/>
                </a:tc>
              </a:tr>
              <a:tr h="292533">
                <a:tc>
                  <a:txBody>
                    <a:bodyPr/>
                    <a:lstStyle/>
                    <a:p>
                      <a:r>
                        <a:rPr lang="pt-PT" sz="1400" b="0" i="0" kern="1200" dirty="0" smtClean="0">
                          <a:solidFill>
                            <a:schemeClr val="dk1"/>
                          </a:solidFill>
                          <a:latin typeface="+mn-lt"/>
                          <a:ea typeface="+mn-ea"/>
                          <a:cs typeface="+mn-cs"/>
                        </a:rPr>
                        <a:t>Boolean NOT</a:t>
                      </a:r>
                      <a:endParaRPr lang="pt-PT" sz="1400" dirty="0"/>
                    </a:p>
                  </a:txBody>
                  <a:tcPr/>
                </a:tc>
                <a:tc>
                  <a:txBody>
                    <a:bodyPr/>
                    <a:lstStyle/>
                    <a:p>
                      <a:pPr algn="ctr"/>
                      <a:r>
                        <a:rPr lang="pt-PT" sz="1400" dirty="0" smtClean="0"/>
                        <a:t>!</a:t>
                      </a:r>
                      <a:endParaRPr lang="pt-PT" sz="1400" dirty="0"/>
                    </a:p>
                  </a:txBody>
                  <a:tcPr/>
                </a:tc>
                <a:tc>
                  <a:txBody>
                    <a:bodyPr/>
                    <a:lstStyle/>
                    <a:p>
                      <a:pPr algn="ctr"/>
                      <a:r>
                        <a:rPr lang="pt-PT" sz="1400" dirty="0" smtClean="0"/>
                        <a:t>not</a:t>
                      </a:r>
                      <a:endParaRPr lang="pt-PT" sz="1400" dirty="0"/>
                    </a:p>
                  </a:txBody>
                  <a:tcPr/>
                </a:tc>
                <a:tc>
                  <a:txBody>
                    <a:bodyPr/>
                    <a:lstStyle/>
                    <a:p>
                      <a:r>
                        <a:rPr lang="pt-PT" sz="1400" b="0" i="0" kern="1200" dirty="0" smtClean="0">
                          <a:solidFill>
                            <a:schemeClr val="dk1"/>
                          </a:solidFill>
                          <a:latin typeface="+mn-lt"/>
                          <a:ea typeface="+mn-ea"/>
                          <a:cs typeface="+mn-cs"/>
                        </a:rPr>
                        <a:t>#if( !$foo )</a:t>
                      </a:r>
                      <a:endParaRPr lang="pt-PT" sz="1400" dirty="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Expressões Booleanas:</a:t>
            </a:r>
            <a:endParaRPr lang="pt-PT" sz="3200" b="1" dirty="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548680"/>
            <a:ext cx="4817740" cy="972108"/>
          </a:xfrm>
          <a:effectLst/>
        </p:spPr>
        <p:txBody>
          <a:bodyPr>
            <a:normAutofit/>
          </a:bodyPr>
          <a:lstStyle/>
          <a:p>
            <a:pPr algn="just"/>
            <a:r>
              <a:rPr lang="pt-PT" dirty="0" smtClean="0"/>
              <a:t>Nuno Cancelo</a:t>
            </a:r>
            <a:endParaRPr lang="pt-PT" dirty="0"/>
          </a:p>
        </p:txBody>
      </p:sp>
      <p:sp>
        <p:nvSpPr>
          <p:cNvPr id="7" name="Content Placeholder 2"/>
          <p:cNvSpPr>
            <a:spLocks noGrp="1"/>
          </p:cNvSpPr>
          <p:nvPr>
            <p:ph idx="1"/>
          </p:nvPr>
        </p:nvSpPr>
        <p:spPr>
          <a:xfrm>
            <a:off x="704528" y="2492896"/>
            <a:ext cx="8424936" cy="2980927"/>
          </a:xfrm>
        </p:spPr>
        <p:txBody>
          <a:bodyPr>
            <a:noAutofit/>
          </a:bodyPr>
          <a:lstStyle/>
          <a:p>
            <a:pPr marL="0" indent="0">
              <a:lnSpc>
                <a:spcPct val="200000"/>
              </a:lnSpc>
            </a:pPr>
            <a:r>
              <a:rPr lang="pt-PT" sz="2600" dirty="0" smtClean="0"/>
              <a:t> Licenciado em Eng. Informática e de Computadores (ISEL)</a:t>
            </a:r>
          </a:p>
          <a:p>
            <a:pPr marL="0" indent="0">
              <a:lnSpc>
                <a:spcPct val="200000"/>
              </a:lnSpc>
            </a:pPr>
            <a:r>
              <a:rPr lang="pt-PT" sz="2800" dirty="0" smtClean="0"/>
              <a:t> </a:t>
            </a:r>
            <a:r>
              <a:rPr lang="pt-PT" sz="2600" dirty="0" smtClean="0"/>
              <a:t>Tirar o mestrado em Eng. Informática (ISCTE)</a:t>
            </a:r>
          </a:p>
          <a:p>
            <a:pPr marL="0" indent="0">
              <a:lnSpc>
                <a:spcPct val="200000"/>
              </a:lnSpc>
            </a:pPr>
            <a:r>
              <a:rPr lang="pt-PT" sz="2800" dirty="0" smtClean="0"/>
              <a:t> </a:t>
            </a:r>
            <a:r>
              <a:rPr lang="pt-PT" sz="2600" dirty="0" smtClean="0"/>
              <a:t>Technical Consultant @ CGI </a:t>
            </a:r>
          </a:p>
          <a:p>
            <a:pPr marL="0" indent="0"/>
            <a:endParaRPr lang="pt-PT" sz="2800" dirty="0" smtClean="0"/>
          </a:p>
          <a:p>
            <a:pPr marL="0" indent="0"/>
            <a:endParaRPr lang="pt-PT" sz="2800" dirty="0" smtClean="0"/>
          </a:p>
        </p:txBody>
      </p:sp>
      <p:pic>
        <p:nvPicPr>
          <p:cNvPr id="4" name="Picture 3" descr="DENNIS-THE-MENACE-1.gif"/>
          <p:cNvPicPr>
            <a:picLocks noChangeAspect="1"/>
          </p:cNvPicPr>
          <p:nvPr/>
        </p:nvPicPr>
        <p:blipFill>
          <a:blip r:embed="rId2" cstate="print"/>
          <a:stretch>
            <a:fillRect/>
          </a:stretch>
        </p:blipFill>
        <p:spPr>
          <a:xfrm>
            <a:off x="632520" y="548680"/>
            <a:ext cx="1905000" cy="1905000"/>
          </a:xfrm>
          <a:prstGeom prst="rect">
            <a:avLst/>
          </a:prstGeom>
        </p:spPr>
      </p:pic>
      <p:pic>
        <p:nvPicPr>
          <p:cNvPr id="5" name="Picture 4" descr="Nuno_Cancelo.jpg"/>
          <p:cNvPicPr>
            <a:picLocks noChangeAspect="1"/>
          </p:cNvPicPr>
          <p:nvPr/>
        </p:nvPicPr>
        <p:blipFill>
          <a:blip r:embed="rId3" cstate="print"/>
          <a:stretch>
            <a:fillRect/>
          </a:stretch>
        </p:blipFill>
        <p:spPr>
          <a:xfrm>
            <a:off x="7689304" y="4149080"/>
            <a:ext cx="1463040" cy="1901952"/>
          </a:xfrm>
          <a:prstGeom prst="rect">
            <a:avLst/>
          </a:prstGeom>
        </p:spPr>
      </p:pic>
      <p:sp>
        <p:nvSpPr>
          <p:cNvPr id="8" name="Title 1"/>
          <p:cNvSpPr txBox="1">
            <a:spLocks/>
          </p:cNvSpPr>
          <p:nvPr/>
        </p:nvSpPr>
        <p:spPr>
          <a:xfrm>
            <a:off x="2864768" y="130476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07/7/12/main" xmlns="" val="1875469109"/>
      </p:ext>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#FOREACH</a:t>
            </a:r>
          </a:p>
          <a:p>
            <a:pPr marL="342900" lvl="1" indent="-342900">
              <a:buNone/>
            </a:pPr>
            <a:endParaRPr lang="pt-PT" sz="2800" dirty="0" smtClean="0"/>
          </a:p>
          <a:p>
            <a:pPr marL="342900" lvl="1" indent="-342900">
              <a:buNone/>
            </a:pPr>
            <a:r>
              <a:rPr lang="pt-PT" sz="2800" dirty="0" smtClean="0"/>
              <a:t>		</a:t>
            </a:r>
            <a:r>
              <a:rPr lang="pt-PT" sz="2400" b="1" dirty="0" smtClean="0">
                <a:solidFill>
                  <a:srgbClr val="008000"/>
                </a:solidFill>
              </a:rPr>
              <a:t>#FOREACH (Lista)</a:t>
            </a:r>
          </a:p>
          <a:p>
            <a:pPr>
              <a:buNone/>
            </a:pPr>
            <a:endParaRPr lang="pt-PT" sz="2800" dirty="0" smtClean="0"/>
          </a:p>
          <a:p>
            <a:pPr>
              <a:buNone/>
            </a:pPr>
            <a:endParaRPr lang="pt-PT" sz="2800" dirty="0" smtClean="0"/>
          </a:p>
          <a:p>
            <a:pPr>
              <a:buNone/>
            </a:pPr>
            <a:r>
              <a:rPr lang="pt-PT" sz="2800" dirty="0" smtClean="0"/>
              <a:t>		</a:t>
            </a:r>
            <a:r>
              <a:rPr lang="pt-PT" sz="2400" b="1" dirty="0" smtClean="0">
                <a:solidFill>
                  <a:srgbClr val="008000"/>
                </a:solidFill>
              </a:rPr>
              <a:t>#END</a:t>
            </a:r>
          </a:p>
          <a:p>
            <a:pPr lvl="1"/>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Loops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 - Loops</a:t>
            </a:r>
          </a:p>
        </p:txBody>
      </p:sp>
      <p:graphicFrame>
        <p:nvGraphicFramePr>
          <p:cNvPr id="5" name="Table 4"/>
          <p:cNvGraphicFramePr>
            <a:graphicFrameLocks noGrp="1"/>
          </p:cNvGraphicFramePr>
          <p:nvPr/>
        </p:nvGraphicFramePr>
        <p:xfrm>
          <a:off x="524508" y="2816932"/>
          <a:ext cx="8820980" cy="3276350"/>
        </p:xfrm>
        <a:graphic>
          <a:graphicData uri="http://schemas.openxmlformats.org/drawingml/2006/table">
            <a:tbl>
              <a:tblPr firstRow="1" bandRow="1">
                <a:tableStyleId>{5C22544A-7EE6-4342-B048-85BDC9FD1C3A}</a:tableStyleId>
              </a:tblPr>
              <a:tblGrid>
                <a:gridCol w="4410490"/>
                <a:gridCol w="4410490"/>
              </a:tblGrid>
              <a:tr h="327635">
                <a:tc>
                  <a:txBody>
                    <a:bodyPr/>
                    <a:lstStyle/>
                    <a:p>
                      <a:r>
                        <a:rPr lang="pt-PT" sz="1400" dirty="0" smtClean="0"/>
                        <a:t>Directiva</a:t>
                      </a:r>
                      <a:endParaRPr lang="pt-PT" sz="1400" dirty="0"/>
                    </a:p>
                  </a:txBody>
                  <a:tcPr/>
                </a:tc>
                <a:tc>
                  <a:txBody>
                    <a:bodyPr/>
                    <a:lstStyle/>
                    <a:p>
                      <a:r>
                        <a:rPr lang="pt-PT" sz="1400" dirty="0" smtClean="0"/>
                        <a:t>Significado</a:t>
                      </a:r>
                      <a:endParaRPr lang="pt-PT" sz="1400" dirty="0"/>
                    </a:p>
                  </a:txBody>
                  <a:tcPr/>
                </a:tc>
              </a:tr>
              <a:tr h="327635">
                <a:tc>
                  <a:txBody>
                    <a:bodyPr/>
                    <a:lstStyle/>
                    <a:p>
                      <a:r>
                        <a:rPr lang="pt-PT" sz="1400" dirty="0" smtClean="0"/>
                        <a:t>#EACH</a:t>
                      </a:r>
                      <a:endParaRPr lang="pt-PT" sz="1400" dirty="0"/>
                    </a:p>
                  </a:txBody>
                  <a:tcPr/>
                </a:tc>
                <a:tc>
                  <a:txBody>
                    <a:bodyPr/>
                    <a:lstStyle/>
                    <a:p>
                      <a:r>
                        <a:rPr lang="pt-PT" sz="1400" dirty="0" smtClean="0"/>
                        <a:t> Texto</a:t>
                      </a:r>
                      <a:r>
                        <a:rPr lang="pt-PT" sz="1400" baseline="0" dirty="0" smtClean="0"/>
                        <a:t> que aparece em cada item</a:t>
                      </a:r>
                      <a:endParaRPr lang="pt-PT" sz="1400" dirty="0"/>
                    </a:p>
                  </a:txBody>
                  <a:tcPr/>
                </a:tc>
              </a:tr>
              <a:tr h="327635">
                <a:tc>
                  <a:txBody>
                    <a:bodyPr/>
                    <a:lstStyle/>
                    <a:p>
                      <a:r>
                        <a:rPr lang="pt-PT" sz="1400" dirty="0" smtClean="0"/>
                        <a:t>#BEFORE</a:t>
                      </a:r>
                      <a:endParaRPr lang="pt-PT" sz="1400" dirty="0"/>
                    </a:p>
                  </a:txBody>
                  <a:tcPr/>
                </a:tc>
                <a:tc>
                  <a:txBody>
                    <a:bodyPr/>
                    <a:lstStyle/>
                    <a:p>
                      <a:r>
                        <a:rPr lang="pt-PT" sz="1400" dirty="0" smtClean="0"/>
                        <a:t> Texto</a:t>
                      </a:r>
                      <a:r>
                        <a:rPr lang="pt-PT" sz="1400" baseline="0" dirty="0" smtClean="0"/>
                        <a:t> que aparece antes de cada item</a:t>
                      </a:r>
                      <a:endParaRPr lang="pt-PT" sz="1400" dirty="0"/>
                    </a:p>
                  </a:txBody>
                  <a:tcPr/>
                </a:tc>
              </a:tr>
              <a:tr h="327635">
                <a:tc>
                  <a:txBody>
                    <a:bodyPr/>
                    <a:lstStyle/>
                    <a:p>
                      <a:r>
                        <a:rPr lang="pt-PT" sz="1400" dirty="0" smtClean="0"/>
                        <a:t>#AFTER</a:t>
                      </a:r>
                      <a:endParaRPr lang="pt-PT" sz="1400" dirty="0"/>
                    </a:p>
                  </a:txBody>
                  <a:tcPr/>
                </a:tc>
                <a:tc>
                  <a:txBody>
                    <a:bodyPr/>
                    <a:lstStyle/>
                    <a:p>
                      <a:r>
                        <a:rPr lang="pt-PT" sz="1400" dirty="0" smtClean="0"/>
                        <a:t>Texto</a:t>
                      </a:r>
                      <a:r>
                        <a:rPr lang="pt-PT" sz="1400" baseline="0" dirty="0" smtClean="0"/>
                        <a:t> que aparece depois de cada item</a:t>
                      </a:r>
                      <a:endParaRPr lang="pt-PT" sz="1400" dirty="0"/>
                    </a:p>
                  </a:txBody>
                  <a:tcPr/>
                </a:tc>
              </a:tr>
              <a:tr h="327635">
                <a:tc>
                  <a:txBody>
                    <a:bodyPr/>
                    <a:lstStyle/>
                    <a:p>
                      <a:r>
                        <a:rPr lang="pt-PT" sz="1400" dirty="0" smtClean="0"/>
                        <a:t>#BETWEEN</a:t>
                      </a:r>
                      <a:endParaRPr lang="pt-PT" sz="1400" dirty="0"/>
                    </a:p>
                  </a:txBody>
                  <a:tcPr/>
                </a:tc>
                <a:tc>
                  <a:txBody>
                    <a:bodyPr/>
                    <a:lstStyle/>
                    <a:p>
                      <a:r>
                        <a:rPr lang="pt-PT" sz="1400" dirty="0" smtClean="0"/>
                        <a:t>Texto</a:t>
                      </a:r>
                      <a:r>
                        <a:rPr lang="pt-PT" sz="1400" baseline="0" dirty="0" smtClean="0"/>
                        <a:t> que aparece entre de cada item</a:t>
                      </a:r>
                      <a:endParaRPr lang="pt-PT" sz="1400" dirty="0"/>
                    </a:p>
                  </a:txBody>
                  <a:tcPr/>
                </a:tc>
              </a:tr>
              <a:tr h="327635">
                <a:tc>
                  <a:txBody>
                    <a:bodyPr/>
                    <a:lstStyle/>
                    <a:p>
                      <a:r>
                        <a:rPr lang="pt-PT" sz="1400" dirty="0" smtClean="0"/>
                        <a:t>#ODD</a:t>
                      </a:r>
                      <a:endParaRPr lang="pt-PT" sz="1400" dirty="0"/>
                    </a:p>
                  </a:txBody>
                  <a:tcPr/>
                </a:tc>
                <a:tc>
                  <a:txBody>
                    <a:bodyPr/>
                    <a:lstStyle/>
                    <a:p>
                      <a:r>
                        <a:rPr lang="pt-PT" sz="1400" dirty="0" smtClean="0"/>
                        <a:t>Texto</a:t>
                      </a:r>
                      <a:r>
                        <a:rPr lang="pt-PT" sz="1400" baseline="0" dirty="0" smtClean="0"/>
                        <a:t> que aparece no item impar</a:t>
                      </a:r>
                      <a:endParaRPr lang="pt-PT" sz="1400" dirty="0"/>
                    </a:p>
                  </a:txBody>
                  <a:tcPr/>
                </a:tc>
              </a:tr>
              <a:tr h="327635">
                <a:tc>
                  <a:txBody>
                    <a:bodyPr/>
                    <a:lstStyle/>
                    <a:p>
                      <a:r>
                        <a:rPr lang="pt-PT" sz="1400" dirty="0" smtClean="0"/>
                        <a:t>#EVEN</a:t>
                      </a:r>
                      <a:endParaRPr lang="pt-PT" sz="1400" dirty="0"/>
                    </a:p>
                  </a:txBody>
                  <a:tcPr/>
                </a:tc>
                <a:tc>
                  <a:txBody>
                    <a:bodyPr/>
                    <a:lstStyle/>
                    <a:p>
                      <a:r>
                        <a:rPr lang="pt-PT" sz="1400" dirty="0" smtClean="0"/>
                        <a:t>Texto</a:t>
                      </a:r>
                      <a:r>
                        <a:rPr lang="pt-PT" sz="1400" baseline="0" dirty="0" smtClean="0"/>
                        <a:t> que aparece no item par</a:t>
                      </a:r>
                      <a:endParaRPr lang="pt-PT" sz="1400" dirty="0"/>
                    </a:p>
                  </a:txBody>
                  <a:tcPr/>
                </a:tc>
              </a:tr>
              <a:tr h="327635">
                <a:tc>
                  <a:txBody>
                    <a:bodyPr/>
                    <a:lstStyle/>
                    <a:p>
                      <a:r>
                        <a:rPr lang="pt-PT" sz="1400" dirty="0" smtClean="0"/>
                        <a:t>#NODATA</a:t>
                      </a:r>
                      <a:endParaRPr lang="pt-PT" sz="1400" dirty="0"/>
                    </a:p>
                  </a:txBody>
                  <a:tcPr/>
                </a:tc>
                <a:tc>
                  <a:txBody>
                    <a:bodyPr/>
                    <a:lstStyle/>
                    <a:p>
                      <a:r>
                        <a:rPr lang="pt-PT" sz="1400" dirty="0" smtClean="0"/>
                        <a:t>O conteudo é gerado caso</a:t>
                      </a:r>
                      <a:r>
                        <a:rPr lang="pt-PT" sz="1400" baseline="0" dirty="0" smtClean="0"/>
                        <a:t> seja nulo</a:t>
                      </a:r>
                      <a:endParaRPr lang="pt-PT" sz="1400" dirty="0"/>
                    </a:p>
                  </a:txBody>
                  <a:tcPr/>
                </a:tc>
              </a:tr>
              <a:tr h="327635">
                <a:tc>
                  <a:txBody>
                    <a:bodyPr/>
                    <a:lstStyle/>
                    <a:p>
                      <a:r>
                        <a:rPr lang="pt-PT" sz="1400" dirty="0" smtClean="0"/>
                        <a:t>#BEFOREALL</a:t>
                      </a:r>
                      <a:endParaRPr lang="pt-PT" sz="1400" dirty="0"/>
                    </a:p>
                  </a:txBody>
                  <a:tcPr/>
                </a:tc>
                <a:tc>
                  <a:txBody>
                    <a:bodyPr/>
                    <a:lstStyle/>
                    <a:p>
                      <a:r>
                        <a:rPr lang="pt-PT" sz="1400" dirty="0" smtClean="0"/>
                        <a:t>O que apare</a:t>
                      </a:r>
                      <a:r>
                        <a:rPr lang="pt-PT" sz="1400" baseline="0" dirty="0" smtClean="0"/>
                        <a:t>ce antes de todos os items</a:t>
                      </a:r>
                      <a:endParaRPr lang="pt-PT" sz="1400" dirty="0"/>
                    </a:p>
                  </a:txBody>
                  <a:tcPr/>
                </a:tc>
              </a:tr>
              <a:tr h="327635">
                <a:tc>
                  <a:txBody>
                    <a:bodyPr/>
                    <a:lstStyle/>
                    <a:p>
                      <a:r>
                        <a:rPr lang="pt-PT" sz="1400" dirty="0" smtClean="0"/>
                        <a:t>#AFTERALL</a:t>
                      </a:r>
                      <a:endParaRPr lang="pt-PT"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sz="1400" dirty="0" smtClean="0"/>
                        <a:t>O que apare</a:t>
                      </a:r>
                      <a:r>
                        <a:rPr lang="pt-PT" sz="1400" baseline="0" dirty="0" smtClean="0"/>
                        <a:t>ce depoisde todos os items</a:t>
                      </a:r>
                      <a:endParaRPr lang="pt-PT" sz="1400" dirty="0" smtClean="0"/>
                    </a:p>
                  </a:txBody>
                  <a:tcPr/>
                </a:tc>
              </a:tr>
            </a:tbl>
          </a:graphicData>
        </a:graphic>
      </p:graphicFrame>
      <p:sp>
        <p:nvSpPr>
          <p:cNvPr id="8" name="TextBox 7"/>
          <p:cNvSpPr txBox="1"/>
          <p:nvPr/>
        </p:nvSpPr>
        <p:spPr>
          <a:xfrm>
            <a:off x="416496" y="2132857"/>
            <a:ext cx="8892988" cy="769441"/>
          </a:xfrm>
          <a:prstGeom prst="rect">
            <a:avLst/>
          </a:prstGeom>
          <a:noFill/>
        </p:spPr>
        <p:txBody>
          <a:bodyPr wrap="square" rtlCol="0">
            <a:spAutoFit/>
          </a:bodyPr>
          <a:lstStyle/>
          <a:p>
            <a:pPr>
              <a:buNone/>
            </a:pPr>
            <a:r>
              <a:rPr lang="pt-PT" sz="4400" b="1" dirty="0" smtClean="0"/>
              <a:t>Fancy Foreach loops:</a:t>
            </a:r>
            <a:endParaRPr lang="pt-PT" sz="3200" b="1" dirty="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#INCLUDE</a:t>
            </a:r>
          </a:p>
          <a:p>
            <a:pPr lvl="1">
              <a:buNone/>
            </a:pPr>
            <a:r>
              <a:rPr lang="pt-PT" sz="2600" dirty="0" smtClean="0"/>
              <a:t>Importa um ou vários ficheiro(s) local(ais)</a:t>
            </a:r>
          </a:p>
          <a:p>
            <a:pPr lvl="2">
              <a:buNone/>
            </a:pPr>
            <a:r>
              <a:rPr lang="pt-PT" sz="2400" dirty="0" smtClean="0"/>
              <a:t>#include ( "one.txt" )</a:t>
            </a:r>
          </a:p>
          <a:p>
            <a:pPr lvl="1">
              <a:buNone/>
            </a:pPr>
            <a:r>
              <a:rPr lang="pt-PT" sz="2800" dirty="0" smtClean="0"/>
              <a:t>Não é feito o render do ficheiro</a:t>
            </a:r>
          </a:p>
          <a:p>
            <a:pPr>
              <a:buNone/>
            </a:pPr>
            <a:r>
              <a:rPr lang="pt-PT" sz="2800" dirty="0" smtClean="0"/>
              <a:t>#PARSE</a:t>
            </a:r>
          </a:p>
          <a:p>
            <a:pPr lvl="1">
              <a:buNone/>
            </a:pPr>
            <a:r>
              <a:rPr lang="pt-PT" sz="2600" dirty="0" smtClean="0"/>
              <a:t>Importa um ficheiro local e faz render dele</a:t>
            </a:r>
          </a:p>
          <a:p>
            <a:pPr lvl="2">
              <a:buNone/>
            </a:pPr>
            <a:r>
              <a:rPr lang="pt-PT" sz="2400" dirty="0" smtClean="0"/>
              <a:t>#parse ( "one.vm" )</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800" dirty="0" smtClean="0"/>
              <a:t>#BREAK</a:t>
            </a:r>
          </a:p>
          <a:p>
            <a:pPr lvl="1"/>
            <a:r>
              <a:rPr lang="pt-PT" sz="2600" dirty="0" smtClean="0"/>
              <a:t>Pára a rendarização do scope corrente</a:t>
            </a:r>
          </a:p>
          <a:p>
            <a:pPr lvl="2">
              <a:buNone/>
            </a:pPr>
            <a:r>
              <a:rPr lang="pt-PT" sz="2400" dirty="0" smtClean="0"/>
              <a:t>#break</a:t>
            </a:r>
          </a:p>
          <a:p>
            <a:pPr>
              <a:buNone/>
            </a:pPr>
            <a:r>
              <a:rPr lang="pt-PT" sz="2800" dirty="0" smtClean="0"/>
              <a:t>#STOP</a:t>
            </a:r>
          </a:p>
          <a:p>
            <a:pPr lvl="1"/>
            <a:r>
              <a:rPr lang="pt-PT" sz="2600" dirty="0" smtClean="0"/>
              <a:t>Pára o processamento do template</a:t>
            </a:r>
          </a:p>
          <a:p>
            <a:pPr lvl="2">
              <a:buNone/>
            </a:pPr>
            <a:r>
              <a:rPr lang="pt-PT" sz="2400" dirty="0" smtClean="0"/>
              <a:t>#break</a:t>
            </a:r>
          </a:p>
          <a:p>
            <a:pPr lvl="1"/>
            <a:r>
              <a:rPr lang="pt-PT" sz="2600" dirty="0" smtClean="0"/>
              <a:t>Útil para debugging</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buNone/>
            </a:pPr>
            <a:r>
              <a:rPr lang="pt-PT" sz="2400" dirty="0" smtClean="0"/>
              <a:t>#EVALUATE</a:t>
            </a:r>
          </a:p>
          <a:p>
            <a:pPr lvl="1">
              <a:buNone/>
            </a:pPr>
            <a:r>
              <a:rPr lang="pt-PT" sz="2400" dirty="0" smtClean="0"/>
              <a:t>Avaliar referências VTL</a:t>
            </a:r>
          </a:p>
          <a:p>
            <a:pPr lvl="2">
              <a:buNone/>
            </a:pPr>
            <a:r>
              <a:rPr lang="pt-PT" sz="2400" dirty="0" smtClean="0"/>
              <a:t>#evaluate($foo)</a:t>
            </a:r>
          </a:p>
          <a:p>
            <a:pPr>
              <a:buNone/>
            </a:pPr>
            <a:r>
              <a:rPr lang="pt-PT" sz="2400" dirty="0" smtClean="0"/>
              <a:t>#DEFINE</a:t>
            </a:r>
          </a:p>
          <a:p>
            <a:pPr lvl="1">
              <a:buNone/>
            </a:pPr>
            <a:r>
              <a:rPr lang="pt-PT" sz="2400" dirty="0" smtClean="0"/>
              <a:t>Atribuir um bloco VTL a uma referência</a:t>
            </a:r>
          </a:p>
          <a:p>
            <a:pPr lvl="2">
              <a:buNone/>
            </a:pPr>
            <a:r>
              <a:rPr lang="en-US" sz="2400" dirty="0" smtClean="0"/>
              <a:t>#define( $block )Hello $who #end </a:t>
            </a:r>
          </a:p>
          <a:p>
            <a:pPr lvl="2">
              <a:buNone/>
            </a:pPr>
            <a:r>
              <a:rPr lang="en-US" sz="2400" dirty="0" smtClean="0"/>
              <a:t>#set( $who = 'World!' ) </a:t>
            </a:r>
          </a:p>
          <a:p>
            <a:pPr lvl="2">
              <a:buNone/>
            </a:pPr>
            <a:r>
              <a:rPr lang="en-US" sz="2400" dirty="0" smtClean="0"/>
              <a:t>$block</a:t>
            </a:r>
            <a:endParaRPr lang="pt-PT" sz="2400" dirty="0" smtClean="0"/>
          </a:p>
          <a:p>
            <a:pPr>
              <a:buNone/>
            </a:pPr>
            <a:endParaRPr lang="pt-PT" sz="2400" dirty="0" smtClean="0"/>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Diretivas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Keep All Together</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332656"/>
            <a:ext cx="8322296" cy="1384994"/>
          </a:xfrm>
        </p:spPr>
        <p:txBody>
          <a:bodyPr/>
          <a:lstStyle/>
          <a:p>
            <a:r>
              <a:rPr lang="en-US" dirty="0" err="1" smtClean="0"/>
              <a:t>demonstração</a:t>
            </a:r>
            <a:r>
              <a:rPr lang="en-US" dirty="0" smtClean="0"/>
              <a:t> </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515627" y="1808820"/>
            <a:ext cx="4874747" cy="4275758"/>
          </a:xfrm>
          <a:prstGeom prst="rect">
            <a:avLst/>
          </a:prstGeom>
          <a:noFill/>
          <a:ln w="9525">
            <a:noFill/>
            <a:miter lim="800000"/>
            <a:headEnd/>
            <a:tailEnd/>
          </a:ln>
        </p:spPr>
      </p:pic>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fontScale="70000" lnSpcReduction="20000"/>
          </a:bodyPr>
          <a:lstStyle/>
          <a:p>
            <a:pPr algn="ctr">
              <a:buNone/>
            </a:pPr>
            <a:r>
              <a:rPr lang="pt-PT" sz="9600" dirty="0" smtClean="0"/>
              <a:t>NVelocity</a:t>
            </a:r>
            <a:br>
              <a:rPr lang="pt-PT" sz="9600" dirty="0" smtClean="0"/>
            </a:br>
            <a:r>
              <a:rPr lang="pt-PT" sz="9600" dirty="0" smtClean="0"/>
              <a:t>Pontas soltas</a:t>
            </a:r>
            <a:endParaRPr lang="pt-PT" sz="9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52500" y="2312876"/>
            <a:ext cx="8915400" cy="3672408"/>
          </a:xfrm>
        </p:spPr>
        <p:txBody>
          <a:bodyPr>
            <a:noAutofit/>
          </a:bodyPr>
          <a:lstStyle/>
          <a:p>
            <a:pPr>
              <a:buNone/>
            </a:pPr>
            <a:r>
              <a:rPr lang="pt-PT" sz="3200" dirty="0" smtClean="0"/>
              <a:t>Porquê?</a:t>
            </a:r>
          </a:p>
          <a:p>
            <a:pPr lvl="1"/>
            <a:r>
              <a:rPr lang="pt-PT" sz="2600" dirty="0" smtClean="0"/>
              <a:t>VTL usa o $ e o # </a:t>
            </a:r>
          </a:p>
          <a:p>
            <a:pPr lvl="2"/>
            <a:r>
              <a:rPr lang="pt-PT" sz="2400" dirty="0" smtClean="0"/>
              <a:t>É necessário apresentar estes símbolos </a:t>
            </a:r>
          </a:p>
          <a:p>
            <a:pPr>
              <a:buNone/>
            </a:pPr>
            <a:r>
              <a:rPr lang="pt-PT" sz="3200" dirty="0" smtClean="0"/>
              <a:t>Como?</a:t>
            </a:r>
          </a:p>
          <a:p>
            <a:pPr lvl="1"/>
            <a:r>
              <a:rPr lang="pt-PT" sz="2600" dirty="0" smtClean="0"/>
              <a:t>Com o caracter backslash: ‘\’</a:t>
            </a:r>
          </a:p>
          <a:p>
            <a:pPr>
              <a:buNone/>
            </a:pPr>
            <a:r>
              <a:rPr lang="pt-PT" sz="3000" dirty="0" smtClean="0"/>
              <a:t>Resultado?</a:t>
            </a:r>
          </a:p>
          <a:p>
            <a:pPr lvl="1"/>
            <a:r>
              <a:rPr lang="pt-PT" sz="2800" dirty="0" smtClean="0"/>
              <a:t>Comboio de caracteres para apresentar.</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Escaping</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lvl="1">
              <a:lnSpc>
                <a:spcPct val="200000"/>
              </a:lnSpc>
            </a:pPr>
            <a:r>
              <a:rPr lang="pt-PT" sz="2800" dirty="0" smtClean="0"/>
              <a:t>As directivas são em minúsculas</a:t>
            </a:r>
          </a:p>
          <a:p>
            <a:pPr lvl="1">
              <a:lnSpc>
                <a:spcPct val="200000"/>
              </a:lnSpc>
            </a:pPr>
            <a:r>
              <a:rPr lang="pt-PT" sz="2800" dirty="0" smtClean="0"/>
              <a:t>As referências são case sensitive</a:t>
            </a:r>
          </a:p>
          <a:p>
            <a:pPr lvl="1">
              <a:lnSpc>
                <a:spcPct val="200000"/>
              </a:lnSpc>
            </a:pPr>
            <a:r>
              <a:rPr lang="pt-PT" sz="2800" dirty="0" smtClean="0"/>
              <a:t>Não é necessária identação</a:t>
            </a:r>
          </a:p>
          <a:p>
            <a:pPr lvl="1">
              <a:lnSpc>
                <a:spcPct val="200000"/>
              </a:lnSpc>
            </a:pPr>
            <a:r>
              <a:rPr lang="pt-PT" sz="2800" dirty="0" smtClean="0"/>
              <a:t>Pode ser tudo numa única linha</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Formatação</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
        <p:nvSpPr>
          <p:cNvPr id="4" name="Content Placeholder 3"/>
          <p:cNvSpPr>
            <a:spLocks noGrp="1"/>
          </p:cNvSpPr>
          <p:nvPr>
            <p:ph idx="1"/>
          </p:nvPr>
        </p:nvSpPr>
        <p:spPr>
          <a:xfrm>
            <a:off x="596516" y="1556792"/>
            <a:ext cx="8915400" cy="4525963"/>
          </a:xfrm>
        </p:spPr>
        <p:txBody>
          <a:bodyPr>
            <a:normAutofit/>
          </a:bodyPr>
          <a:lstStyle/>
          <a:p>
            <a:r>
              <a:rPr lang="pt-PT" sz="4000" dirty="0" smtClean="0"/>
              <a:t>Why Templating</a:t>
            </a:r>
          </a:p>
          <a:p>
            <a:r>
              <a:rPr lang="pt-PT" sz="4000" dirty="0" smtClean="0"/>
              <a:t>NVelocity</a:t>
            </a:r>
          </a:p>
          <a:p>
            <a:r>
              <a:rPr lang="pt-PT" sz="4000" dirty="0" smtClean="0"/>
              <a:t>Sintaxe</a:t>
            </a:r>
          </a:p>
          <a:p>
            <a:pPr lvl="1"/>
            <a:r>
              <a:rPr lang="pt-PT" dirty="0" smtClean="0"/>
              <a:t>Referências</a:t>
            </a:r>
          </a:p>
          <a:p>
            <a:pPr lvl="1"/>
            <a:r>
              <a:rPr lang="pt-PT" dirty="0" smtClean="0"/>
              <a:t>Diretivas</a:t>
            </a:r>
          </a:p>
          <a:p>
            <a:pPr lvl="1"/>
            <a:r>
              <a:rPr lang="pt-PT" dirty="0" smtClean="0"/>
              <a:t>Pontas Soltas</a:t>
            </a:r>
          </a:p>
        </p:txBody>
      </p:sp>
    </p:spTree>
    <p:extLst>
      <p:ext uri="{BB962C8B-B14F-4D97-AF65-F5344CB8AC3E}">
        <p14:creationId xmlns:p14="http://schemas.microsoft.com/office/powerpoint/2007/7/12/main" xmlns="" val="2426980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NVelocity – Síntaxe	</a:t>
            </a:r>
            <a:endParaRPr lang="pt-PT" dirty="0"/>
          </a:p>
        </p:txBody>
      </p:sp>
      <p:sp>
        <p:nvSpPr>
          <p:cNvPr id="4" name="Content Placeholder 3"/>
          <p:cNvSpPr>
            <a:spLocks noGrp="1"/>
          </p:cNvSpPr>
          <p:nvPr>
            <p:ph idx="1"/>
          </p:nvPr>
        </p:nvSpPr>
        <p:spPr>
          <a:xfrm>
            <a:off x="416496" y="2384884"/>
            <a:ext cx="8915400" cy="3672408"/>
          </a:xfrm>
        </p:spPr>
        <p:txBody>
          <a:bodyPr>
            <a:noAutofit/>
          </a:bodyPr>
          <a:lstStyle/>
          <a:p>
            <a:pPr>
              <a:lnSpc>
                <a:spcPct val="150000"/>
              </a:lnSpc>
            </a:pPr>
            <a:r>
              <a:rPr lang="pt-PT" sz="2800" dirty="0" smtClean="0"/>
              <a:t>Não existe o #FOR</a:t>
            </a:r>
          </a:p>
          <a:p>
            <a:pPr>
              <a:lnSpc>
                <a:spcPct val="150000"/>
              </a:lnSpc>
            </a:pPr>
            <a:r>
              <a:rPr lang="pt-PT" sz="2800" dirty="0" smtClean="0"/>
              <a:t>Mas o #FOREACH é iterável</a:t>
            </a:r>
          </a:p>
          <a:p>
            <a:pPr lvl="1">
              <a:lnSpc>
                <a:spcPct val="150000"/>
              </a:lnSpc>
            </a:pPr>
            <a:r>
              <a:rPr lang="pt-PT" sz="2400" dirty="0" smtClean="0"/>
              <a:t>[n..m]</a:t>
            </a:r>
          </a:p>
          <a:p>
            <a:pPr lvl="1">
              <a:lnSpc>
                <a:spcPct val="150000"/>
              </a:lnSpc>
            </a:pPr>
            <a:r>
              <a:rPr lang="en-US" sz="2400" dirty="0" smtClean="0"/>
              <a:t>#</a:t>
            </a:r>
            <a:r>
              <a:rPr lang="en-US" sz="2400" dirty="0" err="1" smtClean="0"/>
              <a:t>foreach</a:t>
            </a:r>
            <a:r>
              <a:rPr lang="en-US" sz="2400" dirty="0" smtClean="0"/>
              <a:t>( $</a:t>
            </a:r>
            <a:r>
              <a:rPr lang="en-US" sz="2400" dirty="0" err="1" smtClean="0"/>
              <a:t>foo</a:t>
            </a:r>
            <a:r>
              <a:rPr lang="en-US" sz="2400" dirty="0" smtClean="0"/>
              <a:t> in [1..5] ) $</a:t>
            </a:r>
            <a:r>
              <a:rPr lang="en-US" sz="2400" dirty="0" err="1" smtClean="0"/>
              <a:t>foo</a:t>
            </a:r>
            <a:r>
              <a:rPr lang="en-US" sz="2400" dirty="0" smtClean="0"/>
              <a:t> #end (</a:t>
            </a:r>
            <a:r>
              <a:rPr lang="pt-PT" sz="2400" dirty="0" smtClean="0"/>
              <a:t>1 2 3 4 5)</a:t>
            </a:r>
            <a:endParaRPr lang="en-US" sz="2400" dirty="0" smtClean="0"/>
          </a:p>
          <a:p>
            <a:pPr lvl="1">
              <a:lnSpc>
                <a:spcPct val="150000"/>
              </a:lnSpc>
            </a:pPr>
            <a:r>
              <a:rPr lang="pt-PT" sz="2400" dirty="0" smtClean="0"/>
              <a:t>#foreach( $bar in [2..-2] ) $bar #end (2 1 0 -1 -2)</a:t>
            </a:r>
          </a:p>
        </p:txBody>
      </p:sp>
      <p:sp>
        <p:nvSpPr>
          <p:cNvPr id="6" name="TextBox 5"/>
          <p:cNvSpPr txBox="1"/>
          <p:nvPr/>
        </p:nvSpPr>
        <p:spPr>
          <a:xfrm>
            <a:off x="452500" y="1340768"/>
            <a:ext cx="8928992"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pt-PT" sz="4400" dirty="0" smtClean="0"/>
              <a:t>VTL - Ranges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Conclusão	</a:t>
            </a:r>
            <a:endParaRPr lang="pt-PT" dirty="0"/>
          </a:p>
        </p:txBody>
      </p:sp>
      <p:sp>
        <p:nvSpPr>
          <p:cNvPr id="4" name="Content Placeholder 3"/>
          <p:cNvSpPr>
            <a:spLocks noGrp="1"/>
          </p:cNvSpPr>
          <p:nvPr>
            <p:ph idx="1"/>
          </p:nvPr>
        </p:nvSpPr>
        <p:spPr>
          <a:xfrm>
            <a:off x="416496" y="1448780"/>
            <a:ext cx="8915400" cy="4608512"/>
          </a:xfrm>
        </p:spPr>
        <p:txBody>
          <a:bodyPr>
            <a:noAutofit/>
          </a:bodyPr>
          <a:lstStyle/>
          <a:p>
            <a:pPr>
              <a:lnSpc>
                <a:spcPts val="3840"/>
              </a:lnSpc>
            </a:pPr>
            <a:r>
              <a:rPr lang="pt-PT" sz="3200" dirty="0" smtClean="0"/>
              <a:t>Simples de Aprender</a:t>
            </a:r>
          </a:p>
          <a:p>
            <a:pPr>
              <a:lnSpc>
                <a:spcPts val="3840"/>
              </a:lnSpc>
            </a:pPr>
            <a:r>
              <a:rPr lang="pt-PT" sz="3200" dirty="0" smtClean="0"/>
              <a:t>Simples de Usar</a:t>
            </a:r>
          </a:p>
          <a:p>
            <a:pPr>
              <a:lnSpc>
                <a:spcPts val="3840"/>
              </a:lnSpc>
            </a:pPr>
            <a:r>
              <a:rPr lang="pt-PT" sz="3200" dirty="0" smtClean="0"/>
              <a:t>É possivel ser um motor de views no ASP.NET MVC</a:t>
            </a:r>
          </a:p>
          <a:p>
            <a:pPr>
              <a:lnSpc>
                <a:spcPts val="3840"/>
              </a:lnSpc>
            </a:pPr>
            <a:r>
              <a:rPr lang="pt-PT" sz="3200" dirty="0" smtClean="0"/>
              <a:t>Têm potencial para curiosos</a:t>
            </a:r>
          </a:p>
          <a:p>
            <a:pPr lvl="1">
              <a:lnSpc>
                <a:spcPts val="3840"/>
              </a:lnSpc>
            </a:pPr>
            <a:r>
              <a:rPr lang="pt-PT" sz="2800" dirty="0" smtClean="0"/>
              <a:t>Geração de Código</a:t>
            </a:r>
          </a:p>
          <a:p>
            <a:pPr lvl="1">
              <a:lnSpc>
                <a:spcPts val="3840"/>
              </a:lnSpc>
            </a:pPr>
            <a:r>
              <a:rPr lang="pt-PT" sz="2800" dirty="0" smtClean="0"/>
              <a:t>Emails</a:t>
            </a:r>
          </a:p>
          <a:p>
            <a:pPr lvl="1">
              <a:lnSpc>
                <a:spcPts val="3840"/>
              </a:lnSpc>
            </a:pPr>
            <a:r>
              <a:rPr lang="pt-PT" sz="2800" dirty="0" smtClean="0"/>
              <a:t>Outros</a:t>
            </a:r>
          </a:p>
          <a:p>
            <a:pPr>
              <a:lnSpc>
                <a:spcPts val="3840"/>
              </a:lnSpc>
            </a:pPr>
            <a:endParaRPr lang="pt-PT" sz="3200" dirty="0" smtClean="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ext uri="{BB962C8B-B14F-4D97-AF65-F5344CB8AC3E}">
        <p14:creationId xmlns:p14="http://schemas.microsoft.com/office/powerpoint/2007/7/12/main" xmlns="" val="11251688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Referências</a:t>
            </a:r>
            <a:endParaRPr lang="pt-PT" dirty="0"/>
          </a:p>
        </p:txBody>
      </p:sp>
      <p:sp>
        <p:nvSpPr>
          <p:cNvPr id="3" name="Content Placeholder 2"/>
          <p:cNvSpPr>
            <a:spLocks noGrp="1"/>
          </p:cNvSpPr>
          <p:nvPr>
            <p:ph idx="1"/>
          </p:nvPr>
        </p:nvSpPr>
        <p:spPr/>
        <p:txBody>
          <a:bodyPr>
            <a:noAutofit/>
          </a:bodyPr>
          <a:lstStyle/>
          <a:p>
            <a:pPr marL="0" indent="0">
              <a:buNone/>
            </a:pPr>
            <a:r>
              <a:rPr lang="pt-PT" sz="2400" dirty="0" smtClean="0"/>
              <a:t>VTL Reference Guide </a:t>
            </a:r>
            <a:r>
              <a:rPr lang="pt-PT" sz="1200" dirty="0" smtClean="0"/>
              <a:t>[visitado Novembro/2013]</a:t>
            </a:r>
            <a:endParaRPr lang="en-US" sz="1200" dirty="0" smtClean="0"/>
          </a:p>
          <a:p>
            <a:pPr lvl="1"/>
            <a:r>
              <a:rPr lang="pt-PT" sz="1800" dirty="0" smtClean="0">
                <a:hlinkClick r:id="rId2"/>
              </a:rPr>
              <a:t>http://velocity.apache.org/engine/releases/velocity-1.5/vtl-reference-guide.html</a:t>
            </a:r>
            <a:r>
              <a:rPr lang="en-US" sz="1800" dirty="0" smtClean="0"/>
              <a:t> </a:t>
            </a:r>
            <a:endParaRPr lang="en-US" sz="2000" dirty="0" smtClean="0"/>
          </a:p>
          <a:p>
            <a:pPr marL="0" indent="0">
              <a:buNone/>
            </a:pPr>
            <a:endParaRPr lang="pt-PT" sz="2400" dirty="0" smtClean="0"/>
          </a:p>
          <a:p>
            <a:pPr marL="0" indent="0">
              <a:buNone/>
            </a:pPr>
            <a:r>
              <a:rPr lang="pt-PT" sz="2400" dirty="0" smtClean="0"/>
              <a:t>Apache Developer Guide  </a:t>
            </a:r>
            <a:r>
              <a:rPr lang="pt-PT" sz="1200" dirty="0" smtClean="0"/>
              <a:t>[visitado Novembro/2013]</a:t>
            </a:r>
            <a:endParaRPr lang="en-US" sz="1200" dirty="0"/>
          </a:p>
          <a:p>
            <a:pPr lvl="1"/>
            <a:r>
              <a:rPr lang="pt-PT" sz="1800" dirty="0" smtClean="0">
                <a:hlinkClick r:id="rId3"/>
              </a:rPr>
              <a:t>http://velocity.apache.org/engine/devel/developer-gu</a:t>
            </a:r>
            <a:r>
              <a:rPr lang="pt-PT" sz="2000" dirty="0" smtClean="0">
                <a:hlinkClick r:id="rId3"/>
              </a:rPr>
              <a:t>ide.html </a:t>
            </a:r>
            <a:endParaRPr lang="pt-PT" sz="2000" dirty="0" smtClean="0"/>
          </a:p>
          <a:p>
            <a:pPr marL="0" indent="0">
              <a:buNone/>
            </a:pPr>
            <a:endParaRPr lang="pt-PT" sz="2400" dirty="0" smtClean="0"/>
          </a:p>
          <a:p>
            <a:pPr marL="0" indent="0">
              <a:buNone/>
            </a:pPr>
            <a:r>
              <a:rPr lang="pt-PT" sz="2400" dirty="0" smtClean="0"/>
              <a:t>Apache User Guide  </a:t>
            </a:r>
            <a:r>
              <a:rPr lang="pt-PT" sz="1200" dirty="0" smtClean="0"/>
              <a:t>[visitado Novembro/2013]</a:t>
            </a:r>
            <a:endParaRPr lang="en-US" sz="1200" dirty="0" smtClean="0"/>
          </a:p>
          <a:p>
            <a:pPr lvl="1"/>
            <a:r>
              <a:rPr lang="pt-PT" sz="1800" dirty="0" smtClean="0">
                <a:hlinkClick r:id="rId4"/>
              </a:rPr>
              <a:t>http://velocity.apache.org/engine/devel/user-guide.html</a:t>
            </a:r>
            <a:r>
              <a:rPr lang="pt-PT" sz="2000" dirty="0" smtClean="0">
                <a:hlinkClick r:id="rId3"/>
              </a:rPr>
              <a:t> </a:t>
            </a:r>
            <a:r>
              <a:rPr lang="en-US" sz="2000" dirty="0" smtClean="0"/>
              <a:t/>
            </a:r>
            <a:br>
              <a:rPr lang="en-US" sz="2000" dirty="0" smtClean="0"/>
            </a:br>
            <a:endParaRPr lang="en-US" sz="2000" dirty="0" smtClean="0"/>
          </a:p>
          <a:p>
            <a:pPr marL="0" indent="0">
              <a:buNone/>
            </a:pPr>
            <a:r>
              <a:rPr lang="pt-PT" sz="2400" dirty="0" smtClean="0"/>
              <a:t>Castle Project Nvelocity </a:t>
            </a:r>
            <a:r>
              <a:rPr lang="pt-PT" sz="1800" dirty="0" smtClean="0"/>
              <a:t>[visitado Novembro/2013]</a:t>
            </a:r>
            <a:endParaRPr lang="en-US" sz="1800" dirty="0" smtClean="0"/>
          </a:p>
          <a:p>
            <a:pPr lvl="1"/>
            <a:r>
              <a:rPr lang="pt-PT" sz="1800" dirty="0" smtClean="0">
                <a:hlinkClick r:id="rId5"/>
              </a:rPr>
              <a:t>http://docs.castleproject.org/MonoRail.NVelocity.ashx</a:t>
            </a:r>
            <a:r>
              <a:rPr lang="en-US" sz="2000" dirty="0" smtClean="0"/>
              <a:t> </a:t>
            </a:r>
            <a:endParaRPr lang="en-US" sz="2000" dirty="0"/>
          </a:p>
        </p:txBody>
      </p:sp>
    </p:spTree>
    <p:extLst>
      <p:ext uri="{BB962C8B-B14F-4D97-AF65-F5344CB8AC3E}">
        <p14:creationId xmlns:p14="http://schemas.microsoft.com/office/powerpoint/2007/7/12/main" xmlns="" val="2375630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 desta reunião</a:t>
            </a:r>
            <a:endParaRPr lang="pt-PT" dirty="0"/>
          </a:p>
        </p:txBody>
      </p:sp>
      <p:sp>
        <p:nvSpPr>
          <p:cNvPr id="6" name="AutoShape 2"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63500" y="-136525"/>
            <a:ext cx="304800" cy="3048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7" name="AutoShape 4"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215900" y="15875"/>
            <a:ext cx="304800" cy="3048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8" name="AutoShape 6"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368300" y="168275"/>
            <a:ext cx="304800" cy="3048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9" name="Content Placeholder 2"/>
          <p:cNvSpPr>
            <a:spLocks noGrp="1"/>
          </p:cNvSpPr>
          <p:nvPr>
            <p:ph idx="1"/>
          </p:nvPr>
        </p:nvSpPr>
        <p:spPr>
          <a:xfrm>
            <a:off x="495300" y="1600201"/>
            <a:ext cx="8915400" cy="2185989"/>
          </a:xfrm>
        </p:spPr>
        <p:txBody>
          <a:bodyPr>
            <a:noAutofit/>
          </a:bodyPr>
          <a:lstStyle/>
          <a:p>
            <a:pPr marL="0" indent="0">
              <a:buNone/>
            </a:pPr>
            <a:r>
              <a:rPr lang="pt-PT" sz="2800" dirty="0" smtClean="0"/>
              <a:t>&lt;Logo do(s) patrocinador(es)&gt;</a:t>
            </a:r>
          </a:p>
        </p:txBody>
      </p:sp>
    </p:spTree>
    <p:extLst>
      <p:ext uri="{BB962C8B-B14F-4D97-AF65-F5344CB8AC3E}">
        <p14:creationId xmlns:p14="http://schemas.microsoft.com/office/powerpoint/2007/7/12/main" xmlns="" val="37046732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smtClean="0"/>
              <a:t>Obrigado!</a:t>
            </a:r>
            <a:endParaRPr lang="pt-PT" dirty="0"/>
          </a:p>
        </p:txBody>
      </p:sp>
      <p:sp>
        <p:nvSpPr>
          <p:cNvPr id="2" name="Content Placeholder 1"/>
          <p:cNvSpPr>
            <a:spLocks noGrp="1"/>
          </p:cNvSpPr>
          <p:nvPr>
            <p:ph idx="1"/>
          </p:nvPr>
        </p:nvSpPr>
        <p:spPr>
          <a:xfrm>
            <a:off x="1478614" y="2240868"/>
            <a:ext cx="6662700" cy="612068"/>
          </a:xfrm>
        </p:spPr>
        <p:txBody>
          <a:bodyPr>
            <a:normAutofit/>
          </a:bodyPr>
          <a:lstStyle/>
          <a:p>
            <a:pPr marL="0" indent="0">
              <a:buNone/>
            </a:pPr>
            <a:r>
              <a:rPr lang="pt-PT" sz="2800" dirty="0" smtClean="0"/>
              <a:t>nuno.cancelo@gmail.com</a:t>
            </a:r>
          </a:p>
        </p:txBody>
      </p:sp>
      <p:pic>
        <p:nvPicPr>
          <p:cNvPr id="5" name="Picture 4" descr="google-buzz-icon.png"/>
          <p:cNvPicPr>
            <a:picLocks noChangeAspect="1"/>
          </p:cNvPicPr>
          <p:nvPr/>
        </p:nvPicPr>
        <p:blipFill>
          <a:blip r:embed="rId3" cstate="print"/>
          <a:stretch>
            <a:fillRect/>
          </a:stretch>
        </p:blipFill>
        <p:spPr>
          <a:xfrm>
            <a:off x="704528" y="2240868"/>
            <a:ext cx="609600" cy="609600"/>
          </a:xfrm>
          <a:prstGeom prst="rect">
            <a:avLst/>
          </a:prstGeom>
          <a:ln>
            <a:noFill/>
          </a:ln>
        </p:spPr>
      </p:pic>
      <p:pic>
        <p:nvPicPr>
          <p:cNvPr id="7" name="Picture 6" descr="facebook-icon.png"/>
          <p:cNvPicPr>
            <a:picLocks noChangeAspect="1"/>
          </p:cNvPicPr>
          <p:nvPr/>
        </p:nvPicPr>
        <p:blipFill>
          <a:blip r:embed="rId4" cstate="print"/>
          <a:stretch>
            <a:fillRect/>
          </a:stretch>
        </p:blipFill>
        <p:spPr>
          <a:xfrm>
            <a:off x="848544" y="2888940"/>
            <a:ext cx="609600" cy="609600"/>
          </a:xfrm>
          <a:prstGeom prst="rect">
            <a:avLst/>
          </a:prstGeom>
          <a:ln>
            <a:noFill/>
          </a:ln>
        </p:spPr>
      </p:pic>
      <p:pic>
        <p:nvPicPr>
          <p:cNvPr id="8" name="Picture 7" descr="linkedin-icon.png"/>
          <p:cNvPicPr>
            <a:picLocks noChangeAspect="1"/>
          </p:cNvPicPr>
          <p:nvPr/>
        </p:nvPicPr>
        <p:blipFill>
          <a:blip r:embed="rId5" cstate="print"/>
          <a:stretch>
            <a:fillRect/>
          </a:stretch>
        </p:blipFill>
        <p:spPr>
          <a:xfrm>
            <a:off x="812540" y="3645024"/>
            <a:ext cx="609600" cy="609600"/>
          </a:xfrm>
          <a:prstGeom prst="rect">
            <a:avLst/>
          </a:prstGeom>
          <a:ln>
            <a:noFill/>
          </a:ln>
        </p:spPr>
      </p:pic>
      <p:pic>
        <p:nvPicPr>
          <p:cNvPr id="9" name="Picture 8" descr="twitter-icon.png"/>
          <p:cNvPicPr>
            <a:picLocks noChangeAspect="1"/>
          </p:cNvPicPr>
          <p:nvPr/>
        </p:nvPicPr>
        <p:blipFill>
          <a:blip r:embed="rId6" cstate="print"/>
          <a:stretch>
            <a:fillRect/>
          </a:stretch>
        </p:blipFill>
        <p:spPr>
          <a:xfrm>
            <a:off x="5817096" y="2204864"/>
            <a:ext cx="609600" cy="609600"/>
          </a:xfrm>
          <a:prstGeom prst="rect">
            <a:avLst/>
          </a:prstGeom>
          <a:ln>
            <a:noFill/>
          </a:ln>
        </p:spPr>
      </p:pic>
      <p:sp>
        <p:nvSpPr>
          <p:cNvPr id="10" name="TextBox 9"/>
          <p:cNvSpPr txBox="1"/>
          <p:nvPr/>
        </p:nvSpPr>
        <p:spPr>
          <a:xfrm>
            <a:off x="380492" y="5805264"/>
            <a:ext cx="8712968" cy="246221"/>
          </a:xfrm>
          <a:prstGeom prst="rect">
            <a:avLst/>
          </a:prstGeom>
          <a:noFill/>
        </p:spPr>
        <p:txBody>
          <a:bodyPr wrap="square" rtlCol="0">
            <a:spAutoFit/>
          </a:bodyPr>
          <a:lstStyle/>
          <a:p>
            <a:r>
              <a:rPr lang="en-US" sz="1000" dirty="0" smtClean="0"/>
              <a:t>Source: </a:t>
            </a:r>
            <a:r>
              <a:rPr lang="en-US" sz="1000" dirty="0" err="1" smtClean="0"/>
              <a:t>Iconset</a:t>
            </a:r>
            <a:r>
              <a:rPr lang="en-US" sz="1000" dirty="0" smtClean="0"/>
              <a:t>: Social Media Icons by </a:t>
            </a:r>
            <a:r>
              <a:rPr lang="en-US" sz="1000" dirty="0" err="1" smtClean="0"/>
              <a:t>Iconshock</a:t>
            </a:r>
            <a:r>
              <a:rPr lang="en-US" sz="1000" dirty="0" smtClean="0"/>
              <a:t> (</a:t>
            </a:r>
            <a:r>
              <a:rPr lang="en-US" sz="1000" dirty="0" smtClean="0">
                <a:hlinkClick r:id="rId7"/>
              </a:rPr>
              <a:t>12 icons</a:t>
            </a:r>
            <a:r>
              <a:rPr lang="en-US" sz="1000" dirty="0" smtClean="0"/>
              <a:t>) : </a:t>
            </a:r>
            <a:r>
              <a:rPr lang="pt-PT" sz="1000" dirty="0" smtClean="0">
                <a:hlinkClick r:id="rId7"/>
              </a:rPr>
              <a:t>http://www.iconarchive.com/show/social-media-icons-by-iconshock.html</a:t>
            </a:r>
            <a:endParaRPr lang="en-US" sz="1000" dirty="0" smtClean="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smtClean="0">
                <a:ln>
                  <a:noFill/>
                </a:ln>
                <a:solidFill>
                  <a:schemeClr val="tx1"/>
                </a:solidFill>
                <a:effectLst/>
                <a:uLnTx/>
                <a:uFillTx/>
                <a:latin typeface="+mn-lt"/>
                <a:ea typeface="+mn-ea"/>
                <a:cs typeface="+mn-cs"/>
              </a:rPr>
              <a:t>Nuno Cancelo</a:t>
            </a:r>
            <a:endParaRPr kumimoji="0" lang="pt-PT" sz="4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1"/>
          <p:cNvSpPr txBox="1">
            <a:spLocks/>
          </p:cNvSpPr>
          <p:nvPr/>
        </p:nvSpPr>
        <p:spPr>
          <a:xfrm>
            <a:off x="6591182" y="2204864"/>
            <a:ext cx="2322258"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3" name="Content Placeholder 1"/>
          <p:cNvSpPr txBox="1">
            <a:spLocks/>
          </p:cNvSpPr>
          <p:nvPr/>
        </p:nvSpPr>
        <p:spPr>
          <a:xfrm>
            <a:off x="1478614" y="2924944"/>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1"/>
          <p:cNvSpPr txBox="1">
            <a:spLocks/>
          </p:cNvSpPr>
          <p:nvPr/>
        </p:nvSpPr>
        <p:spPr>
          <a:xfrm>
            <a:off x="1478614" y="3657025"/>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5" name="Picture 14" descr="DENNIS-THE-MENACE-1.gif"/>
          <p:cNvPicPr>
            <a:picLocks noChangeAspect="1"/>
          </p:cNvPicPr>
          <p:nvPr/>
        </p:nvPicPr>
        <p:blipFill>
          <a:blip r:embed="rId8" cstate="print"/>
          <a:stretch>
            <a:fillRect/>
          </a:stretch>
        </p:blipFill>
        <p:spPr>
          <a:xfrm>
            <a:off x="7581292" y="3248980"/>
            <a:ext cx="1905000" cy="1905000"/>
          </a:xfrm>
          <a:prstGeom prst="rect">
            <a:avLst/>
          </a:prstGeom>
        </p:spPr>
      </p:pic>
      <p:sp>
        <p:nvSpPr>
          <p:cNvPr id="17" name="Content Placeholder 1"/>
          <p:cNvSpPr txBox="1">
            <a:spLocks/>
          </p:cNvSpPr>
          <p:nvPr/>
        </p:nvSpPr>
        <p:spPr>
          <a:xfrm>
            <a:off x="1478614" y="4389106"/>
            <a:ext cx="6662700" cy="612068"/>
          </a:xfrm>
          <a:prstGeom prst="rect">
            <a:avLst/>
          </a:prstGeom>
        </p:spPr>
        <p:txBody>
          <a:bodyPr vert="horz" lIns="91440" tIns="45720" rIns="91440" bIns="45720" rtlCol="0">
            <a:normAutofit/>
          </a:bodyPr>
          <a:lstStyle/>
          <a:p>
            <a:pPr lvl="0">
              <a:spcBef>
                <a:spcPct val="20000"/>
              </a:spcBef>
            </a:pPr>
            <a:r>
              <a:rPr lang="pt-PT" sz="2800" dirty="0" smtClean="0"/>
              <a:t>www.github.com/masterzdran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Content Placeholder 1"/>
          <p:cNvSpPr txBox="1">
            <a:spLocks/>
          </p:cNvSpPr>
          <p:nvPr/>
        </p:nvSpPr>
        <p:spPr>
          <a:xfrm>
            <a:off x="1478614" y="5121188"/>
            <a:ext cx="6662700" cy="612068"/>
          </a:xfrm>
          <a:prstGeom prst="rect">
            <a:avLst/>
          </a:prstGeom>
        </p:spPr>
        <p:txBody>
          <a:bodyPr vert="horz" lIns="91440" tIns="45720" rIns="91440" bIns="45720" rtlCol="0">
            <a:normAutofit/>
          </a:bodyPr>
          <a:lstStyle/>
          <a:p>
            <a:pPr lvl="0">
              <a:spcBef>
                <a:spcPct val="20000"/>
              </a:spcBef>
            </a:pPr>
            <a:r>
              <a:rPr lang="pt-PT" sz="2800" dirty="0" smtClean="0"/>
              <a:t>www.bitbucket.org/masterzdran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07/7/12/main" xmlns="" val="2914442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1838654" y="2957374"/>
            <a:ext cx="6228692" cy="943253"/>
          </a:xfrm>
        </p:spPr>
        <p:txBody>
          <a:bodyPr>
            <a:normAutofit fontScale="70000" lnSpcReduction="20000"/>
          </a:bodyPr>
          <a:lstStyle/>
          <a:p>
            <a:pPr>
              <a:buNone/>
            </a:pPr>
            <a:r>
              <a:rPr lang="pt-PT" sz="9600" dirty="0" smtClean="0"/>
              <a:t>Why Templating?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a:t>
            </a:r>
            <a:endParaRPr lang="pt-PT" dirty="0"/>
          </a:p>
        </p:txBody>
      </p:sp>
      <p:sp>
        <p:nvSpPr>
          <p:cNvPr id="4" name="Content Placeholder 3"/>
          <p:cNvSpPr>
            <a:spLocks noGrp="1"/>
          </p:cNvSpPr>
          <p:nvPr>
            <p:ph idx="1"/>
          </p:nvPr>
        </p:nvSpPr>
        <p:spPr/>
        <p:txBody>
          <a:bodyPr>
            <a:noAutofit/>
          </a:bodyPr>
          <a:lstStyle/>
          <a:p>
            <a:pPr lvl="1">
              <a:lnSpc>
                <a:spcPct val="200000"/>
              </a:lnSpc>
            </a:pPr>
            <a:r>
              <a:rPr lang="pt-PT" sz="3200" dirty="0" smtClean="0"/>
              <a:t>Utilizado desde o início dos tempos</a:t>
            </a:r>
          </a:p>
          <a:p>
            <a:pPr lvl="1">
              <a:lnSpc>
                <a:spcPct val="200000"/>
              </a:lnSpc>
            </a:pPr>
            <a:r>
              <a:rPr lang="pt-PT" sz="3200" dirty="0" smtClean="0"/>
              <a:t>Em diversas áreas</a:t>
            </a:r>
          </a:p>
          <a:p>
            <a:pPr lvl="1">
              <a:lnSpc>
                <a:spcPct val="200000"/>
              </a:lnSpc>
            </a:pPr>
            <a:r>
              <a:rPr lang="pt-PT" sz="3200" dirty="0" smtClean="0"/>
              <a:t>Em todas as empresas</a:t>
            </a:r>
          </a:p>
          <a:p>
            <a:pPr lvl="1">
              <a:lnSpc>
                <a:spcPct val="200000"/>
              </a:lnSpc>
            </a:pPr>
            <a:r>
              <a:rPr lang="pt-PT" sz="3200" dirty="0" smtClean="0"/>
              <a:t>É a identificação de um padrão</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Padrões de Desenho</a:t>
            </a:r>
            <a:endParaRPr lang="pt-PT" dirty="0"/>
          </a:p>
        </p:txBody>
      </p:sp>
      <p:sp>
        <p:nvSpPr>
          <p:cNvPr id="4" name="Content Placeholder 3"/>
          <p:cNvSpPr>
            <a:spLocks noGrp="1"/>
          </p:cNvSpPr>
          <p:nvPr>
            <p:ph idx="1"/>
          </p:nvPr>
        </p:nvSpPr>
        <p:spPr/>
        <p:txBody>
          <a:bodyPr>
            <a:noAutofit/>
          </a:bodyPr>
          <a:lstStyle/>
          <a:p>
            <a:r>
              <a:rPr lang="pt-PT" sz="3200" dirty="0" smtClean="0"/>
              <a:t>Separation of Concerns</a:t>
            </a:r>
          </a:p>
          <a:p>
            <a:pPr lvl="1"/>
            <a:r>
              <a:rPr lang="pt-PT" sz="2800" dirty="0" smtClean="0"/>
              <a:t>AOP</a:t>
            </a:r>
          </a:p>
          <a:p>
            <a:pPr lvl="1"/>
            <a:r>
              <a:rPr lang="pt-PT" sz="2800" dirty="0" smtClean="0"/>
              <a:t>HTML/CSS/Javascript</a:t>
            </a:r>
          </a:p>
          <a:p>
            <a:pPr lvl="1"/>
            <a:endParaRPr lang="pt-PT" sz="2800" dirty="0" smtClean="0"/>
          </a:p>
          <a:p>
            <a:r>
              <a:rPr lang="pt-PT" sz="3200" dirty="0" smtClean="0"/>
              <a:t>MVC</a:t>
            </a:r>
          </a:p>
          <a:p>
            <a:pPr lvl="1"/>
            <a:r>
              <a:rPr lang="pt-PT" sz="2800" dirty="0" smtClean="0"/>
              <a:t>Model </a:t>
            </a:r>
          </a:p>
          <a:p>
            <a:pPr lvl="1"/>
            <a:r>
              <a:rPr lang="pt-PT" sz="2800" dirty="0" smtClean="0"/>
              <a:t>View</a:t>
            </a:r>
          </a:p>
          <a:p>
            <a:pPr lvl="1"/>
            <a:r>
              <a:rPr lang="pt-PT" sz="2800" dirty="0" smtClean="0"/>
              <a:t>Controller</a:t>
            </a:r>
          </a:p>
          <a:p>
            <a:endParaRPr lang="pt-PT" sz="3200" dirty="0" smtClean="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 Engine</a:t>
            </a:r>
            <a:endParaRPr lang="pt-PT" dirty="0"/>
          </a:p>
        </p:txBody>
      </p:sp>
      <p:sp>
        <p:nvSpPr>
          <p:cNvPr id="4" name="Content Placeholder 3"/>
          <p:cNvSpPr>
            <a:spLocks noGrp="1"/>
          </p:cNvSpPr>
          <p:nvPr>
            <p:ph idx="1"/>
          </p:nvPr>
        </p:nvSpPr>
        <p:spPr/>
        <p:txBody>
          <a:bodyPr>
            <a:noAutofit/>
          </a:bodyPr>
          <a:lstStyle/>
          <a:p>
            <a:pPr>
              <a:lnSpc>
                <a:spcPct val="150000"/>
              </a:lnSpc>
              <a:buNone/>
            </a:pPr>
            <a:r>
              <a:rPr lang="pt-PT" sz="3200" dirty="0" smtClean="0"/>
              <a:t>Casos de Uso:</a:t>
            </a:r>
          </a:p>
          <a:p>
            <a:pPr lvl="1">
              <a:lnSpc>
                <a:spcPct val="150000"/>
              </a:lnSpc>
            </a:pPr>
            <a:r>
              <a:rPr lang="pt-PT" sz="2800" dirty="0" smtClean="0"/>
              <a:t>Geração de páginas HTML</a:t>
            </a:r>
          </a:p>
          <a:p>
            <a:pPr lvl="1">
              <a:lnSpc>
                <a:spcPct val="150000"/>
              </a:lnSpc>
            </a:pPr>
            <a:r>
              <a:rPr lang="pt-PT" sz="2800" dirty="0" smtClean="0"/>
              <a:t>Geração de emails</a:t>
            </a:r>
          </a:p>
          <a:p>
            <a:pPr lvl="1">
              <a:lnSpc>
                <a:spcPct val="150000"/>
              </a:lnSpc>
            </a:pPr>
            <a:r>
              <a:rPr lang="pt-PT" sz="2800" dirty="0" smtClean="0"/>
              <a:t>Geração de código automático</a:t>
            </a:r>
          </a:p>
          <a:p>
            <a:pPr lvl="1">
              <a:lnSpc>
                <a:spcPct val="150000"/>
              </a:lnSpc>
            </a:pPr>
            <a:r>
              <a:rPr lang="pt-PT" sz="2800" dirty="0" smtClean="0"/>
              <a:t>Geração  de ficheiros em xml</a:t>
            </a:r>
          </a:p>
          <a:p>
            <a:pPr lvl="1">
              <a:lnSpc>
                <a:spcPct val="150000"/>
              </a:lnSpc>
            </a:pPr>
            <a:r>
              <a:rPr lang="pt-PT" sz="2800" dirty="0" smtClean="0"/>
              <a:t>Complemento de outras ferramentas</a:t>
            </a:r>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Content Placeholder 2"/>
          <p:cNvSpPr>
            <a:spLocks noGrp="1"/>
          </p:cNvSpPr>
          <p:nvPr>
            <p:ph idx="1"/>
          </p:nvPr>
        </p:nvSpPr>
        <p:spPr>
          <a:xfrm>
            <a:off x="2324708" y="2521751"/>
            <a:ext cx="5256584" cy="1814499"/>
          </a:xfrm>
        </p:spPr>
        <p:txBody>
          <a:bodyPr>
            <a:normAutofit/>
          </a:bodyPr>
          <a:lstStyle/>
          <a:p>
            <a:pPr>
              <a:buNone/>
            </a:pPr>
            <a:r>
              <a:rPr lang="pt-PT" sz="9600" dirty="0" smtClean="0"/>
              <a:t>NVelocity</a:t>
            </a:r>
            <a:endParaRPr lang="pt-PT" sz="9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3750</TotalTime>
  <Words>1749</Words>
  <Application>Microsoft Office PowerPoint</Application>
  <PresentationFormat>A4 Paper (210x297 mm)</PresentationFormat>
  <Paragraphs>355</Paragraphs>
  <Slides>45</Slides>
  <Notes>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The power of templating…</vt:lpstr>
      <vt:lpstr>Licença</vt:lpstr>
      <vt:lpstr>Nuno Cancelo</vt:lpstr>
      <vt:lpstr>Agenda</vt:lpstr>
      <vt:lpstr>Slide 5</vt:lpstr>
      <vt:lpstr>Template</vt:lpstr>
      <vt:lpstr>Padrões de Desenho</vt:lpstr>
      <vt:lpstr>Template Engine</vt:lpstr>
      <vt:lpstr>Slide 9</vt:lpstr>
      <vt:lpstr>“Why do people use Velocity and/or NVelocity?”</vt:lpstr>
      <vt:lpstr>NVelocity</vt:lpstr>
      <vt:lpstr>NVelocity</vt:lpstr>
      <vt:lpstr>NVelocity</vt:lpstr>
      <vt:lpstr>NVelocity</vt:lpstr>
      <vt:lpstr>“Hello World”</vt:lpstr>
      <vt:lpstr>Slide 16</vt:lpstr>
      <vt:lpstr>Slide 17</vt:lpstr>
      <vt:lpstr>NVelocity – Síntaxe </vt:lpstr>
      <vt:lpstr>NVelocity – Síntaxe </vt:lpstr>
      <vt:lpstr>NVelocity – Síntaxe </vt:lpstr>
      <vt:lpstr>NVelocity – Síntaxe </vt:lpstr>
      <vt:lpstr>NVelocity – Síntaxe </vt:lpstr>
      <vt:lpstr>“VTL Demo”</vt:lpstr>
      <vt:lpstr>Slide 24</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NVelocity – Síntaxe </vt:lpstr>
      <vt:lpstr>Keep All Together</vt:lpstr>
      <vt:lpstr>Slide 36</vt:lpstr>
      <vt:lpstr>Slide 37</vt:lpstr>
      <vt:lpstr>NVelocity – Síntaxe </vt:lpstr>
      <vt:lpstr>NVelocity – Síntaxe </vt:lpstr>
      <vt:lpstr>NVelocity – Síntaxe </vt:lpstr>
      <vt:lpstr>Conclusão </vt:lpstr>
      <vt:lpstr>Slide 42</vt:lpstr>
      <vt:lpstr>Referências</vt:lpstr>
      <vt:lpstr>Patrocinador desta reunião</vt:lpstr>
      <vt:lpstr>Obrigado!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Alexandre Cancelo</cp:lastModifiedBy>
  <cp:revision>549</cp:revision>
  <dcterms:created xsi:type="dcterms:W3CDTF">2009-08-11T22:46:43Z</dcterms:created>
  <dcterms:modified xsi:type="dcterms:W3CDTF">2013-11-09T21:27:41Z</dcterms:modified>
</cp:coreProperties>
</file>