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1"/>
  </p:handoutMasterIdLst>
  <p:sldIdLst>
    <p:sldId id="3328" r:id="rId4"/>
    <p:sldId id="3329" r:id="rId6"/>
    <p:sldId id="3333" r:id="rId7"/>
    <p:sldId id="3330" r:id="rId8"/>
    <p:sldId id="3334" r:id="rId9"/>
    <p:sldId id="3331" r:id="rId1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范哲" initials="fan" lastIdx="0" clrIdx="0"/>
  <p:cmAuthor id="1" name="Josiah wei" initials="J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DB811"/>
    <a:srgbClr val="C00000"/>
    <a:srgbClr val="FFFFFF"/>
    <a:srgbClr val="EB8909"/>
    <a:srgbClr val="6C6E71"/>
    <a:srgbClr val="66A6F0"/>
    <a:srgbClr val="F15B40"/>
    <a:srgbClr val="D1D2D4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 autoAdjust="0"/>
    <p:restoredTop sz="94402" autoAdjust="0"/>
  </p:normalViewPr>
  <p:slideViewPr>
    <p:cSldViewPr snapToObjects="1">
      <p:cViewPr varScale="1">
        <p:scale>
          <a:sx n="79" d="100"/>
          <a:sy n="79" d="100"/>
        </p:scale>
        <p:origin x="-514" y="-106"/>
      </p:cViewPr>
      <p:guideLst>
        <p:guide orient="horz" pos="1654"/>
        <p:guide pos="2934"/>
      </p:guideLst>
    </p:cSldViewPr>
  </p:slideViewPr>
  <p:outlineViewPr>
    <p:cViewPr>
      <p:scale>
        <a:sx n="33" d="100"/>
        <a:sy n="33" d="100"/>
      </p:scale>
      <p:origin x="0" y="-46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568" y="54"/>
      </p:cViewPr>
      <p:guideLst>
        <p:guide orient="horz" pos="294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C9B1-C1EC-4528-BCA4-0E7DD3604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79D-5274-4BA5-8797-A9680F429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8614-C852-466E-8E3C-756876ADFA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59C62-C2B5-4BA7-895E-B43FDD3BB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当一个企业或行业的数据被外部的人认为是有价值的，它可以交易、合作、变现，数据就变成了资产。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数据、信息、资产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6A9C7-809C-4E38-958F-136A2153D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08027-B04C-4656-B0FA-572B99C3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02B5C79-8EEA-4C9E-92CD-6D6A35489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56-3690-4403-AE0C-DDE40281D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17A2B-2470-4FFB-95AC-05628E6252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B06B2-7045-4E45-9CAA-DFE653484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C79-8EEA-4C9E-92CD-6D6A35489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56-3690-4403-AE0C-DDE40281DC1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78" y="-96618"/>
            <a:ext cx="1465950" cy="96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400052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4"/>
            <a:ext cx="4629150" cy="3655219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160020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740572"/>
            <a:ext cx="4629150" cy="365521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273844"/>
            <a:ext cx="886883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273844"/>
            <a:ext cx="5949952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9" y="3964784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923925" cy="6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6" y="39292"/>
            <a:ext cx="1379538" cy="752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125142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7" y="160738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9" y="3964784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923925" cy="6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6" y="39292"/>
            <a:ext cx="1379538" cy="752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269158"/>
            <a:ext cx="9144000" cy="245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7" y="160738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内容占位符 23"/>
          <p:cNvSpPr>
            <a:spLocks noGrp="1"/>
          </p:cNvSpPr>
          <p:nvPr>
            <p:ph sz="quarter" idx="13" hasCustomPrompt="1"/>
          </p:nvPr>
        </p:nvSpPr>
        <p:spPr>
          <a:xfrm>
            <a:off x="1763715" y="1815666"/>
            <a:ext cx="5616575" cy="1512168"/>
          </a:xfrm>
        </p:spPr>
        <p:txBody>
          <a:bodyPr anchor="ctr"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4" hasCustomPrompt="1"/>
          </p:nvPr>
        </p:nvSpPr>
        <p:spPr>
          <a:xfrm>
            <a:off x="2088358" y="4083846"/>
            <a:ext cx="4967288" cy="864394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14400" indent="0" algn="ctr"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371600" indent="0" algn="ctr"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单位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7115175" cy="3833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750093"/>
            <a:ext cx="8229600" cy="3844529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1DB0CC-BE5B-420B-87A0-97F6D6221A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>
            <a:off x="603192" y="650490"/>
            <a:ext cx="64783" cy="648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 userDrawn="1"/>
        </p:nvSpPr>
        <p:spPr>
          <a:xfrm>
            <a:off x="8314137" y="474810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</a:fld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12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17A2B-2470-4FFB-95AC-05628E6252A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B06B2-7045-4E45-9CAA-DFE6534847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32"/>
            <a:ext cx="6858000" cy="12414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6F3A-7C68-4A4E-96EA-CB2B9181BC78}" type="slidenum">
              <a:rPr lang="zh-CN" altLang="en-US"/>
            </a:fld>
            <a:endParaRPr lang="zh-CN" altLang="en-US" sz="135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90" y="3965602"/>
            <a:ext cx="1357312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矩形 65"/>
          <p:cNvSpPr/>
          <p:nvPr/>
        </p:nvSpPr>
        <p:spPr>
          <a:xfrm>
            <a:off x="0" y="1700213"/>
            <a:ext cx="9144000" cy="1857375"/>
          </a:xfrm>
          <a:prstGeom prst="rect">
            <a:avLst/>
          </a:prstGeom>
          <a:solidFill>
            <a:srgbClr val="FFB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7" name="椭圆 66"/>
          <p:cNvSpPr/>
          <p:nvPr/>
        </p:nvSpPr>
        <p:spPr>
          <a:xfrm>
            <a:off x="778669" y="1185862"/>
            <a:ext cx="2757488" cy="2757488"/>
          </a:xfrm>
          <a:prstGeom prst="ellipse">
            <a:avLst/>
          </a:prstGeom>
          <a:solidFill>
            <a:srgbClr val="29304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6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0" y="1291829"/>
            <a:ext cx="2768203" cy="25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6F3A-7C68-4A4E-96EA-CB2B9181BC78}" type="slidenum">
              <a:rPr lang="zh-CN" altLang="en-US" smtClean="0"/>
            </a:fld>
            <a:endParaRPr lang="zh-CN" altLang="en-US" sz="135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335460" y="2706271"/>
            <a:ext cx="3810680" cy="331460"/>
          </a:xfrm>
          <a:solidFill>
            <a:srgbClr val="293049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594305" y="1970314"/>
            <a:ext cx="5429955" cy="70880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rgbClr val="293049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96618"/>
            <a:ext cx="1465950" cy="96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06733" y="176562"/>
            <a:ext cx="7783477" cy="5970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35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D47B-9FD7-4DFA-8DF4-5BE2084674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46E9-544C-4503-B0E9-918D6A1FC1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1581152"/>
            <a:ext cx="5995988" cy="926306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2550318"/>
            <a:ext cx="3067663" cy="26810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33453"/>
            <a:ext cx="3810000" cy="3699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933453"/>
            <a:ext cx="3820587" cy="3699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88899"/>
            <a:ext cx="6984076" cy="5377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0322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16502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0322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16502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7308850" cy="738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199" name="Picture 3" descr="C:\Users\vivianting\Desktop\12341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7" y="78583"/>
            <a:ext cx="1160463" cy="60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11" descr="未标题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72" y="738188"/>
            <a:ext cx="9359900" cy="1131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15817" y="4840002"/>
            <a:ext cx="3528392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/>
              <a:t>中国联合网络通信有限公司广东省分公司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4840002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zh-CN" altLang="en-US" sz="1800" b="1" kern="12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BF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81489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81489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中国联合网络通信有限公司广东省分公司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81489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C2BA9B-022E-4B60-B7B0-67512C153671}" type="slidenum">
              <a:rPr lang="en-US" altLang="zh-CN" smtClean="0"/>
            </a:fld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850106"/>
            <a:ext cx="8139644" cy="391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46025" y="138031"/>
            <a:ext cx="7783477" cy="59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5"/>
          <p:cNvGrpSpPr/>
          <p:nvPr/>
        </p:nvGrpSpPr>
        <p:grpSpPr bwMode="auto">
          <a:xfrm>
            <a:off x="176213" y="214313"/>
            <a:ext cx="525252" cy="422672"/>
            <a:chOff x="5075564" y="2933562"/>
            <a:chExt cx="2860947" cy="2302753"/>
          </a:xfrm>
        </p:grpSpPr>
        <p:sp>
          <p:nvSpPr>
            <p:cNvPr id="19" name="等腰三角形 18"/>
            <p:cNvSpPr/>
            <p:nvPr/>
          </p:nvSpPr>
          <p:spPr>
            <a:xfrm rot="10800000">
              <a:off x="5075564" y="2933562"/>
              <a:ext cx="2671864" cy="2302753"/>
            </a:xfrm>
            <a:prstGeom prst="triangl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229913" y="3770338"/>
              <a:ext cx="1705585" cy="1465977"/>
            </a:xfrm>
            <a:prstGeom prst="triangle">
              <a:avLst/>
            </a:prstGeom>
            <a:solidFill>
              <a:srgbClr val="FFDE01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96618"/>
            <a:ext cx="1465950" cy="969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293049"/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 3" panose="05040102010807070707" pitchFamily="18" charset="2"/>
        <a:buChar char="p"/>
        <a:defRPr lang="zh-CN" altLang="en-US" sz="21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7545" y="1579377"/>
            <a:ext cx="5390920" cy="1995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343" y="1579380"/>
            <a:ext cx="2736304" cy="19959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343" y="3718197"/>
            <a:ext cx="8393121" cy="8754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员工在公司的各种使用信息是可以有效利用的，用以评估各种资产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有效利用和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合理配置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提高带来的经济效益，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保障和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促进各项事业发展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23529" y="1072218"/>
            <a:ext cx="2880320" cy="420173"/>
          </a:xfrm>
          <a:prstGeom prst="rightArrow">
            <a:avLst>
              <a:gd name="adj1" fmla="val 100000"/>
              <a:gd name="adj2" fmla="val 3412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管理那些信息？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47864" y="1072218"/>
            <a:ext cx="5400600" cy="420173"/>
          </a:xfrm>
          <a:prstGeom prst="rightArrow">
            <a:avLst>
              <a:gd name="adj1" fmla="val 10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存在什么问题？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32268" y="1744291"/>
            <a:ext cx="3804285" cy="1735016"/>
            <a:chOff x="4119508" y="2643642"/>
            <a:chExt cx="4753462" cy="24212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椭圆形标注 9"/>
            <p:cNvSpPr/>
            <p:nvPr/>
          </p:nvSpPr>
          <p:spPr>
            <a:xfrm>
              <a:off x="4119508" y="3306002"/>
              <a:ext cx="1541246" cy="780050"/>
            </a:xfrm>
            <a:prstGeom prst="wedgeEllipseCallout">
              <a:avLst>
                <a:gd name="adj1" fmla="val -39004"/>
                <a:gd name="adj2" fmla="val 30168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5"/>
            <p:cNvSpPr txBox="1"/>
            <p:nvPr/>
          </p:nvSpPr>
          <p:spPr>
            <a:xfrm>
              <a:off x="4232159" y="3386825"/>
              <a:ext cx="1314972" cy="8356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缺乏分析依据</a:t>
              </a:r>
              <a:endParaRPr lang="en-US" altLang="zh-CN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导致无效数据加工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4283968" y="4247475"/>
              <a:ext cx="1462156" cy="790375"/>
            </a:xfrm>
            <a:prstGeom prst="wedgeEllipseCallout">
              <a:avLst>
                <a:gd name="adj1" fmla="val -26978"/>
                <a:gd name="adj2" fmla="val 42285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5"/>
            <p:cNvSpPr txBox="1"/>
            <p:nvPr/>
          </p:nvSpPr>
          <p:spPr>
            <a:xfrm>
              <a:off x="4355976" y="4261375"/>
              <a:ext cx="1376148" cy="6958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处理缓慢</a:t>
              </a:r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导致低效决策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13457" y="3238392"/>
              <a:ext cx="1730579" cy="572234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管理混乱</a:t>
              </a:r>
              <a:endParaRPr lang="en-US" altLang="zh-CN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交叉管理或缺乏管理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118240" y="4371834"/>
              <a:ext cx="1754410" cy="666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使用不均衡</a:t>
              </a:r>
              <a:endPara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，存储等资源浪费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092280" y="2787658"/>
              <a:ext cx="1528278" cy="50819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分配不透明</a:t>
              </a:r>
              <a:endParaRPr lang="en-US" altLang="zh-CN" sz="1100" b="1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数据资产错配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92080" y="2643642"/>
              <a:ext cx="1332120" cy="57675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未整体监控</a:t>
              </a:r>
              <a:endParaRPr lang="en-US" altLang="zh-CN" sz="1100" b="1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错误判断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594232" y="3929404"/>
              <a:ext cx="1534756" cy="658454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分布杂乱</a:t>
              </a:r>
              <a:endParaRPr lang="en-US" altLang="zh-CN" sz="1100" b="1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数据资产闲置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128209" y="3524477"/>
              <a:ext cx="1744761" cy="761204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部门协作不开放</a:t>
              </a:r>
              <a:r>
                <a:rPr lang="zh-CN" altLang="en-US" sz="10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各中心数据据合作受限</a:t>
              </a:r>
              <a:endParaRPr lang="zh-CN" altLang="en-US" sz="10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796136" y="4731874"/>
              <a:ext cx="1094395" cy="33300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1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70" y="2411587"/>
            <a:ext cx="1334215" cy="66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 rot="21016505">
            <a:off x="417809" y="2397461"/>
            <a:ext cx="879922" cy="459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数据库登录</a:t>
            </a:r>
            <a:endParaRPr lang="zh-CN" altLang="en-US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rot="21390258">
            <a:off x="354330" y="2072005"/>
            <a:ext cx="1223010" cy="274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报表谁在用</a:t>
            </a:r>
            <a:endParaRPr lang="zh-CN" altLang="en-US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 rot="161295">
            <a:off x="1255395" y="1871980"/>
            <a:ext cx="1063625" cy="274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管理员众多</a:t>
            </a:r>
            <a:endParaRPr lang="zh-CN" altLang="en-US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rot="379415">
            <a:off x="2073275" y="2179320"/>
            <a:ext cx="894080" cy="274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权限分配</a:t>
            </a:r>
            <a:endParaRPr lang="zh-CN" altLang="en-US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rot="379415">
            <a:off x="2233930" y="2618105"/>
            <a:ext cx="834390" cy="274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</a:t>
            </a:r>
            <a:endParaRPr lang="zh-CN" altLang="en-US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6" y="1696792"/>
            <a:ext cx="879922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600" b="1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b="1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1661" y="1649258"/>
            <a:ext cx="879922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600" b="1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b="1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380312" y="1798326"/>
            <a:ext cx="1132270" cy="1616296"/>
            <a:chOff x="8847746" y="2060849"/>
            <a:chExt cx="1342752" cy="18683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右箭头 30"/>
            <p:cNvSpPr/>
            <p:nvPr/>
          </p:nvSpPr>
          <p:spPr>
            <a:xfrm flipH="1">
              <a:off x="8847746" y="2060849"/>
              <a:ext cx="1342752" cy="554578"/>
            </a:xfrm>
            <a:prstGeom prst="rightArrow">
              <a:avLst>
                <a:gd name="adj1" fmla="val 100000"/>
                <a:gd name="adj2" fmla="val 429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治理乏力</a:t>
              </a:r>
              <a:endPara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 flipH="1">
              <a:off x="8847746" y="2723879"/>
              <a:ext cx="1342752" cy="554578"/>
            </a:xfrm>
            <a:prstGeom prst="rightArrow">
              <a:avLst>
                <a:gd name="adj1" fmla="val 100000"/>
                <a:gd name="adj2" fmla="val 429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应用低效</a:t>
              </a:r>
              <a:endPara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 flipH="1">
              <a:off x="8847746" y="3374579"/>
              <a:ext cx="1342752" cy="554578"/>
            </a:xfrm>
            <a:prstGeom prst="rightArrow">
              <a:avLst>
                <a:gd name="adj1" fmla="val 100000"/>
                <a:gd name="adj2" fmla="val 429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资源浪费</a:t>
              </a:r>
              <a:endPara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85810" y="3113656"/>
            <a:ext cx="2502017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数据资产是企业及组织拥有或控制，能带来未来经济利益的数据资源。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0" y="222571"/>
            <a:ext cx="7411360" cy="469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53110" y="176530"/>
            <a:ext cx="7488555" cy="596900"/>
          </a:xfrm>
        </p:spPr>
        <p:txBody>
          <a:bodyPr/>
          <a:p>
            <a:pPr algn="l"/>
            <a:r>
              <a:rPr kumimoji="1" lang="zh-CN" altLang="en-US" sz="2400" dirty="0">
                <a:solidFill>
                  <a:srgbClr val="C00000"/>
                </a:solidFill>
              </a:rPr>
              <a:t>数字管理：账号安全监控管理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60680" y="1061085"/>
            <a:ext cx="7980045" cy="3197225"/>
            <a:chOff x="1272" y="2503"/>
            <a:chExt cx="17099" cy="7824"/>
          </a:xfrm>
        </p:grpSpPr>
        <p:grpSp>
          <p:nvGrpSpPr>
            <p:cNvPr id="60" name="原创设计师QQ598969553      _1"/>
            <p:cNvGrpSpPr/>
            <p:nvPr/>
          </p:nvGrpSpPr>
          <p:grpSpPr>
            <a:xfrm>
              <a:off x="7164" y="2503"/>
              <a:ext cx="9041" cy="2354"/>
              <a:chOff x="4547988" y="1589924"/>
              <a:chExt cx="5742599" cy="1495224"/>
            </a:xfrm>
          </p:grpSpPr>
          <p:cxnSp>
            <p:nvCxnSpPr>
              <p:cNvPr id="61" name="直接连接符 60"/>
              <p:cNvCxnSpPr/>
              <p:nvPr/>
            </p:nvCxnSpPr>
            <p:spPr>
              <a:xfrm flipV="1">
                <a:off x="4547988" y="2223014"/>
                <a:ext cx="626890" cy="146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左中括号 61"/>
              <p:cNvSpPr/>
              <p:nvPr/>
            </p:nvSpPr>
            <p:spPr>
              <a:xfrm>
                <a:off x="5174532" y="1744875"/>
                <a:ext cx="318889" cy="10599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5"/>
              <p:cNvSpPr/>
              <p:nvPr/>
            </p:nvSpPr>
            <p:spPr bwMode="auto">
              <a:xfrm>
                <a:off x="5493421" y="1589924"/>
                <a:ext cx="4797166" cy="149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大数据门户：统一登录系统</a:t>
                </a:r>
                <a:endPara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天玥网络安全审计系统：各数据库统一登录</a:t>
                </a:r>
                <a:endPara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广东联通数据中心应用与服务平台：数据输出</a:t>
                </a:r>
                <a:endPara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......</a:t>
                </a:r>
                <a:endPara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sp>
          <p:nvSpPr>
            <p:cNvPr id="64" name="原创设计师QQ598969553      _3"/>
            <p:cNvSpPr/>
            <p:nvPr/>
          </p:nvSpPr>
          <p:spPr bwMode="blackWhite">
            <a:xfrm>
              <a:off x="4840" y="7735"/>
              <a:ext cx="1978" cy="1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ea typeface="微软雅黑" panose="020B0503020204020204" pitchFamily="34" charset="-122"/>
              </a:endParaRPr>
            </a:p>
          </p:txBody>
        </p:sp>
        <p:sp>
          <p:nvSpPr>
            <p:cNvPr id="74" name="原创设计师QQ598969553      _4"/>
            <p:cNvSpPr/>
            <p:nvPr/>
          </p:nvSpPr>
          <p:spPr bwMode="blackWhite">
            <a:xfrm>
              <a:off x="6160" y="4815"/>
              <a:ext cx="1978" cy="1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ea typeface="微软雅黑" panose="020B0503020204020204" pitchFamily="34" charset="-122"/>
              </a:endParaRPr>
            </a:p>
          </p:txBody>
        </p:sp>
        <p:sp>
          <p:nvSpPr>
            <p:cNvPr id="98" name="原创设计师QQ598969553      _5"/>
            <p:cNvSpPr/>
            <p:nvPr/>
          </p:nvSpPr>
          <p:spPr bwMode="blackWhite">
            <a:xfrm>
              <a:off x="4913" y="2513"/>
              <a:ext cx="1978" cy="1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ea typeface="微软雅黑" panose="020B0503020204020204" pitchFamily="34" charset="-122"/>
              </a:endParaRPr>
            </a:p>
          </p:txBody>
        </p:sp>
        <p:sp>
          <p:nvSpPr>
            <p:cNvPr id="100" name="原创设计师QQ598969553      _6"/>
            <p:cNvSpPr/>
            <p:nvPr/>
          </p:nvSpPr>
          <p:spPr bwMode="blackWhite">
            <a:xfrm>
              <a:off x="1272" y="4017"/>
              <a:ext cx="3577" cy="3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ea typeface="微软雅黑" panose="020B0503020204020204" pitchFamily="34" charset="-122"/>
              </a:endParaRPr>
            </a:p>
          </p:txBody>
        </p:sp>
        <p:cxnSp>
          <p:nvCxnSpPr>
            <p:cNvPr id="101" name="原创设计师QQ598969553      _7"/>
            <p:cNvCxnSpPr>
              <a:stCxn id="100" idx="6"/>
              <a:endCxn id="74" idx="2"/>
            </p:cNvCxnSpPr>
            <p:nvPr/>
          </p:nvCxnSpPr>
          <p:spPr>
            <a:xfrm flipV="1">
              <a:off x="4828" y="5804"/>
              <a:ext cx="1311" cy="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原创设计师QQ598969553      _8"/>
            <p:cNvCxnSpPr/>
            <p:nvPr/>
          </p:nvCxnSpPr>
          <p:spPr>
            <a:xfrm>
              <a:off x="4397" y="3554"/>
              <a:ext cx="0" cy="0"/>
            </a:xfrm>
            <a:prstGeom prst="line">
              <a:avLst/>
            </a:prstGeom>
            <a:ln w="19050">
              <a:solidFill>
                <a:srgbClr val="F7D9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原创设计师QQ598969553      _9"/>
            <p:cNvGrpSpPr/>
            <p:nvPr/>
          </p:nvGrpSpPr>
          <p:grpSpPr>
            <a:xfrm>
              <a:off x="3992" y="3492"/>
              <a:ext cx="920" cy="552"/>
              <a:chOff x="2132468" y="2251530"/>
              <a:chExt cx="584200" cy="350838"/>
            </a:xfrm>
          </p:grpSpPr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2132468" y="2251530"/>
                <a:ext cx="265112" cy="35083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2389643" y="2251530"/>
                <a:ext cx="32702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原创设计师QQ598969553      _10"/>
            <p:cNvGrpSpPr/>
            <p:nvPr/>
          </p:nvGrpSpPr>
          <p:grpSpPr>
            <a:xfrm>
              <a:off x="5142" y="2759"/>
              <a:ext cx="1510" cy="1510"/>
              <a:chOff x="2862912" y="1786005"/>
              <a:chExt cx="958850" cy="958850"/>
            </a:xfrm>
          </p:grpSpPr>
          <p:sp>
            <p:nvSpPr>
              <p:cNvPr id="110" name="椭圆 109"/>
              <p:cNvSpPr/>
              <p:nvPr/>
            </p:nvSpPr>
            <p:spPr bwMode="auto">
              <a:xfrm>
                <a:off x="2862912" y="1786005"/>
                <a:ext cx="958850" cy="958850"/>
              </a:xfrm>
              <a:prstGeom prst="ellipse">
                <a:avLst/>
              </a:prstGeom>
              <a:gradFill>
                <a:gsLst>
                  <a:gs pos="0">
                    <a:srgbClr val="DEDEDE"/>
                  </a:gs>
                  <a:gs pos="100000">
                    <a:srgbClr val="FBFBFB"/>
                  </a:gs>
                </a:gsLst>
                <a:lin ang="5400000" scaled="1"/>
              </a:gradFill>
              <a:ln w="3175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101600" dir="5400000" algn="t" rotWithShape="0">
                  <a:schemeClr val="tx1">
                    <a:lumMod val="85000"/>
                    <a:lumOff val="15000"/>
                    <a:alpha val="33000"/>
                  </a:schemeClr>
                </a:outerShdw>
              </a:effectLst>
            </p:spPr>
            <p:txBody>
              <a:bodyPr vert="horz" wrap="square" lIns="91418" tIns="45709" rIns="91418" bIns="45709" numCol="1" anchor="t" anchorCtr="0" compatLnSpc="1"/>
              <a:p>
                <a:endParaRPr lang="zh-CN" altLang="en-US" sz="1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"/>
              <p:cNvSpPr txBox="1"/>
              <p:nvPr/>
            </p:nvSpPr>
            <p:spPr>
              <a:xfrm>
                <a:off x="3004257" y="1981416"/>
                <a:ext cx="626075" cy="61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Gill Sans" charset="0"/>
                  </a:rPr>
                  <a:t>统一</a:t>
                </a:r>
                <a:endParaRPr lang="zh-CN" altLang="en-US" sz="10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Gill Sans" charset="0"/>
                  </a:rPr>
                  <a:t>账号</a:t>
                </a:r>
                <a:endParaRPr lang="zh-CN" altLang="en-US" sz="10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  <p:grpSp>
          <p:nvGrpSpPr>
            <p:cNvPr id="112" name="原创设计师QQ598969553      _11"/>
            <p:cNvGrpSpPr/>
            <p:nvPr/>
          </p:nvGrpSpPr>
          <p:grpSpPr>
            <a:xfrm>
              <a:off x="6403" y="5028"/>
              <a:ext cx="1510" cy="1670"/>
              <a:chOff x="4358143" y="3260272"/>
              <a:chExt cx="958850" cy="1060942"/>
            </a:xfrm>
          </p:grpSpPr>
          <p:sp>
            <p:nvSpPr>
              <p:cNvPr id="113" name="椭圆 112"/>
              <p:cNvSpPr/>
              <p:nvPr/>
            </p:nvSpPr>
            <p:spPr bwMode="auto">
              <a:xfrm>
                <a:off x="4358143" y="3260272"/>
                <a:ext cx="958850" cy="958850"/>
              </a:xfrm>
              <a:prstGeom prst="ellipse">
                <a:avLst/>
              </a:prstGeom>
              <a:gradFill>
                <a:gsLst>
                  <a:gs pos="0">
                    <a:srgbClr val="DEDEDE"/>
                  </a:gs>
                  <a:gs pos="100000">
                    <a:srgbClr val="FBFBFB"/>
                  </a:gs>
                </a:gsLst>
                <a:lin ang="5400000" scaled="1"/>
              </a:gradFill>
              <a:ln w="3175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101600" dir="5400000" algn="t" rotWithShape="0">
                  <a:schemeClr val="tx1">
                    <a:lumMod val="85000"/>
                    <a:lumOff val="15000"/>
                    <a:alpha val="33000"/>
                  </a:schemeClr>
                </a:outerShdw>
              </a:effectLst>
            </p:spPr>
            <p:txBody>
              <a:bodyPr vert="horz" wrap="square" lIns="91418" tIns="45709" rIns="91418" bIns="45709" numCol="1" anchor="t" anchorCtr="0" compatLnSpc="1"/>
              <a:p>
                <a:endParaRPr lang="zh-CN" altLang="en-US" sz="1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5"/>
              <p:cNvSpPr txBox="1"/>
              <p:nvPr/>
            </p:nvSpPr>
            <p:spPr>
              <a:xfrm>
                <a:off x="4418007" y="3461604"/>
                <a:ext cx="793195" cy="85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Gill Sans" charset="0"/>
                  </a:rPr>
                  <a:t>用户行</a:t>
                </a:r>
                <a:endPara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Gill Sans" charset="0"/>
                  </a:rPr>
                  <a:t>为跟踪</a:t>
                </a:r>
                <a:endPara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algn="ctr">
                  <a:spcBef>
                    <a:spcPct val="0"/>
                  </a:spcBef>
                </a:pPr>
                <a:endParaRPr lang="zh-CN" altLang="en-US" sz="1000" b="1" dirty="0">
                  <a:solidFill>
                    <a:schemeClr val="accent2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原创设计师QQ598969553      _12"/>
            <p:cNvGrpSpPr/>
            <p:nvPr/>
          </p:nvGrpSpPr>
          <p:grpSpPr>
            <a:xfrm>
              <a:off x="5086" y="7972"/>
              <a:ext cx="1507" cy="1510"/>
              <a:chOff x="3224213" y="4823962"/>
              <a:chExt cx="957262" cy="958850"/>
            </a:xfrm>
          </p:grpSpPr>
          <p:sp>
            <p:nvSpPr>
              <p:cNvPr id="116" name="椭圆 115"/>
              <p:cNvSpPr/>
              <p:nvPr/>
            </p:nvSpPr>
            <p:spPr bwMode="auto">
              <a:xfrm>
                <a:off x="3224213" y="4823962"/>
                <a:ext cx="957262" cy="958850"/>
              </a:xfrm>
              <a:prstGeom prst="ellipse">
                <a:avLst/>
              </a:prstGeom>
              <a:gradFill>
                <a:gsLst>
                  <a:gs pos="0">
                    <a:srgbClr val="DEDEDE"/>
                  </a:gs>
                  <a:gs pos="100000">
                    <a:srgbClr val="FBFBFB"/>
                  </a:gs>
                </a:gsLst>
                <a:lin ang="5400000" scaled="1"/>
              </a:gradFill>
              <a:ln w="3175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101600" dir="5400000" algn="t" rotWithShape="0">
                  <a:schemeClr val="tx1">
                    <a:lumMod val="85000"/>
                    <a:lumOff val="15000"/>
                    <a:alpha val="33000"/>
                  </a:schemeClr>
                </a:outerShdw>
              </a:effectLst>
            </p:spPr>
            <p:txBody>
              <a:bodyPr vert="horz" wrap="square" lIns="91418" tIns="45709" rIns="91418" bIns="45709" numCol="1" anchor="t" anchorCtr="0" compatLnSpc="1"/>
              <a:p>
                <a:endParaRPr lang="zh-CN" altLang="en-US" sz="1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9"/>
              <p:cNvSpPr txBox="1"/>
              <p:nvPr/>
            </p:nvSpPr>
            <p:spPr>
              <a:xfrm>
                <a:off x="3260796" y="5028255"/>
                <a:ext cx="799847" cy="61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活跃度</a:t>
                </a:r>
                <a:endParaRPr lang="zh-CN" altLang="en-US" sz="1000" b="1" dirty="0" smtClean="0">
                  <a:solidFill>
                    <a:schemeClr val="accent2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 smtClean="0">
                    <a:solidFill>
                      <a:schemeClr val="accent2"/>
                    </a:solidFill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用户</a:t>
                </a:r>
                <a:endParaRPr lang="zh-CN" altLang="en-US" sz="1000" b="1" dirty="0">
                  <a:solidFill>
                    <a:schemeClr val="accent2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原创设计师QQ598969553      _13"/>
            <p:cNvGrpSpPr/>
            <p:nvPr/>
          </p:nvGrpSpPr>
          <p:grpSpPr>
            <a:xfrm>
              <a:off x="8314" y="5028"/>
              <a:ext cx="9560" cy="2567"/>
              <a:chOff x="5278221" y="3299971"/>
              <a:chExt cx="6071952" cy="1630919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flipH="1">
                <a:off x="5278221" y="3806372"/>
                <a:ext cx="89376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左中括号 119"/>
              <p:cNvSpPr/>
              <p:nvPr/>
            </p:nvSpPr>
            <p:spPr>
              <a:xfrm>
                <a:off x="6171794" y="3309843"/>
                <a:ext cx="286047" cy="1621047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5"/>
              <p:cNvSpPr/>
              <p:nvPr/>
            </p:nvSpPr>
            <p:spPr bwMode="auto">
              <a:xfrm>
                <a:off x="6654803" y="3299971"/>
                <a:ext cx="4695370" cy="101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122" name="原创设计师QQ598969553      _14"/>
            <p:cNvGrpSpPr/>
            <p:nvPr/>
          </p:nvGrpSpPr>
          <p:grpSpPr>
            <a:xfrm>
              <a:off x="6937" y="7745"/>
              <a:ext cx="8854" cy="2582"/>
              <a:chOff x="4554209" y="4972060"/>
              <a:chExt cx="5440521" cy="985166"/>
            </a:xfrm>
          </p:grpSpPr>
          <p:cxnSp>
            <p:nvCxnSpPr>
              <p:cNvPr id="123" name="直接连接符 122"/>
              <p:cNvCxnSpPr/>
              <p:nvPr/>
            </p:nvCxnSpPr>
            <p:spPr>
              <a:xfrm flipH="1">
                <a:off x="4554209" y="5401125"/>
                <a:ext cx="37904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左中括号 123"/>
              <p:cNvSpPr/>
              <p:nvPr/>
            </p:nvSpPr>
            <p:spPr>
              <a:xfrm>
                <a:off x="5067906" y="5068557"/>
                <a:ext cx="73736" cy="655887"/>
              </a:xfrm>
              <a:prstGeom prst="leftBracket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5"/>
              <p:cNvSpPr/>
              <p:nvPr/>
            </p:nvSpPr>
            <p:spPr bwMode="auto">
              <a:xfrm>
                <a:off x="5220909" y="4972060"/>
                <a:ext cx="4773821" cy="985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数据库：根据排名清楚过期账号；</a:t>
                </a:r>
                <a:endPara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各数据输出平台：分地市、部门统计登录和取数情况；</a:t>
                </a:r>
                <a:endPara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rPr>
                  <a:t>台账管理：对资源台账、软件部署管理、统一接口管理；</a:t>
                </a:r>
                <a:endPara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  <a:p>
                <a:pPr marL="171450" indent="-1714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 charset="0"/>
                    <a:sym typeface="Lato Light" charset="0"/>
                  </a:rPr>
                  <a:t>......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126" name="原创设计师QQ598969553      _15"/>
            <p:cNvGrpSpPr/>
            <p:nvPr/>
          </p:nvGrpSpPr>
          <p:grpSpPr>
            <a:xfrm>
              <a:off x="1683" y="4415"/>
              <a:ext cx="2775" cy="2775"/>
              <a:chOff x="1360492" y="2870770"/>
              <a:chExt cx="1762804" cy="1762804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360492" y="2870770"/>
                <a:ext cx="1762804" cy="1762804"/>
              </a:xfrm>
              <a:prstGeom prst="ellipse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18" tIns="45709" rIns="91418" bIns="45709" numCol="1" anchor="t" anchorCtr="0" compatLnSpc="1"/>
              <a:p>
                <a:endParaRPr lang="zh-CN" altLang="en-US" sz="100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961005" y="3338146"/>
                <a:ext cx="487793" cy="109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>
                    <a:solidFill>
                      <a:schemeClr val="bg1"/>
                    </a:solidFill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账号</a:t>
                </a:r>
                <a:endParaRPr lang="zh-CN" altLang="en-US" sz="10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000" b="1" dirty="0">
                    <a:solidFill>
                      <a:schemeClr val="bg1"/>
                    </a:solidFill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管理</a:t>
                </a:r>
                <a:endParaRPr lang="zh-CN" altLang="en-US" sz="10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原创设计师QQ598969553      _16"/>
            <p:cNvGrpSpPr/>
            <p:nvPr/>
          </p:nvGrpSpPr>
          <p:grpSpPr>
            <a:xfrm flipV="1">
              <a:off x="3866" y="7494"/>
              <a:ext cx="920" cy="1187"/>
              <a:chOff x="2132468" y="2251530"/>
              <a:chExt cx="584200" cy="350838"/>
            </a:xfrm>
          </p:grpSpPr>
          <p:cxnSp>
            <p:nvCxnSpPr>
              <p:cNvPr id="130" name="直接连接符 129"/>
              <p:cNvCxnSpPr/>
              <p:nvPr/>
            </p:nvCxnSpPr>
            <p:spPr bwMode="auto">
              <a:xfrm flipV="1">
                <a:off x="2132468" y="2251530"/>
                <a:ext cx="265112" cy="35083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 bwMode="auto">
              <a:xfrm>
                <a:off x="2389643" y="2251530"/>
                <a:ext cx="32702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矩形 131"/>
            <p:cNvSpPr/>
            <p:nvPr/>
          </p:nvSpPr>
          <p:spPr>
            <a:xfrm>
              <a:off x="15198" y="2527"/>
              <a:ext cx="454" cy="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dirty="0"/>
                <a:t>接口</a:t>
              </a:r>
              <a:endParaRPr lang="zh-CN" altLang="en-US" sz="10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430" y="4856"/>
              <a:ext cx="2267" cy="788"/>
            </a:xfrm>
            <a:prstGeom prst="rect">
              <a:avLst/>
            </a:prstGeom>
            <a:solidFill>
              <a:srgbClr val="92D050"/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账号登录台账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0428" y="5936"/>
              <a:ext cx="2270" cy="788"/>
            </a:xfrm>
            <a:prstGeom prst="rect">
              <a:avLst/>
            </a:prstGeom>
            <a:solidFill>
              <a:srgbClr val="92D050"/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操作轨迹台账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199" y="4941"/>
              <a:ext cx="454" cy="1993"/>
            </a:xfrm>
            <a:prstGeom prst="rect">
              <a:avLst/>
            </a:prstGeom>
            <a:solidFill>
              <a:srgbClr val="34A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dirty="0"/>
                <a:t>一号追踪</a:t>
              </a:r>
              <a:endParaRPr lang="zh-CN" altLang="en-US" sz="1000" dirty="0"/>
            </a:p>
          </p:txBody>
        </p:sp>
        <p:sp>
          <p:nvSpPr>
            <p:cNvPr id="136" name="右箭头 135"/>
            <p:cNvSpPr/>
            <p:nvPr/>
          </p:nvSpPr>
          <p:spPr>
            <a:xfrm>
              <a:off x="16205" y="4789"/>
              <a:ext cx="2165" cy="644"/>
            </a:xfrm>
            <a:prstGeom prst="rightArrow">
              <a:avLst/>
            </a:prstGeom>
            <a:solidFill>
              <a:srgbClr val="34A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 dirty="0"/>
                <a:t>账户登录的系统</a:t>
              </a:r>
              <a:endParaRPr lang="zh-CN" altLang="en-US" sz="800" dirty="0"/>
            </a:p>
          </p:txBody>
        </p:sp>
        <p:sp>
          <p:nvSpPr>
            <p:cNvPr id="137" name="右箭头 136"/>
            <p:cNvSpPr/>
            <p:nvPr/>
          </p:nvSpPr>
          <p:spPr>
            <a:xfrm>
              <a:off x="16206" y="5508"/>
              <a:ext cx="2165" cy="644"/>
            </a:xfrm>
            <a:prstGeom prst="rightArrow">
              <a:avLst/>
            </a:prstGeom>
            <a:solidFill>
              <a:srgbClr val="34A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 dirty="0"/>
                <a:t>安全审核</a:t>
              </a:r>
              <a:endParaRPr lang="zh-CN" altLang="en-US" sz="800" dirty="0"/>
            </a:p>
          </p:txBody>
        </p:sp>
        <p:sp>
          <p:nvSpPr>
            <p:cNvPr id="138" name="右箭头 137"/>
            <p:cNvSpPr/>
            <p:nvPr/>
          </p:nvSpPr>
          <p:spPr>
            <a:xfrm>
              <a:off x="16205" y="6314"/>
              <a:ext cx="2165" cy="644"/>
            </a:xfrm>
            <a:prstGeom prst="rightArrow">
              <a:avLst/>
            </a:prstGeom>
            <a:solidFill>
              <a:srgbClr val="34A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 dirty="0"/>
                <a:t>操作数据记录</a:t>
              </a:r>
              <a:endParaRPr lang="zh-CN" altLang="en-US" sz="8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463" y="8070"/>
              <a:ext cx="454" cy="17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dirty="0"/>
                <a:t>活跃度排名</a:t>
              </a:r>
              <a:endParaRPr lang="zh-CN" altLang="en-US" sz="1000" dirty="0"/>
            </a:p>
          </p:txBody>
        </p:sp>
        <p:sp>
          <p:nvSpPr>
            <p:cNvPr id="140" name="右箭头 139"/>
            <p:cNvSpPr/>
            <p:nvPr/>
          </p:nvSpPr>
          <p:spPr>
            <a:xfrm>
              <a:off x="16345" y="8117"/>
              <a:ext cx="2025" cy="644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dirty="0"/>
                <a:t>热度数据排名</a:t>
              </a:r>
              <a:endParaRPr lang="zh-CN" altLang="en-US" sz="900" dirty="0"/>
            </a:p>
          </p:txBody>
        </p:sp>
        <p:sp>
          <p:nvSpPr>
            <p:cNvPr id="141" name="右箭头 140"/>
            <p:cNvSpPr/>
            <p:nvPr/>
          </p:nvSpPr>
          <p:spPr>
            <a:xfrm>
              <a:off x="16345" y="9150"/>
              <a:ext cx="2025" cy="644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dirty="0"/>
                <a:t>数据人员管理</a:t>
              </a:r>
              <a:endParaRPr lang="zh-CN" altLang="en-US" sz="900" dirty="0"/>
            </a:p>
          </p:txBody>
        </p:sp>
        <p:sp>
          <p:nvSpPr>
            <p:cNvPr id="142" name="右箭头 141"/>
            <p:cNvSpPr/>
            <p:nvPr/>
          </p:nvSpPr>
          <p:spPr>
            <a:xfrm>
              <a:off x="16205" y="2609"/>
              <a:ext cx="2165" cy="64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/>
                <a:t>ftp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sftp;</a:t>
              </a:r>
              <a:endParaRPr lang="en-US" altLang="zh-CN" sz="1000" dirty="0"/>
            </a:p>
          </p:txBody>
        </p:sp>
        <p:sp>
          <p:nvSpPr>
            <p:cNvPr id="143" name="右箭头 142"/>
            <p:cNvSpPr/>
            <p:nvPr/>
          </p:nvSpPr>
          <p:spPr>
            <a:xfrm>
              <a:off x="16205" y="3308"/>
              <a:ext cx="2165" cy="64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 dirty="0"/>
                <a:t>其他数据输出</a:t>
              </a:r>
              <a:endParaRPr lang="zh-CN" altLang="en-US" sz="8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617244" y="2878009"/>
            <a:ext cx="1059401" cy="32194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......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222571"/>
            <a:ext cx="7411360" cy="469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用户管理解决思路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4825" y="509677"/>
            <a:ext cx="8813079" cy="4123690"/>
            <a:chOff x="293481" y="1390093"/>
            <a:chExt cx="11717757" cy="4123690"/>
          </a:xfrm>
        </p:grpSpPr>
        <p:sp>
          <p:nvSpPr>
            <p:cNvPr id="5" name="矩形标注 4"/>
            <p:cNvSpPr/>
            <p:nvPr/>
          </p:nvSpPr>
          <p:spPr bwMode="auto">
            <a:xfrm>
              <a:off x="4410116" y="3240483"/>
              <a:ext cx="3122177" cy="1280795"/>
            </a:xfrm>
            <a:prstGeom prst="wedgeRectCallout">
              <a:avLst>
                <a:gd name="adj1" fmla="val 21024"/>
                <a:gd name="adj2" fmla="val -65222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、操作类别安全：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、行级安全：数据内容安全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、字段级安全：敏感信息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765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标注 5"/>
            <p:cNvSpPr/>
            <p:nvPr/>
          </p:nvSpPr>
          <p:spPr bwMode="auto">
            <a:xfrm>
              <a:off x="1186142" y="3207048"/>
              <a:ext cx="2370223" cy="1281195"/>
            </a:xfrm>
            <a:prstGeom prst="wedgeRectCallout">
              <a:avLst>
                <a:gd name="adj1" fmla="val 21984"/>
                <a:gd name="adj2" fmla="val -70729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账号信息传输安全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账号登录验证机制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14"/>
            <p:cNvSpPr txBox="1"/>
            <p:nvPr/>
          </p:nvSpPr>
          <p:spPr>
            <a:xfrm>
              <a:off x="698626" y="3178888"/>
              <a:ext cx="500663" cy="119888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接入通道安全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7"/>
            <p:cNvSpPr txBox="1"/>
            <p:nvPr/>
          </p:nvSpPr>
          <p:spPr>
            <a:xfrm>
              <a:off x="4505870" y="4294855"/>
              <a:ext cx="2105540" cy="27559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31677" y="5009593"/>
              <a:ext cx="9497394" cy="504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登陆日志审计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输入参数审计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出口数据审计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流量控制审计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5478253" y="4631768"/>
              <a:ext cx="1403206" cy="339725"/>
            </a:xfrm>
            <a:prstGeom prst="upArrow">
              <a:avLst>
                <a:gd name="adj1" fmla="val 50000"/>
                <a:gd name="adj2" fmla="val 6178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47970" y="2704991"/>
              <a:ext cx="407364" cy="38731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852664" y="2706424"/>
              <a:ext cx="389188" cy="387312"/>
            </a:xfrm>
            <a:prstGeom prst="ellipse">
              <a:avLst/>
            </a:prstGeom>
            <a:solidFill>
              <a:srgbClr val="FDB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58558" y="4561228"/>
              <a:ext cx="389187" cy="3873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423580" y="4980031"/>
              <a:ext cx="205468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安全审计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93481" y="1958278"/>
              <a:ext cx="1525915" cy="6250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3765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统一接口登录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818945" y="1958277"/>
              <a:ext cx="1525915" cy="6250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3765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统一登录权限矩阵赋权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528924" y="1418668"/>
              <a:ext cx="859485" cy="27559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4"/>
            <p:cNvSpPr txBox="1"/>
            <p:nvPr/>
          </p:nvSpPr>
          <p:spPr>
            <a:xfrm>
              <a:off x="3381274" y="1434721"/>
              <a:ext cx="412012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618291" y="2101928"/>
              <a:ext cx="1655649" cy="31305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3765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分系统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赋权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6174903" y="1434590"/>
              <a:ext cx="412012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16" idx="3"/>
              <a:endCxn id="17" idx="1"/>
            </p:cNvCxnSpPr>
            <p:nvPr/>
          </p:nvCxnSpPr>
          <p:spPr bwMode="auto">
            <a:xfrm flipV="1">
              <a:off x="1819396" y="2270806"/>
              <a:ext cx="99954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/>
            <p:cNvCxnSpPr>
              <a:stCxn id="17" idx="3"/>
              <a:endCxn id="20" idx="1"/>
            </p:cNvCxnSpPr>
            <p:nvPr/>
          </p:nvCxnSpPr>
          <p:spPr bwMode="auto">
            <a:xfrm flipV="1">
              <a:off x="4344016" y="2258741"/>
              <a:ext cx="1274030" cy="114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12"/>
            <p:cNvSpPr txBox="1"/>
            <p:nvPr/>
          </p:nvSpPr>
          <p:spPr>
            <a:xfrm>
              <a:off x="1894892" y="1887035"/>
              <a:ext cx="953201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dirty="0"/>
                <a:t>OA</a:t>
              </a:r>
              <a:r>
                <a:rPr lang="zh-CN" altLang="en-US" sz="1200" dirty="0"/>
                <a:t>接入</a:t>
              </a:r>
              <a:endParaRPr lang="zh-CN" altLang="en-US" sz="1200" dirty="0"/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362857" y="1867985"/>
              <a:ext cx="1458929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/>
                <a:t>分管理员授权</a:t>
              </a:r>
              <a:endParaRPr lang="zh-CN" altLang="en-US" sz="1200" dirty="0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0429043" y="2017473"/>
              <a:ext cx="1582195" cy="504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3765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分析，处理，决策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>
              <a:stCxn id="20" idx="3"/>
            </p:cNvCxnSpPr>
            <p:nvPr/>
          </p:nvCxnSpPr>
          <p:spPr bwMode="auto">
            <a:xfrm flipV="1">
              <a:off x="7273994" y="2253286"/>
              <a:ext cx="907609" cy="5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6"/>
            <p:cNvSpPr txBox="1"/>
            <p:nvPr/>
          </p:nvSpPr>
          <p:spPr>
            <a:xfrm>
              <a:off x="10181195" y="1390093"/>
              <a:ext cx="412012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7393933" y="1923417"/>
              <a:ext cx="648413" cy="27559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标注 29"/>
            <p:cNvSpPr/>
            <p:nvPr/>
          </p:nvSpPr>
          <p:spPr bwMode="auto">
            <a:xfrm>
              <a:off x="8275183" y="3214251"/>
              <a:ext cx="2370223" cy="1281195"/>
            </a:xfrm>
            <a:prstGeom prst="wedgeRectCallout">
              <a:avLst>
                <a:gd name="adj1" fmla="val -10066"/>
                <a:gd name="adj2" fmla="val -74023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敏感字段跟踪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行为轨迹分析</a:t>
              </a:r>
              <a:endPara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资源合理配置</a:t>
              </a:r>
              <a:endPara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…….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783256" y="2741451"/>
              <a:ext cx="389188" cy="387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7"/>
            <p:cNvSpPr txBox="1"/>
            <p:nvPr/>
          </p:nvSpPr>
          <p:spPr>
            <a:xfrm>
              <a:off x="10966830" y="2724364"/>
              <a:ext cx="506751" cy="27559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8204344" y="1985088"/>
              <a:ext cx="1183692" cy="5467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3765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行为记录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" name="直接箭头连接符 1"/>
          <p:cNvCxnSpPr>
            <a:stCxn id="33" idx="3"/>
          </p:cNvCxnSpPr>
          <p:nvPr/>
        </p:nvCxnSpPr>
        <p:spPr bwMode="auto">
          <a:xfrm flipV="1">
            <a:off x="6985000" y="1372870"/>
            <a:ext cx="792480" cy="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13"/>
          <p:cNvSpPr txBox="1"/>
          <p:nvPr/>
        </p:nvSpPr>
        <p:spPr>
          <a:xfrm>
            <a:off x="6991350" y="1018540"/>
            <a:ext cx="834390" cy="2755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/>
          <p:cNvSpPr txBox="1"/>
          <p:nvPr/>
        </p:nvSpPr>
        <p:spPr>
          <a:xfrm>
            <a:off x="5749406" y="2285305"/>
            <a:ext cx="323752" cy="11988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数据跟踪安全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4"/>
          <p:cNvSpPr txBox="1"/>
          <p:nvPr/>
        </p:nvSpPr>
        <p:spPr>
          <a:xfrm>
            <a:off x="2790825" y="2268855"/>
            <a:ext cx="354965" cy="11988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数据出口安全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系统技术架构及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E46E9-544C-4503-B0E9-918D6A1FC1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3645" y="2008505"/>
            <a:ext cx="372554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THANK YOU!</a:t>
            </a:r>
            <a:endParaRPr lang="en-US" altLang="zh-CN" sz="4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E46E9-544C-4503-B0E9-918D6A1FC1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51326"/>
      </a:accent1>
      <a:accent2>
        <a:srgbClr val="EB8909"/>
      </a:accent2>
      <a:accent3>
        <a:srgbClr val="66A6F0"/>
      </a:accent3>
      <a:accent4>
        <a:srgbClr val="A60A2B"/>
      </a:accent4>
      <a:accent5>
        <a:srgbClr val="E47100"/>
      </a:accent5>
      <a:accent6>
        <a:srgbClr val="666666"/>
      </a:accent6>
      <a:hlink>
        <a:srgbClr val="4472C4"/>
      </a:hlink>
      <a:folHlink>
        <a:srgbClr val="BFBFBF"/>
      </a:folHlink>
    </a:clrScheme>
    <a:fontScheme name="aa22hkc3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4D4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77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51326"/>
      </a:accent1>
      <a:accent2>
        <a:srgbClr val="EB8909"/>
      </a:accent2>
      <a:accent3>
        <a:srgbClr val="66A6F0"/>
      </a:accent3>
      <a:accent4>
        <a:srgbClr val="A60A2B"/>
      </a:accent4>
      <a:accent5>
        <a:srgbClr val="E47100"/>
      </a:accent5>
      <a:accent6>
        <a:srgbClr val="666666"/>
      </a:accent6>
      <a:hlink>
        <a:srgbClr val="4472C4"/>
      </a:hlink>
      <a:folHlink>
        <a:srgbClr val="BFBFBF"/>
      </a:folHlink>
    </a:clrScheme>
    <a:fontScheme name="zyxnjico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71">
    <a:dk1>
      <a:srgbClr val="000000"/>
    </a:dk1>
    <a:lt1>
      <a:srgbClr val="FFFFFF"/>
    </a:lt1>
    <a:dk2>
      <a:srgbClr val="768395"/>
    </a:dk2>
    <a:lt2>
      <a:srgbClr val="F0F0F0"/>
    </a:lt2>
    <a:accent1>
      <a:srgbClr val="C51326"/>
    </a:accent1>
    <a:accent2>
      <a:srgbClr val="EB8909"/>
    </a:accent2>
    <a:accent3>
      <a:srgbClr val="66A6F0"/>
    </a:accent3>
    <a:accent4>
      <a:srgbClr val="A60A2B"/>
    </a:accent4>
    <a:accent5>
      <a:srgbClr val="E47100"/>
    </a:accent5>
    <a:accent6>
      <a:srgbClr val="66666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演示</Application>
  <PresentationFormat>全屏显示(16:9)</PresentationFormat>
  <Paragraphs>167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Wingdings 3</vt:lpstr>
      <vt:lpstr>幼圆</vt:lpstr>
      <vt:lpstr>黑体</vt:lpstr>
      <vt:lpstr>Gill Sans</vt:lpstr>
      <vt:lpstr>Lato Light</vt:lpstr>
      <vt:lpstr>Arial Unicode MS</vt:lpstr>
      <vt:lpstr>Segoe Print</vt:lpstr>
      <vt:lpstr>Lato</vt:lpstr>
      <vt:lpstr>Office 主题​​</vt:lpstr>
      <vt:lpstr>A000120140530A99PPBG</vt:lpstr>
      <vt:lpstr>PowerPoint 演示文稿</vt:lpstr>
      <vt:lpstr>数字管理：账号安全监控管理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Xueli Dai(联通广东省广州市分公司)</dc:creator>
  <cp:lastModifiedBy>Administrator</cp:lastModifiedBy>
  <cp:revision>3792</cp:revision>
  <dcterms:created xsi:type="dcterms:W3CDTF">2014-08-11T10:09:00Z</dcterms:created>
  <dcterms:modified xsi:type="dcterms:W3CDTF">2018-05-22T09:26:27Z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KSORubyTemplateID">
    <vt:lpwstr>2</vt:lpwstr>
  </property>
</Properties>
</file>