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handoutMasterIdLst>
    <p:handoutMasterId r:id="rId24"/>
  </p:handoutMasterIdLst>
  <p:sldIdLst>
    <p:sldId id="256" r:id="rId2"/>
    <p:sldId id="300" r:id="rId3"/>
    <p:sldId id="302" r:id="rId4"/>
    <p:sldId id="312" r:id="rId5"/>
    <p:sldId id="313" r:id="rId6"/>
    <p:sldId id="314" r:id="rId7"/>
    <p:sldId id="315" r:id="rId8"/>
    <p:sldId id="308" r:id="rId9"/>
    <p:sldId id="292" r:id="rId10"/>
    <p:sldId id="281" r:id="rId11"/>
    <p:sldId id="304" r:id="rId12"/>
    <p:sldId id="320" r:id="rId13"/>
    <p:sldId id="325" r:id="rId14"/>
    <p:sldId id="318" r:id="rId15"/>
    <p:sldId id="319" r:id="rId16"/>
    <p:sldId id="323" r:id="rId17"/>
    <p:sldId id="317" r:id="rId18"/>
    <p:sldId id="322" r:id="rId19"/>
    <p:sldId id="299" r:id="rId20"/>
    <p:sldId id="324" r:id="rId21"/>
    <p:sldId id="296" r:id="rId22"/>
    <p:sldId id="326" r:id="rId23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68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18024997\Downloads\BI%20Survey%20Result%20Char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18024997\Downloads\BI%20Survey%20Result%20Char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w18024997\Downloads\BI%20Survey%20Result%20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w18024997\Downloads\BI%20Survey%20Result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1200">
                <a:solidFill>
                  <a:sysClr val="windowText" lastClr="000000"/>
                </a:solidFill>
              </a:rPr>
              <a:t>Q3. Do you find your current LMS useful for studying?</a:t>
            </a:r>
          </a:p>
        </c:rich>
      </c:tx>
      <c:layout>
        <c:manualLayout>
          <c:xMode val="edge"/>
          <c:yMode val="edge"/>
          <c:x val="0.14404255170235047"/>
          <c:y val="5.5595035765088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2C5-4332-B6F8-B9243BCE799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2C5-4332-B6F8-B9243BCE799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2C5-4332-B6F8-B9243BCE799A}"/>
              </c:ext>
            </c:extLst>
          </c:dPt>
          <c:dLbls>
            <c:dLbl>
              <c:idx val="1"/>
              <c:layout>
                <c:manualLayout>
                  <c:x val="0.14118391980663431"/>
                  <c:y val="-0.209646182495344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C5-4332-B6F8-B9243BCE799A}"/>
                </c:ext>
              </c:extLst>
            </c:dLbl>
            <c:dLbl>
              <c:idx val="2"/>
              <c:layout>
                <c:manualLayout>
                  <c:x val="5.3710277740706143E-2"/>
                  <c:y val="0.161723778941040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C5-4332-B6F8-B9243BCE79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'[BI Survey Result Charts.xlsx]q3'!$C$7:$C$9</c:f>
              <c:strCache>
                <c:ptCount val="3"/>
                <c:pt idx="0">
                  <c:v>Yes</c:v>
                </c:pt>
                <c:pt idx="1">
                  <c:v>Yes but could be improved</c:v>
                </c:pt>
                <c:pt idx="2">
                  <c:v>No</c:v>
                </c:pt>
              </c:strCache>
            </c:strRef>
          </c:cat>
          <c:val>
            <c:numRef>
              <c:f>'[BI Survey Result Charts.xlsx]q3'!$D$7:$D$9</c:f>
              <c:numCache>
                <c:formatCode>General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C5-4332-B6F8-B9243BCE799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1200">
                <a:solidFill>
                  <a:sysClr val="windowText" lastClr="000000"/>
                </a:solidFill>
              </a:rPr>
              <a:t>Q5. What kind of features would you expect to add on?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0EF-404E-8712-85270B9BB06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0EF-404E-8712-85270B9BB069}"/>
              </c:ext>
            </c:extLst>
          </c:dPt>
          <c:dLbls>
            <c:dLbl>
              <c:idx val="0"/>
              <c:layout>
                <c:manualLayout>
                  <c:x val="-9.9693350831146207E-2"/>
                  <c:y val="-0.1699434966462526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EF-404E-8712-85270B9BB0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'[BI Survey Result Charts.xlsx]q5'!$C$7:$C$8</c:f>
              <c:strCache>
                <c:ptCount val="2"/>
                <c:pt idx="0">
                  <c:v>Linkedin, Social Media, Email Integration</c:v>
                </c:pt>
                <c:pt idx="1">
                  <c:v>Other</c:v>
                </c:pt>
              </c:strCache>
            </c:strRef>
          </c:cat>
          <c:val>
            <c:numRef>
              <c:f>'[BI Survey Result Charts.xlsx]q5'!$D$7:$D$8</c:f>
              <c:numCache>
                <c:formatCode>General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EF-404E-8712-85270B9BB06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>
                <a:solidFill>
                  <a:schemeClr val="tx1"/>
                </a:solidFill>
              </a:rPr>
              <a:t>Q6. Would you participate in weekly online quizzes to improve your learning?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FA1-49C6-B977-4CB42650015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A1-49C6-B977-4CB426500154}"/>
              </c:ext>
            </c:extLst>
          </c:dPt>
          <c:dLbls>
            <c:dLbl>
              <c:idx val="0"/>
              <c:layout>
                <c:manualLayout>
                  <c:x val="-9.1959536307961498E-2"/>
                  <c:y val="-0.2019575678040244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A1-49C6-B977-4CB4265001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'[BI Survey Result Charts.xlsx]q6'!$C$7:$C$8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'[BI Survey Result Charts.xlsx]q6'!$D$7:$D$8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A1-49C6-B977-4CB42650015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1200">
                <a:solidFill>
                  <a:sysClr val="windowText" lastClr="000000"/>
                </a:solidFill>
              </a:rPr>
              <a:t>Q9. Would you like</a:t>
            </a:r>
            <a:r>
              <a:rPr lang="en-GB" sz="1200" baseline="0">
                <a:solidFill>
                  <a:sysClr val="windowText" lastClr="000000"/>
                </a:solidFill>
              </a:rPr>
              <a:t> </a:t>
            </a:r>
            <a:r>
              <a:rPr lang="en-GB" sz="1200">
                <a:solidFill>
                  <a:sysClr val="windowText" lastClr="000000"/>
                </a:solidFill>
              </a:rPr>
              <a:t>a feedback system where you can rate each lecture/class?</a:t>
            </a:r>
          </a:p>
        </c:rich>
      </c:tx>
      <c:layout>
        <c:manualLayout>
          <c:xMode val="edge"/>
          <c:yMode val="edge"/>
          <c:x val="0.11612489063867017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498-411D-9A3E-7850F229BBD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498-411D-9A3E-7850F229BBD8}"/>
              </c:ext>
            </c:extLst>
          </c:dPt>
          <c:dLbls>
            <c:dLbl>
              <c:idx val="0"/>
              <c:layout>
                <c:manualLayout>
                  <c:x val="-0.10715923009623797"/>
                  <c:y val="-0.1565011665208516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98-411D-9A3E-7850F229BBD8}"/>
                </c:ext>
              </c:extLst>
            </c:dLbl>
            <c:dLbl>
              <c:idx val="1"/>
              <c:layout>
                <c:manualLayout>
                  <c:x val="0.10715923009623791"/>
                  <c:y val="0.1287233887430737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498-411D-9A3E-7850F229BB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'[BI Survey Result Charts.xlsx]q9'!$D$6:$D$7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'[BI Survey Result Charts.xlsx]q9'!$E$6:$E$7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98-411D-9A3E-7850F229BBD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94216-2099-4919-88CA-68BF65A5A223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76E36-91CD-4C46-A4C2-1069774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9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57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186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52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5516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348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6829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486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780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806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542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1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596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12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0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970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75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7000">
              <a:schemeClr val="bg2">
                <a:tint val="97000"/>
                <a:hueMod val="92000"/>
                <a:satMod val="169000"/>
                <a:lumMod val="164000"/>
              </a:schemeClr>
            </a:gs>
            <a:gs pos="93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9206969" y="261442"/>
            <a:ext cx="2652463" cy="726849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50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feldstein.com/fall-2017-top-30-largest-online-enrollments-us/" TargetMode="External"/><Relationship Id="rId3" Type="http://schemas.openxmlformats.org/officeDocument/2006/relationships/hyperlink" Target="https://files.eric.ed.gov/fulltext/EJ1145041.pdf" TargetMode="External"/><Relationship Id="rId7" Type="http://schemas.openxmlformats.org/officeDocument/2006/relationships/hyperlink" Target="https://ieeexplore.ieee.org/abstract/document/6654463" TargetMode="External"/><Relationship Id="rId2" Type="http://schemas.openxmlformats.org/officeDocument/2006/relationships/hyperlink" Target="https://ieeexplore.ieee.org/document/64149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amazonaws.com/academia.edu.documents/32476291/www.astd.pdf?AWSAccessKeyId=AKIAIWOWYYGZ2Y53UL3A&amp;Expires=1556387797&amp;Signature=r9C1ycF8OqE/rg79CPjcyAzMiB8%3D&amp;response-content-disposition=inline;%20filename%3DWww.pdf" TargetMode="External"/><Relationship Id="rId5" Type="http://schemas.openxmlformats.org/officeDocument/2006/relationships/hyperlink" Target="https://facdev.e-education.psu.edu/node/389" TargetMode="External"/><Relationship Id="rId10" Type="http://schemas.openxmlformats.org/officeDocument/2006/relationships/hyperlink" Target="https://elearningindustry.com/learning-management-systems-for-higher-education-overview-popular" TargetMode="External"/><Relationship Id="rId4" Type="http://schemas.openxmlformats.org/officeDocument/2006/relationships/hyperlink" Target="https://www.canvaslms.eu/higher-ed" TargetMode="External"/><Relationship Id="rId9" Type="http://schemas.openxmlformats.org/officeDocument/2006/relationships/hyperlink" Target="https://www.trustradius.com/reviews/canvas-2015-09-18-12-40-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331E-7FB9-4602-B622-0AD350AF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313" y="416258"/>
            <a:ext cx="6425024" cy="36541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BUSINESS </a:t>
            </a:r>
            <a:r>
              <a:rPr lang="en-US" sz="6000" dirty="0" smtClean="0">
                <a:solidFill>
                  <a:srgbClr val="FFFFFF"/>
                </a:solidFill>
              </a:rPr>
              <a:t>INTELLIGENCE - LMs </a:t>
            </a:r>
            <a:r>
              <a:rPr lang="en-US" sz="6000" dirty="0">
                <a:solidFill>
                  <a:srgbClr val="FFFFFF"/>
                </a:solidFill>
              </a:rPr>
              <a:t>IN HIGHER </a:t>
            </a:r>
            <a:r>
              <a:rPr lang="en-US" sz="6000" dirty="0" smtClean="0">
                <a:solidFill>
                  <a:srgbClr val="FFFFFF"/>
                </a:solidFill>
              </a:rPr>
              <a:t>EDUCATION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16441-476A-437B-8195-84970B6C2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437" y="4945711"/>
            <a:ext cx="7196130" cy="1408625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Team 2: </a:t>
            </a:r>
            <a:r>
              <a:rPr lang="en-GB" sz="2000" dirty="0" smtClean="0">
                <a:solidFill>
                  <a:schemeClr val="tx1"/>
                </a:solidFill>
              </a:rPr>
              <a:t>Davide Vian, </a:t>
            </a:r>
            <a:r>
              <a:rPr lang="en-GB" sz="2000" dirty="0" err="1" smtClean="0">
                <a:solidFill>
                  <a:schemeClr val="tx1"/>
                </a:solidFill>
              </a:rPr>
              <a:t>Raquelina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</a:rPr>
              <a:t>Chauque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smtClean="0">
                <a:solidFill>
                  <a:schemeClr val="tx1"/>
                </a:solidFill>
              </a:rPr>
              <a:t>Robbie Rogers, Chen Chiu Hsiang (May) and Michael </a:t>
            </a:r>
            <a:r>
              <a:rPr lang="en-GB" sz="2000" dirty="0" err="1" smtClean="0">
                <a:solidFill>
                  <a:schemeClr val="tx1"/>
                </a:solidFill>
              </a:rPr>
              <a:t>Owete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47566" y="279516"/>
            <a:ext cx="2652463" cy="72684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209426" y="4211781"/>
            <a:ext cx="286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Northumbria University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806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9" y="1438102"/>
            <a:ext cx="7475635" cy="51123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EB9972-66CA-472D-995D-11435EC2AFA4}"/>
              </a:ext>
            </a:extLst>
          </p:cNvPr>
          <p:cNvSpPr txBox="1">
            <a:spLocks/>
          </p:cNvSpPr>
          <p:nvPr/>
        </p:nvSpPr>
        <p:spPr>
          <a:xfrm>
            <a:off x="662524" y="404996"/>
            <a:ext cx="10058400" cy="16093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tx1"/>
                </a:solidFill>
              </a:rPr>
              <a:t>Moodle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6472" y="2306669"/>
            <a:ext cx="4580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ECF9F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CF9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CF9F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CF9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CF9F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CF9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CF9F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ECF9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Customisation</a:t>
            </a:r>
            <a:r>
              <a:rPr lang="en-US" dirty="0" smtClean="0">
                <a:solidFill>
                  <a:srgbClr val="ECF9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CF9F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CF9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 through module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CF9F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CF9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Notifications</a:t>
            </a:r>
            <a:endParaRPr lang="en-US" dirty="0">
              <a:solidFill>
                <a:srgbClr val="ECF9F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ECF9F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2044" y="1552675"/>
            <a:ext cx="346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883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806" y="-151433"/>
            <a:ext cx="8534400" cy="1507067"/>
          </a:xfrm>
        </p:spPr>
        <p:txBody>
          <a:bodyPr/>
          <a:lstStyle/>
          <a:p>
            <a:r>
              <a:rPr lang="en-GB" dirty="0" smtClean="0"/>
              <a:t>Canvas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1" y="1291704"/>
            <a:ext cx="8012146" cy="5334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7927" y="2622180"/>
            <a:ext cx="4006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Graphic analytics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Custom notifications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Web conferencing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Mobile 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			(</a:t>
            </a:r>
            <a:r>
              <a:rPr lang="en-GB" dirty="0" err="1" smtClean="0"/>
              <a:t>Canvaslms</a:t>
            </a:r>
            <a:r>
              <a:rPr lang="en-GB" dirty="0" smtClean="0"/>
              <a:t>, 2019)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725593" y="1527241"/>
            <a:ext cx="346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35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88" y="314650"/>
            <a:ext cx="2305445" cy="1507067"/>
          </a:xfrm>
        </p:spPr>
        <p:txBody>
          <a:bodyPr/>
          <a:lstStyle/>
          <a:p>
            <a:r>
              <a:rPr lang="en-GB" dirty="0" err="1" smtClean="0"/>
              <a:t>Lms</a:t>
            </a:r>
            <a:r>
              <a:rPr lang="en-GB" dirty="0" smtClean="0"/>
              <a:t> survey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317" t="16710" r="17093" b="8902"/>
          <a:stretch/>
        </p:blipFill>
        <p:spPr>
          <a:xfrm>
            <a:off x="2836333" y="1367625"/>
            <a:ext cx="8380676" cy="51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34088" y="314344"/>
            <a:ext cx="5006754" cy="7034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 smtClean="0"/>
              <a:t>Lms</a:t>
            </a:r>
            <a:r>
              <a:rPr lang="en-GB" dirty="0" smtClean="0"/>
              <a:t> survey results </a:t>
            </a:r>
            <a:endParaRPr lang="en-GB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162118"/>
              </p:ext>
            </p:extLst>
          </p:nvPr>
        </p:nvGraphicFramePr>
        <p:xfrm>
          <a:off x="1295696" y="1373689"/>
          <a:ext cx="4143477" cy="2511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170479"/>
              </p:ext>
            </p:extLst>
          </p:nvPr>
        </p:nvGraphicFramePr>
        <p:xfrm>
          <a:off x="6544404" y="1481031"/>
          <a:ext cx="3681453" cy="2297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712604"/>
              </p:ext>
            </p:extLst>
          </p:nvPr>
        </p:nvGraphicFramePr>
        <p:xfrm>
          <a:off x="1479425" y="4080305"/>
          <a:ext cx="3959748" cy="2496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549536"/>
              </p:ext>
            </p:extLst>
          </p:nvPr>
        </p:nvGraphicFramePr>
        <p:xfrm>
          <a:off x="6369474" y="4080304"/>
          <a:ext cx="4031311" cy="2496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43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49" y="181054"/>
            <a:ext cx="4117635" cy="1507067"/>
          </a:xfrm>
        </p:spPr>
        <p:txBody>
          <a:bodyPr>
            <a:normAutofit/>
          </a:bodyPr>
          <a:lstStyle/>
          <a:p>
            <a:r>
              <a:rPr lang="en-GB" dirty="0" smtClean="0"/>
              <a:t>Blackboard +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493"/>
            <a:ext cx="7219294" cy="644039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72564"/>
              </p:ext>
            </p:extLst>
          </p:nvPr>
        </p:nvGraphicFramePr>
        <p:xfrm>
          <a:off x="687121" y="1878398"/>
          <a:ext cx="3302988" cy="2034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988">
                  <a:extLst>
                    <a:ext uri="{9D8B030D-6E8A-4147-A177-3AD203B41FA5}">
                      <a16:colId xmlns:a16="http://schemas.microsoft.com/office/drawing/2014/main" val="1822243897"/>
                    </a:ext>
                  </a:extLst>
                </a:gridCol>
              </a:tblGrid>
              <a:tr h="36457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</a:t>
                      </a:r>
                      <a:r>
                        <a:rPr lang="en-GB" baseline="0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03976"/>
                  </a:ext>
                </a:extLst>
              </a:tr>
              <a:tr h="1668509">
                <a:tc>
                  <a:txBody>
                    <a:bodyPr/>
                    <a:lstStyle/>
                    <a:p>
                      <a:r>
                        <a:rPr lang="en-GB" dirty="0" smtClean="0"/>
                        <a:t>By the 1st of August</a:t>
                      </a:r>
                      <a:r>
                        <a:rPr lang="en-GB" baseline="0" dirty="0" smtClean="0"/>
                        <a:t> we are going to build those features, then we are going to assess them before September starts.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3023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30422"/>
              </p:ext>
            </p:extLst>
          </p:nvPr>
        </p:nvGraphicFramePr>
        <p:xfrm>
          <a:off x="687121" y="4102945"/>
          <a:ext cx="3302988" cy="186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988">
                  <a:extLst>
                    <a:ext uri="{9D8B030D-6E8A-4147-A177-3AD203B41FA5}">
                      <a16:colId xmlns:a16="http://schemas.microsoft.com/office/drawing/2014/main" val="1217274188"/>
                    </a:ext>
                  </a:extLst>
                </a:gridCol>
              </a:tblGrid>
              <a:tr h="3111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Costs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17867"/>
                  </a:ext>
                </a:extLst>
              </a:tr>
              <a:tr h="15017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development.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Maintenance.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Renting an office, paying employees and the bills.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Risks related to the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9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5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34088" y="314343"/>
            <a:ext cx="5949345" cy="1507067"/>
          </a:xfrm>
        </p:spPr>
        <p:txBody>
          <a:bodyPr/>
          <a:lstStyle/>
          <a:p>
            <a:r>
              <a:rPr lang="en-GB" dirty="0" smtClean="0"/>
              <a:t>Alternatives windows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985466" y="6189112"/>
            <a:ext cx="780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(Moodle, 2019;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Ellis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, Ryann K.,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2009; </a:t>
            </a:r>
            <a:r>
              <a:rPr lang="en-GB" dirty="0" smtClean="0"/>
              <a:t>Reeve</a:t>
            </a:r>
            <a:r>
              <a:rPr lang="en-GB" dirty="0"/>
              <a:t>, </a:t>
            </a:r>
            <a:r>
              <a:rPr lang="en-GB" dirty="0" smtClean="0"/>
              <a:t>2015; Dutton, 2017)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2163623"/>
            <a:ext cx="11532792" cy="32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376" y="189652"/>
            <a:ext cx="8137235" cy="1507067"/>
          </a:xfrm>
        </p:spPr>
        <p:txBody>
          <a:bodyPr/>
          <a:lstStyle/>
          <a:p>
            <a:r>
              <a:rPr lang="en-GB" dirty="0" smtClean="0"/>
              <a:t>VISA 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1936984"/>
            <a:ext cx="3712468" cy="1940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57" y="1936984"/>
            <a:ext cx="3416010" cy="1935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4118061"/>
            <a:ext cx="3712468" cy="200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57" y="4118062"/>
            <a:ext cx="3416010" cy="20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24" y="1215276"/>
            <a:ext cx="2858385" cy="2463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00" y="1215276"/>
            <a:ext cx="2818426" cy="2436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24" y="3860115"/>
            <a:ext cx="2858385" cy="2557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00" y="3877787"/>
            <a:ext cx="2818426" cy="25225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98496" y="0"/>
            <a:ext cx="8228675" cy="1507067"/>
          </a:xfrm>
        </p:spPr>
        <p:txBody>
          <a:bodyPr/>
          <a:lstStyle/>
          <a:p>
            <a:r>
              <a:rPr lang="en-GB" dirty="0" smtClean="0"/>
              <a:t>VISA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6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8000">
              <a:schemeClr val="tx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72" y="1783886"/>
            <a:ext cx="3002540" cy="3482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90" y="1730542"/>
            <a:ext cx="2042337" cy="353598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17766" y="189652"/>
            <a:ext cx="8200845" cy="1507067"/>
          </a:xfrm>
        </p:spPr>
        <p:txBody>
          <a:bodyPr/>
          <a:lstStyle/>
          <a:p>
            <a:r>
              <a:rPr lang="en-GB" dirty="0" smtClean="0"/>
              <a:t>VISA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7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56815"/>
            <a:ext cx="7605992" cy="1507067"/>
          </a:xfrm>
        </p:spPr>
        <p:txBody>
          <a:bodyPr>
            <a:normAutofit/>
          </a:bodyPr>
          <a:lstStyle/>
          <a:p>
            <a:r>
              <a:rPr lang="en-GB" dirty="0" smtClean="0"/>
              <a:t>What Could it look like?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" y="1857499"/>
            <a:ext cx="6874591" cy="40603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9734" y="5807825"/>
            <a:ext cx="1301536" cy="40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LINKEDIN</a:t>
            </a:r>
            <a:endParaRPr lang="en-GB" sz="1200" dirty="0"/>
          </a:p>
        </p:txBody>
      </p:sp>
      <p:sp>
        <p:nvSpPr>
          <p:cNvPr id="6" name="Oval 5"/>
          <p:cNvSpPr/>
          <p:nvPr/>
        </p:nvSpPr>
        <p:spPr>
          <a:xfrm>
            <a:off x="398720" y="5394105"/>
            <a:ext cx="1203564" cy="40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Quiz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>
            <a:off x="422331" y="4905647"/>
            <a:ext cx="1195542" cy="488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Forum</a:t>
            </a:r>
            <a:endParaRPr lang="en-GB" sz="1400" dirty="0"/>
          </a:p>
        </p:txBody>
      </p:sp>
      <p:sp>
        <p:nvSpPr>
          <p:cNvPr id="8" name="Oval 7"/>
          <p:cNvSpPr/>
          <p:nvPr/>
        </p:nvSpPr>
        <p:spPr>
          <a:xfrm>
            <a:off x="5716846" y="5174223"/>
            <a:ext cx="1481442" cy="640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Live chat</a:t>
            </a:r>
            <a:endParaRPr lang="en-GB" sz="1600" dirty="0"/>
          </a:p>
        </p:txBody>
      </p:sp>
      <p:sp>
        <p:nvSpPr>
          <p:cNvPr id="9" name="Oval 8"/>
          <p:cNvSpPr/>
          <p:nvPr/>
        </p:nvSpPr>
        <p:spPr>
          <a:xfrm>
            <a:off x="4625811" y="1857499"/>
            <a:ext cx="2745765" cy="40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46230" y="2807209"/>
            <a:ext cx="5607120" cy="4050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</a:rPr>
              <a:t>Live Chats &amp; video conferencing</a:t>
            </a: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</a:rPr>
              <a:t>File exchange</a:t>
            </a: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</a:rPr>
              <a:t>Weekly Quizzes with colleagues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</a:rPr>
              <a:t>Up-to-date notifications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</a:rPr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Integrated </a:t>
            </a:r>
            <a:r>
              <a:rPr lang="en-GB" sz="1800" dirty="0" smtClean="0">
                <a:solidFill>
                  <a:schemeClr val="tx1"/>
                </a:solidFill>
              </a:rPr>
              <a:t>LinkedIn</a:t>
            </a:r>
            <a:endParaRPr lang="en-GB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Performance graph to achieve desired graduate job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3650" y="1857499"/>
            <a:ext cx="346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332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38" y="402484"/>
            <a:ext cx="7929419" cy="1507067"/>
          </a:xfrm>
        </p:spPr>
        <p:txBody>
          <a:bodyPr/>
          <a:lstStyle/>
          <a:p>
            <a:r>
              <a:rPr lang="en-GB" dirty="0" smtClean="0"/>
              <a:t>Overview and contents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62838" y="1983442"/>
            <a:ext cx="94672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Mission and Vision </a:t>
            </a:r>
            <a:r>
              <a:rPr lang="en-GB" sz="3200" dirty="0" smtClean="0"/>
              <a:t>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Problem Solving Cycle: CLEAR IDEAS</a:t>
            </a: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smtClean="0"/>
              <a:t>Value </a:t>
            </a:r>
            <a:r>
              <a:rPr lang="en-GB" sz="3200" smtClean="0"/>
              <a:t>Tree: </a:t>
            </a:r>
            <a:r>
              <a:rPr lang="en-GB" sz="3200" dirty="0" smtClean="0"/>
              <a:t>VISA Software</a:t>
            </a: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Blackboard, Moodle, Canvas &amp; BB </a:t>
            </a:r>
            <a:r>
              <a:rPr lang="en-GB" sz="3200" dirty="0" smtClean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LMS Survey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VISA Results</a:t>
            </a: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Conclusion &amp; Recommendations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410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19" y="314343"/>
            <a:ext cx="11136486" cy="1507067"/>
          </a:xfrm>
        </p:spPr>
        <p:txBody>
          <a:bodyPr/>
          <a:lstStyle/>
          <a:p>
            <a:r>
              <a:rPr lang="en-GB" dirty="0" smtClean="0"/>
              <a:t>Conclusion  -  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19" y="1455650"/>
            <a:ext cx="10803977" cy="41803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B</a:t>
            </a:r>
            <a:r>
              <a:rPr lang="en-GB" dirty="0" smtClean="0">
                <a:solidFill>
                  <a:schemeClr val="tx1"/>
                </a:solidFill>
              </a:rPr>
              <a:t>B+ new features will enhance the users experience and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Rather than changing to a completely new system, BB+ improves on current features making it more user friendly for current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Cost Effective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Time Effective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Feedback to Lecturers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Straight connection for students with the labour market (LinkedIn)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161" y="902452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4400" dirty="0" smtClean="0"/>
          </a:p>
          <a:p>
            <a:pPr marL="0" indent="0" algn="ctr">
              <a:buNone/>
            </a:pPr>
            <a:r>
              <a:rPr lang="en-GB" sz="4400" dirty="0" smtClean="0">
                <a:solidFill>
                  <a:schemeClr val="tx1"/>
                </a:solidFill>
              </a:rPr>
              <a:t>Thank You For Listening!</a:t>
            </a:r>
          </a:p>
          <a:p>
            <a:pPr marL="0" indent="0" algn="ctr">
              <a:buNone/>
            </a:pPr>
            <a:r>
              <a:rPr lang="en-GB" sz="4400" dirty="0" smtClean="0">
                <a:solidFill>
                  <a:schemeClr val="tx1"/>
                </a:solidFill>
              </a:rPr>
              <a:t>Any Questions?</a:t>
            </a:r>
            <a:endParaRPr lang="en-GB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28" y="1236769"/>
            <a:ext cx="11028059" cy="5695122"/>
          </a:xfrm>
        </p:spPr>
        <p:txBody>
          <a:bodyPr>
            <a:noAutofit/>
          </a:bodyPr>
          <a:lstStyle/>
          <a:p>
            <a:pPr fontAlgn="base">
              <a:lnSpc>
                <a:spcPct val="134000"/>
              </a:lnSpc>
            </a:pPr>
            <a:endParaRPr lang="en-GB" sz="1100" b="1" dirty="0" smtClean="0">
              <a:solidFill>
                <a:schemeClr val="tx1"/>
              </a:solidFill>
            </a:endParaRP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 err="1" smtClean="0">
                <a:solidFill>
                  <a:schemeClr val="tx1"/>
                </a:solidFill>
              </a:rPr>
              <a:t>Alturki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Uthman</a:t>
            </a:r>
            <a:r>
              <a:rPr lang="en-GB" sz="1100" dirty="0">
                <a:solidFill>
                  <a:schemeClr val="tx1"/>
                </a:solidFill>
              </a:rPr>
              <a:t> T.; </a:t>
            </a:r>
            <a:r>
              <a:rPr lang="en-GB" sz="1100" dirty="0" err="1">
                <a:solidFill>
                  <a:schemeClr val="tx1"/>
                </a:solidFill>
              </a:rPr>
              <a:t>Aldraiweesh</a:t>
            </a:r>
            <a:r>
              <a:rPr lang="en-GB" sz="1100" dirty="0">
                <a:solidFill>
                  <a:schemeClr val="tx1"/>
                </a:solidFill>
              </a:rPr>
              <a:t>, Ahmed; </a:t>
            </a:r>
            <a:r>
              <a:rPr lang="en-GB" sz="1100" dirty="0" err="1" smtClean="0">
                <a:solidFill>
                  <a:schemeClr val="tx1"/>
                </a:solidFill>
              </a:rPr>
              <a:t>Kinshuck</a:t>
            </a:r>
            <a:r>
              <a:rPr lang="en-GB" sz="1100" dirty="0" smtClean="0">
                <a:solidFill>
                  <a:schemeClr val="tx1"/>
                </a:solidFill>
              </a:rPr>
              <a:t> (2016). </a:t>
            </a:r>
            <a:r>
              <a:rPr lang="en-GB" sz="1100" dirty="0">
                <a:solidFill>
                  <a:schemeClr val="tx1"/>
                </a:solidFill>
              </a:rPr>
              <a:t>Evaluating the Usability and Accessibility of LMS "Blackboard" at King Saud </a:t>
            </a:r>
            <a:r>
              <a:rPr lang="en-GB" sz="1100" dirty="0" smtClean="0">
                <a:solidFill>
                  <a:schemeClr val="tx1"/>
                </a:solidFill>
              </a:rPr>
              <a:t>University. </a:t>
            </a:r>
            <a:r>
              <a:rPr lang="en-GB" sz="1100" i="1" dirty="0" smtClean="0">
                <a:solidFill>
                  <a:schemeClr val="tx1"/>
                </a:solidFill>
              </a:rPr>
              <a:t>Contemporary </a:t>
            </a:r>
            <a:r>
              <a:rPr lang="en-GB" sz="1100" i="1" dirty="0">
                <a:solidFill>
                  <a:schemeClr val="tx1"/>
                </a:solidFill>
              </a:rPr>
              <a:t>Issues in Education Research</a:t>
            </a:r>
            <a:r>
              <a:rPr lang="en-GB" sz="1100" dirty="0">
                <a:solidFill>
                  <a:schemeClr val="tx1"/>
                </a:solidFill>
              </a:rPr>
              <a:t>, v9 </a:t>
            </a:r>
            <a:r>
              <a:rPr lang="en-GB" sz="1100" dirty="0" smtClean="0">
                <a:solidFill>
                  <a:schemeClr val="tx1"/>
                </a:solidFill>
              </a:rPr>
              <a:t>n1, </a:t>
            </a:r>
            <a:r>
              <a:rPr lang="en-GB" sz="1100" dirty="0">
                <a:solidFill>
                  <a:schemeClr val="tx1"/>
                </a:solidFill>
              </a:rPr>
              <a:t>p33-44 </a:t>
            </a:r>
            <a:r>
              <a:rPr lang="en-GB" sz="1100" dirty="0" smtClean="0">
                <a:solidFill>
                  <a:schemeClr val="tx1"/>
                </a:solidFill>
              </a:rPr>
              <a:t>2016</a:t>
            </a: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  <a:cs typeface="Arial" panose="020B0604020202020204" pitchFamily="34" charset="0"/>
              </a:rPr>
              <a:t>Alhazmi</a:t>
            </a: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, A. K. and Rahman, A.A. (2012). Why LMS failed to support student learning in higher education institutions, </a:t>
            </a:r>
            <a:r>
              <a:rPr lang="en-GB" sz="1100" i="1" dirty="0">
                <a:solidFill>
                  <a:schemeClr val="tx1"/>
                </a:solidFill>
                <a:cs typeface="Arial" panose="020B0604020202020204" pitchFamily="34" charset="0"/>
              </a:rPr>
              <a:t>2012 IEEE Symposium on E-Learning, E-Management and E-Services</a:t>
            </a: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, Kuala Lumpur, pp. 1-5. Retrieved </a:t>
            </a:r>
            <a:r>
              <a:rPr lang="en-GB" sz="1100" dirty="0" smtClean="0">
                <a:solidFill>
                  <a:schemeClr val="tx1"/>
                </a:solidFill>
                <a:cs typeface="Arial" panose="020B0604020202020204" pitchFamily="34" charset="0"/>
              </a:rPr>
              <a:t>from </a:t>
            </a:r>
            <a:r>
              <a:rPr lang="en-GB" sz="1100" dirty="0" smtClean="0">
                <a:solidFill>
                  <a:schemeClr val="tx1"/>
                </a:solidFill>
                <a:hlinkClick r:id="rId2"/>
              </a:rPr>
              <a:t>https://ieeexplore.ieee.org/document/6414943</a:t>
            </a:r>
            <a:endParaRPr lang="en-GB" sz="11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  <a:cs typeface="Arial" panose="020B0604020202020204" pitchFamily="34" charset="0"/>
              </a:rPr>
              <a:t>Badawood</a:t>
            </a: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, A., &amp; Steenkamp, A. (2013). A Systematic Approach to Faculty Development Towards </a:t>
            </a:r>
            <a:r>
              <a:rPr lang="en-GB" sz="1100" dirty="0" smtClean="0">
                <a:solidFill>
                  <a:schemeClr val="tx1"/>
                </a:solidFill>
                <a:cs typeface="Arial" panose="020B0604020202020204" pitchFamily="34" charset="0"/>
              </a:rPr>
              <a:t>Improved </a:t>
            </a: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Capability in Tertiary Teaching in a Blended Learning Environment. </a:t>
            </a:r>
            <a:r>
              <a:rPr lang="en-GB" sz="1100" i="1" dirty="0">
                <a:solidFill>
                  <a:schemeClr val="tx1"/>
                </a:solidFill>
                <a:cs typeface="Arial" panose="020B0604020202020204" pitchFamily="34" charset="0"/>
              </a:rPr>
              <a:t>Information Systems Education Journal</a:t>
            </a: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, 11(3), 101. Retrieved from </a:t>
            </a:r>
            <a:r>
              <a:rPr lang="en-GB" sz="11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GB" sz="1100" dirty="0" smtClean="0">
                <a:solidFill>
                  <a:schemeClr val="tx1"/>
                </a:solidFill>
                <a:hlinkClick r:id="rId3"/>
              </a:rPr>
              <a:t>files.eric.ed.gov/fulltext/EJ1145041.pdf</a:t>
            </a:r>
            <a:endParaRPr lang="en-GB" sz="1100" dirty="0" smtClean="0">
              <a:solidFill>
                <a:schemeClr val="tx1"/>
              </a:solidFill>
            </a:endParaRP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Canvaslms</a:t>
            </a:r>
            <a:r>
              <a:rPr lang="en-GB" sz="1100" dirty="0">
                <a:solidFill>
                  <a:schemeClr val="tx1"/>
                </a:solidFill>
              </a:rPr>
              <a:t> (2019). </a:t>
            </a:r>
            <a:r>
              <a:rPr lang="en-GB" sz="1100" i="1" dirty="0">
                <a:solidFill>
                  <a:schemeClr val="tx1"/>
                </a:solidFill>
              </a:rPr>
              <a:t>The Big List Of Features. </a:t>
            </a:r>
            <a:r>
              <a:rPr lang="en-GB" sz="1100" dirty="0">
                <a:solidFill>
                  <a:schemeClr val="tx1"/>
                </a:solidFill>
              </a:rPr>
              <a:t>Retrieved from </a:t>
            </a:r>
            <a:r>
              <a:rPr lang="en-GB" sz="11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GB" sz="1100" dirty="0" smtClean="0">
                <a:solidFill>
                  <a:schemeClr val="tx1"/>
                </a:solidFill>
                <a:hlinkClick r:id="rId4"/>
              </a:rPr>
              <a:t>www.canvaslms.eu/higher-ed</a:t>
            </a:r>
            <a:endParaRPr lang="en-GB" sz="11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Dutton, J. A., (2017). </a:t>
            </a:r>
            <a:r>
              <a:rPr lang="en-GB" sz="1100" i="1" dirty="0">
                <a:solidFill>
                  <a:schemeClr val="tx1"/>
                </a:solidFill>
                <a:cs typeface="Arial" panose="020B0604020202020204" pitchFamily="34" charset="0"/>
              </a:rPr>
              <a:t>A simple and easy way to provide feedback to students in Canvas</a:t>
            </a:r>
            <a:r>
              <a:rPr lang="en-GB" sz="1100" b="1" i="1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Retrieved from </a:t>
            </a: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  <a:hlinkClick r:id="rId5"/>
              </a:rPr>
              <a:t>https://facdev.e-education.psu.edu/node/389</a:t>
            </a:r>
            <a:endParaRPr lang="en-GB" sz="11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Ellis, Ryann K. (2009). </a:t>
            </a:r>
            <a:r>
              <a:rPr lang="en-GB" sz="1100" i="1" dirty="0">
                <a:solidFill>
                  <a:schemeClr val="tx1"/>
                </a:solidFill>
              </a:rPr>
              <a:t>A Field Guide to Learning Management Systems. </a:t>
            </a:r>
            <a:r>
              <a:rPr lang="en-GB" sz="1100" dirty="0">
                <a:solidFill>
                  <a:schemeClr val="tx1"/>
                </a:solidFill>
              </a:rPr>
              <a:t>ASTD Learning Circuits.  Retrieved from </a:t>
            </a:r>
            <a:r>
              <a:rPr lang="en-GB" sz="1100" dirty="0">
                <a:solidFill>
                  <a:schemeClr val="tx1"/>
                </a:solidFill>
                <a:hlinkClick r:id="rId6"/>
              </a:rPr>
              <a:t>https://s3.amazonaws.com/academia.edu.documents/32476291/www.astd.pdf?AWSAccessKeyId=AKIAIWOWYYGZ2Y53UL3A&amp;Expires=1556387797&amp;Signature=r9C1ycF8OqE%2Frg79CPjcyAzMiB8%3D&amp;response-content-disposition=inline%3B%20filename%3DWww.pdf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Goh, W. W., Hong, J. L., &amp; </a:t>
            </a:r>
            <a:r>
              <a:rPr lang="en-GB" sz="1100" dirty="0" err="1">
                <a:solidFill>
                  <a:schemeClr val="tx1"/>
                </a:solidFill>
                <a:cs typeface="Arial" panose="020B0604020202020204" pitchFamily="34" charset="0"/>
              </a:rPr>
              <a:t>Gunawan</a:t>
            </a: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, W. (2013). Exploring students' perceptions of learning management system: An empirical study based on TAM. </a:t>
            </a:r>
            <a:r>
              <a:rPr lang="en-GB" sz="1100" i="1" dirty="0">
                <a:solidFill>
                  <a:schemeClr val="tx1"/>
                </a:solidFill>
                <a:cs typeface="Arial" panose="020B0604020202020204" pitchFamily="34" charset="0"/>
              </a:rPr>
              <a:t>Teaching, Assessment and Learning for Engineering (TALE), IEEE International Conference</a:t>
            </a:r>
            <a:r>
              <a:rPr lang="en-GB" sz="1100" dirty="0">
                <a:solidFill>
                  <a:schemeClr val="tx1"/>
                </a:solidFill>
                <a:cs typeface="Arial" panose="020B0604020202020204" pitchFamily="34" charset="0"/>
              </a:rPr>
              <a:t>, 1(1), 367-372. Retrieved from </a:t>
            </a:r>
            <a:r>
              <a:rPr lang="en-GB" sz="1100" dirty="0">
                <a:solidFill>
                  <a:schemeClr val="tx1"/>
                </a:solidFill>
                <a:hlinkClick r:id="rId7"/>
              </a:rPr>
              <a:t>https://</a:t>
            </a:r>
            <a:r>
              <a:rPr lang="en-GB" sz="1100" dirty="0" smtClean="0">
                <a:solidFill>
                  <a:schemeClr val="tx1"/>
                </a:solidFill>
                <a:hlinkClick r:id="rId7"/>
              </a:rPr>
              <a:t>ieeexplore.ieee.org/abstract/document/6654463</a:t>
            </a:r>
            <a:endParaRPr lang="en-GB" sz="1100" dirty="0" smtClean="0">
              <a:solidFill>
                <a:schemeClr val="tx1"/>
              </a:solidFill>
            </a:endParaRP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Hill, P. (2018</a:t>
            </a:r>
            <a:r>
              <a:rPr lang="en-GB" sz="1100" dirty="0">
                <a:solidFill>
                  <a:schemeClr val="tx1"/>
                </a:solidFill>
              </a:rPr>
              <a:t>). </a:t>
            </a:r>
            <a:r>
              <a:rPr lang="en-GB" sz="1100" i="1" dirty="0">
                <a:solidFill>
                  <a:schemeClr val="tx1"/>
                </a:solidFill>
              </a:rPr>
              <a:t>Fall 2017 Top 30 Largest Online </a:t>
            </a:r>
            <a:r>
              <a:rPr lang="en-GB" sz="1100" i="1" dirty="0" err="1">
                <a:solidFill>
                  <a:schemeClr val="tx1"/>
                </a:solidFill>
              </a:rPr>
              <a:t>Enrollments</a:t>
            </a:r>
            <a:r>
              <a:rPr lang="en-GB" sz="1100" i="1" dirty="0">
                <a:solidFill>
                  <a:schemeClr val="tx1"/>
                </a:solidFill>
              </a:rPr>
              <a:t> In US – With LMS Usage and Trends Since </a:t>
            </a:r>
            <a:r>
              <a:rPr lang="en-GB" sz="1100" i="1" dirty="0" smtClean="0">
                <a:solidFill>
                  <a:schemeClr val="tx1"/>
                </a:solidFill>
              </a:rPr>
              <a:t>2012. </a:t>
            </a:r>
            <a:r>
              <a:rPr lang="en-GB" sz="1100" dirty="0" smtClean="0">
                <a:solidFill>
                  <a:schemeClr val="tx1"/>
                </a:solidFill>
              </a:rPr>
              <a:t>Retrieved from </a:t>
            </a:r>
            <a:r>
              <a:rPr lang="en-GB" sz="1100" dirty="0">
                <a:solidFill>
                  <a:schemeClr val="tx1"/>
                </a:solidFill>
                <a:hlinkClick r:id="rId8"/>
              </a:rPr>
              <a:t>https://</a:t>
            </a:r>
            <a:r>
              <a:rPr lang="en-GB" sz="1100" dirty="0" smtClean="0">
                <a:solidFill>
                  <a:schemeClr val="tx1"/>
                </a:solidFill>
                <a:hlinkClick r:id="rId8"/>
              </a:rPr>
              <a:t>mfeldstein.com/fall-2017-top-30-largest-online-enrollments-us/</a:t>
            </a:r>
            <a:endParaRPr lang="en-GB" sz="1100" dirty="0" smtClean="0">
              <a:solidFill>
                <a:schemeClr val="tx1"/>
              </a:solidFill>
            </a:endParaRP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Reeve, K. (</a:t>
            </a:r>
            <a:r>
              <a:rPr lang="en-GB" sz="1100" dirty="0">
                <a:solidFill>
                  <a:schemeClr val="tx1"/>
                </a:solidFill>
              </a:rPr>
              <a:t>2015). </a:t>
            </a:r>
            <a:r>
              <a:rPr lang="en-GB" sz="1100" i="1" dirty="0">
                <a:solidFill>
                  <a:schemeClr val="tx1"/>
                </a:solidFill>
              </a:rPr>
              <a:t>Overall Satisfaction with </a:t>
            </a:r>
            <a:r>
              <a:rPr lang="en-GB" sz="1100" i="1" dirty="0" smtClean="0">
                <a:solidFill>
                  <a:schemeClr val="tx1"/>
                </a:solidFill>
              </a:rPr>
              <a:t>Canvas. </a:t>
            </a:r>
            <a:r>
              <a:rPr lang="en-GB" sz="1100" dirty="0" smtClean="0">
                <a:solidFill>
                  <a:schemeClr val="tx1"/>
                </a:solidFill>
              </a:rPr>
              <a:t>Retrieved from </a:t>
            </a:r>
            <a:r>
              <a:rPr lang="en-GB" sz="1100" dirty="0">
                <a:solidFill>
                  <a:schemeClr val="tx1"/>
                </a:solidFill>
                <a:hlinkClick r:id="rId9"/>
              </a:rPr>
              <a:t>https://</a:t>
            </a:r>
            <a:r>
              <a:rPr lang="en-GB" sz="1100" dirty="0" smtClean="0">
                <a:solidFill>
                  <a:schemeClr val="tx1"/>
                </a:solidFill>
                <a:hlinkClick r:id="rId9"/>
              </a:rPr>
              <a:t>www.trustradius.com/reviews/canvas-2015-09-18-12-40-00</a:t>
            </a:r>
            <a:endParaRPr lang="en-GB" sz="1100" dirty="0" smtClean="0">
              <a:solidFill>
                <a:schemeClr val="tx1"/>
              </a:solidFill>
            </a:endParaRPr>
          </a:p>
          <a:p>
            <a:pPr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Sood</a:t>
            </a:r>
            <a:r>
              <a:rPr lang="en-GB" sz="1100" dirty="0">
                <a:solidFill>
                  <a:schemeClr val="tx1"/>
                </a:solidFill>
              </a:rPr>
              <a:t>, I. (2018). </a:t>
            </a:r>
            <a:r>
              <a:rPr lang="en-GB" sz="1100" i="1" dirty="0">
                <a:solidFill>
                  <a:schemeClr val="tx1"/>
                </a:solidFill>
              </a:rPr>
              <a:t>An Overview Of 4 Popular Learning Management Systems For Higher Education. </a:t>
            </a:r>
            <a:r>
              <a:rPr lang="en-GB" sz="1100" dirty="0">
                <a:solidFill>
                  <a:schemeClr val="tx1"/>
                </a:solidFill>
              </a:rPr>
              <a:t>Retrieved from </a:t>
            </a:r>
            <a:r>
              <a:rPr lang="en-GB" sz="1100" dirty="0">
                <a:solidFill>
                  <a:schemeClr val="tx1"/>
                </a:solidFill>
                <a:hlinkClick r:id="rId10"/>
              </a:rPr>
              <a:t>https://elearningindustry.com/learning-management-systems-for-higher-education-overview-popular</a:t>
            </a:r>
            <a:endParaRPr lang="en-GB" sz="1100" i="1" dirty="0">
              <a:solidFill>
                <a:schemeClr val="tx1"/>
              </a:solidFill>
            </a:endParaRPr>
          </a:p>
          <a:p>
            <a:pPr marL="0" indent="0">
              <a:lnSpc>
                <a:spcPct val="134000"/>
              </a:lnSpc>
              <a:buNone/>
            </a:pPr>
            <a:endParaRPr lang="en-GB" sz="1100" dirty="0" smtClean="0">
              <a:solidFill>
                <a:schemeClr val="tx1"/>
              </a:solidFill>
            </a:endParaRPr>
          </a:p>
          <a:p>
            <a:endParaRPr lang="en-GB" sz="11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8066" y="500932"/>
            <a:ext cx="10058400" cy="890546"/>
          </a:xfrm>
        </p:spPr>
        <p:txBody>
          <a:bodyPr/>
          <a:lstStyle/>
          <a:p>
            <a:r>
              <a:rPr lang="en-GB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389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884" y="367914"/>
            <a:ext cx="8534400" cy="1507067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GB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What is the problem?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764" y="2032000"/>
            <a:ext cx="91255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Blackboard currently suffers from a lack of user engagement.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2000" dirty="0" smtClean="0"/>
          </a:p>
          <a:p>
            <a:r>
              <a:rPr lang="en-GB" sz="2400" dirty="0" smtClean="0"/>
              <a:t>How can we improve the design and implement new features to increase this and improve the learning experience within Northumbria University?</a:t>
            </a:r>
          </a:p>
          <a:p>
            <a:endParaRPr lang="en-GB" sz="3200" dirty="0" smtClean="0"/>
          </a:p>
          <a:p>
            <a:pPr algn="r"/>
            <a:r>
              <a:rPr lang="en-GB" dirty="0">
                <a:solidFill>
                  <a:prstClr val="white"/>
                </a:solidFill>
              </a:rPr>
              <a:t>(</a:t>
            </a:r>
            <a:r>
              <a:rPr lang="en-GB" dirty="0" err="1">
                <a:solidFill>
                  <a:prstClr val="white"/>
                </a:solidFill>
              </a:rPr>
              <a:t>Alturki</a:t>
            </a:r>
            <a:r>
              <a:rPr lang="en-GB" dirty="0">
                <a:solidFill>
                  <a:prstClr val="white"/>
                </a:solidFill>
              </a:rPr>
              <a:t> et al., 2016)</a:t>
            </a:r>
          </a:p>
          <a:p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4771" y="1136073"/>
            <a:ext cx="9007302" cy="26794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3" y="214590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 smtClean="0"/>
              <a:t>Mission statement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83673" y="4483330"/>
            <a:ext cx="10282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Our long term goal is to provide the students of Northumbria with updated technology facilities in order to improve their studies and increase the universities' status as a research-rich global academic centre for excellence.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8176" y="3366655"/>
            <a:ext cx="8534400" cy="12456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Vision statement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83673" y="1474414"/>
            <a:ext cx="102828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With the aid of CLEAR Ideas and VISA software, we would like to explore new features and tools to improve </a:t>
            </a:r>
            <a:r>
              <a:rPr lang="en-GB" sz="2000" dirty="0" smtClean="0"/>
              <a:t>students experience </a:t>
            </a:r>
            <a:r>
              <a:rPr lang="en-GB" sz="2000" dirty="0"/>
              <a:t>by taking surveys on the current LMS features before starting 2019/2020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5977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06" y="868860"/>
            <a:ext cx="9353869" cy="877454"/>
          </a:xfrm>
        </p:spPr>
        <p:txBody>
          <a:bodyPr>
            <a:normAutofit/>
          </a:bodyPr>
          <a:lstStyle/>
          <a:p>
            <a:r>
              <a:rPr lang="en-GB" dirty="0" smtClean="0"/>
              <a:t>What is the cause of the problem?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76" t="51701" r="6528" b="11056"/>
          <a:stretch/>
        </p:blipFill>
        <p:spPr>
          <a:xfrm>
            <a:off x="1005706" y="2104967"/>
            <a:ext cx="9839631" cy="31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6262" y="284787"/>
            <a:ext cx="9131993" cy="11468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ideas COULD SOLVE THIS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473" t="22843" r="6198" b="11420"/>
          <a:stretch/>
        </p:blipFill>
        <p:spPr>
          <a:xfrm>
            <a:off x="686262" y="1551251"/>
            <a:ext cx="8356138" cy="46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305098" y="205200"/>
            <a:ext cx="7284720" cy="1146850"/>
          </a:xfrm>
        </p:spPr>
        <p:txBody>
          <a:bodyPr>
            <a:noAutofit/>
          </a:bodyPr>
          <a:lstStyle/>
          <a:p>
            <a:r>
              <a:rPr lang="en-GB" sz="3200" dirty="0" smtClean="0"/>
              <a:t>Value tree using visa software </a:t>
            </a:r>
            <a:endParaRPr lang="en-GB" sz="3200" dirty="0"/>
          </a:p>
        </p:txBody>
      </p:sp>
      <p:sp>
        <p:nvSpPr>
          <p:cNvPr id="2" name="Rectangle 1"/>
          <p:cNvSpPr/>
          <p:nvPr/>
        </p:nvSpPr>
        <p:spPr>
          <a:xfrm>
            <a:off x="9534698" y="1579419"/>
            <a:ext cx="1695796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Alternatives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534698" y="2951017"/>
            <a:ext cx="1695796" cy="385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Blackboard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534698" y="3718557"/>
            <a:ext cx="1695796" cy="385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Moodle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534698" y="4486097"/>
            <a:ext cx="1695796" cy="385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Canvas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534698" y="5253637"/>
            <a:ext cx="1695796" cy="385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Blackboard +</a:t>
            </a:r>
            <a:endParaRPr lang="en-GB" dirty="0"/>
          </a:p>
        </p:txBody>
      </p:sp>
      <p:sp>
        <p:nvSpPr>
          <p:cNvPr id="13" name="Right Brace 12"/>
          <p:cNvSpPr/>
          <p:nvPr/>
        </p:nvSpPr>
        <p:spPr>
          <a:xfrm>
            <a:off x="8452244" y="1761453"/>
            <a:ext cx="831273" cy="4123113"/>
          </a:xfrm>
          <a:prstGeom prst="rightBrace">
            <a:avLst/>
          </a:prstGeom>
          <a:ln w="762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98" y="1352050"/>
            <a:ext cx="6608618" cy="48772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6995" y="6364916"/>
            <a:ext cx="100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cs typeface="Arial" panose="020B0604020202020204" pitchFamily="34" charset="0"/>
              </a:rPr>
              <a:t>(</a:t>
            </a:r>
            <a:r>
              <a:rPr lang="en-GB" dirty="0" err="1" smtClean="0">
                <a:cs typeface="Arial" panose="020B0604020202020204" pitchFamily="34" charset="0"/>
              </a:rPr>
              <a:t>Alhazmi</a:t>
            </a:r>
            <a:r>
              <a:rPr lang="en-GB" dirty="0" smtClean="0">
                <a:cs typeface="Arial" panose="020B0604020202020204" pitchFamily="34" charset="0"/>
              </a:rPr>
              <a:t> et al., 2012; </a:t>
            </a:r>
            <a:r>
              <a:rPr lang="en-GB" dirty="0" err="1" smtClean="0">
                <a:cs typeface="Arial" panose="020B0604020202020204" pitchFamily="34" charset="0"/>
              </a:rPr>
              <a:t>Badawood</a:t>
            </a:r>
            <a:r>
              <a:rPr lang="en-GB" dirty="0" smtClean="0">
                <a:cs typeface="Arial" panose="020B0604020202020204" pitchFamily="34" charset="0"/>
              </a:rPr>
              <a:t>, </a:t>
            </a:r>
            <a:r>
              <a:rPr lang="en-GB" dirty="0">
                <a:cs typeface="Arial" panose="020B0604020202020204" pitchFamily="34" charset="0"/>
              </a:rPr>
              <a:t>&amp; Steenkamp, </a:t>
            </a:r>
            <a:r>
              <a:rPr lang="en-GB" dirty="0" smtClean="0">
                <a:cs typeface="Arial" panose="020B0604020202020204" pitchFamily="34" charset="0"/>
              </a:rPr>
              <a:t>2013; Goh, </a:t>
            </a:r>
            <a:r>
              <a:rPr lang="en-GB" dirty="0">
                <a:cs typeface="Arial" panose="020B0604020202020204" pitchFamily="34" charset="0"/>
              </a:rPr>
              <a:t>Hong, </a:t>
            </a:r>
            <a:r>
              <a:rPr lang="en-GB" dirty="0" smtClean="0">
                <a:cs typeface="Arial" panose="020B0604020202020204" pitchFamily="34" charset="0"/>
              </a:rPr>
              <a:t>&amp; </a:t>
            </a:r>
            <a:r>
              <a:rPr lang="en-GB" dirty="0" err="1">
                <a:cs typeface="Arial" panose="020B0604020202020204" pitchFamily="34" charset="0"/>
              </a:rPr>
              <a:t>Gunawan</a:t>
            </a:r>
            <a:r>
              <a:rPr lang="en-GB" dirty="0">
                <a:cs typeface="Arial" panose="020B0604020202020204" pitchFamily="34" charset="0"/>
              </a:rPr>
              <a:t>, </a:t>
            </a:r>
            <a:r>
              <a:rPr lang="en-GB" dirty="0" smtClean="0">
                <a:cs typeface="Arial" panose="020B0604020202020204" pitchFamily="34" charset="0"/>
              </a:rPr>
              <a:t>2013)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0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1" y="1547175"/>
            <a:ext cx="7450301" cy="4872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50718" y="1989850"/>
            <a:ext cx="2110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Fall 2017 Top 30 Largest Online </a:t>
            </a:r>
            <a:r>
              <a:rPr lang="en-GB" dirty="0" smtClean="0"/>
              <a:t>Enrolments </a:t>
            </a:r>
            <a:r>
              <a:rPr lang="en-GB" dirty="0"/>
              <a:t>In US – With LMS Usage and Trends Since </a:t>
            </a:r>
            <a:r>
              <a:rPr lang="en-GB" dirty="0" smtClean="0"/>
              <a:t>2012 (Hill, 2018)</a:t>
            </a:r>
          </a:p>
          <a:p>
            <a:endParaRPr lang="en-GB" dirty="0"/>
          </a:p>
          <a:p>
            <a:r>
              <a:rPr lang="en-GB" dirty="0"/>
              <a:t>Blackboard, Moodle and Canvas are considered as 3 of the 4 popular LMS for Higher Education (</a:t>
            </a:r>
            <a:r>
              <a:rPr lang="en-GB" dirty="0" err="1"/>
              <a:t>Sood</a:t>
            </a:r>
            <a:r>
              <a:rPr lang="en-GB" dirty="0"/>
              <a:t>, 2018)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7047" y="419864"/>
            <a:ext cx="9041680" cy="877454"/>
          </a:xfrm>
        </p:spPr>
        <p:txBody>
          <a:bodyPr>
            <a:noAutofit/>
          </a:bodyPr>
          <a:lstStyle/>
          <a:p>
            <a:r>
              <a:rPr lang="en-GB" dirty="0" smtClean="0"/>
              <a:t>LMS in Higher education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4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8" y="1565192"/>
            <a:ext cx="8362604" cy="46527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EB9972-66CA-472D-995D-11435EC2AFA4}"/>
              </a:ext>
            </a:extLst>
          </p:cNvPr>
          <p:cNvSpPr txBox="1">
            <a:spLocks/>
          </p:cNvSpPr>
          <p:nvPr/>
        </p:nvSpPr>
        <p:spPr>
          <a:xfrm>
            <a:off x="729027" y="446560"/>
            <a:ext cx="10058400" cy="16093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BLACKBOARD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0135" y="1594239"/>
            <a:ext cx="346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Features: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172E78-D87F-484B-9D0D-2F08D775B538}"/>
              </a:ext>
            </a:extLst>
          </p:cNvPr>
          <p:cNvSpPr txBox="1">
            <a:spLocks/>
          </p:cNvSpPr>
          <p:nvPr/>
        </p:nvSpPr>
        <p:spPr>
          <a:xfrm>
            <a:off x="9014320" y="2365709"/>
            <a:ext cx="3818036" cy="3977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Course management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Course content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Calendar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Blackboard messages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Stream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Gradebook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 smtClean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1607</TotalTime>
  <Words>620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Rockwell</vt:lpstr>
      <vt:lpstr>Tahoma</vt:lpstr>
      <vt:lpstr>Wingdings 3</vt:lpstr>
      <vt:lpstr>Slice</vt:lpstr>
      <vt:lpstr>BUSINESS INTELLIGENCE - LMs IN HIGHER EDUCATION</vt:lpstr>
      <vt:lpstr>Overview and contents</vt:lpstr>
      <vt:lpstr> What is the problem?</vt:lpstr>
      <vt:lpstr>Mission statement</vt:lpstr>
      <vt:lpstr>What is the cause of the problem?</vt:lpstr>
      <vt:lpstr>What ideas COULD SOLVE THIS PROBLEM?</vt:lpstr>
      <vt:lpstr>Value tree using visa software </vt:lpstr>
      <vt:lpstr>LMS in Higher education environment</vt:lpstr>
      <vt:lpstr>PowerPoint Presentation</vt:lpstr>
      <vt:lpstr>PowerPoint Presentation</vt:lpstr>
      <vt:lpstr>Canvas</vt:lpstr>
      <vt:lpstr>Lms survey</vt:lpstr>
      <vt:lpstr>PowerPoint Presentation</vt:lpstr>
      <vt:lpstr>Blackboard +</vt:lpstr>
      <vt:lpstr>Alternatives windows</vt:lpstr>
      <vt:lpstr>VISA RESULTS</vt:lpstr>
      <vt:lpstr>VISA RESULTS</vt:lpstr>
      <vt:lpstr>VISA RESULTS</vt:lpstr>
      <vt:lpstr>What Could it look like?</vt:lpstr>
      <vt:lpstr>Conclusion  -  recommendations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IN HIGHER EDUCATION</dc:title>
  <dc:creator>ogochukwu.owete</dc:creator>
  <cp:lastModifiedBy>davide.vian</cp:lastModifiedBy>
  <cp:revision>119</cp:revision>
  <cp:lastPrinted>2019-02-28T09:49:49Z</cp:lastPrinted>
  <dcterms:created xsi:type="dcterms:W3CDTF">2019-02-28T00:56:32Z</dcterms:created>
  <dcterms:modified xsi:type="dcterms:W3CDTF">2019-04-30T13:46:28Z</dcterms:modified>
</cp:coreProperties>
</file>